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E43C-42A3-E4EA-E21E-0FB24E50A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4AEAD-8859-FEDB-1AFE-B2C3E7EDD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C738F-7760-0AA6-04A8-41C38A1B7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0335-336E-4FB6-8DD7-4EA2B48AAB91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F4FF3-9244-782C-9B9F-9EE6C9D8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22FAE-79F6-CC10-2BEE-24E540C8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EDDE-DA68-4598-9A63-BE28BCB171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785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C92A-AACF-A7CD-F0CB-25BF2BA3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CFDBC-2E2B-D5CA-9F46-8F6EDED79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F40D-1417-EA55-ECB4-CC5B8233E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0335-336E-4FB6-8DD7-4EA2B48AAB91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52F45-7D3B-ABA9-D2F3-9CB380C9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E7BC2-FC55-B1F2-EB3D-B300F6B1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EDDE-DA68-4598-9A63-BE28BCB171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773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B9642-ED8D-8122-37D4-C5E90D34F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FCC16-3917-99F3-59DD-AB66E2553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6F95B-282B-98F3-C753-169750C4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0335-336E-4FB6-8DD7-4EA2B48AAB91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B3D1-EC59-EF29-4708-69C0A8796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2CC2E-8EBC-B750-4108-8EDA789C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EDDE-DA68-4598-9A63-BE28BCB171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719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7EA2-CAF1-85C2-861F-475F6A71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70AEE-DDA4-96F1-EA0D-8DBB8B05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48E68-5F57-114C-226A-1D23A478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0335-336E-4FB6-8DD7-4EA2B48AAB91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5D0BD-051C-431C-5351-73986D1C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6B8C9-63E3-80F0-5D6C-92C8AD84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EDDE-DA68-4598-9A63-BE28BCB171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299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1F1F-66AC-F00E-C3C8-104BC4C8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CD669-A9EB-2D41-610B-20604721F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32D2B-3C77-7AA1-71B8-B0562105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0335-336E-4FB6-8DD7-4EA2B48AAB91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657AB-617B-E7C8-BE7F-F55E7719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AB7A7-30BE-BBBD-6373-8C037DF1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EDDE-DA68-4598-9A63-BE28BCB171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152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5BEB-C583-14A0-55DF-2A0A6EFD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00399-35E5-8939-B980-F566D81D0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FC5B8-AD9A-6161-C86C-47986AEF7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09FF0-D5B0-7AD3-304A-4EFE52DD3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0335-336E-4FB6-8DD7-4EA2B48AAB91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22C52-26A7-FB7B-A4F8-1E38462D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2EF56-379B-13AC-FE90-1BE93F7D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EDDE-DA68-4598-9A63-BE28BCB171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291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9EF9-37F1-5D97-BDE6-B04E9387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4EC10-4DE9-2D1E-6505-96386DE67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08D86-6EC1-CD39-2799-A29D084E4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92C33-76BD-7FEA-4432-412DD27BE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F5A50-6BF5-C1ED-0286-5D4FB2BB9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7651A-E2EF-8E00-67E8-61FDAE12E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0335-336E-4FB6-8DD7-4EA2B48AAB91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8A0393-F7FE-DEE8-E690-965E1EAF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EA4351-5FE4-5E11-2B1D-DC8BD8FB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EDDE-DA68-4598-9A63-BE28BCB171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957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3581-3E92-8A50-EC3E-438E101B0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C4CD13-D360-7995-7DFA-C3C921D3A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0335-336E-4FB6-8DD7-4EA2B48AAB91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D9013-E9C0-1AFA-16D4-1AAE1E2E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6876A-A23C-640B-6772-7B06F0E16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EDDE-DA68-4598-9A63-BE28BCB171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506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48195-391C-8F19-1224-07748CC0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0335-336E-4FB6-8DD7-4EA2B48AAB91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7DEA9F-9C62-3611-6657-FC503F9D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BBF78-6A40-9BB3-682C-8DC8678B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EDDE-DA68-4598-9A63-BE28BCB171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767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D1C6-BDAE-3FC5-B47A-575C35060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BE1A-2FF5-0E60-85CE-6F0FCEC39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F5DEC-5374-84DA-D043-771805FC0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424A1-DD13-BBFF-EE47-7B21DA9E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0335-336E-4FB6-8DD7-4EA2B48AAB91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1DE0C-4B90-36C0-F252-61681405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E911E-4855-3904-DBC0-B9D55F97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EDDE-DA68-4598-9A63-BE28BCB171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051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EEF89-DC09-211C-A31B-BB1A2FF8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7E816-F4EB-104C-9640-B2A073189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FD830-2FE2-FE13-0BCC-4968CC65D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983D6-AEE0-44A6-0CEC-7DAB0030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0335-336E-4FB6-8DD7-4EA2B48AAB91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1B73E-533E-E87F-8791-BC4F4171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F1757-8F0E-0BA4-6FFE-AFD66AD3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EDDE-DA68-4598-9A63-BE28BCB171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585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6682D5-D1AE-CD48-1FB9-A877B0873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2E571-F61D-B68C-8EDA-C0B753135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DC1CF-2868-190F-FCD6-B65BE675D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00335-336E-4FB6-8DD7-4EA2B48AAB91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62505-4954-3241-C101-F63B6F5BD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8DECA-C43D-29EA-2F9C-6E30FF3E7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EDDE-DA68-4598-9A63-BE28BCB171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471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flowmap.blue/geocod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lowmap.blu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ran.r-project.org/web/packages/stplanr/vignettes/stplanr-o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flowmap.blue/od-matrix-convert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u/1/d/1aEgwtGUGc0TdnsO0jIm50hshCZ-m4DHms3P0Qq9IYdA/edit#gid=1438429083" TargetMode="External"/><Relationship Id="rId2" Type="http://schemas.openxmlformats.org/officeDocument/2006/relationships/hyperlink" Target="https://www.bart.gov/about/reports/ridershi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owmap.blue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683B-4F3F-15BF-4E98-9C1DF9574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Visualize OD data with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sohne"/>
              </a:rPr>
              <a:t>Flowmap.blue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F14B7-88CA-DB71-02CB-787AA955C2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Praktikum</a:t>
            </a:r>
            <a:r>
              <a:rPr lang="en-US" dirty="0"/>
              <a:t> XII -  </a:t>
            </a:r>
            <a:r>
              <a:rPr lang="en-US" dirty="0" err="1"/>
              <a:t>Visualisasi</a:t>
            </a:r>
            <a:r>
              <a:rPr lang="en-US" dirty="0"/>
              <a:t> Data &amp; </a:t>
            </a:r>
            <a:r>
              <a:rPr lang="en-US" dirty="0" err="1"/>
              <a:t>Informasi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29067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A971-C812-FCA5-B2A4-AACE2BC5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>
                <a:solidFill>
                  <a:srgbClr val="292929"/>
                </a:solidFill>
                <a:effectLst/>
                <a:latin typeface="sohne"/>
              </a:rPr>
              <a:t>Locations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FCC2E-987E-E07C-9B42-8527092C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Populate locations, including the </a:t>
            </a:r>
            <a:r>
              <a:rPr lang="en-US" b="0" i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source-serif-pro"/>
              </a:rPr>
              <a:t>GPS coordinates.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If you only have the location names without the GPS coordinates, you can use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Flowmap.blue’s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</a:t>
            </a:r>
            <a:r>
              <a:rPr lang="en-US" b="0" i="0" u="sng" dirty="0">
                <a:effectLst/>
                <a:latin typeface="source-serif-pro"/>
                <a:hlinkClick r:id="rId2"/>
              </a:rPr>
              <a:t>geocoding tool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Copy/paste the result on the “locations” tab of the spreadsheet.</a:t>
            </a:r>
            <a:endParaRPr lang="en-US" dirty="0">
              <a:solidFill>
                <a:srgbClr val="292929"/>
              </a:solidFill>
              <a:latin typeface="source-serif-pro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A738E10-AB0F-B365-D8E9-E23305E0E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17594"/>
            <a:ext cx="12192000" cy="323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44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D5FB2-6E30-D063-3E62-CAF8F62E2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292929"/>
                </a:solidFill>
                <a:effectLst/>
                <a:latin typeface="source-serif-pro"/>
              </a:rPr>
              <a:t>enter the data: id, name, latitude, and longitude.</a:t>
            </a:r>
            <a:endParaRPr lang="en-ID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9A393-AF6C-9BE1-6478-BE8966CB5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C9D4DE8-2308-4D28-0565-E42472F07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55831"/>
            <a:ext cx="10287000" cy="52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893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561D-73B0-EA42-2DD9-7460DBD1A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" y="-10002"/>
            <a:ext cx="10515600" cy="1325563"/>
          </a:xfrm>
        </p:spPr>
        <p:txBody>
          <a:bodyPr/>
          <a:lstStyle/>
          <a:p>
            <a:r>
              <a:rPr lang="en-ID" b="1" i="0" dirty="0">
                <a:solidFill>
                  <a:srgbClr val="292929"/>
                </a:solidFill>
                <a:effectLst/>
                <a:latin typeface="sohne"/>
              </a:rPr>
              <a:t>Flows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46873-8225-4263-54BC-1C2889294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" y="1021080"/>
            <a:ext cx="5867400" cy="551688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the </a:t>
            </a:r>
            <a:r>
              <a:rPr lang="en-US" b="0" i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source-serif-pro"/>
              </a:rPr>
              <a:t>number of trips taken between the origin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and the destination. If you’re not interested in creating a filter, you can simply fill out the “flows” tab. However, if you want to create a drown-down, you’ll need to </a:t>
            </a:r>
            <a:r>
              <a:rPr lang="en-US" b="0" i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source-serif-pro"/>
              </a:rPr>
              <a:t>create a new tab for each value you want added to the drop-down</a:t>
            </a:r>
          </a:p>
          <a:p>
            <a:endParaRPr lang="en-US" dirty="0">
              <a:solidFill>
                <a:srgbClr val="292929"/>
              </a:solidFill>
              <a:highlight>
                <a:srgbClr val="FFFF00"/>
              </a:highlight>
              <a:latin typeface="source-serif-pro"/>
            </a:endParaRPr>
          </a:p>
          <a:p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On each tab, enter </a:t>
            </a:r>
            <a:r>
              <a:rPr lang="en-US" b="0" i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source-serif-pro"/>
              </a:rPr>
              <a:t>the origin, destination, and the aggregated number of trips.</a:t>
            </a:r>
            <a:endParaRPr lang="en-ID" dirty="0">
              <a:highlight>
                <a:srgbClr val="FFFF00"/>
              </a:highlight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3C952E93-AE18-1EC7-4BFC-B524993D5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47" y="4431031"/>
            <a:ext cx="5967178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AF6D4C32-9F49-96BC-7453-69CC2C8A6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528" y="1419304"/>
            <a:ext cx="3811492" cy="401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590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464FB-B361-CDEC-DCE6-0A265AE83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Share the template 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“Anyone with the link.”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2D211-5161-E716-71F8-0036A026B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348"/>
            <a:ext cx="5257800" cy="530669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Copy/paste the link in the dedicated box on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Flowmap.blue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. Click “Open” to view the final result in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Flowmap.blue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  <a:p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You can zoom in or out, filter on the month by using the drop-down menu, or toggle the settings (bottom left corner). While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Flowmap.blue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is a convenient, low-code and user-friendly tool</a:t>
            </a:r>
            <a:endParaRPr lang="en-ID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A12D928-6E26-2CE6-FF53-59454D3DF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769" y="1025524"/>
            <a:ext cx="5343525" cy="57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46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B062-5A9B-1FCB-70C4-BF519F89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sng" dirty="0" err="1">
                <a:effectLst/>
                <a:latin typeface="source-serif-pro"/>
                <a:hlinkClick r:id="rId2"/>
              </a:rPr>
              <a:t>Flowmap.blue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EF486-5E48-A541-5371-EDE63F778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sng" dirty="0" err="1">
                <a:effectLst/>
                <a:latin typeface="source-serif-pro"/>
                <a:hlinkClick r:id="rId2"/>
              </a:rPr>
              <a:t>Flowmap.blue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is an open-source tool that helps visualize the movements between 2 geographic locations. 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7866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0846-59F8-E4D6-534A-A7F1D844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>
                <a:solidFill>
                  <a:srgbClr val="292929"/>
                </a:solidFill>
                <a:effectLst/>
                <a:latin typeface="sohne"/>
              </a:rPr>
              <a:t>Origin-Destination (OD) data</a:t>
            </a:r>
            <a:br>
              <a:rPr lang="en-ID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064C9-3DC7-F51A-34CB-C2819CB60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sng" dirty="0">
                <a:effectLst/>
                <a:latin typeface="source-serif-pro"/>
                <a:hlinkClick r:id="rId2"/>
              </a:rPr>
              <a:t>OD data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, or “flow data,” serves the function of </a:t>
            </a:r>
            <a:r>
              <a:rPr lang="en-US" b="0" i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source-serif-pro"/>
              </a:rPr>
              <a:t>representing geographic movement.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It comes either in “long” form or as a matrix. In the first case, each row will have the OD pair (origin and destination) and the </a:t>
            </a:r>
            <a:r>
              <a:rPr lang="en-US" b="0" i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source-serif-pro"/>
              </a:rPr>
              <a:t>number of trips between the origin and destination.</a:t>
            </a:r>
            <a:endParaRPr lang="en-ID" dirty="0"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8219E1-B3F1-C3A6-8179-EB955B101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31" y="3799892"/>
            <a:ext cx="4799857" cy="23770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E6E545-1F59-9B55-1C55-036B47ADD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057" y="3799892"/>
            <a:ext cx="4658375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0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3D1E-F5B1-7137-CCD1-EA7CB225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E0AAE-516D-BF10-AAEF-3ADB3ED6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Flowmap.blue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has a </a:t>
            </a:r>
            <a:r>
              <a:rPr lang="en-US" b="0" i="0" u="sng" dirty="0">
                <a:effectLst/>
                <a:latin typeface="source-serif-pro"/>
                <a:hlinkClick r:id="rId2"/>
              </a:rPr>
              <a:t>matrix converter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that allows you to convert a </a:t>
            </a:r>
            <a:r>
              <a:rPr lang="en-US" b="0" i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source-serif-pro"/>
              </a:rPr>
              <a:t>matrix into a long form and copy/paste the tabular output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in a spreadsheet. </a:t>
            </a:r>
          </a:p>
          <a:p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In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Flowmap.blue</a:t>
            </a:r>
            <a:r>
              <a:rPr lang="en-US" b="0" i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source-serif-pro"/>
              </a:rPr>
              <a:t>, you’ll need to use long form data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  <a:endParaRPr lang="en-ID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348D52A-B747-D410-A825-08B689141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370" y="4217670"/>
            <a:ext cx="6667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3BC4-6585-6CE9-FB79-6BBBF63CB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Why should I care about OD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3D09F-BC37-1FFE-60E5-8C619E040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helpful for a myriad of reasons: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urban planning,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transportation networks design,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real estate investments,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supply-chain logistics,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human migration policies,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etc</a:t>
            </a: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Mobility data is important to </a:t>
            </a:r>
            <a:r>
              <a:rPr lang="en-US" b="0" i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source-serif-pro"/>
              </a:rPr>
              <a:t>understand what inefficiencies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exist in the modern geographic spaces to help develop a better response</a:t>
            </a:r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OD analysis </a:t>
            </a:r>
            <a:r>
              <a:rPr lang="en-US" b="0" i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source-serif-pro"/>
              </a:rPr>
              <a:t>helps identify today’s geographic gaps for better resource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allocation tomorrow.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28533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D23F-4725-009D-A27E-43444B15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F1FFB-420C-BDE4-5834-C8D0503AB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San Francisco Bay Area’s </a:t>
            </a:r>
            <a:r>
              <a:rPr lang="en-US" b="0" i="0" u="sng" dirty="0">
                <a:effectLst/>
                <a:latin typeface="source-serif-pro"/>
                <a:hlinkClick r:id="rId2"/>
              </a:rPr>
              <a:t>BART ridership data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for 2021</a:t>
            </a:r>
          </a:p>
          <a:p>
            <a:r>
              <a:rPr lang="en-US" dirty="0">
                <a:solidFill>
                  <a:srgbClr val="292929"/>
                </a:solidFill>
                <a:latin typeface="source-serif-pro"/>
              </a:rPr>
              <a:t>https://www.bart.gov/about/reports/ridership</a:t>
            </a:r>
          </a:p>
          <a:p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r>
              <a:rPr lang="en-US" dirty="0">
                <a:solidFill>
                  <a:srgbClr val="292929"/>
                </a:solidFill>
                <a:latin typeface="source-serif-pro"/>
              </a:rPr>
              <a:t>Template</a:t>
            </a:r>
          </a:p>
          <a:p>
            <a:r>
              <a:rPr lang="en-ID" dirty="0">
                <a:hlinkClick r:id="rId3"/>
              </a:rPr>
              <a:t>https://docs.google.com/spreadsheets/u/1/d/1aEgwtGUGc0TdnsO0jIm50hshCZ-m4DHms3P0Qq9IYdA/edit#gid=1438429083</a:t>
            </a:r>
            <a:endParaRPr lang="en-ID" dirty="0"/>
          </a:p>
          <a:p>
            <a:pPr marL="0" indent="0">
              <a:buNone/>
            </a:pPr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r>
              <a:rPr lang="en-ID" dirty="0">
                <a:hlinkClick r:id="rId4"/>
              </a:rPr>
              <a:t>https://flowmap.blue/</a:t>
            </a:r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6428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AB91-6EB3-FA10-A7A1-BD3BC17A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“properties”, “locations”, &amp; “flows”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54A86-0AC4-C4E9-F4CC-31F23D6AC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i="0" dirty="0">
                <a:solidFill>
                  <a:srgbClr val="292929"/>
                </a:solidFill>
                <a:effectLst/>
                <a:latin typeface="sohne"/>
              </a:rPr>
              <a:t>Properties (metadata of the visual created)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chart title, a description, the data source and your own info.</a:t>
            </a:r>
            <a:endParaRPr lang="en-ID" b="1" i="0" dirty="0">
              <a:solidFill>
                <a:srgbClr val="292929"/>
              </a:solidFill>
              <a:effectLst/>
              <a:latin typeface="sohne"/>
            </a:endParaRPr>
          </a:p>
          <a:p>
            <a:endParaRPr lang="en-ID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D4C5EB6-B04A-B48A-FD08-2AE48414E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1618"/>
            <a:ext cx="8602980" cy="312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552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6E8C-FA02-2CF9-F015-8F6456D7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00062"/>
            <a:ext cx="12192000" cy="1325563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format the map by selecting the colors, animation/cluster feature, and word choices for the toolbox</a:t>
            </a:r>
            <a:endParaRPr lang="en-ID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319B7-022B-9B9B-107B-3260B834C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0C23CA8-E31A-AE85-A38F-1892FFDF5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51" y="2392680"/>
            <a:ext cx="10347649" cy="378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872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F2CB-CF77-C2AF-BF77-7DF100D3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the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serif-pro"/>
              </a:rPr>
              <a:t>flows.sheets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“value” cell contains comma-separated values. Those will inform the month/year drop-down 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source-serif-pro"/>
              </a:rPr>
              <a:t>you see 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below. For each drop-down value, you’ll need to create a separate tab on the template.</a:t>
            </a:r>
            <a:endParaRPr lang="en-ID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565BD-17B6-76C4-6D29-272BBC278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FF48EE1-3962-151F-A911-9F9A478E8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4"/>
            <a:ext cx="4145280" cy="453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0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561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sohne</vt:lpstr>
      <vt:lpstr>source-serif-pro</vt:lpstr>
      <vt:lpstr>Office Theme</vt:lpstr>
      <vt:lpstr>Visualize OD data with Flowmap.blue</vt:lpstr>
      <vt:lpstr>Flowmap.blue </vt:lpstr>
      <vt:lpstr>Origin-Destination (OD) data </vt:lpstr>
      <vt:lpstr>PowerPoint Presentation</vt:lpstr>
      <vt:lpstr>Why should I care about OD analysis?</vt:lpstr>
      <vt:lpstr>Data</vt:lpstr>
      <vt:lpstr>“properties”, “locations”, &amp; “flows”</vt:lpstr>
      <vt:lpstr>format the map by selecting the colors, animation/cluster feature, and word choices for the toolbox</vt:lpstr>
      <vt:lpstr>the flows.sheets “value” cell contains comma-separated values. Those will inform the month/year drop-down you see below. For each drop-down value, you’ll need to create a separate tab on the template.</vt:lpstr>
      <vt:lpstr>Locations</vt:lpstr>
      <vt:lpstr>enter the data: id, name, latitude, and longitude.</vt:lpstr>
      <vt:lpstr>Flows</vt:lpstr>
      <vt:lpstr>Share the template “Anyone with the link.”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Visualize OD data with Flowmap.blue</dc:title>
  <dc:creator>Dinda</dc:creator>
  <cp:lastModifiedBy>Dinda</cp:lastModifiedBy>
  <cp:revision>1</cp:revision>
  <dcterms:created xsi:type="dcterms:W3CDTF">2023-06-06T13:01:24Z</dcterms:created>
  <dcterms:modified xsi:type="dcterms:W3CDTF">2023-06-06T15:03:12Z</dcterms:modified>
</cp:coreProperties>
</file>