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6" r:id="rId3"/>
    <p:sldId id="280" r:id="rId4"/>
    <p:sldId id="287" r:id="rId5"/>
    <p:sldId id="288" r:id="rId6"/>
    <p:sldId id="297" r:id="rId7"/>
    <p:sldId id="437" r:id="rId8"/>
    <p:sldId id="438" r:id="rId9"/>
    <p:sldId id="441" r:id="rId10"/>
    <p:sldId id="439" r:id="rId11"/>
    <p:sldId id="440" r:id="rId12"/>
    <p:sldId id="442" r:id="rId13"/>
    <p:sldId id="443" r:id="rId14"/>
    <p:sldId id="444" r:id="rId15"/>
    <p:sldId id="451" r:id="rId16"/>
    <p:sldId id="448" r:id="rId17"/>
    <p:sldId id="44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0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F7215-C601-443B-A5F5-8DF216E5F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DCAC0D-2888-403A-87FD-5BE0DC839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F87CD-C837-42F3-BD9A-FC88DC8F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7D130-B8EB-4965-9D36-B9D00404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1BBCA-2966-4CBE-BAED-F3DCF6E3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81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6FA3E-84F2-496D-A07C-147C0326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8C6526-5A2A-48BC-8AF3-C71DD83A9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79FEB-9552-454F-B419-4CE44F36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897FA-404D-4E0D-B1E4-914E592D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B6EDA-88C1-4133-9A72-5761ED05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0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96C126-FFBA-4AF4-8F47-AE1980A80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869623-ADD8-4C49-A21E-FC8FCC97A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87CC2-8E1B-446B-A3BC-4835DFF6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C6031-876B-4903-9E10-32F5D18E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5F527-29BA-4FCB-A281-79A17C35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52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AE8AD-4793-4A1B-AC9A-27CB93F8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10899-7C5C-4212-990D-38EF9378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2C137-B925-4F40-9944-B3DDD9A2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027FF-6283-4ADA-99AE-7E0C8688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7F63A-A329-4862-90D9-D562F20D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26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E6AC-D484-4C48-A03F-8C1ADEA1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862C2-2BE3-495A-9DDF-CF3132E4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F90D4-A929-4ED8-B3C0-F0B01D86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04B13-1DB8-4C4F-8FA3-854C2EF7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FEFB7-2E94-4990-B970-09D4C8C6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0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ED479-D34D-4E89-8B47-79DD5284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2C513-B1EE-446D-BCEB-3DE51D0ED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D94742-21AE-40B4-B6DC-FFBB5700F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5C6D4-2290-4462-B320-6B2FA93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3F58A-D552-4125-B92A-368CFF94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BA1205-8D7D-47AC-88BC-2D79A593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06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F37B1-18FD-447B-A612-6F90BDF9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346A7-BDE0-43F6-995B-FB6560926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304099-A437-40D2-93C0-E44CD5E63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79015B-440A-4B98-A49C-70517ABD5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A1BF-89F8-49AC-95AF-B507CBE98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4CD5A1-09D8-4715-AD01-7743E555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CE5C59-7A61-48B5-BAFB-12E27E52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513E45-8FFA-4D58-93EA-CDD0092A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16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0DE83-A9E5-4318-8355-8CBABE79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B6D00-7D1F-4CBB-8218-B598F0D6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DDCB0E-86C8-4DB3-AB6B-3B3A1574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41C596-7818-43D7-A23E-DE20301E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2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1E6904-F990-41CB-8E03-DE5FB274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359ABA-0AFF-4166-86C7-BCDF329D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8B272-1FEB-4C19-87CE-36B9401C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8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2CB20-2C75-4CFF-9C31-70FD17BB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FA8D8-213E-4676-9BD7-E00C8E310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1609E8-1036-4445-BE5B-F5BF6D3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CCEA9-1ACE-494F-B2B1-43BB3B9B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15512E-6563-45F0-A80D-87D3B1E8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74034-5A6E-44A9-9B3B-A670982C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2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A6E8A-F73D-4E5A-B2FA-6EF164B0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F91C4B-E15B-456D-BEC8-6578479B2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17F5C4-C00E-425E-A5E6-E8734A039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09466-11ED-41D9-A040-CE32C4F4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37706-4630-4D3B-B512-415AF34A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8FD1A-2BF7-48F3-8595-ADA36068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9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E596A6-48AC-4CB8-8E46-E9079F43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44805-CE9E-44F3-A764-96B44FE60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E5397A-48C2-476D-B8F3-B6318CD57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1F736-8D9B-4E07-858D-A1B1E5ADD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1306A-D34C-4155-B77C-5348B4A22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9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Silicon-unit-cell-3D-balls.p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Silicon-unit-cell-3D-balls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t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Question-Search-Engine-Response-Question-Mark-1019820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-10695710" y="0"/>
            <a:ext cx="12228874" cy="6858000"/>
            <a:chOff x="0" y="0"/>
            <a:chExt cx="12228874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4A065F-A7A7-4CDB-B12D-EB9BFAB7E734}"/>
              </a:ext>
            </a:extLst>
          </p:cNvPr>
          <p:cNvGrpSpPr/>
          <p:nvPr/>
        </p:nvGrpSpPr>
        <p:grpSpPr>
          <a:xfrm>
            <a:off x="4348181" y="4129947"/>
            <a:ext cx="3487950" cy="456404"/>
            <a:chOff x="4904393" y="878988"/>
            <a:chExt cx="1470604" cy="19243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FADCE10-6D81-42D8-96D9-4AF76E2E5353}"/>
                </a:ext>
              </a:extLst>
            </p:cNvPr>
            <p:cNvSpPr/>
            <p:nvPr/>
          </p:nvSpPr>
          <p:spPr>
            <a:xfrm>
              <a:off x="4904393" y="880919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微软雅黑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BEC3A96-D030-4581-A595-36221D670196}"/>
                </a:ext>
              </a:extLst>
            </p:cNvPr>
            <p:cNvSpPr/>
            <p:nvPr/>
          </p:nvSpPr>
          <p:spPr>
            <a:xfrm>
              <a:off x="5331094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微软雅黑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498A56-23D0-4E42-B93F-C1B1718333D9}"/>
                </a:ext>
              </a:extLst>
            </p:cNvPr>
            <p:cNvSpPr/>
            <p:nvPr/>
          </p:nvSpPr>
          <p:spPr>
            <a:xfrm>
              <a:off x="5757796" y="880919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微软雅黑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D89BB4-CBF0-4733-B262-882F2BF77C91}"/>
                </a:ext>
              </a:extLst>
            </p:cNvPr>
            <p:cNvSpPr/>
            <p:nvPr/>
          </p:nvSpPr>
          <p:spPr>
            <a:xfrm>
              <a:off x="6184497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微软雅黑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B2C5D1-491C-4B2A-89DE-6EB54F65D5FF}"/>
              </a:ext>
            </a:extLst>
          </p:cNvPr>
          <p:cNvSpPr txBox="1"/>
          <p:nvPr/>
        </p:nvSpPr>
        <p:spPr>
          <a:xfrm>
            <a:off x="3120862" y="1900309"/>
            <a:ext cx="5942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A0A8"/>
                </a:solidFill>
                <a:effectLst/>
                <a:uLnTx/>
                <a:uFillTx/>
                <a:latin typeface="Bell MT" panose="02020503060305020303" pitchFamily="18" charset="0"/>
                <a:ea typeface="微软雅黑"/>
                <a:cs typeface="+mn-cs"/>
              </a:rPr>
              <a:t>Density Functional Theory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A0A8"/>
              </a:solidFill>
              <a:effectLst/>
              <a:uLnTx/>
              <a:uFillTx/>
              <a:latin typeface="Bell MT" panose="02020503060305020303" pitchFamily="18" charset="0"/>
              <a:ea typeface="微软雅黑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C5EE2-365D-4A6F-8BA2-C3DAA9CD44F2}"/>
              </a:ext>
            </a:extLst>
          </p:cNvPr>
          <p:cNvSpPr txBox="1"/>
          <p:nvPr/>
        </p:nvSpPr>
        <p:spPr>
          <a:xfrm>
            <a:off x="3194680" y="2636195"/>
            <a:ext cx="57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D7373"/>
                </a:solidFill>
                <a:effectLst/>
                <a:uLnTx/>
                <a:uFillTx/>
                <a:latin typeface="Bell MT" panose="02020503060305020303" pitchFamily="18" charset="0"/>
                <a:ea typeface="微软雅黑"/>
                <a:cs typeface="+mn-cs"/>
              </a:rPr>
              <a:t>Structure, electronic and magnetic properties of materials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D7373"/>
              </a:solidFill>
              <a:effectLst/>
              <a:uLnTx/>
              <a:uFillTx/>
              <a:latin typeface="Bell MT" panose="02020503060305020303" pitchFamily="18" charset="0"/>
              <a:ea typeface="微软雅黑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41EFB-23E0-45E2-B123-B6A78ABA20AA}"/>
              </a:ext>
            </a:extLst>
          </p:cNvPr>
          <p:cNvSpPr txBox="1"/>
          <p:nvPr/>
        </p:nvSpPr>
        <p:spPr>
          <a:xfrm>
            <a:off x="4424680" y="3197685"/>
            <a:ext cx="3523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Bell MT" panose="02020503060305020303" pitchFamily="18" charset="0"/>
                <a:ea typeface="微软雅黑"/>
                <a:cs typeface="+mn-cs"/>
              </a:rPr>
              <a:t>Junfei Ding 13-Oct-20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EC630"/>
              </a:solidFill>
              <a:effectLst/>
              <a:uLnTx/>
              <a:uFillTx/>
              <a:latin typeface="Bell MT" panose="02020503060305020303" pitchFamily="18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15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245645" y="125923"/>
            <a:ext cx="8372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Finite-difference approximation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B938C1-758F-488E-871A-5AC6E7144572}"/>
                  </a:ext>
                </a:extLst>
              </p:cNvPr>
              <p:cNvSpPr txBox="1"/>
              <p:nvPr/>
            </p:nvSpPr>
            <p:spPr>
              <a:xfrm>
                <a:off x="1849161" y="1141408"/>
                <a:ext cx="9127374" cy="5264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The second derivative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0" lang="zh-CN" altLang="zh-CN" sz="20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)=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kumimoji="0" lang="zh-CN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kumimoji="0" lang="zh-CN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kumimoji="0" lang="zh-CN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zh-CN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kumimoji="0" lang="zh-CN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sSup>
                            <m:sSupPr>
                              <m:ctrlPr>
                                <a:rPr kumimoji="0" lang="zh-CN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zh-CN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′′′</m:t>
                              </m:r>
                            </m:sup>
                          </m:sSup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)+⋯</m:t>
                          </m:r>
                        </m:e>
                        <m:e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)=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)−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kumimoji="0" lang="zh-CN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kumimoji="0" lang="zh-CN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kumimoji="0" lang="zh-CN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zh-CN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)−</m:t>
                          </m:r>
                          <m:f>
                            <m:fPr>
                              <m:ctrlPr>
                                <a:rPr kumimoji="0" lang="zh-CN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sSup>
                            <m:sSupPr>
                              <m:ctrlPr>
                                <a:rPr kumimoji="0" lang="zh-CN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zh-CN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′′′</m:t>
                              </m:r>
                            </m:sup>
                          </m:sSup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)+⋯⋅</m:t>
                          </m:r>
                        </m:e>
                      </m:eqArr>
                    </m:oMath>
                  </m:oMathPara>
                </a14:m>
                <a:endParaRPr kumimoji="0" lang="zh-CN" altLang="zh-CN" sz="2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Summing these together,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)+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)=2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)+</m:t>
                      </m:r>
                      <m:sSup>
                        <m:sSupPr>
                          <m:ctrlPr>
                            <a:rPr kumimoji="0" lang="zh-CN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0" lang="zh-CN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)+</m:t>
                      </m:r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𝒪</m:t>
                      </m:r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0" lang="zh-CN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zh-CN" altLang="zh-CN" sz="2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and rearranging to 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zh-CN" sz="20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kumimoji="0" lang="zh-CN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)−2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kumimoji="0" lang="zh-CN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0" lang="zh-CN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zh-CN" altLang="zh-CN" sz="2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B938C1-758F-488E-871A-5AC6E7144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161" y="1141408"/>
                <a:ext cx="9127374" cy="5264711"/>
              </a:xfrm>
              <a:prstGeom prst="rect">
                <a:avLst/>
              </a:prstGeom>
              <a:blipFill>
                <a:blip r:embed="rId2"/>
                <a:stretch>
                  <a:fillRect l="-734" t="-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979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245645" y="125923"/>
            <a:ext cx="8372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Euler method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B938C1-758F-488E-871A-5AC6E7144572}"/>
                  </a:ext>
                </a:extLst>
              </p:cNvPr>
              <p:cNvSpPr txBox="1"/>
              <p:nvPr/>
            </p:nvSpPr>
            <p:spPr>
              <a:xfrm>
                <a:off x="1804643" y="1442836"/>
                <a:ext cx="9937870" cy="406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zh-CN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</m:d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zh-CN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 Math" panose="02040503050406030204" pitchFamily="18" charset="0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Suppose that we have an initial value problem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CN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zh-CN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zh-CN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CN" altLang="zh-CN" sz="20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)−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),</m:t>
                      </m:r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2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Rearranging, this gives us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)≈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)+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h𝑓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),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zh-CN" altLang="zh-CN" sz="2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B938C1-758F-488E-871A-5AC6E7144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643" y="1442836"/>
                <a:ext cx="9937870" cy="4060855"/>
              </a:xfrm>
              <a:prstGeom prst="rect">
                <a:avLst/>
              </a:prstGeom>
              <a:blipFill>
                <a:blip r:embed="rId2"/>
                <a:stretch>
                  <a:fillRect l="-920" b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67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245645" y="125923"/>
            <a:ext cx="8372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Euler method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B938C1-758F-488E-871A-5AC6E7144572}"/>
              </a:ext>
            </a:extLst>
          </p:cNvPr>
          <p:cNvSpPr txBox="1"/>
          <p:nvPr/>
        </p:nvSpPr>
        <p:spPr>
          <a:xfrm>
            <a:off x="1618991" y="1273803"/>
            <a:ext cx="9127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Discretise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 the x-coordinate to produce a discrete x grid: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E956C1-C19A-4B2B-B915-423D872701C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6779" y="2523615"/>
            <a:ext cx="5943643" cy="13001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2DF48F-97A3-4AB5-A3D2-0DEE948DEDC3}"/>
                  </a:ext>
                </a:extLst>
              </p:cNvPr>
              <p:cNvSpPr txBox="1"/>
              <p:nvPr/>
            </p:nvSpPr>
            <p:spPr>
              <a:xfrm>
                <a:off x="8249665" y="2343247"/>
                <a:ext cx="2289291" cy="1304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0" lang="zh-CN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kumimoji="0" lang="zh-CN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&amp;=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zh-CN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zh-CN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kumimoji="0" lang="zh-CN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&amp;=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zh-CN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zh-CN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&amp;⋮</m:t>
                          </m:r>
                        </m:e>
                        <m:e>
                          <m:sSub>
                            <m:sSubPr>
                              <m:ctrlPr>
                                <a:rPr kumimoji="0" lang="zh-CN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&amp;=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zh-CN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zh-CN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2DF48F-97A3-4AB5-A3D2-0DEE948DE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65" y="2343247"/>
                <a:ext cx="2289291" cy="13040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430D4E-33D1-4C63-BBEE-DAF49BF6E7ED}"/>
                  </a:ext>
                </a:extLst>
              </p:cNvPr>
              <p:cNvSpPr txBox="1"/>
              <p:nvPr/>
            </p:nvSpPr>
            <p:spPr>
              <a:xfrm>
                <a:off x="1748587" y="4114576"/>
                <a:ext cx="9127374" cy="1376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Thus, in terms of our new </a:t>
                </a:r>
                <a:r>
                  <a:rPr kumimoji="0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discretised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, and step size </a:t>
                </a:r>
                <a:r>
                  <a:rPr kumimoji="0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Δx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, the Euler method can be written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𝛥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𝑥𝑓</m:t>
                      </m:r>
                      <m:d>
                        <m:dPr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zh-CN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zh-CN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430D4E-33D1-4C63-BBEE-DAF49BF6E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87" y="4114576"/>
                <a:ext cx="9127374" cy="1376467"/>
              </a:xfrm>
              <a:prstGeom prst="rect">
                <a:avLst/>
              </a:prstGeom>
              <a:blipFill>
                <a:blip r:embed="rId4"/>
                <a:stretch>
                  <a:fillRect l="-735" t="-3540" r="-267" b="-5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130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245645" y="125923"/>
            <a:ext cx="8372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Euler method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B938C1-758F-488E-871A-5AC6E7144572}"/>
                  </a:ext>
                </a:extLst>
              </p:cNvPr>
              <p:cNvSpPr txBox="1"/>
              <p:nvPr/>
            </p:nvSpPr>
            <p:spPr>
              <a:xfrm>
                <a:off x="2131378" y="1660690"/>
                <a:ext cx="9127374" cy="3530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𝛥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𝑥𝑓</m:t>
                      </m:r>
                      <m:d>
                        <m:dPr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zh-CN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zh-CN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Use the forward Euler method to solve the initial value problem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kumimoji="0" lang="en-US" altLang="zh-CN" sz="2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0" lang="en-US" altLang="zh-CN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(x) = </a:t>
                </a:r>
                <a:r>
                  <a:rPr kumimoji="0" lang="en-US" altLang="zh-CN" sz="2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xy</a:t>
                </a:r>
                <a:r>
                  <a:rPr kumimoji="0" lang="en-US" altLang="zh-CN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(x),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y(0) = 2 between 0 ≤ x ≤ 1.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To solve this numerically, let’s choose </a:t>
                </a:r>
                <a:r>
                  <a:rPr kumimoji="0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Δx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= 0.01; this results in a grid of size N = (1 − 0)/</a:t>
                </a:r>
                <a:r>
                  <a:rPr kumimoji="0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Δx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+ 1 = 101.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Applying the Euler method, we get the iterative equation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zh-CN" sz="20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zh-CN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US" altLang="zh-CN" sz="20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kumimoji="0" lang="zh-CN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zh-CN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zh-CN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CN" altLang="zh-CN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B938C1-758F-488E-871A-5AC6E7144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378" y="1660690"/>
                <a:ext cx="9127374" cy="3530903"/>
              </a:xfrm>
              <a:prstGeom prst="rect">
                <a:avLst/>
              </a:prstGeom>
              <a:blipFill>
                <a:blip r:embed="rId2"/>
                <a:stretch>
                  <a:fillRect l="-735" r="-200" b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788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245645" y="125923"/>
            <a:ext cx="8372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Euler method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E1743-597C-433E-9C38-9D5E4C13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72" y="1344187"/>
            <a:ext cx="5080565" cy="39479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C44A57-9906-478C-9BF2-7E536A650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343" y="1539937"/>
            <a:ext cx="4590477" cy="3689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75E04D-F9EA-4C25-A831-B9E19DDFCF58}"/>
                  </a:ext>
                </a:extLst>
              </p:cNvPr>
              <p:cNvSpPr txBox="1"/>
              <p:nvPr/>
            </p:nvSpPr>
            <p:spPr>
              <a:xfrm>
                <a:off x="5010156" y="622212"/>
                <a:ext cx="3746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zh-CN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zh-CN" altLang="zh-CN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0" lang="en-US" altLang="zh-CN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0" lang="en-US" altLang="zh-CN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US" altLang="zh-CN" sz="18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kumimoji="0" lang="en-US" altLang="zh-CN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kumimoji="0" lang="zh-CN" altLang="zh-CN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zh-CN" altLang="zh-CN" sz="1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1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zh-CN" altLang="zh-CN" sz="1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1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75E04D-F9EA-4C25-A831-B9E19DDFC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56" y="622212"/>
                <a:ext cx="3746269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907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292D8DA-F09E-49CB-81C2-04ED21386AFF}"/>
                  </a:ext>
                </a:extLst>
              </p:cNvPr>
              <p:cNvSpPr txBox="1"/>
              <p:nvPr/>
            </p:nvSpPr>
            <p:spPr>
              <a:xfrm>
                <a:off x="1398878" y="618491"/>
                <a:ext cx="101660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Many-body </a:t>
                </a:r>
                <a:r>
                  <a:rPr kumimoji="0" lang="en-US" altLang="zh-CN" sz="4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Schr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kumimoji="0" lang="en-US" altLang="zh-CN" sz="4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4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𝑜</m:t>
                        </m:r>
                      </m:e>
                    </m:acc>
                  </m:oMath>
                </a14:m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diner Equation(MSE)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292D8DA-F09E-49CB-81C2-04ED21386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878" y="618491"/>
                <a:ext cx="10166037" cy="830997"/>
              </a:xfrm>
              <a:prstGeom prst="rect">
                <a:avLst/>
              </a:prstGeom>
              <a:blipFill>
                <a:blip r:embed="rId2"/>
                <a:stretch>
                  <a:fillRect l="-2698" t="-16058" r="-1679" b="-37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FFAB092-4E24-4651-8DAE-BA686E47B60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0738" y="1798838"/>
            <a:ext cx="9555730" cy="25593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8ED512-B0AE-45B6-91C4-750A90B4F0A3}"/>
              </a:ext>
            </a:extLst>
          </p:cNvPr>
          <p:cNvSpPr txBox="1"/>
          <p:nvPr/>
        </p:nvSpPr>
        <p:spPr>
          <a:xfrm>
            <a:off x="1386876" y="4707499"/>
            <a:ext cx="10394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42021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 MSE is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almost everything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42021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that we need to know in order to study the behavior of materials at equilibrium. If we were to be more rigorous, then we would include the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time dependence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42021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, the interaction with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external electromagnetic fields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42021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, and some corrections arising from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the theory of relativity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062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2319041" y="475894"/>
            <a:ext cx="8372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Describe silicon by MSE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88D893-1C42-47FA-AC71-68DF517032D5}"/>
                  </a:ext>
                </a:extLst>
              </p:cNvPr>
              <p:cNvSpPr txBox="1"/>
              <p:nvPr/>
            </p:nvSpPr>
            <p:spPr>
              <a:xfrm>
                <a:off x="1663553" y="1872900"/>
                <a:ext cx="5229038" cy="3112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The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volume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of the unit cell of silicon in the diamond structure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/4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with a=5.43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Å</m:t>
                    </m:r>
                    <m: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.</m:t>
                    </m:r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Bell MT"/>
                  <a:ea typeface="Cambria Math" panose="02040503050406030204" pitchFamily="18" charset="0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A sensible discretization of the unit cell volume would have points spaced by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∆x ∼ 0.1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Å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. 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Such a grid would consist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>
                                <a:lumMod val="6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>
                                <a:lumMod val="6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>
                                <a:lumMod val="6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/4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)/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6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l-GR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6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Δ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6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6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3 ∼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40,000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points.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88D893-1C42-47FA-AC71-68DF51703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553" y="1872900"/>
                <a:ext cx="5229038" cy="3112199"/>
              </a:xfrm>
              <a:prstGeom prst="rect">
                <a:avLst/>
              </a:prstGeom>
              <a:blipFill>
                <a:blip r:embed="rId2"/>
                <a:stretch>
                  <a:fillRect l="-1515" t="-1566" r="-350" b="-3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C72F147B-E345-48B5-B89D-EE1352B74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11957" y="1207825"/>
            <a:ext cx="4294659" cy="40994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E989D1-0D7F-409F-A69B-A9753CF11DDD}"/>
              </a:ext>
            </a:extLst>
          </p:cNvPr>
          <p:cNvSpPr txBox="1"/>
          <p:nvPr/>
        </p:nvSpPr>
        <p:spPr>
          <a:xfrm>
            <a:off x="4470161" y="7071237"/>
            <a:ext cx="7184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  <a:hlinkClick r:id="rId4" tooltip="https://commons.wikimedia.org/wiki/File:Silicon-unit-cell-3D-balls.png"/>
              </a:rPr>
              <a:t>This Photo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 by Unknown Author is licensed under 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  <a:hlinkClick r:id="rId5" tooltip="https://creativecommons.org/licenses/by-sa/3.0/"/>
              </a:rPr>
              <a:t>CC BY-SA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169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2319041" y="475894"/>
            <a:ext cx="8372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Describe silicon by MSE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88D893-1C42-47FA-AC71-68DF517032D5}"/>
                  </a:ext>
                </a:extLst>
              </p:cNvPr>
              <p:cNvSpPr txBox="1"/>
              <p:nvPr/>
            </p:nvSpPr>
            <p:spPr>
              <a:xfrm>
                <a:off x="1428267" y="1632587"/>
                <a:ext cx="5780563" cy="4043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Counting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4 valence electrons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for each of the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2 silicon atoms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in the unit cell, as well as the two nuclei, i.e. N + M = 10 particles, the complete specification of a quantum state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l-GR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Ψ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𝑠𝑖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…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8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;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would require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4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4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en-US" altLang="zh-CN" sz="4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</m:t>
                        </m:r>
                      </m:sub>
                      <m:sup>
                        <m:r>
                          <a:rPr kumimoji="0" lang="en-US" altLang="zh-CN" sz="4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𝑁</m:t>
                        </m:r>
                        <m:r>
                          <a:rPr kumimoji="0" lang="en-US" altLang="zh-CN" sz="4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US" altLang="zh-CN" sz="4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𝑀</m:t>
                        </m:r>
                      </m:sup>
                    </m:sSubSup>
                    <m:r>
                      <a:rPr kumimoji="0" lang="en-US" altLang="zh-CN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∼</m:t>
                    </m:r>
                    <m:sSup>
                      <m:sSupPr>
                        <m:ctrlPr>
                          <a:rPr kumimoji="0" lang="en-US" altLang="zh-CN" sz="4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4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kumimoji="0" lang="en-US" altLang="zh-CN" sz="4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46</m:t>
                        </m:r>
                      </m:sup>
                    </m:sSup>
                    <m:r>
                      <a:rPr kumimoji="0" lang="en-US" altLang="zh-CN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complex numbers.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Performing matrix operations with arrays of this size is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obviously impossible.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88D893-1C42-47FA-AC71-68DF51703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267" y="1632587"/>
                <a:ext cx="5780563" cy="4043928"/>
              </a:xfrm>
              <a:prstGeom prst="rect">
                <a:avLst/>
              </a:prstGeom>
              <a:blipFill>
                <a:blip r:embed="rId2"/>
                <a:stretch>
                  <a:fillRect l="-1370" t="-1207" r="-2318" b="-2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C72F147B-E345-48B5-B89D-EE1352B74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47198" y="1585761"/>
            <a:ext cx="4140823" cy="39526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E989D1-0D7F-409F-A69B-A9753CF11DDD}"/>
              </a:ext>
            </a:extLst>
          </p:cNvPr>
          <p:cNvSpPr txBox="1"/>
          <p:nvPr/>
        </p:nvSpPr>
        <p:spPr>
          <a:xfrm>
            <a:off x="4470161" y="7071237"/>
            <a:ext cx="7184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  <a:hlinkClick r:id="rId4" tooltip="https://commons.wikimedia.org/wiki/File:Silicon-unit-cell-3D-balls.png"/>
              </a:rPr>
              <a:t>This Photo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 by Unknown Author is licensed under 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  <a:hlinkClick r:id="rId5" tooltip="https://creativecommons.org/licenses/by-sa/3.0/"/>
              </a:rPr>
              <a:t>CC BY-SA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2163CF-F603-4013-9891-B1279178C27A}"/>
              </a:ext>
            </a:extLst>
          </p:cNvPr>
          <p:cNvSpPr txBox="1"/>
          <p:nvPr/>
        </p:nvSpPr>
        <p:spPr>
          <a:xfrm>
            <a:off x="3539695" y="5359665"/>
            <a:ext cx="4236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微软雅黑"/>
                <a:cs typeface="+mn-cs"/>
              </a:rPr>
              <a:t>Exponential wall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393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B04E9D8-D819-46EE-A93F-E5314133E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52563" y="2337598"/>
            <a:ext cx="3125874" cy="31362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2530056" y="438051"/>
            <a:ext cx="8372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Materials= electrons + nuclei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E92906-CC1E-4CC6-ADC1-9EAAF96C0C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4461" y="1860003"/>
            <a:ext cx="3886200" cy="1190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3131FA-48BA-45E7-BBCB-5606710DB5D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60084" y="3159062"/>
            <a:ext cx="4086225" cy="1247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98717A-732B-4BBF-9D19-9DD60A9EB4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9344" y="4451372"/>
            <a:ext cx="35718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32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4AA31B-B478-4024-9E49-18A1B199CDEF}"/>
                  </a:ext>
                </a:extLst>
              </p:cNvPr>
              <p:cNvSpPr txBox="1"/>
              <p:nvPr/>
            </p:nvSpPr>
            <p:spPr>
              <a:xfrm>
                <a:off x="1840738" y="541119"/>
                <a:ext cx="91913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Many-body </a:t>
                </a:r>
                <a:r>
                  <a:rPr kumimoji="0" lang="en-US" altLang="zh-CN" sz="4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Schr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kumimoji="0" lang="en-US" altLang="zh-CN" sz="4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4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𝑜</m:t>
                        </m:r>
                      </m:e>
                    </m:acc>
                  </m:oMath>
                </a14:m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diner equation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4AA31B-B478-4024-9E49-18A1B199C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738" y="541119"/>
                <a:ext cx="9191355" cy="830997"/>
              </a:xfrm>
              <a:prstGeom prst="rect">
                <a:avLst/>
              </a:prstGeom>
              <a:blipFill>
                <a:blip r:embed="rId2"/>
                <a:stretch>
                  <a:fillRect l="-3050" t="-16176" b="-38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137EB1F7-9FBC-4B8B-8ACB-D4DC38F827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5499" y="2033126"/>
            <a:ext cx="7248525" cy="933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E5475C-C051-4E81-A94B-D7479A20903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6623" y="4570505"/>
            <a:ext cx="8724900" cy="914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9DDBA6-8C6C-475F-865E-CEE42C559EF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2817" y="3293410"/>
            <a:ext cx="9432512" cy="95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46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856936" y="435612"/>
            <a:ext cx="9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kinetic energy + potential energy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1A276-D32D-4300-942F-B13792A464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4003" y="1400407"/>
            <a:ext cx="6261121" cy="1099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3527BE-88BE-4464-818D-0AFEC7AAC7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6850" y="2715888"/>
            <a:ext cx="5694448" cy="11374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DD439-1BFC-470D-9AC4-C437F45D5F0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5227" y="3900258"/>
            <a:ext cx="6108944" cy="12415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705191-BC9A-47AD-BB69-8B45094B260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4074" y="5207367"/>
            <a:ext cx="6408863" cy="137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77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292D8DA-F09E-49CB-81C2-04ED21386AFF}"/>
                  </a:ext>
                </a:extLst>
              </p:cNvPr>
              <p:cNvSpPr txBox="1"/>
              <p:nvPr/>
            </p:nvSpPr>
            <p:spPr>
              <a:xfrm>
                <a:off x="1398878" y="618491"/>
                <a:ext cx="101660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Many-body </a:t>
                </a:r>
                <a:r>
                  <a:rPr kumimoji="0" lang="en-US" altLang="zh-CN" sz="4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Schr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kumimoji="0" lang="en-US" altLang="zh-CN" sz="4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4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𝑜</m:t>
                        </m:r>
                      </m:e>
                    </m:acc>
                  </m:oMath>
                </a14:m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diner Equation(MSE)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292D8DA-F09E-49CB-81C2-04ED21386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878" y="618491"/>
                <a:ext cx="10166037" cy="830997"/>
              </a:xfrm>
              <a:prstGeom prst="rect">
                <a:avLst/>
              </a:prstGeom>
              <a:blipFill>
                <a:blip r:embed="rId2"/>
                <a:stretch>
                  <a:fillRect l="-2698" t="-16058" r="-1679" b="-37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FFAB092-4E24-4651-8DAE-BA686E47B60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0738" y="1798838"/>
            <a:ext cx="9555730" cy="25593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8ED512-B0AE-45B6-91C4-750A90B4F0A3}"/>
              </a:ext>
            </a:extLst>
          </p:cNvPr>
          <p:cNvSpPr txBox="1"/>
          <p:nvPr/>
        </p:nvSpPr>
        <p:spPr>
          <a:xfrm>
            <a:off x="1386876" y="4707499"/>
            <a:ext cx="10394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42021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 MSE is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almost everything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42021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that we need to know in order to study the behavior of materials at equilibrium. If we were to be more rigorous, then we would include the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time dependence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42021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, the interaction with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external electromagnetic fields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42021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, and some corrections arising from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the theory of relativity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514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2319041" y="475894"/>
            <a:ext cx="8372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Describe silicon by MSE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88D893-1C42-47FA-AC71-68DF517032D5}"/>
              </a:ext>
            </a:extLst>
          </p:cNvPr>
          <p:cNvSpPr txBox="1"/>
          <p:nvPr/>
        </p:nvSpPr>
        <p:spPr>
          <a:xfrm>
            <a:off x="1825388" y="2304666"/>
            <a:ext cx="886605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Bell MT" panose="02020503060305020303" pitchFamily="18" charset="0"/>
                <a:ea typeface="微软雅黑"/>
                <a:cs typeface="+mn-cs"/>
              </a:rPr>
              <a:t>A possible strategy for solving the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ell MT" panose="02020503060305020303" pitchFamily="18" charset="0"/>
                <a:ea typeface="微软雅黑"/>
                <a:cs typeface="+mn-cs"/>
              </a:rPr>
              <a:t>partial differential MSE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Bell MT" panose="02020503060305020303" pitchFamily="18" charset="0"/>
                <a:ea typeface="微软雅黑"/>
                <a:cs typeface="+mn-cs"/>
              </a:rPr>
              <a:t>is to discretize the space into a uniform mesh of points, and transform the problem into a linear system by using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ell MT" panose="02020503060305020303" pitchFamily="18" charset="0"/>
                <a:ea typeface="微软雅黑"/>
                <a:cs typeface="+mn-cs"/>
              </a:rPr>
              <a:t>finite differences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Bell MT" panose="02020503060305020303" pitchFamily="18" charset="0"/>
                <a:ea typeface="微软雅黑"/>
                <a:cs typeface="+mn-cs"/>
              </a:rPr>
              <a:t> for the derivatives.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Bell MT" panose="02020503060305020303" pitchFamily="18" charset="0"/>
                <a:ea typeface="微软雅黑"/>
                <a:cs typeface="+mn-cs"/>
              </a:rPr>
              <a:t>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Bell MT" panose="02020503060305020303" pitchFamily="18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827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-10695710" y="0"/>
            <a:ext cx="12228874" cy="6858000"/>
            <a:chOff x="0" y="0"/>
            <a:chExt cx="12228874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4A065F-A7A7-4CDB-B12D-EB9BFAB7E734}"/>
              </a:ext>
            </a:extLst>
          </p:cNvPr>
          <p:cNvGrpSpPr/>
          <p:nvPr/>
        </p:nvGrpSpPr>
        <p:grpSpPr>
          <a:xfrm>
            <a:off x="8586541" y="5769444"/>
            <a:ext cx="3487950" cy="456404"/>
            <a:chOff x="4904393" y="878988"/>
            <a:chExt cx="1470604" cy="19243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FADCE10-6D81-42D8-96D9-4AF76E2E5353}"/>
                </a:ext>
              </a:extLst>
            </p:cNvPr>
            <p:cNvSpPr/>
            <p:nvPr/>
          </p:nvSpPr>
          <p:spPr>
            <a:xfrm>
              <a:off x="4904393" y="880919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微软雅黑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BEC3A96-D030-4581-A595-36221D670196}"/>
                </a:ext>
              </a:extLst>
            </p:cNvPr>
            <p:cNvSpPr/>
            <p:nvPr/>
          </p:nvSpPr>
          <p:spPr>
            <a:xfrm>
              <a:off x="5331094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微软雅黑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498A56-23D0-4E42-B93F-C1B1718333D9}"/>
                </a:ext>
              </a:extLst>
            </p:cNvPr>
            <p:cNvSpPr/>
            <p:nvPr/>
          </p:nvSpPr>
          <p:spPr>
            <a:xfrm>
              <a:off x="5757796" y="880919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微软雅黑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D89BB4-CBF0-4733-B262-882F2BF77C91}"/>
                </a:ext>
              </a:extLst>
            </p:cNvPr>
            <p:cNvSpPr/>
            <p:nvPr/>
          </p:nvSpPr>
          <p:spPr>
            <a:xfrm>
              <a:off x="6184497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微软雅黑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B2C5D1-491C-4B2A-89DE-6EB54F65D5FF}"/>
              </a:ext>
            </a:extLst>
          </p:cNvPr>
          <p:cNvSpPr txBox="1"/>
          <p:nvPr/>
        </p:nvSpPr>
        <p:spPr>
          <a:xfrm>
            <a:off x="1602798" y="59861"/>
            <a:ext cx="5942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A0A8"/>
                </a:solidFill>
                <a:effectLst/>
                <a:uLnTx/>
                <a:uFillTx/>
                <a:latin typeface="Bell MT" panose="02020503060305020303" pitchFamily="18" charset="0"/>
                <a:ea typeface="微软雅黑"/>
                <a:cs typeface="+mn-cs"/>
              </a:rPr>
              <a:t>Density Functional Theory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A0A8"/>
              </a:solidFill>
              <a:effectLst/>
              <a:uLnTx/>
              <a:uFillTx/>
              <a:latin typeface="Bell MT" panose="02020503060305020303" pitchFamily="18" charset="0"/>
              <a:ea typeface="微软雅黑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41EFB-23E0-45E2-B123-B6A78ABA20AA}"/>
              </a:ext>
            </a:extLst>
          </p:cNvPr>
          <p:cNvSpPr txBox="1"/>
          <p:nvPr/>
        </p:nvSpPr>
        <p:spPr>
          <a:xfrm>
            <a:off x="8425123" y="6225848"/>
            <a:ext cx="381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Bell MT" panose="02020503060305020303" pitchFamily="18" charset="0"/>
                <a:ea typeface="微软雅黑"/>
                <a:cs typeface="+mn-cs"/>
              </a:rPr>
              <a:t>Junfei Ding 08-Sep-2020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EC630"/>
              </a:solidFill>
              <a:effectLst/>
              <a:uLnTx/>
              <a:uFillTx/>
              <a:latin typeface="Bell MT" panose="02020503060305020303" pitchFamily="18" charset="0"/>
              <a:ea typeface="微软雅黑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3CB1F1-A9F3-4093-BE0D-CC0ABB9E22C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52567" y="2025140"/>
            <a:ext cx="4462318" cy="4462318"/>
          </a:xfrm>
          <a:prstGeom prst="rect">
            <a:avLst/>
          </a:prstGeom>
        </p:spPr>
      </p:pic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31EF024E-93FC-48C7-B5C1-EDC47D960DDD}"/>
              </a:ext>
            </a:extLst>
          </p:cNvPr>
          <p:cNvSpPr/>
          <p:nvPr/>
        </p:nvSpPr>
        <p:spPr>
          <a:xfrm>
            <a:off x="5891156" y="824208"/>
            <a:ext cx="6053452" cy="3097306"/>
          </a:xfrm>
          <a:prstGeom prst="cloudCallout">
            <a:avLst>
              <a:gd name="adj1" fmla="val -64039"/>
              <a:gd name="adj2" fmla="val 260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ll MT"/>
                <a:ea typeface="微软雅黑"/>
                <a:cs typeface="+mn-cs"/>
              </a:rPr>
              <a:t>What’s the fundamental problem that DFT theory solves?</a:t>
            </a:r>
          </a:p>
        </p:txBody>
      </p:sp>
    </p:spTree>
    <p:extLst>
      <p:ext uri="{BB962C8B-B14F-4D97-AF65-F5344CB8AC3E}">
        <p14:creationId xmlns:p14="http://schemas.microsoft.com/office/powerpoint/2010/main" val="220443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245645" y="125923"/>
            <a:ext cx="8372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Finite-difference approximation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B938C1-758F-488E-871A-5AC6E7144572}"/>
                  </a:ext>
                </a:extLst>
              </p:cNvPr>
              <p:cNvSpPr txBox="1"/>
              <p:nvPr/>
            </p:nvSpPr>
            <p:spPr>
              <a:xfrm>
                <a:off x="1899094" y="1533623"/>
                <a:ext cx="9127374" cy="4056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The derivative of a function f(x), defined by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zh-CN" sz="20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0" lang="zh-CN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kumimoji="0" lang="zh-CN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kumimoji="0" lang="zh-CN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zh-CN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zh-CN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kumimoji="0" lang="zh-CN" altLang="zh-CN" sz="2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a fairly reasonable approximation might be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0" lang="zh-CN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kumimoji="0" lang="zh-CN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zh-CN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zh-CN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≪1</m:t>
                      </m:r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This is known as an example of a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finite-difference approximation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, with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h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referred to as the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step size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B938C1-758F-488E-871A-5AC6E7144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094" y="1533623"/>
                <a:ext cx="9127374" cy="4056880"/>
              </a:xfrm>
              <a:prstGeom prst="rect">
                <a:avLst/>
              </a:prstGeom>
              <a:blipFill>
                <a:blip r:embed="rId2"/>
                <a:stretch>
                  <a:fillRect l="-735" t="-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847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245645" y="125923"/>
            <a:ext cx="8372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Finite-difference approximation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B938C1-758F-488E-871A-5AC6E7144572}"/>
                  </a:ext>
                </a:extLst>
              </p:cNvPr>
              <p:cNvSpPr txBox="1"/>
              <p:nvPr/>
            </p:nvSpPr>
            <p:spPr>
              <a:xfrm>
                <a:off x="1650385" y="916563"/>
                <a:ext cx="9501406" cy="5043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Recall that the Taylor series is defined by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zh-CN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kumimoji="0" lang="zh-CN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kumimoji="0" lang="zh-CN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kumimoji="0" lang="zh-CN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zh-CN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zh-CN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zh-CN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zh-CN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kumimoji="0" lang="zh-CN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zh-CN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Now, expanding f(x + h) as a Taylor series of variable h, around the initial point x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kumimoji="0" lang="en-US" altLang="zh-CN" sz="16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16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altLang="zh-CN" sz="16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0" lang="en-US" altLang="zh-CN" sz="16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kumimoji="0" lang="en-US" altLang="zh-CN" sz="16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kumimoji="0" lang="zh-CN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0" lang="en-US" altLang="zh-CN" sz="16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kumimoji="0" lang="zh-CN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kumimoji="0" lang="zh-CN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zh-CN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kumimoji="0" lang="en-US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kumimoji="0" lang="en-US" altLang="zh-CN" sz="16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kumimoji="0" lang="zh-CN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0" lang="en-US" altLang="zh-CN" sz="16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kumimoji="0" lang="zh-CN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kumimoji="0" lang="zh-CN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zh-CN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kumimoji="0" lang="en-US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1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altLang="zh-CN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kumimoji="0" lang="en-US" altLang="zh-CN" sz="16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16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altLang="zh-CN" sz="16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0" lang="en-US" altLang="zh-CN" sz="16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kumimoji="0" lang="en-US" altLang="zh-CN" sz="16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kumimoji="0" lang="en-US" altLang="zh-CN" sz="16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kumimoji="0" lang="en-US" altLang="zh-CN" sz="16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16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altLang="zh-CN" sz="16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)+</m:t>
                      </m:r>
                      <m:r>
                        <a:rPr kumimoji="0" lang="en-US" altLang="zh-CN" sz="16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sSup>
                        <m:sSupPr>
                          <m:ctrlPr>
                            <a:rPr kumimoji="0" lang="zh-CN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16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16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altLang="zh-CN" sz="16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)+</m:t>
                      </m:r>
                      <m:f>
                        <m:fPr>
                          <m:ctrlPr>
                            <a:rPr kumimoji="0" lang="zh-CN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zh-CN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0" lang="zh-CN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kumimoji="0" lang="en-US" altLang="zh-CN" sz="16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16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altLang="zh-CN" sz="16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)+</m:t>
                      </m:r>
                      <m:f>
                        <m:fPr>
                          <m:ctrlPr>
                            <a:rPr kumimoji="0" lang="zh-CN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kumimoji="0" lang="zh-CN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kumimoji="0" lang="zh-CN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p>
                      <m:r>
                        <a:rPr kumimoji="0" lang="en-US" altLang="zh-CN" sz="16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16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altLang="zh-CN" sz="16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)+</m:t>
                      </m:r>
                      <m:r>
                        <a:rPr kumimoji="0" lang="en-US" altLang="zh-CN" sz="16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𝒪</m:t>
                      </m:r>
                      <m:r>
                        <a:rPr kumimoji="0" lang="en-US" altLang="zh-CN" sz="16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0" lang="zh-CN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0" lang="en-US" altLang="zh-CN" sz="16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kumimoji="0" lang="en-US" altLang="zh-CN" sz="16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kumimoji="0" lang="zh-CN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)−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kumimoji="0" lang="zh-CN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sSup>
                        <m:sSupPr>
                          <m:ctrlPr>
                            <a:rPr kumimoji="0" lang="zh-CN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)−</m:t>
                      </m:r>
                      <m:f>
                        <m:fPr>
                          <m:ctrlPr>
                            <a:rPr kumimoji="0" lang="zh-CN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kumimoji="0" lang="zh-CN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0" lang="zh-CN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p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)+⋯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</m:e>
                      <m:sup>
                        <m: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zh-CN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kumimoji="0" lang="en-US" altLang="zh-CN" sz="2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h</m:t>
                            </m:r>
                          </m:e>
                        </m:d>
                        <m: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zh-CN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den>
                    </m:f>
                    <m:r>
                      <a:rPr kumimoji="0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𝒪</m:t>
                    </m:r>
                    <m:d>
                      <m:d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e>
                    </m:d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first-order finite-difference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approximation 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B938C1-758F-488E-871A-5AC6E7144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385" y="916563"/>
                <a:ext cx="9501406" cy="5043432"/>
              </a:xfrm>
              <a:prstGeom prst="rect">
                <a:avLst/>
              </a:prstGeom>
              <a:blipFill>
                <a:blip r:embed="rId2"/>
                <a:stretch>
                  <a:fillRect l="-706" t="-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0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ll MT">
      <a:majorFont>
        <a:latin typeface="Bell MT"/>
        <a:ea typeface="微软雅黑"/>
        <a:cs typeface=""/>
      </a:majorFont>
      <a:minorFont>
        <a:latin typeface="Bell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854</Words>
  <Application>Microsoft Office PowerPoint</Application>
  <PresentationFormat>Widescreen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等线</vt:lpstr>
      <vt:lpstr>Arial</vt:lpstr>
      <vt:lpstr>Bell MT</vt:lpstr>
      <vt:lpstr>Bodoni MT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Junfei</dc:creator>
  <cp:lastModifiedBy>Ding Junfei</cp:lastModifiedBy>
  <cp:revision>3</cp:revision>
  <dcterms:created xsi:type="dcterms:W3CDTF">2020-10-18T13:24:54Z</dcterms:created>
  <dcterms:modified xsi:type="dcterms:W3CDTF">2021-08-08T07:26:41Z</dcterms:modified>
</cp:coreProperties>
</file>