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9" r:id="rId2"/>
    <p:sldId id="460" r:id="rId3"/>
    <p:sldId id="461" r:id="rId4"/>
    <p:sldId id="462" r:id="rId5"/>
    <p:sldId id="463" r:id="rId6"/>
    <p:sldId id="4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9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0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3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7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7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19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2.png"/><Relationship Id="rId4" Type="http://schemas.openxmlformats.org/officeDocument/2006/relationships/hyperlink" Target="http://www.scielo.org.mx/scielo.php?pid=S1870-249X2012000300006&amp;script=sci_art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7CAC1F8-CCCF-4EFC-9754-0C7C13E8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8836"/>
          <a:stretch/>
        </p:blipFill>
        <p:spPr>
          <a:xfrm>
            <a:off x="1109867" y="3089757"/>
            <a:ext cx="3880239" cy="42385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CB8EE2E-65AF-4EC6-9462-49BAB3C3A5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586990" y="834006"/>
            <a:ext cx="10233880" cy="116758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586541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Density Functional Theory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0A8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425123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Junfei Ding 09-Sep-2020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C63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/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From the many body 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diner equation  to Kohn–Sham equations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Mean field approximation</a:t>
                </a:r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109D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blipFill>
                <a:blip r:embed="rId6"/>
                <a:stretch>
                  <a:fillRect l="-1514" t="-3834" b="-16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7F19305-7D75-4FBB-A8D7-41F3B924991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3527993" y="4845563"/>
            <a:ext cx="8369784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Exclusion principle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F6700-CEA7-4B5E-A261-E0673439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7460" y="1670592"/>
            <a:ext cx="7285668" cy="1065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20879-056B-4AED-B55A-D1D613A51FF9}"/>
              </a:ext>
            </a:extLst>
          </p:cNvPr>
          <p:cNvSpPr txBox="1"/>
          <p:nvPr/>
        </p:nvSpPr>
        <p:spPr>
          <a:xfrm>
            <a:off x="-23948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D5DBE5-0122-4713-A89D-94CC6A04D41C}"/>
                  </a:ext>
                </a:extLst>
              </p:cNvPr>
              <p:cNvSpPr txBox="1"/>
              <p:nvPr/>
            </p:nvSpPr>
            <p:spPr>
              <a:xfrm>
                <a:off x="1658871" y="2947176"/>
                <a:ext cx="89020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by direct substitution we find 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软雅黑"/>
                    <a:cs typeface="+mn-cs"/>
                  </a:rPr>
                  <a:t>Ψ(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) = −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软雅黑"/>
                    <a:cs typeface="+mn-cs"/>
                  </a:rPr>
                  <a:t> Ψ(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), thus it obey the Pauli principle.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D5DBE5-0122-4713-A89D-94CC6A0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71" y="2947176"/>
                <a:ext cx="8902002" cy="830997"/>
              </a:xfrm>
              <a:prstGeom prst="rect">
                <a:avLst/>
              </a:prstGeom>
              <a:blipFill>
                <a:blip r:embed="rId3"/>
                <a:stretch>
                  <a:fillRect l="-1027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C27F42-5061-40EA-A991-2E5AAC4DD7AA}"/>
              </a:ext>
            </a:extLst>
          </p:cNvPr>
          <p:cNvSpPr txBox="1"/>
          <p:nvPr/>
        </p:nvSpPr>
        <p:spPr>
          <a:xfrm>
            <a:off x="1658871" y="1434617"/>
            <a:ext cx="1096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If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72E58-2DF8-49F7-A13E-4260B746F033}"/>
              </a:ext>
            </a:extLst>
          </p:cNvPr>
          <p:cNvSpPr txBox="1"/>
          <p:nvPr/>
        </p:nvSpPr>
        <p:spPr>
          <a:xfrm>
            <a:off x="1658871" y="4044906"/>
            <a:ext cx="961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A compact way of writing the above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eqn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 is by using a matrix determinant: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2A884-DBEE-4E95-A739-21DC9364D2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5768" y="4773304"/>
            <a:ext cx="4529661" cy="1037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520D6-C9B9-4D40-B6FF-3C2B38C0F22A}"/>
              </a:ext>
            </a:extLst>
          </p:cNvPr>
          <p:cNvSpPr txBox="1"/>
          <p:nvPr/>
        </p:nvSpPr>
        <p:spPr>
          <a:xfrm>
            <a:off x="1658871" y="5979886"/>
            <a:ext cx="629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which is referred to as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Slater determinant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86491" y="-44535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Exclusion principle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89BA2-8BD4-4212-8A1E-CC3D686BC692}"/>
                  </a:ext>
                </a:extLst>
              </p:cNvPr>
              <p:cNvSpPr txBox="1"/>
              <p:nvPr/>
            </p:nvSpPr>
            <p:spPr>
              <a:xfrm>
                <a:off x="1676400" y="1494971"/>
                <a:ext cx="9049657" cy="95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For N &gt; 2 the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prefactor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!</m:t>
                        </m:r>
                      </m:e>
                      <m:sup>
                        <m:r>
                          <m:rPr>
                            <m:nor/>
                          </m:rP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ell MT"/>
                            <a:ea typeface="微软雅黑"/>
                            <a:cs typeface="+mn-cs"/>
                          </a:rPr>
                          <m:t>−1/2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−1/2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 order to have the function correctly normalized: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Ψ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89BA2-8BD4-4212-8A1E-CC3D686B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94971"/>
                <a:ext cx="9049657" cy="959558"/>
              </a:xfrm>
              <a:prstGeom prst="rect">
                <a:avLst/>
              </a:prstGeom>
              <a:blipFill>
                <a:blip r:embed="rId2"/>
                <a:stretch>
                  <a:fillRect l="-1010" t="-31646" b="-108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AE3DB2-C383-4DF8-905B-29BABD20D218}"/>
                  </a:ext>
                </a:extLst>
              </p:cNvPr>
              <p:cNvSpPr txBox="1"/>
              <p:nvPr/>
            </p:nvSpPr>
            <p:spPr>
              <a:xfrm>
                <a:off x="5158882" y="2875656"/>
                <a:ext cx="3367314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total energy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	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pt-BR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AE3DB2-C383-4DF8-905B-29BABD20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82" y="2875656"/>
                <a:ext cx="3367314" cy="1200650"/>
              </a:xfrm>
              <a:prstGeom prst="rect">
                <a:avLst/>
              </a:prstGeom>
              <a:blipFill>
                <a:blip r:embed="rId3"/>
                <a:stretch>
                  <a:fillRect l="-2712" t="-4061" b="-7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D4A178-6C98-466E-8F38-9D92C3D6B94F}"/>
              </a:ext>
            </a:extLst>
          </p:cNvPr>
          <p:cNvSpPr txBox="1"/>
          <p:nvPr/>
        </p:nvSpPr>
        <p:spPr>
          <a:xfrm>
            <a:off x="4826000" y="4497433"/>
            <a:ext cx="390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electron charge density is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22934-9EDD-4912-BB2B-96C12871BA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967" y="5163348"/>
            <a:ext cx="2777557" cy="8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18545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Mean-field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BD88-B176-450F-A2CD-C63D159AECF2}"/>
              </a:ext>
            </a:extLst>
          </p:cNvPr>
          <p:cNvSpPr txBox="1"/>
          <p:nvPr/>
        </p:nvSpPr>
        <p:spPr>
          <a:xfrm>
            <a:off x="1707250" y="1163610"/>
            <a:ext cx="881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A distribution of electronic charge, n(r) will generate an electrostatic potential ϕ(r) through Poisson’s equation: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A3BED-8F03-4522-89A8-FE59906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491" y="2053658"/>
            <a:ext cx="2415771" cy="592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DDE621-C32B-4166-B2C5-6A6462923EDB}"/>
                  </a:ext>
                </a:extLst>
              </p:cNvPr>
              <p:cNvSpPr txBox="1"/>
              <p:nvPr/>
            </p:nvSpPr>
            <p:spPr>
              <a:xfrm>
                <a:off x="1718996" y="2924944"/>
                <a:ext cx="84075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electrons immersed in this electrostatic potential have, in Hartree units, a 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(r) = −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𝜑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(r), which is called the ‘Hartree potential’.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DDE621-C32B-4166-B2C5-6A6462923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96" y="2924944"/>
                <a:ext cx="8407558" cy="1200329"/>
              </a:xfrm>
              <a:prstGeom prst="rect">
                <a:avLst/>
              </a:prstGeom>
              <a:blipFill>
                <a:blip r:embed="rId3"/>
                <a:stretch>
                  <a:fillRect l="-116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072E4D9-BDAB-4186-B7C5-39EC6658CB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491" y="4029609"/>
            <a:ext cx="2885007" cy="560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F4F34-4AE8-47AA-B7C2-EA15440D6F96}"/>
              </a:ext>
            </a:extLst>
          </p:cNvPr>
          <p:cNvSpPr txBox="1"/>
          <p:nvPr/>
        </p:nvSpPr>
        <p:spPr>
          <a:xfrm>
            <a:off x="1647056" y="4656504"/>
            <a:ext cx="736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The formal solution of this equation is: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96B37D-9CDD-439D-96EB-D50B9AE2D6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6272" y="5409991"/>
            <a:ext cx="2977401" cy="8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Mean-field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A41BC-5081-490B-BD1F-E1F630B8DC34}"/>
                  </a:ext>
                </a:extLst>
              </p:cNvPr>
              <p:cNvSpPr txBox="1"/>
              <p:nvPr/>
            </p:nvSpPr>
            <p:spPr>
              <a:xfrm>
                <a:off x="1431235" y="1232452"/>
                <a:ext cx="9774425" cy="84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Since every electron in our system experiences the Hartree potential, we can improve upon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(r) by taking this extra term into account: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DA41BC-5081-490B-BD1F-E1F630B8D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5" y="1232452"/>
                <a:ext cx="9774425" cy="840871"/>
              </a:xfrm>
              <a:prstGeom prst="rect">
                <a:avLst/>
              </a:prstGeom>
              <a:blipFill>
                <a:blip r:embed="rId2"/>
                <a:stretch>
                  <a:fillRect l="-998" t="-5797" r="-1560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E1698D-0C5F-4C1F-8BE3-2724C326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8887" y="2276194"/>
            <a:ext cx="6958802" cy="2109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F697F6-528E-4361-8EB9-D76B35A4C568}"/>
                  </a:ext>
                </a:extLst>
              </p:cNvPr>
              <p:cNvSpPr txBox="1"/>
              <p:nvPr/>
            </p:nvSpPr>
            <p:spPr>
              <a:xfrm>
                <a:off x="1431235" y="4706263"/>
                <a:ext cx="1013368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Since the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is the ‘average’ potential experienced by each electron, we call this approach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mean-field approximation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Since these equations must be solved simultaneously, we call this approach a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self-consistent field method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F697F6-528E-4361-8EB9-D76B35A4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5" y="4706263"/>
                <a:ext cx="10133680" cy="1938992"/>
              </a:xfrm>
              <a:prstGeom prst="rect">
                <a:avLst/>
              </a:prstGeom>
              <a:blipFill>
                <a:blip r:embed="rId4"/>
                <a:stretch>
                  <a:fillRect l="-963" t="-2516" r="-144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9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Mean-field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E72C-AB9D-4BA4-840E-F6CF34133ABA}"/>
                  </a:ext>
                </a:extLst>
              </p:cNvPr>
              <p:cNvSpPr txBox="1"/>
              <p:nvPr/>
            </p:nvSpPr>
            <p:spPr>
              <a:xfrm>
                <a:off x="1522323" y="984410"/>
                <a:ext cx="9629468" cy="566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Equations in mean-field approximation  represent a major simplification of our initial task of solving the complete many-body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dinger equation , since one differential equation in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3N dimensions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has been replaced by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N(electron) three-dimensional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equations.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If we go back to the example of silicon, we see that in this case the characteristic size of the arrays needed for describing the wavefunctions is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N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sup>
                    </m:sSup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(8 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electron</m:t>
                    </m:r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10000 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points</m:t>
                    </m:r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instead of the previous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46</m:t>
                        </m:r>
                      </m:sup>
                    </m:sSup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However, this approximation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is not accurate enough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for a quantitative study of materials at the atomic scale.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We still need to add two ingredients: ‘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exchange potential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’ and the ‘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correlation potential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’.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78E72C-AB9D-4BA4-840E-F6CF3413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23" y="984410"/>
                <a:ext cx="9629468" cy="5660845"/>
              </a:xfrm>
              <a:prstGeom prst="rect">
                <a:avLst/>
              </a:prstGeom>
              <a:blipFill>
                <a:blip r:embed="rId2"/>
                <a:stretch>
                  <a:fillRect l="-887" t="-861" b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41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405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Bodoni MT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Junfei</dc:creator>
  <cp:lastModifiedBy>Ding Junfei</cp:lastModifiedBy>
  <cp:revision>1</cp:revision>
  <dcterms:created xsi:type="dcterms:W3CDTF">2020-10-18T13:28:37Z</dcterms:created>
  <dcterms:modified xsi:type="dcterms:W3CDTF">2021-08-11T14:22:38Z</dcterms:modified>
</cp:coreProperties>
</file>