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65" r:id="rId2"/>
    <p:sldId id="466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209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F7215-C601-443B-A5F5-8DF216E5F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DCAC0D-2888-403A-87FD-5BE0DC839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F87CD-C837-42F3-BD9A-FC88DC8F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7D130-B8EB-4965-9D36-B9D00404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1BBCA-2966-4CBE-BAED-F3DCF6E3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457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6FA3E-84F2-496D-A07C-147C0326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8C6526-5A2A-48BC-8AF3-C71DD83A9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79FEB-9552-454F-B419-4CE44F36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897FA-404D-4E0D-B1E4-914E592D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B6EDA-88C1-4133-9A72-5761ED05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03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96C126-FFBA-4AF4-8F47-AE1980A80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869623-ADD8-4C49-A21E-FC8FCC97A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87CC2-8E1B-446B-A3BC-4835DFF6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C6031-876B-4903-9E10-32F5D18E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5F527-29BA-4FCB-A281-79A17C35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642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AE8AD-4793-4A1B-AC9A-27CB93F8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10899-7C5C-4212-990D-38EF9378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02C137-B925-4F40-9944-B3DDD9A2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027FF-6283-4ADA-99AE-7E0C8688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7F63A-A329-4862-90D9-D562F20D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224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E6AC-D484-4C48-A03F-8C1ADEA1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6862C2-2BE3-495A-9DDF-CF3132E4B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F90D4-A929-4ED8-B3C0-F0B01D86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04B13-1DB8-4C4F-8FA3-854C2EF7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FEFB7-2E94-4990-B970-09D4C8C6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099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ED479-D34D-4E89-8B47-79DD5284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2C513-B1EE-446D-BCEB-3DE51D0ED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D94742-21AE-40B4-B6DC-FFBB5700F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25C6D4-2290-4462-B320-6B2FA93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53F58A-D552-4125-B92A-368CFF94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BA1205-8D7D-47AC-88BC-2D79A593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023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F37B1-18FD-447B-A612-6F90BDF9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346A7-BDE0-43F6-995B-FB6560926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304099-A437-40D2-93C0-E44CD5E63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79015B-440A-4B98-A49C-70517ABD5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6A1BF-89F8-49AC-95AF-B507CBE98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4CD5A1-09D8-4715-AD01-7743E555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CE5C59-7A61-48B5-BAFB-12E27E52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513E45-8FFA-4D58-93EA-CDD0092A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29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0DE83-A9E5-4318-8355-8CBABE79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0B6D00-7D1F-4CBB-8218-B598F0D6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DDCB0E-86C8-4DB3-AB6B-3B3A1574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41C596-7818-43D7-A23E-DE20301E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71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1E6904-F990-41CB-8E03-DE5FB274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359ABA-0AFF-4166-86C7-BCDF329D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18B272-1FEB-4C19-87CE-36B9401C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143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2CB20-2C75-4CFF-9C31-70FD17BB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FA8D8-213E-4676-9BD7-E00C8E310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1609E8-1036-4445-BE5B-F5BF6D3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8CCEA9-1ACE-494F-B2B1-43BB3B9B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15512E-6563-45F0-A80D-87D3B1E8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474034-5A6E-44A9-9B3B-A670982C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329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A6E8A-F73D-4E5A-B2FA-6EF164B0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F91C4B-E15B-456D-BEC8-6578479B2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17F5C4-C00E-425E-A5E6-E8734A039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F09466-11ED-41D9-A040-CE32C4F4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37706-4630-4D3B-B512-415AF34A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B8FD1A-2BF7-48F3-8595-ADA36068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1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E596A6-48AC-4CB8-8E46-E9079F43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944805-CE9E-44F3-A764-96B44FE60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E5397A-48C2-476D-B8F3-B6318CD57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3004C-4F40-47DE-82AD-5353CF0C78C7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1F736-8D9B-4E07-858D-A1B1E5ADD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1306A-D34C-4155-B77C-5348B4A22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4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1.png"/><Relationship Id="rId5" Type="http://schemas.openxmlformats.org/officeDocument/2006/relationships/image" Target="../media/image2.png"/><Relationship Id="rId4" Type="http://schemas.openxmlformats.org/officeDocument/2006/relationships/hyperlink" Target="http://www.scielo.org.mx/scielo.php?pid=S1870-249X2012000300006&amp;script=sci_arttex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7CAC1F8-CCCF-4EFC-9754-0C7C13E8D2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28836"/>
          <a:stretch/>
        </p:blipFill>
        <p:spPr>
          <a:xfrm>
            <a:off x="1109867" y="3089757"/>
            <a:ext cx="3880239" cy="423859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CB8EE2E-65AF-4EC6-9462-49BAB3C3A50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1586990" y="834006"/>
            <a:ext cx="10233880" cy="116758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-10695710" y="0"/>
            <a:ext cx="12228874" cy="6858000"/>
            <a:chOff x="0" y="0"/>
            <a:chExt cx="12228874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4A065F-A7A7-4CDB-B12D-EB9BFAB7E734}"/>
              </a:ext>
            </a:extLst>
          </p:cNvPr>
          <p:cNvGrpSpPr/>
          <p:nvPr/>
        </p:nvGrpSpPr>
        <p:grpSpPr>
          <a:xfrm>
            <a:off x="8265116" y="5769444"/>
            <a:ext cx="3487950" cy="456404"/>
            <a:chOff x="4904393" y="878988"/>
            <a:chExt cx="1470604" cy="19243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FADCE10-6D81-42D8-96D9-4AF76E2E5353}"/>
                </a:ext>
              </a:extLst>
            </p:cNvPr>
            <p:cNvSpPr/>
            <p:nvPr/>
          </p:nvSpPr>
          <p:spPr>
            <a:xfrm>
              <a:off x="4904393" y="880919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微软雅黑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BEC3A96-D030-4581-A595-36221D670196}"/>
                </a:ext>
              </a:extLst>
            </p:cNvPr>
            <p:cNvSpPr/>
            <p:nvPr/>
          </p:nvSpPr>
          <p:spPr>
            <a:xfrm>
              <a:off x="5331094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微软雅黑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7498A56-23D0-4E42-B93F-C1B1718333D9}"/>
                </a:ext>
              </a:extLst>
            </p:cNvPr>
            <p:cNvSpPr/>
            <p:nvPr/>
          </p:nvSpPr>
          <p:spPr>
            <a:xfrm>
              <a:off x="5757796" y="880919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微软雅黑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4D89BB4-CBF0-4733-B262-882F2BF77C91}"/>
                </a:ext>
              </a:extLst>
            </p:cNvPr>
            <p:cNvSpPr/>
            <p:nvPr/>
          </p:nvSpPr>
          <p:spPr>
            <a:xfrm>
              <a:off x="6184497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微软雅黑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B2C5D1-491C-4B2A-89DE-6EB54F65D5FF}"/>
              </a:ext>
            </a:extLst>
          </p:cNvPr>
          <p:cNvSpPr txBox="1"/>
          <p:nvPr/>
        </p:nvSpPr>
        <p:spPr>
          <a:xfrm>
            <a:off x="1602798" y="59861"/>
            <a:ext cx="5942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A0A8"/>
                </a:solidFill>
                <a:effectLst/>
                <a:uLnTx/>
                <a:uFillTx/>
                <a:latin typeface="Bell MT" panose="02020503060305020303" pitchFamily="18" charset="0"/>
                <a:ea typeface="微软雅黑"/>
                <a:cs typeface="+mn-cs"/>
              </a:rPr>
              <a:t>Density Functional Theory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A0A8"/>
              </a:solidFill>
              <a:effectLst/>
              <a:uLnTx/>
              <a:uFillTx/>
              <a:latin typeface="Bell MT" panose="02020503060305020303" pitchFamily="18" charset="0"/>
              <a:ea typeface="微软雅黑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41EFB-23E0-45E2-B123-B6A78ABA20AA}"/>
              </a:ext>
            </a:extLst>
          </p:cNvPr>
          <p:cNvSpPr txBox="1"/>
          <p:nvPr/>
        </p:nvSpPr>
        <p:spPr>
          <a:xfrm>
            <a:off x="8114781" y="6225848"/>
            <a:ext cx="381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EC630"/>
                </a:solidFill>
                <a:effectLst/>
                <a:uLnTx/>
                <a:uFillTx/>
                <a:latin typeface="Bell MT" panose="02020503060305020303" pitchFamily="18" charset="0"/>
                <a:ea typeface="微软雅黑"/>
                <a:cs typeface="+mn-cs"/>
              </a:rPr>
              <a:t>Junfei Ding 10-Sep-2020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EC630"/>
              </a:solidFill>
              <a:effectLst/>
              <a:uLnTx/>
              <a:uFillTx/>
              <a:latin typeface="Bell MT" panose="02020503060305020303" pitchFamily="18" charset="0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25C32F-C0A2-4250-8E24-0EB419C1B370}"/>
                  </a:ext>
                </a:extLst>
              </p:cNvPr>
              <p:cNvSpPr txBox="1"/>
              <p:nvPr/>
            </p:nvSpPr>
            <p:spPr>
              <a:xfrm>
                <a:off x="2326030" y="2230776"/>
                <a:ext cx="8861367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ell MT"/>
                    <a:ea typeface="微软雅黑"/>
                    <a:cs typeface="+mn-cs"/>
                  </a:rPr>
                  <a:t>From the many body Schr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𝑜</m:t>
                        </m:r>
                      </m:e>
                    </m:acc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ell MT"/>
                    <a:ea typeface="微软雅黑"/>
                    <a:cs typeface="+mn-cs"/>
                  </a:rPr>
                  <a:t>diner equation  to Kohn–Sham equation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ell MT"/>
                    <a:ea typeface="微软雅黑"/>
                    <a:cs typeface="+mn-cs"/>
                  </a:rPr>
                  <a:t>：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9DA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ell MT"/>
                    <a:ea typeface="微软雅黑"/>
                    <a:cs typeface="+mn-cs"/>
                  </a:rPr>
                  <a:t>Hartree–</a:t>
                </a:r>
                <a:r>
                  <a:rPr kumimoji="0" lang="en-US" altLang="zh-CN" sz="4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09DA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ell MT"/>
                    <a:ea typeface="微软雅黑"/>
                    <a:cs typeface="+mn-cs"/>
                  </a:rPr>
                  <a:t>Fock</a:t>
                </a:r>
                <a:r>
                  <a:rPr kumimoji="0" lang="en-US" altLang="zh-CN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9DA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ell MT"/>
                    <a:ea typeface="微软雅黑"/>
                    <a:cs typeface="+mn-cs"/>
                  </a:rPr>
                  <a:t> equations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25C32F-C0A2-4250-8E24-0EB419C1B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030" y="2230776"/>
                <a:ext cx="8861367" cy="1908215"/>
              </a:xfrm>
              <a:prstGeom prst="rect">
                <a:avLst/>
              </a:prstGeom>
              <a:blipFill>
                <a:blip r:embed="rId6"/>
                <a:stretch>
                  <a:fillRect l="-1514" t="-3834" b="-16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27F19305-7D75-4FBB-A8D7-41F3B924991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3527993" y="4845563"/>
            <a:ext cx="8369784" cy="12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46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Hartree–</a:t>
            </a:r>
            <a:r>
              <a:rPr kumimoji="0" lang="en-US" altLang="zh-CN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Fock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 equations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4B9E17-833E-4609-9B7C-EC32074213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14575" y="1554086"/>
            <a:ext cx="8788663" cy="18749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A6A903-7C40-42EC-AAD0-E19CB213F9E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39876" y="3600452"/>
            <a:ext cx="7672972" cy="18850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D30383-7790-4E0A-BA97-07D08709C3FF}"/>
              </a:ext>
            </a:extLst>
          </p:cNvPr>
          <p:cNvSpPr txBox="1"/>
          <p:nvPr/>
        </p:nvSpPr>
        <p:spPr>
          <a:xfrm>
            <a:off x="1987268" y="5844208"/>
            <a:ext cx="850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These equations are precisely the Hartree–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Fock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 equations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20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Hartree–</a:t>
            </a:r>
            <a:r>
              <a:rPr kumimoji="0" lang="en-US" altLang="zh-CN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Fock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 equations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D30383-7790-4E0A-BA97-07D08709C3FF}"/>
                  </a:ext>
                </a:extLst>
              </p:cNvPr>
              <p:cNvSpPr txBox="1"/>
              <p:nvPr/>
            </p:nvSpPr>
            <p:spPr>
              <a:xfrm>
                <a:off x="1881954" y="1700791"/>
                <a:ext cx="9073191" cy="354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In the case of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ell MT"/>
                    <a:ea typeface="微软雅黑"/>
                    <a:cs typeface="+mn-cs"/>
                  </a:rPr>
                  <a:t>N electrons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the derivation is identical to the above, the only differences being that we obtain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ell MT"/>
                    <a:ea typeface="微软雅黑"/>
                    <a:cs typeface="+mn-cs"/>
                  </a:rPr>
                  <a:t>N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equations like equation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zh-CN" altLang="zh-CN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0" lang="zh-CN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zh-CN" altLang="zh-CN" sz="1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altLang="zh-CN" sz="1800" b="0" i="0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kumimoji="0" lang="en-US" altLang="zh-CN" sz="1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0" lang="zh-CN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zh-CN" sz="1800" b="0" i="0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0" lang="en-US" altLang="zh-CN" sz="18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𝐫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kumimoji="0" lang="zh-CN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zh-CN" sz="1800" b="0" i="0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0" lang="en-US" altLang="zh-CN" sz="18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𝐫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sSub>
                      <m:sSubPr>
                        <m:ctrlPr>
                          <a:rPr kumimoji="0" lang="zh-CN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altLang="zh-CN" sz="1800" b="1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𝐫</m:t>
                    </m:r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)+∫</m:t>
                    </m:r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sSup>
                      <m:sSupPr>
                        <m:ctrlPr>
                          <a:rPr kumimoji="0" lang="zh-CN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18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𝐫</m:t>
                        </m:r>
                      </m:e>
                      <m:sup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kumimoji="0" lang="zh-CN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18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sub>
                    </m:sSub>
                    <m:d>
                      <m:dPr>
                        <m:ctrlPr>
                          <a:rPr kumimoji="0" lang="zh-CN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sz="18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𝐫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0" lang="zh-CN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1800" b="1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𝐫</m:t>
                            </m:r>
                          </m:e>
                          <m:sup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kumimoji="0" lang="zh-CN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zh-CN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zh-CN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1800" b="1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𝐫</m:t>
                            </m:r>
                          </m:e>
                          <m:sup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0" lang="zh-CN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zh-CN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altLang="zh-CN" sz="1800" b="1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𝐫</m:t>
                    </m:r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,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and the sums in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18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altLang="zh-CN" sz="1800" b="1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𝐫</m:t>
                    </m:r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kumimoji="0" lang="zh-CN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∫</m:t>
                    </m:r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sSup>
                      <m:sSupPr>
                        <m:ctrlPr>
                          <a:rPr kumimoji="0" lang="zh-CN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18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𝐫</m:t>
                        </m:r>
                      </m:e>
                      <m:sup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f>
                      <m:fPr>
                        <m:ctrlPr>
                          <a:rPr kumimoji="0" lang="zh-CN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zh-CN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zh-CN" altLang="zh-CN" sz="1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zh-CN" altLang="zh-CN" sz="1800" b="0" i="1" u="none" strike="noStrike" kern="1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zh-CN" altLang="zh-CN" sz="1800" b="0" i="1" u="none" strike="noStrike" kern="1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0" lang="zh-CN" altLang="zh-CN" sz="1800" b="0" i="1" u="none" strike="noStrike" kern="1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altLang="zh-CN" sz="1800" b="1" i="1" u="none" strike="noStrike" kern="1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𝐫</m:t>
                                        </m:r>
                                      </m:e>
                                      <m:sup>
                                        <m:r>
                                          <a:rPr kumimoji="0" lang="en-US" altLang="zh-CN" sz="1800" b="0" i="1" u="none" strike="noStrike" kern="1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kumimoji="0" lang="zh-CN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sz="1800" b="1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𝐫</m:t>
                            </m:r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0" lang="zh-CN" altLang="zh-CN" sz="1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1800" b="1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𝐫</m:t>
                                </m:r>
                              </m:e>
                              <m:sup>
                                <m:r>
                                  <a:rPr kumimoji="0" lang="en-US" altLang="zh-CN" sz="1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kumimoji="0" lang="en-US" altLang="zh-CN" sz="18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kumimoji="0" lang="zh-CN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A0A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altLang="zh-CN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A0A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∇</m:t>
                        </m:r>
                      </m:e>
                      <m:sup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A0A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kumimoji="0" lang="zh-CN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A0A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A0A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A0A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kumimoji="0" lang="zh-CN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A0A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A0A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𝐫</m:t>
                        </m:r>
                      </m:e>
                    </m:d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A0A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=−4</m:t>
                    </m:r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A0A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𝜋</m:t>
                    </m:r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A0A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d>
                      <m:dPr>
                        <m:ctrlPr>
                          <a:rPr kumimoji="0" lang="zh-CN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A0A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A0A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𝐫</m:t>
                        </m:r>
                      </m:e>
                    </m:d>
                    <m:r>
                      <a:rPr kumimoji="0" lang="en-US" altLang="zh-CN" sz="18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0" lang="zh-CN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18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sub>
                    </m:sSub>
                    <m:d>
                      <m:dPr>
                        <m:ctrlPr>
                          <a:rPr kumimoji="0" lang="zh-CN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sz="18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𝐫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0" lang="zh-CN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1800" b="1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𝐫</m:t>
                            </m:r>
                          </m:e>
                          <m:sup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0" lang="en-US" altLang="zh-CN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kumimoji="0" lang="zh-CN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f>
                      <m:fPr>
                        <m:ctrlPr>
                          <a:rPr kumimoji="0" lang="zh-CN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0" lang="zh-CN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kumimoji="0" lang="zh-CN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zh-CN" altLang="zh-CN" sz="1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1800" b="1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𝐫</m:t>
                                </m:r>
                              </m:e>
                              <m:sup>
                                <m:r>
                                  <a:rPr kumimoji="0" lang="en-US" altLang="zh-CN" sz="1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kumimoji="0" lang="zh-CN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0" lang="en-US" altLang="zh-CN" sz="18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𝐫</m:t>
                        </m:r>
                        <m:r>
                          <a:rPr kumimoji="0" lang="en-US" altLang="zh-CN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kumimoji="0" lang="zh-CN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sz="1800" b="1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𝐫</m:t>
                            </m:r>
                            <m:r>
                              <a:rPr kumimoji="0" lang="en-US" altLang="zh-CN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0" lang="zh-CN" altLang="zh-CN" sz="1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1800" b="1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𝐫</m:t>
                                </m:r>
                              </m:e>
                              <m:sup>
                                <m:r>
                                  <a:rPr kumimoji="0" lang="en-US" altLang="zh-CN" sz="1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kumimoji="0" lang="en-US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run over the N wavefunctions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𝜙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with the lowest-energy eigenvalues,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𝜀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>
                                <a:lumMod val="95000"/>
                                <a:lumOff val="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.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D30383-7790-4E0A-BA97-07D08709C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4" y="1700791"/>
                <a:ext cx="9073191" cy="3544945"/>
              </a:xfrm>
              <a:prstGeom prst="rect">
                <a:avLst/>
              </a:prstGeom>
              <a:blipFill>
                <a:blip r:embed="rId2"/>
                <a:stretch>
                  <a:fillRect l="-739" t="-1031" r="-336" b="-20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413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Hartree–</a:t>
            </a:r>
            <a:r>
              <a:rPr kumimoji="0" lang="en-US" altLang="zh-CN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Fock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 equations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D30383-7790-4E0A-BA97-07D08709C3FF}"/>
                  </a:ext>
                </a:extLst>
              </p:cNvPr>
              <p:cNvSpPr txBox="1"/>
              <p:nvPr/>
            </p:nvSpPr>
            <p:spPr>
              <a:xfrm>
                <a:off x="1482757" y="1682587"/>
                <a:ext cx="10280358" cy="383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zh-CN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zh-CN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zh-CN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altLang="zh-CN" sz="2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zh-CN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altLang="zh-CN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zh-CN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𝐫</m:t>
                              </m:r>
                            </m:e>
                          </m:d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zh-CN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altLang="zh-CN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zh-CN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𝐫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kumimoji="0" lang="zh-CN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altLang="zh-CN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𝐫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)+∫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  <m:sSup>
                        <m:sSupPr>
                          <m:ctrlPr>
                            <a:rPr kumimoji="0" lang="zh-CN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𝐫</m:t>
                          </m:r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kumimoji="0" lang="zh-CN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  <m:d>
                        <m:dPr>
                          <m:ctrlPr>
                            <a:rPr kumimoji="0" lang="zh-CN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𝐫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zh-CN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𝐫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kumimoji="0" lang="zh-CN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0" lang="zh-CN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zh-CN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𝐫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zh-CN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0" lang="zh-CN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altLang="zh-CN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𝐫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altLang="zh-CN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𝐫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kumimoji="0" lang="zh-CN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p>
                        <m:sSupPr>
                          <m:ctrlPr>
                            <a:rPr kumimoji="0" lang="zh-CN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zh-CN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zh-CN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zh-CN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𝐫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0" lang="zh-CN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𝐫</m:t>
                          </m:r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=−4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d>
                        <m:dPr>
                          <m:ctrlPr>
                            <a:rPr kumimoji="0" lang="zh-CN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𝐫</m:t>
                          </m:r>
                        </m:e>
                      </m:d>
                    </m:oMath>
                  </m:oMathPara>
                </a14:m>
                <a:endPara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  <m:d>
                        <m:dPr>
                          <m:ctrlPr>
                            <a:rPr kumimoji="0" lang="zh-CN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𝐫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zh-CN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𝐫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kumimoji="0" lang="zh-CN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f>
                        <m:fPr>
                          <m:ctrlPr>
                            <a:rPr kumimoji="0" lang="zh-CN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zh-CN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kumimoji="0" lang="zh-CN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zh-CN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𝐫</m:t>
                                  </m:r>
                                </m:e>
                                <m:sup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kumimoji="0" lang="zh-CN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zh-CN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𝐫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kumimoji="0" lang="zh-CN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𝐫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zh-CN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𝐫</m:t>
                                  </m:r>
                                </m:e>
                                <m:sup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(For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sub>
                    </m:sSub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the sum runs over the occupied single-particle states, and is non-local in the sense that its evaluation involves an integration over the 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ell MT"/>
                    <a:ea typeface="微软雅黑"/>
                    <a:cs typeface="+mn-cs"/>
                  </a:rPr>
                  <a:t>additional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kumimoji="0" lang="en-US" altLang="zh-CN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Bell MT"/>
                            <a:ea typeface="微软雅黑"/>
                            <a:cs typeface="+mn-cs"/>
                          </a:rPr>
                          <m:t>r</m:t>
                        </m:r>
                      </m:e>
                      <m:sup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)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D30383-7790-4E0A-BA97-07D08709C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57" y="1682587"/>
                <a:ext cx="10280358" cy="3835730"/>
              </a:xfrm>
              <a:prstGeom prst="rect">
                <a:avLst/>
              </a:prstGeom>
              <a:blipFill>
                <a:blip r:embed="rId2"/>
                <a:stretch>
                  <a:fillRect b="-2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255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Hartree–</a:t>
            </a:r>
            <a:r>
              <a:rPr kumimoji="0" lang="en-US" altLang="zh-CN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Fock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 equations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703C4A-90AC-484B-B394-9809D1736F21}"/>
              </a:ext>
            </a:extLst>
          </p:cNvPr>
          <p:cNvGrpSpPr/>
          <p:nvPr/>
        </p:nvGrpSpPr>
        <p:grpSpPr>
          <a:xfrm>
            <a:off x="1355297" y="1383238"/>
            <a:ext cx="10477687" cy="4869088"/>
            <a:chOff x="1355297" y="1383238"/>
            <a:chExt cx="10477687" cy="486908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4310A0A-C50F-4146-B476-D72024153564}"/>
                </a:ext>
              </a:extLst>
            </p:cNvPr>
            <p:cNvSpPr/>
            <p:nvPr/>
          </p:nvSpPr>
          <p:spPr>
            <a:xfrm>
              <a:off x="1355297" y="1383238"/>
              <a:ext cx="6759327" cy="982016"/>
            </a:xfrm>
            <a:custGeom>
              <a:avLst/>
              <a:gdLst>
                <a:gd name="connsiteX0" fmla="*/ 0 w 6759327"/>
                <a:gd name="connsiteY0" fmla="*/ 163673 h 982016"/>
                <a:gd name="connsiteX1" fmla="*/ 163673 w 6759327"/>
                <a:gd name="connsiteY1" fmla="*/ 0 h 982016"/>
                <a:gd name="connsiteX2" fmla="*/ 6595654 w 6759327"/>
                <a:gd name="connsiteY2" fmla="*/ 0 h 982016"/>
                <a:gd name="connsiteX3" fmla="*/ 6759327 w 6759327"/>
                <a:gd name="connsiteY3" fmla="*/ 163673 h 982016"/>
                <a:gd name="connsiteX4" fmla="*/ 6759327 w 6759327"/>
                <a:gd name="connsiteY4" fmla="*/ 818343 h 982016"/>
                <a:gd name="connsiteX5" fmla="*/ 6595654 w 6759327"/>
                <a:gd name="connsiteY5" fmla="*/ 982016 h 982016"/>
                <a:gd name="connsiteX6" fmla="*/ 163673 w 6759327"/>
                <a:gd name="connsiteY6" fmla="*/ 982016 h 982016"/>
                <a:gd name="connsiteX7" fmla="*/ 0 w 6759327"/>
                <a:gd name="connsiteY7" fmla="*/ 818343 h 982016"/>
                <a:gd name="connsiteX8" fmla="*/ 0 w 6759327"/>
                <a:gd name="connsiteY8" fmla="*/ 163673 h 9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59327" h="982016">
                  <a:moveTo>
                    <a:pt x="0" y="163673"/>
                  </a:moveTo>
                  <a:cubicBezTo>
                    <a:pt x="0" y="73279"/>
                    <a:pt x="73279" y="0"/>
                    <a:pt x="163673" y="0"/>
                  </a:cubicBezTo>
                  <a:lnTo>
                    <a:pt x="6595654" y="0"/>
                  </a:lnTo>
                  <a:cubicBezTo>
                    <a:pt x="6686048" y="0"/>
                    <a:pt x="6759327" y="73279"/>
                    <a:pt x="6759327" y="163673"/>
                  </a:cubicBezTo>
                  <a:lnTo>
                    <a:pt x="6759327" y="818343"/>
                  </a:lnTo>
                  <a:cubicBezTo>
                    <a:pt x="6759327" y="908737"/>
                    <a:pt x="6686048" y="982016"/>
                    <a:pt x="6595654" y="982016"/>
                  </a:cubicBezTo>
                  <a:lnTo>
                    <a:pt x="163673" y="982016"/>
                  </a:lnTo>
                  <a:cubicBezTo>
                    <a:pt x="73279" y="982016"/>
                    <a:pt x="0" y="908737"/>
                    <a:pt x="0" y="818343"/>
                  </a:cubicBezTo>
                  <a:lnTo>
                    <a:pt x="0" y="163673"/>
                  </a:ln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088" tIns="105088" rIns="105088" bIns="105088" numCol="1" spcCol="1270" anchor="ctr" anchorCtr="0">
              <a:noAutofit/>
            </a:bodyPr>
            <a:lstStyle/>
            <a:p>
              <a:pPr marL="0" marR="0" lvl="0" indent="0" algn="ctr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rPr>
                <a:t>The good thing about the Hartree–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rPr>
                <a:t>Fock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rPr>
                <a:t> equations is that we moved from ‘classical’ electrons in the mean-field approximation to ‘quantum’ electrons.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Bell MT"/>
                <a:ea typeface="微软雅黑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13A1DC0D-CFDD-4A7C-8FF1-10EFB8FF7FAE}"/>
                    </a:ext>
                  </a:extLst>
                </p:cNvPr>
                <p:cNvSpPr/>
                <p:nvPr/>
              </p:nvSpPr>
              <p:spPr>
                <a:xfrm>
                  <a:off x="2618250" y="2678929"/>
                  <a:ext cx="6769419" cy="982016"/>
                </a:xfrm>
                <a:custGeom>
                  <a:avLst/>
                  <a:gdLst>
                    <a:gd name="connsiteX0" fmla="*/ 0 w 6769419"/>
                    <a:gd name="connsiteY0" fmla="*/ 163673 h 982016"/>
                    <a:gd name="connsiteX1" fmla="*/ 163673 w 6769419"/>
                    <a:gd name="connsiteY1" fmla="*/ 0 h 982016"/>
                    <a:gd name="connsiteX2" fmla="*/ 6605746 w 6769419"/>
                    <a:gd name="connsiteY2" fmla="*/ 0 h 982016"/>
                    <a:gd name="connsiteX3" fmla="*/ 6769419 w 6769419"/>
                    <a:gd name="connsiteY3" fmla="*/ 163673 h 982016"/>
                    <a:gd name="connsiteX4" fmla="*/ 6769419 w 6769419"/>
                    <a:gd name="connsiteY4" fmla="*/ 818343 h 982016"/>
                    <a:gd name="connsiteX5" fmla="*/ 6605746 w 6769419"/>
                    <a:gd name="connsiteY5" fmla="*/ 982016 h 982016"/>
                    <a:gd name="connsiteX6" fmla="*/ 163673 w 6769419"/>
                    <a:gd name="connsiteY6" fmla="*/ 982016 h 982016"/>
                    <a:gd name="connsiteX7" fmla="*/ 0 w 6769419"/>
                    <a:gd name="connsiteY7" fmla="*/ 818343 h 982016"/>
                    <a:gd name="connsiteX8" fmla="*/ 0 w 6769419"/>
                    <a:gd name="connsiteY8" fmla="*/ 163673 h 982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769419" h="982016">
                      <a:moveTo>
                        <a:pt x="0" y="163673"/>
                      </a:moveTo>
                      <a:cubicBezTo>
                        <a:pt x="0" y="73279"/>
                        <a:pt x="73279" y="0"/>
                        <a:pt x="163673" y="0"/>
                      </a:cubicBezTo>
                      <a:lnTo>
                        <a:pt x="6605746" y="0"/>
                      </a:lnTo>
                      <a:cubicBezTo>
                        <a:pt x="6696140" y="0"/>
                        <a:pt x="6769419" y="73279"/>
                        <a:pt x="6769419" y="163673"/>
                      </a:cubicBezTo>
                      <a:lnTo>
                        <a:pt x="6769419" y="818343"/>
                      </a:lnTo>
                      <a:cubicBezTo>
                        <a:pt x="6769419" y="908737"/>
                        <a:pt x="6696140" y="982016"/>
                        <a:pt x="6605746" y="982016"/>
                      </a:cubicBezTo>
                      <a:lnTo>
                        <a:pt x="163673" y="982016"/>
                      </a:lnTo>
                      <a:cubicBezTo>
                        <a:pt x="73279" y="982016"/>
                        <a:pt x="0" y="908737"/>
                        <a:pt x="0" y="818343"/>
                      </a:cubicBezTo>
                      <a:lnTo>
                        <a:pt x="0" y="16367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6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6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6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16518" tIns="116518" rIns="116518" bIns="116518" numCol="1" spcCol="1270" anchor="ctr" anchorCtr="0">
                  <a:noAutofit/>
                </a:bodyPr>
                <a:lstStyle/>
                <a:p>
                  <a:pPr marL="0" marR="0" lvl="0" indent="0" algn="ctr" defTabSz="8001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effectLst/>
                      <a:uLnTx/>
                      <a:uFillTx/>
                      <a:latin typeface="Bell MT"/>
                      <a:ea typeface="微软雅黑"/>
                      <a:cs typeface="+mn-cs"/>
                    </a:rPr>
                    <a:t>The bad thing is that this refinement introduces the</a:t>
                  </a: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Bell MT"/>
                      <a:ea typeface="微软雅黑"/>
                      <a:cs typeface="+mn-cs"/>
                    </a:rPr>
                    <a:t> non-local potential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Bell MT"/>
                      <a:ea typeface="微软雅黑"/>
                      <a:cs typeface="+mn-cs"/>
                    </a:rPr>
                    <a:t>(r,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  <m:sup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Bell MT"/>
                      <a:ea typeface="微软雅黑"/>
                      <a:cs typeface="+mn-cs"/>
                    </a:rPr>
                    <a:t>) </a:t>
                  </a: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effectLst/>
                      <a:uLnTx/>
                      <a:uFillTx/>
                      <a:latin typeface="Bell MT"/>
                      <a:ea typeface="微软雅黑"/>
                      <a:cs typeface="+mn-cs"/>
                    </a:rPr>
                    <a:t>in the single-particle equations. </a:t>
                  </a:r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13A1DC0D-CFDD-4A7C-8FF1-10EFB8FF7F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8250" y="2678929"/>
                  <a:ext cx="6769419" cy="982016"/>
                </a:xfrm>
                <a:custGeom>
                  <a:avLst/>
                  <a:gdLst>
                    <a:gd name="connsiteX0" fmla="*/ 0 w 6769419"/>
                    <a:gd name="connsiteY0" fmla="*/ 163673 h 982016"/>
                    <a:gd name="connsiteX1" fmla="*/ 163673 w 6769419"/>
                    <a:gd name="connsiteY1" fmla="*/ 0 h 982016"/>
                    <a:gd name="connsiteX2" fmla="*/ 6605746 w 6769419"/>
                    <a:gd name="connsiteY2" fmla="*/ 0 h 982016"/>
                    <a:gd name="connsiteX3" fmla="*/ 6769419 w 6769419"/>
                    <a:gd name="connsiteY3" fmla="*/ 163673 h 982016"/>
                    <a:gd name="connsiteX4" fmla="*/ 6769419 w 6769419"/>
                    <a:gd name="connsiteY4" fmla="*/ 818343 h 982016"/>
                    <a:gd name="connsiteX5" fmla="*/ 6605746 w 6769419"/>
                    <a:gd name="connsiteY5" fmla="*/ 982016 h 982016"/>
                    <a:gd name="connsiteX6" fmla="*/ 163673 w 6769419"/>
                    <a:gd name="connsiteY6" fmla="*/ 982016 h 982016"/>
                    <a:gd name="connsiteX7" fmla="*/ 0 w 6769419"/>
                    <a:gd name="connsiteY7" fmla="*/ 818343 h 982016"/>
                    <a:gd name="connsiteX8" fmla="*/ 0 w 6769419"/>
                    <a:gd name="connsiteY8" fmla="*/ 163673 h 982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769419" h="982016">
                      <a:moveTo>
                        <a:pt x="0" y="163673"/>
                      </a:moveTo>
                      <a:cubicBezTo>
                        <a:pt x="0" y="73279"/>
                        <a:pt x="73279" y="0"/>
                        <a:pt x="163673" y="0"/>
                      </a:cubicBezTo>
                      <a:lnTo>
                        <a:pt x="6605746" y="0"/>
                      </a:lnTo>
                      <a:cubicBezTo>
                        <a:pt x="6696140" y="0"/>
                        <a:pt x="6769419" y="73279"/>
                        <a:pt x="6769419" y="163673"/>
                      </a:cubicBezTo>
                      <a:lnTo>
                        <a:pt x="6769419" y="818343"/>
                      </a:lnTo>
                      <a:cubicBezTo>
                        <a:pt x="6769419" y="908737"/>
                        <a:pt x="6696140" y="982016"/>
                        <a:pt x="6605746" y="982016"/>
                      </a:cubicBezTo>
                      <a:lnTo>
                        <a:pt x="163673" y="982016"/>
                      </a:lnTo>
                      <a:cubicBezTo>
                        <a:pt x="73279" y="982016"/>
                        <a:pt x="0" y="908737"/>
                        <a:pt x="0" y="818343"/>
                      </a:cubicBezTo>
                      <a:lnTo>
                        <a:pt x="0" y="163673"/>
                      </a:lnTo>
                      <a:close/>
                    </a:path>
                  </a:pathLst>
                </a:custGeom>
                <a:blipFill>
                  <a:blip r:embed="rId2"/>
                  <a:stretch>
                    <a:fillRect r="-54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9B887D33-DC59-474C-9E29-BF141252FEAE}"/>
                    </a:ext>
                  </a:extLst>
                </p:cNvPr>
                <p:cNvSpPr/>
                <p:nvPr/>
              </p:nvSpPr>
              <p:spPr>
                <a:xfrm>
                  <a:off x="3891295" y="3974620"/>
                  <a:ext cx="6752288" cy="982016"/>
                </a:xfrm>
                <a:custGeom>
                  <a:avLst/>
                  <a:gdLst>
                    <a:gd name="connsiteX0" fmla="*/ 0 w 6752288"/>
                    <a:gd name="connsiteY0" fmla="*/ 163673 h 982016"/>
                    <a:gd name="connsiteX1" fmla="*/ 163673 w 6752288"/>
                    <a:gd name="connsiteY1" fmla="*/ 0 h 982016"/>
                    <a:gd name="connsiteX2" fmla="*/ 6588615 w 6752288"/>
                    <a:gd name="connsiteY2" fmla="*/ 0 h 982016"/>
                    <a:gd name="connsiteX3" fmla="*/ 6752288 w 6752288"/>
                    <a:gd name="connsiteY3" fmla="*/ 163673 h 982016"/>
                    <a:gd name="connsiteX4" fmla="*/ 6752288 w 6752288"/>
                    <a:gd name="connsiteY4" fmla="*/ 818343 h 982016"/>
                    <a:gd name="connsiteX5" fmla="*/ 6588615 w 6752288"/>
                    <a:gd name="connsiteY5" fmla="*/ 982016 h 982016"/>
                    <a:gd name="connsiteX6" fmla="*/ 163673 w 6752288"/>
                    <a:gd name="connsiteY6" fmla="*/ 982016 h 982016"/>
                    <a:gd name="connsiteX7" fmla="*/ 0 w 6752288"/>
                    <a:gd name="connsiteY7" fmla="*/ 818343 h 982016"/>
                    <a:gd name="connsiteX8" fmla="*/ 0 w 6752288"/>
                    <a:gd name="connsiteY8" fmla="*/ 163673 h 982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752288" h="982016">
                      <a:moveTo>
                        <a:pt x="0" y="163673"/>
                      </a:moveTo>
                      <a:cubicBezTo>
                        <a:pt x="0" y="73279"/>
                        <a:pt x="73279" y="0"/>
                        <a:pt x="163673" y="0"/>
                      </a:cubicBezTo>
                      <a:lnTo>
                        <a:pt x="6588615" y="0"/>
                      </a:lnTo>
                      <a:cubicBezTo>
                        <a:pt x="6679009" y="0"/>
                        <a:pt x="6752288" y="73279"/>
                        <a:pt x="6752288" y="163673"/>
                      </a:cubicBezTo>
                      <a:lnTo>
                        <a:pt x="6752288" y="818343"/>
                      </a:lnTo>
                      <a:cubicBezTo>
                        <a:pt x="6752288" y="908737"/>
                        <a:pt x="6679009" y="982016"/>
                        <a:pt x="6588615" y="982016"/>
                      </a:cubicBezTo>
                      <a:lnTo>
                        <a:pt x="163673" y="982016"/>
                      </a:lnTo>
                      <a:cubicBezTo>
                        <a:pt x="73279" y="982016"/>
                        <a:pt x="0" y="908737"/>
                        <a:pt x="0" y="818343"/>
                      </a:cubicBezTo>
                      <a:lnTo>
                        <a:pt x="0" y="16367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6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6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6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05088" tIns="105088" rIns="105088" bIns="105088" numCol="1" spcCol="1270" anchor="ctr" anchorCtr="0">
                  <a:noAutofit/>
                </a:bodyPr>
                <a:lstStyle/>
                <a:p>
                  <a:pPr marL="0" marR="0" lvl="0" indent="0" algn="ctr" defTabSz="66675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effectLst/>
                      <a:uLnTx/>
                      <a:uFillTx/>
                      <a:latin typeface="Bell MT"/>
                      <a:ea typeface="微软雅黑"/>
                      <a:cs typeface="+mn-cs"/>
                    </a:rPr>
                    <a:t>The potential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effectLst/>
                      <a:uLnTx/>
                      <a:uFillTx/>
                      <a:latin typeface="Bell MT"/>
                      <a:ea typeface="微软雅黑"/>
                      <a:cs typeface="+mn-cs"/>
                    </a:rPr>
                    <a:t>(r,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  <m:sup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effectLst/>
                      <a:uLnTx/>
                      <a:uFillTx/>
                      <a:latin typeface="Bell MT"/>
                      <a:ea typeface="微软雅黑"/>
                      <a:cs typeface="+mn-cs"/>
                    </a:rPr>
                    <a:t>) is non-local in the sense that its evaluation involves an integration over the additional variable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  <m:sup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.</m:t>
                      </m:r>
                    </m:oMath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9B887D33-DC59-474C-9E29-BF141252FE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295" y="3974620"/>
                  <a:ext cx="6752288" cy="982016"/>
                </a:xfrm>
                <a:custGeom>
                  <a:avLst/>
                  <a:gdLst>
                    <a:gd name="connsiteX0" fmla="*/ 0 w 6752288"/>
                    <a:gd name="connsiteY0" fmla="*/ 163673 h 982016"/>
                    <a:gd name="connsiteX1" fmla="*/ 163673 w 6752288"/>
                    <a:gd name="connsiteY1" fmla="*/ 0 h 982016"/>
                    <a:gd name="connsiteX2" fmla="*/ 6588615 w 6752288"/>
                    <a:gd name="connsiteY2" fmla="*/ 0 h 982016"/>
                    <a:gd name="connsiteX3" fmla="*/ 6752288 w 6752288"/>
                    <a:gd name="connsiteY3" fmla="*/ 163673 h 982016"/>
                    <a:gd name="connsiteX4" fmla="*/ 6752288 w 6752288"/>
                    <a:gd name="connsiteY4" fmla="*/ 818343 h 982016"/>
                    <a:gd name="connsiteX5" fmla="*/ 6588615 w 6752288"/>
                    <a:gd name="connsiteY5" fmla="*/ 982016 h 982016"/>
                    <a:gd name="connsiteX6" fmla="*/ 163673 w 6752288"/>
                    <a:gd name="connsiteY6" fmla="*/ 982016 h 982016"/>
                    <a:gd name="connsiteX7" fmla="*/ 0 w 6752288"/>
                    <a:gd name="connsiteY7" fmla="*/ 818343 h 982016"/>
                    <a:gd name="connsiteX8" fmla="*/ 0 w 6752288"/>
                    <a:gd name="connsiteY8" fmla="*/ 163673 h 982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752288" h="982016">
                      <a:moveTo>
                        <a:pt x="0" y="163673"/>
                      </a:moveTo>
                      <a:cubicBezTo>
                        <a:pt x="0" y="73279"/>
                        <a:pt x="73279" y="0"/>
                        <a:pt x="163673" y="0"/>
                      </a:cubicBezTo>
                      <a:lnTo>
                        <a:pt x="6588615" y="0"/>
                      </a:lnTo>
                      <a:cubicBezTo>
                        <a:pt x="6679009" y="0"/>
                        <a:pt x="6752288" y="73279"/>
                        <a:pt x="6752288" y="163673"/>
                      </a:cubicBezTo>
                      <a:lnTo>
                        <a:pt x="6752288" y="818343"/>
                      </a:lnTo>
                      <a:cubicBezTo>
                        <a:pt x="6752288" y="908737"/>
                        <a:pt x="6679009" y="982016"/>
                        <a:pt x="6588615" y="982016"/>
                      </a:cubicBezTo>
                      <a:lnTo>
                        <a:pt x="163673" y="982016"/>
                      </a:lnTo>
                      <a:cubicBezTo>
                        <a:pt x="73279" y="982016"/>
                        <a:pt x="0" y="908737"/>
                        <a:pt x="0" y="818343"/>
                      </a:cubicBezTo>
                      <a:lnTo>
                        <a:pt x="0" y="163673"/>
                      </a:lnTo>
                      <a:close/>
                    </a:path>
                  </a:pathLst>
                </a:custGeom>
                <a:blipFill>
                  <a:blip r:embed="rId3"/>
                  <a:stretch>
                    <a:fillRect t="-1840" r="-2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8043C39-A5A7-4A5C-93F3-769EF5DA508E}"/>
                </a:ext>
              </a:extLst>
            </p:cNvPr>
            <p:cNvSpPr/>
            <p:nvPr/>
          </p:nvSpPr>
          <p:spPr>
            <a:xfrm>
              <a:off x="5147208" y="5270310"/>
              <a:ext cx="6685776" cy="982016"/>
            </a:xfrm>
            <a:custGeom>
              <a:avLst/>
              <a:gdLst>
                <a:gd name="connsiteX0" fmla="*/ 0 w 6685776"/>
                <a:gd name="connsiteY0" fmla="*/ 163673 h 982016"/>
                <a:gd name="connsiteX1" fmla="*/ 163673 w 6685776"/>
                <a:gd name="connsiteY1" fmla="*/ 0 h 982016"/>
                <a:gd name="connsiteX2" fmla="*/ 6522103 w 6685776"/>
                <a:gd name="connsiteY2" fmla="*/ 0 h 982016"/>
                <a:gd name="connsiteX3" fmla="*/ 6685776 w 6685776"/>
                <a:gd name="connsiteY3" fmla="*/ 163673 h 982016"/>
                <a:gd name="connsiteX4" fmla="*/ 6685776 w 6685776"/>
                <a:gd name="connsiteY4" fmla="*/ 818343 h 982016"/>
                <a:gd name="connsiteX5" fmla="*/ 6522103 w 6685776"/>
                <a:gd name="connsiteY5" fmla="*/ 982016 h 982016"/>
                <a:gd name="connsiteX6" fmla="*/ 163673 w 6685776"/>
                <a:gd name="connsiteY6" fmla="*/ 982016 h 982016"/>
                <a:gd name="connsiteX7" fmla="*/ 0 w 6685776"/>
                <a:gd name="connsiteY7" fmla="*/ 818343 h 982016"/>
                <a:gd name="connsiteX8" fmla="*/ 0 w 6685776"/>
                <a:gd name="connsiteY8" fmla="*/ 163673 h 9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85776" h="982016">
                  <a:moveTo>
                    <a:pt x="0" y="163673"/>
                  </a:moveTo>
                  <a:cubicBezTo>
                    <a:pt x="0" y="73279"/>
                    <a:pt x="73279" y="0"/>
                    <a:pt x="163673" y="0"/>
                  </a:cubicBezTo>
                  <a:lnTo>
                    <a:pt x="6522103" y="0"/>
                  </a:lnTo>
                  <a:cubicBezTo>
                    <a:pt x="6612497" y="0"/>
                    <a:pt x="6685776" y="73279"/>
                    <a:pt x="6685776" y="163673"/>
                  </a:cubicBezTo>
                  <a:lnTo>
                    <a:pt x="6685776" y="818343"/>
                  </a:lnTo>
                  <a:cubicBezTo>
                    <a:pt x="6685776" y="908737"/>
                    <a:pt x="6612497" y="982016"/>
                    <a:pt x="6522103" y="982016"/>
                  </a:cubicBezTo>
                  <a:lnTo>
                    <a:pt x="163673" y="982016"/>
                  </a:lnTo>
                  <a:cubicBezTo>
                    <a:pt x="73279" y="982016"/>
                    <a:pt x="0" y="908737"/>
                    <a:pt x="0" y="818343"/>
                  </a:cubicBezTo>
                  <a:lnTo>
                    <a:pt x="0" y="163673"/>
                  </a:ln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5088" tIns="105088" rIns="105088" bIns="105088" numCol="1" spcCol="1270" anchor="ctr" anchorCtr="0">
              <a:noAutofit/>
            </a:bodyPr>
            <a:lstStyle/>
            <a:p>
              <a:pPr marL="0" marR="0" lvl="0" indent="0" algn="ctr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rPr>
                <a:t>This complicates enormously the practical solution of the Hartree–Fock equations.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Bell MT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0904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50547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Hartree–</a:t>
            </a:r>
            <a:r>
              <a:rPr kumimoji="0" lang="en-US" altLang="zh-CN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Fock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 equations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43C561-D9FE-495C-ABF1-C72C3C81C84B}"/>
                  </a:ext>
                </a:extLst>
              </p:cNvPr>
              <p:cNvSpPr txBox="1"/>
              <p:nvPr/>
            </p:nvSpPr>
            <p:spPr>
              <a:xfrm>
                <a:off x="1496289" y="1076184"/>
                <a:ext cx="91414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Rewriting the many-body </a:t>
                </a:r>
                <a:r>
                  <a:rPr kumimoji="0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Schr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𝑜</m:t>
                        </m:r>
                      </m:e>
                    </m:acc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dinger equation, for the particular case of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ell MT"/>
                    <a:ea typeface="微软雅黑"/>
                    <a:cs typeface="+mn-cs"/>
                  </a:rPr>
                  <a:t>N = 2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electrons: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43C561-D9FE-495C-ABF1-C72C3C81C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289" y="1076184"/>
                <a:ext cx="9141419" cy="830997"/>
              </a:xfrm>
              <a:prstGeom prst="rect">
                <a:avLst/>
              </a:prstGeom>
              <a:blipFill>
                <a:blip r:embed="rId2"/>
                <a:stretch>
                  <a:fillRect l="-1000" t="-5882" r="-200" b="-19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F34E64A-1D13-431D-8B23-CE03885A80D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7572" y="2419140"/>
            <a:ext cx="4529074" cy="8871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C716FF1-1D06-4E3D-A6D4-53D89039834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36628" y="3072533"/>
            <a:ext cx="3611384" cy="7172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63D13D-7015-4EC3-8ABB-3D0BBCABF6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3097" y="4028030"/>
            <a:ext cx="6137995" cy="9942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F74289-A440-4FEC-8CA2-17B2DFEF555D}"/>
                  </a:ext>
                </a:extLst>
              </p:cNvPr>
              <p:cNvSpPr txBox="1"/>
              <p:nvPr/>
            </p:nvSpPr>
            <p:spPr>
              <a:xfrm>
                <a:off x="1764860" y="5256542"/>
                <a:ext cx="102458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l-GR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软雅黑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l-GR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5969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l-GR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5969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𝜓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5969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l-GR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l-GR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5969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l-GR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5969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𝜓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5969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are </a:t>
                </a: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596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rPr>
                  <a:t>unknown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l-GR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ea typeface="微软雅黑"/>
                    <a:cs typeface="+mn-cs"/>
                  </a:rPr>
                  <a:t>Ψ</a:t>
                </a:r>
                <a:r>
                  <a:rPr kumimoji="0" lang="el-GR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微软雅黑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is the solution with the lowest energy, E, i.e. the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ell MT"/>
                    <a:ea typeface="微软雅黑"/>
                    <a:cs typeface="+mn-cs"/>
                  </a:rPr>
                  <a:t>electronic ground state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. 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F74289-A440-4FEC-8CA2-17B2DFEF5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860" y="5256542"/>
                <a:ext cx="10245824" cy="830997"/>
              </a:xfrm>
              <a:prstGeom prst="rect">
                <a:avLst/>
              </a:prstGeom>
              <a:blipFill>
                <a:blip r:embed="rId6"/>
                <a:stretch>
                  <a:fillRect l="-893" t="-8759" b="-18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D608054E-B38B-4EE0-BBC7-97598D17943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69535" y="1988693"/>
            <a:ext cx="4695095" cy="860894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D1792E7E-48CD-41D9-AEBC-095EA280D6B4}"/>
              </a:ext>
            </a:extLst>
          </p:cNvPr>
          <p:cNvSpPr/>
          <p:nvPr/>
        </p:nvSpPr>
        <p:spPr>
          <a:xfrm>
            <a:off x="5963284" y="2042345"/>
            <a:ext cx="548629" cy="1627318"/>
          </a:xfrm>
          <a:prstGeom prst="rightBrace">
            <a:avLst/>
          </a:prstGeom>
          <a:ln w="28575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4901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Hartree–</a:t>
            </a:r>
            <a:r>
              <a:rPr kumimoji="0" lang="en-US" altLang="zh-CN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Fock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 equations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4245D0-2369-4B5B-BCF9-EB1C657DF94F}"/>
                  </a:ext>
                </a:extLst>
              </p:cNvPr>
              <p:cNvSpPr txBox="1"/>
              <p:nvPr/>
            </p:nvSpPr>
            <p:spPr>
              <a:xfrm>
                <a:off x="1431911" y="1111425"/>
                <a:ext cx="94904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In order to find the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l-GR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l-GR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𝜓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l-GR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l-GR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l-GR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𝜓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which minimize the total energy, the first step is to write E as an explicit functional of the wavefunctions.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4245D0-2369-4B5B-BCF9-EB1C657DF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911" y="1111425"/>
                <a:ext cx="9490450" cy="707886"/>
              </a:xfrm>
              <a:prstGeom prst="rect">
                <a:avLst/>
              </a:prstGeom>
              <a:blipFill>
                <a:blip r:embed="rId2"/>
                <a:stretch>
                  <a:fillRect l="-706" t="-4310" r="-193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F9A74E3-2764-4334-8203-14D6408BAF9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03367" y="1928934"/>
            <a:ext cx="3100123" cy="6453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3C3D9B-DD03-4DD3-AA02-D25EB655D4E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3389" y="2027299"/>
            <a:ext cx="1737318" cy="503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BB6E38-6CCE-4B45-AB6D-D74288CC1828}"/>
              </a:ext>
            </a:extLst>
          </p:cNvPr>
          <p:cNvSpPr txBox="1"/>
          <p:nvPr/>
        </p:nvSpPr>
        <p:spPr>
          <a:xfrm>
            <a:off x="-244219" y="29732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DF718-C35E-4DFE-831D-81361A1055C8}"/>
              </a:ext>
            </a:extLst>
          </p:cNvPr>
          <p:cNvGrpSpPr/>
          <p:nvPr/>
        </p:nvGrpSpPr>
        <p:grpSpPr>
          <a:xfrm>
            <a:off x="1464789" y="3882602"/>
            <a:ext cx="9655026" cy="1177972"/>
            <a:chOff x="2677741" y="3916509"/>
            <a:chExt cx="7762932" cy="94712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FD57004-92BB-4E43-839B-CBBF9E4FC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7741" y="3916509"/>
              <a:ext cx="7762932" cy="34766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4F401C-2BE4-4447-BDD0-948848840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70929" y="4230217"/>
              <a:ext cx="6281783" cy="633417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5B2F85B-E57B-4197-AB2C-51180DCE241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6301" y="5382397"/>
            <a:ext cx="5692073" cy="49747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4C0EFC-A294-4B7A-B944-1B525BC9179C}"/>
              </a:ext>
            </a:extLst>
          </p:cNvPr>
          <p:cNvSpPr txBox="1"/>
          <p:nvPr/>
        </p:nvSpPr>
        <p:spPr>
          <a:xfrm>
            <a:off x="1137679" y="2926481"/>
            <a:ext cx="10536767" cy="657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CC051F3-D382-4E49-BB42-2E62A89735EB}"/>
                  </a:ext>
                </a:extLst>
              </p:cNvPr>
              <p:cNvSpPr txBox="1"/>
              <p:nvPr/>
            </p:nvSpPr>
            <p:spPr>
              <a:xfrm>
                <a:off x="1116237" y="2872987"/>
                <a:ext cx="10206015" cy="665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E</m:t>
                      </m:r>
                      <m:d>
                        <m:dPr>
                          <m:ctrlPr>
                            <a:rPr kumimoji="0" lang="zh-CN" alt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zh-CN" alt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6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𝐫</m:t>
                              </m:r>
                            </m:e>
                            <m:sub>
                              <m:r>
                                <a:rPr kumimoji="0" lang="zh-CN" altLang="en-US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zh-CN" altLang="en-US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zh-CN" alt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6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𝐫</m:t>
                              </m:r>
                            </m:e>
                            <m:sub>
                              <m:r>
                                <a:rPr kumimoji="0" lang="zh-CN" altLang="en-US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zh-CN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zh-CN" alt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zh-CN" alt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zh-CN" alt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zh-CN" altLang="en-US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kumimoji="0" lang="zh-CN" alt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kumimoji="0" lang="zh-CN" altLang="en-US" sz="16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zh-CN" alt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zh-CN" alt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kumimoji="0" lang="zh-CN" altLang="en-US" sz="16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0" lang="zh-CN" alt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zh-CN" altLang="en-US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1600" b="1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𝐫</m:t>
                                          </m:r>
                                        </m:e>
                                        <m:sub>
                                          <m:r>
                                            <a:rPr kumimoji="0" lang="zh-CN" altLang="en-US" sz="16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kumimoji="0" lang="zh-CN" alt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kumimoji="0" lang="zh-CN" altLang="en-US" sz="16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0" lang="zh-CN" alt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zh-CN" altLang="en-US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1600" b="1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𝐫</m:t>
                                          </m:r>
                                        </m:e>
                                        <m:sub>
                                          <m:r>
                                            <a:rPr kumimoji="0" lang="zh-CN" altLang="en-US" sz="16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0" lang="zh-CN" altLang="en-US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zh-CN" alt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kumimoji="0" lang="zh-CN" altLang="en-US" sz="16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0" lang="zh-CN" alt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zh-CN" altLang="en-US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1600" b="1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𝐫</m:t>
                                          </m:r>
                                        </m:e>
                                        <m:sub>
                                          <m:r>
                                            <a:rPr kumimoji="0" lang="zh-CN" altLang="en-US" sz="16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kumimoji="0" lang="zh-CN" alt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kumimoji="0" lang="zh-CN" altLang="en-US" sz="16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0" lang="zh-CN" alt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zh-CN" altLang="en-US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1600" b="1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𝐫</m:t>
                                          </m:r>
                                        </m:e>
                                        <m:sub>
                                          <m:r>
                                            <a:rPr kumimoji="0" lang="zh-CN" altLang="en-US" sz="16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0" lang="zh-CN" altLang="en-US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0" lang="zh-CN" alt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zh-CN" alt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0" lang="zh-CN" alt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zh-CN" alt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zh-CN" altLang="en-US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zh-CN" alt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zh-CN" alt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CN" altLang="en-US" sz="16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kumimoji="0" lang="zh-CN" altLang="en-US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zh-CN" altLang="en-US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zh-CN" alt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0" lang="zh-CN" alt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zh-CN" alt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zh-CN" altLang="en-US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zh-CN" alt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zh-CN" alt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CN" altLang="en-US" sz="16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kumimoji="0" lang="zh-CN" altLang="en-US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zh-CN" altLang="en-US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zh-CN" alt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zh-CN" altLang="en-US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zh-CN" alt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zh-CN" alt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16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kumimoji="0" lang="zh-CN" altLang="en-US" sz="16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zh-CN" altLang="en-US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zh-CN" alt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16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kumimoji="0" lang="zh-CN" altLang="en-US" sz="16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kumimoji="0" lang="zh-CN" alt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zh-CN" alt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zh-CN" altLang="en-US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0" lang="zh-CN" alt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0" lang="zh-CN" altLang="en-US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kumimoji="0" lang="zh-CN" alt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zh-CN" alt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CN" alt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kumimoji="0" lang="zh-CN" altLang="en-US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zh-CN" alt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zh-CN" alt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16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kumimoji="0" lang="zh-CN" altLang="en-US" sz="16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kumimoji="0" lang="zh-CN" alt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CN" alt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kumimoji="0" lang="zh-CN" altLang="en-US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zh-CN" alt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zh-CN" alt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16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kumimoji="0" lang="zh-CN" altLang="en-US" sz="16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zh-CN" altLang="en-US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zh-CN" alt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CN" alt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kumimoji="0" lang="zh-CN" altLang="en-US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zh-CN" alt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zh-CN" alt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16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kumimoji="0" lang="zh-CN" altLang="en-US" sz="16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kumimoji="0" lang="zh-CN" alt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CN" alt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kumimoji="0" lang="zh-CN" altLang="en-US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zh-CN" alt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zh-CN" alt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16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kumimoji="0" lang="zh-CN" altLang="en-US" sz="16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CC051F3-D382-4E49-BB42-2E62A8973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237" y="2872987"/>
                <a:ext cx="10206015" cy="665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642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Hartree–</a:t>
            </a:r>
            <a:r>
              <a:rPr kumimoji="0" lang="en-US" altLang="zh-CN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Fock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 equations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65A30A-0E17-4D5F-A6E6-10B5256107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6070" y="1543039"/>
            <a:ext cx="9099860" cy="1513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8A2972-0C6E-4FD6-AA88-E6610CAC62A4}"/>
                  </a:ext>
                </a:extLst>
              </p:cNvPr>
              <p:cNvSpPr txBox="1"/>
              <p:nvPr/>
            </p:nvSpPr>
            <p:spPr>
              <a:xfrm>
                <a:off x="1482757" y="3488504"/>
                <a:ext cx="935724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The energy E is a functional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𝜓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𝜓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, in short E = 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𝜓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𝜓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].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Now we can search for the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𝜓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𝜓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which minimize this functional.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In principle we could do so by requiring that the functional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ell MT"/>
                    <a:ea typeface="微软雅黑"/>
                    <a:cs typeface="+mn-cs"/>
                  </a:rPr>
                  <a:t>derivatives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of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rPr>
                  <a:t>E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𝜓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𝜓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C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are equal to </a:t>
                </a:r>
                <a:r>
                  <a:rPr kumimoji="0" lang="en-US" altLang="zh-C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mbria Math" panose="02040503050406030204" pitchFamily="18" charset="0"/>
                    <a:ea typeface="微软雅黑"/>
                    <a:cs typeface="+mn-cs"/>
                  </a:rPr>
                  <a:t>zero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8A2972-0C6E-4FD6-AA88-E6610CAC6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57" y="3488504"/>
                <a:ext cx="9357240" cy="1323439"/>
              </a:xfrm>
              <a:prstGeom prst="rect">
                <a:avLst/>
              </a:prstGeom>
              <a:blipFill>
                <a:blip r:embed="rId3"/>
                <a:stretch>
                  <a:fillRect l="-586" t="-2304" b="-8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9C2BA958-F378-4EEF-B6C3-7C4976D3BA3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70680" y="5075268"/>
            <a:ext cx="3368782" cy="104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00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Hartree–</a:t>
            </a:r>
            <a:r>
              <a:rPr kumimoji="0" lang="en-US" altLang="zh-CN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Fock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 equations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9C13BD-57C5-4E85-8FB5-486B4E2F1B2C}"/>
              </a:ext>
            </a:extLst>
          </p:cNvPr>
          <p:cNvSpPr txBox="1"/>
          <p:nvPr/>
        </p:nvSpPr>
        <p:spPr>
          <a:xfrm>
            <a:off x="1652735" y="1192696"/>
            <a:ext cx="3549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Lagrange multipliers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9E6E5-3983-4A98-A26D-93F92C9CBCB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96874" y="1965528"/>
            <a:ext cx="7608597" cy="8652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64541C-A260-4FC3-8114-84CB4C6F111B}"/>
                  </a:ext>
                </a:extLst>
              </p:cNvPr>
              <p:cNvSpPr txBox="1"/>
              <p:nvPr/>
            </p:nvSpPr>
            <p:spPr>
              <a:xfrm>
                <a:off x="1588888" y="3161999"/>
                <a:ext cx="9319302" cy="865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The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ij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are called Lagrange multipliers, and can be considered new independent variables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64541C-A260-4FC3-8114-84CB4C6F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888" y="3161999"/>
                <a:ext cx="9319302" cy="865237"/>
              </a:xfrm>
              <a:prstGeom prst="rect">
                <a:avLst/>
              </a:prstGeom>
              <a:blipFill>
                <a:blip r:embed="rId3"/>
                <a:stretch>
                  <a:fillRect l="-1047" t="-4225" b="-14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DB3242C-0A92-40DD-8871-9C348C80B33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68773" y="4430621"/>
            <a:ext cx="6123001" cy="103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3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Hartree–</a:t>
            </a:r>
            <a:r>
              <a:rPr kumimoji="0" lang="en-US" altLang="zh-CN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Fock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 equations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6ADCED-0A6E-4B5E-BF5B-0F85DC5F527E}"/>
                  </a:ext>
                </a:extLst>
              </p:cNvPr>
              <p:cNvSpPr txBox="1"/>
              <p:nvPr/>
            </p:nvSpPr>
            <p:spPr>
              <a:xfrm>
                <a:off x="1828441" y="1744210"/>
                <a:ext cx="88858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Given the functional F of the function g(r), an arbitrary function h(r), and a real parameter </a:t>
                </a:r>
                <a14:m>
                  <m:oMath xmlns:m="http://schemas.openxmlformats.org/officeDocument/2006/math">
                    <m:r>
                      <a:rPr kumimoji="0" lang="zh-CN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𝜖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, the functional derivative of F with respect to g, </a:t>
                </a:r>
                <a:r>
                  <a:rPr kumimoji="0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δF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/</a:t>
                </a:r>
                <a:r>
                  <a:rPr kumimoji="0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δg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, is the function which satisfies the following property: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6ADCED-0A6E-4B5E-BF5B-0F85DC5F5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441" y="1744210"/>
                <a:ext cx="8885811" cy="1200329"/>
              </a:xfrm>
              <a:prstGeom prst="rect">
                <a:avLst/>
              </a:prstGeom>
              <a:blipFill>
                <a:blip r:embed="rId2"/>
                <a:stretch>
                  <a:fillRect l="-1097" t="-4061" r="-1372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039EE0C-AD10-4BD8-9060-D96E9423360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1989" y="3517510"/>
            <a:ext cx="7005949" cy="142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28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Hartree–</a:t>
            </a:r>
            <a:r>
              <a:rPr kumimoji="0" lang="en-US" altLang="zh-CN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Fock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 equations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6FE045-EB37-4D23-8E8F-A07E13CD13D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2817" y="1556316"/>
            <a:ext cx="9368976" cy="2142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4336FC-5F8E-488D-AB1D-AFD68A92A8C9}"/>
                  </a:ext>
                </a:extLst>
              </p:cNvPr>
              <p:cNvSpPr txBox="1"/>
              <p:nvPr/>
            </p:nvSpPr>
            <p:spPr>
              <a:xfrm>
                <a:off x="1642817" y="4358149"/>
                <a:ext cx="903040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By setting all these derivatives to zero we obtain the conditions that the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Bell MT"/>
                            <a:ea typeface="微软雅黑"/>
                            <a:cs typeface="+mn-cs"/>
                          </a:rPr>
                          <m:t>ψ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Bell MT"/>
                            <a:ea typeface="微软雅黑"/>
                            <a:cs typeface="+mn-cs"/>
                          </a:rPr>
                          <m:t>ψ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rPr>
                  <a:t> have to satisfy in order to minimize the energy: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ll MT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4336FC-5F8E-488D-AB1D-AFD68A92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817" y="4358149"/>
                <a:ext cx="9030409" cy="1200329"/>
              </a:xfrm>
              <a:prstGeom prst="rect">
                <a:avLst/>
              </a:prstGeom>
              <a:blipFill>
                <a:blip r:embed="rId3"/>
                <a:stretch>
                  <a:fillRect l="-1012" t="-4061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405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Hartree–</a:t>
            </a:r>
            <a:r>
              <a:rPr kumimoji="0" lang="en-US" altLang="zh-CN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Fock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 equations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CA1290-468E-4F0F-A732-58D57CCAFECA}"/>
              </a:ext>
            </a:extLst>
          </p:cNvPr>
          <p:cNvGrpSpPr/>
          <p:nvPr/>
        </p:nvGrpSpPr>
        <p:grpSpPr>
          <a:xfrm>
            <a:off x="1605942" y="1726673"/>
            <a:ext cx="9358852" cy="2482666"/>
            <a:chOff x="1828545" y="2008654"/>
            <a:chExt cx="7629718" cy="20239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9D0287-0519-409C-AEC9-26676131B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47732" y="2008654"/>
              <a:ext cx="7610531" cy="61913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E5DFAD-0686-47C4-862F-400CF233C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28545" y="2753796"/>
              <a:ext cx="7602572" cy="55273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E44D4B8-372D-40CF-A50E-915BCAACC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28545" y="3432546"/>
              <a:ext cx="3786215" cy="600079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DF14220-2954-4016-805D-85C9DC4A4F3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85248" y="5186968"/>
            <a:ext cx="7421504" cy="10095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08BE12-DA9A-41AA-82DB-3AB265E50A6D}"/>
              </a:ext>
            </a:extLst>
          </p:cNvPr>
          <p:cNvSpPr txBox="1"/>
          <p:nvPr/>
        </p:nvSpPr>
        <p:spPr>
          <a:xfrm>
            <a:off x="1355297" y="4578597"/>
            <a:ext cx="925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Use the expression for the Hartree potential and the exchange potential: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64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Electronic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Structure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Magnetic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" panose="02070603080606020203" pitchFamily="18" charset="0"/>
                <a:ea typeface="微软雅黑"/>
                <a:cs typeface="+mn-cs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doni MT" panose="02070603080606020203" pitchFamily="18" charset="0"/>
                    <a:ea typeface="微软雅黑"/>
                    <a:cs typeface="+mn-cs"/>
                  </a:rPr>
                  <a:t>Summary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oni MT" panose="02070603080606020203" pitchFamily="18" charset="0"/>
                  <a:ea typeface="微软雅黑"/>
                  <a:cs typeface="+mn-cs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ell MT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Hartree–</a:t>
            </a:r>
            <a:r>
              <a:rPr kumimoji="0" lang="en-US" altLang="zh-CN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Fock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 equations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C400DE-51AB-443E-9590-4DE7B04B138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2725" y="1395362"/>
            <a:ext cx="9537243" cy="1862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49FFA8-660D-427A-9112-9D267AC36919}"/>
              </a:ext>
            </a:extLst>
          </p:cNvPr>
          <p:cNvSpPr txBox="1"/>
          <p:nvPr/>
        </p:nvSpPr>
        <p:spPr>
          <a:xfrm>
            <a:off x="1605942" y="3562063"/>
            <a:ext cx="9615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/>
                <a:ea typeface="微软雅黑"/>
                <a:cs typeface="+mn-cs"/>
              </a:rPr>
              <a:t>introducing a 2×2 matrix, S, which diagonalizes the Lagrange multipliers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/>
              <a:ea typeface="微软雅黑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8B837C-7987-4030-A254-EE2CBECBB99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3969" y="4457533"/>
            <a:ext cx="3680169" cy="8601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BE7F15-883B-4235-9D1D-7A7693547BF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90718" y="4457533"/>
            <a:ext cx="3063550" cy="95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31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ll MT">
      <a:majorFont>
        <a:latin typeface="Bell MT"/>
        <a:ea typeface="微软雅黑"/>
        <a:cs typeface=""/>
      </a:majorFont>
      <a:minorFont>
        <a:latin typeface="Bell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Arial</vt:lpstr>
      <vt:lpstr>Bell MT</vt:lpstr>
      <vt:lpstr>Bodoni MT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Junfei</dc:creator>
  <cp:lastModifiedBy>Junfei</cp:lastModifiedBy>
  <cp:revision>1</cp:revision>
  <dcterms:created xsi:type="dcterms:W3CDTF">2020-10-18T13:30:10Z</dcterms:created>
  <dcterms:modified xsi:type="dcterms:W3CDTF">2020-10-18T13:30:42Z</dcterms:modified>
</cp:coreProperties>
</file>