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450" r:id="rId3"/>
    <p:sldId id="452" r:id="rId4"/>
    <p:sldId id="321" r:id="rId5"/>
    <p:sldId id="323" r:id="rId6"/>
    <p:sldId id="324" r:id="rId7"/>
    <p:sldId id="301" r:id="rId8"/>
    <p:sldId id="325" r:id="rId9"/>
    <p:sldId id="326" r:id="rId10"/>
    <p:sldId id="327" r:id="rId11"/>
    <p:sldId id="32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A8"/>
    <a:srgbClr val="0033CC"/>
    <a:srgbClr val="FF5969"/>
    <a:srgbClr val="FEC630"/>
    <a:srgbClr val="FF6600"/>
    <a:srgbClr val="5D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0" autoAdjust="0"/>
    <p:restoredTop sz="94368" autoAdjust="0"/>
  </p:normalViewPr>
  <p:slideViewPr>
    <p:cSldViewPr snapToGrid="0">
      <p:cViewPr varScale="1">
        <p:scale>
          <a:sx n="86" d="100"/>
          <a:sy n="86" d="100"/>
        </p:scale>
        <p:origin x="105" y="-42"/>
      </p:cViewPr>
      <p:guideLst/>
    </p:cSldViewPr>
  </p:slideViewPr>
  <p:outlineViewPr>
    <p:cViewPr>
      <p:scale>
        <a:sx n="33" d="100"/>
        <a:sy n="33" d="100"/>
      </p:scale>
      <p:origin x="0" y="-1413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61978-6933-4119-B25E-CD5DC6ADF653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1B6AB-71EE-4DEA-9370-0515A0D3E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1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F7215-C601-443B-A5F5-8DF216E5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DCAC0D-2888-403A-87FD-5BE0DC839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F87CD-C837-42F3-BD9A-FC88DC8F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7D130-B8EB-4965-9D36-B9D00404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1BBCA-2966-4CBE-BAED-F3DCF6E3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60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FA3E-84F2-496D-A07C-147C0326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C6526-5A2A-48BC-8AF3-C71DD83A9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79FEB-9552-454F-B419-4CE44F36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897FA-404D-4E0D-B1E4-914E592D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6EDA-88C1-4133-9A72-5761ED05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02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96C126-FFBA-4AF4-8F47-AE1980A80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69623-ADD8-4C49-A21E-FC8FCC97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87CC2-8E1B-446B-A3BC-4835DFF6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C6031-876B-4903-9E10-32F5D18E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5F527-29BA-4FCB-A281-79A17C35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6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AE8AD-4793-4A1B-AC9A-27CB93F8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10899-7C5C-4212-990D-38EF9378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2C137-B925-4F40-9944-B3DDD9A2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027FF-6283-4ADA-99AE-7E0C8688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7F63A-A329-4862-90D9-D562F20D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51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E6AC-D484-4C48-A03F-8C1ADEA1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862C2-2BE3-495A-9DDF-CF3132E4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F90D4-A929-4ED8-B3C0-F0B01D86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04B13-1DB8-4C4F-8FA3-854C2EF7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FEFB7-2E94-4990-B970-09D4C8C6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08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ED479-D34D-4E89-8B47-79DD5284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2C513-B1EE-446D-BCEB-3DE51D0ED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D94742-21AE-40B4-B6DC-FFBB5700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5C6D4-2290-4462-B320-6B2FA93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3F58A-D552-4125-B92A-368CFF94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A1205-8D7D-47AC-88BC-2D79A593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F37B1-18FD-447B-A612-6F90BDF9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346A7-BDE0-43F6-995B-FB6560926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04099-A437-40D2-93C0-E44CD5E63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79015B-440A-4B98-A49C-70517ABD5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A1BF-89F8-49AC-95AF-B507CBE98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CD5A1-09D8-4715-AD01-7743E55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CE5C59-7A61-48B5-BAFB-12E27E52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513E45-8FFA-4D58-93EA-CDD0092A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79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0DE83-A9E5-4318-8355-8CBABE79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B6D00-7D1F-4CBB-8218-B598F0D6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DDCB0E-86C8-4DB3-AB6B-3B3A1574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41C596-7818-43D7-A23E-DE20301E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89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1E6904-F990-41CB-8E03-DE5FB27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359ABA-0AFF-4166-86C7-BCDF329D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8B272-1FEB-4C19-87CE-36B9401C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24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2CB20-2C75-4CFF-9C31-70FD17BB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FA8D8-213E-4676-9BD7-E00C8E31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609E8-1036-4445-BE5B-F5BF6D3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CCEA9-1ACE-494F-B2B1-43BB3B9B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5512E-6563-45F0-A80D-87D3B1E8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74034-5A6E-44A9-9B3B-A670982C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16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A6E8A-F73D-4E5A-B2FA-6EF164B0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F91C4B-E15B-456D-BEC8-6578479B2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17F5C4-C00E-425E-A5E6-E8734A03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09466-11ED-41D9-A040-CE32C4F4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37706-4630-4D3B-B512-415AF34A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8FD1A-2BF7-48F3-8595-ADA36068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88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E596A6-48AC-4CB8-8E46-E9079F43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44805-CE9E-44F3-A764-96B44FE6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5397A-48C2-476D-B8F3-B6318CD57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004C-4F40-47DE-82AD-5353CF0C78C7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1F736-8D9B-4E07-858D-A1B1E5ADD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1306A-D34C-4155-B77C-5348B4A22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scielo.org.mx/scielo.php?pid=S1870-249X2012000300006&amp;script=sci_arttex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7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-10695710" y="0"/>
            <a:ext cx="12228874" cy="6858000"/>
            <a:chOff x="0" y="0"/>
            <a:chExt cx="12228874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4A065F-A7A7-4CDB-B12D-EB9BFAB7E734}"/>
              </a:ext>
            </a:extLst>
          </p:cNvPr>
          <p:cNvGrpSpPr/>
          <p:nvPr/>
        </p:nvGrpSpPr>
        <p:grpSpPr>
          <a:xfrm>
            <a:off x="4348181" y="4129947"/>
            <a:ext cx="3487950" cy="456404"/>
            <a:chOff x="4904393" y="878988"/>
            <a:chExt cx="1470604" cy="19243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FADCE10-6D81-42D8-96D9-4AF76E2E5353}"/>
                </a:ext>
              </a:extLst>
            </p:cNvPr>
            <p:cNvSpPr/>
            <p:nvPr/>
          </p:nvSpPr>
          <p:spPr>
            <a:xfrm>
              <a:off x="4904393" y="880919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EC3A96-D030-4581-A595-36221D670196}"/>
                </a:ext>
              </a:extLst>
            </p:cNvPr>
            <p:cNvSpPr/>
            <p:nvPr/>
          </p:nvSpPr>
          <p:spPr>
            <a:xfrm>
              <a:off x="5331094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498A56-23D0-4E42-B93F-C1B1718333D9}"/>
                </a:ext>
              </a:extLst>
            </p:cNvPr>
            <p:cNvSpPr/>
            <p:nvPr/>
          </p:nvSpPr>
          <p:spPr>
            <a:xfrm>
              <a:off x="5757796" y="880919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D89BB4-CBF0-4733-B262-882F2BF77C91}"/>
                </a:ext>
              </a:extLst>
            </p:cNvPr>
            <p:cNvSpPr/>
            <p:nvPr/>
          </p:nvSpPr>
          <p:spPr>
            <a:xfrm>
              <a:off x="6184497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B2C5D1-491C-4B2A-89DE-6EB54F65D5FF}"/>
              </a:ext>
            </a:extLst>
          </p:cNvPr>
          <p:cNvSpPr txBox="1"/>
          <p:nvPr/>
        </p:nvSpPr>
        <p:spPr>
          <a:xfrm>
            <a:off x="3120862" y="1900309"/>
            <a:ext cx="594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A0A8"/>
                </a:solidFill>
                <a:latin typeface="Bell MT" panose="02020503060305020303" pitchFamily="18" charset="0"/>
              </a:rPr>
              <a:t>Density Functional Theory</a:t>
            </a:r>
            <a:endParaRPr lang="zh-CN" altLang="en-US" sz="4000" dirty="0">
              <a:solidFill>
                <a:srgbClr val="00A0A8"/>
              </a:solidFill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C5EE2-365D-4A6F-8BA2-C3DAA9CD44F2}"/>
              </a:ext>
            </a:extLst>
          </p:cNvPr>
          <p:cNvSpPr txBox="1"/>
          <p:nvPr/>
        </p:nvSpPr>
        <p:spPr>
          <a:xfrm>
            <a:off x="3194680" y="2636195"/>
            <a:ext cx="57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D7373"/>
                </a:solidFill>
                <a:latin typeface="Bell MT" panose="02020503060305020303" pitchFamily="18" charset="0"/>
              </a:rPr>
              <a:t>Structure, electronic and magnetic properties of materials </a:t>
            </a:r>
            <a:endParaRPr lang="zh-CN" altLang="en-US" dirty="0">
              <a:solidFill>
                <a:srgbClr val="5D7373"/>
              </a:solidFill>
              <a:latin typeface="Bell MT" panose="020205030603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1EFB-23E0-45E2-B123-B6A78ABA20AA}"/>
              </a:ext>
            </a:extLst>
          </p:cNvPr>
          <p:cNvSpPr txBox="1"/>
          <p:nvPr/>
        </p:nvSpPr>
        <p:spPr>
          <a:xfrm>
            <a:off x="5360222" y="3209395"/>
            <a:ext cx="1871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EC630"/>
                </a:solidFill>
                <a:latin typeface="Bell MT" panose="02020503060305020303" pitchFamily="18" charset="0"/>
              </a:rPr>
              <a:t>Junfei Ding</a:t>
            </a:r>
            <a:endParaRPr lang="zh-CN" altLang="en-US" sz="2800" dirty="0">
              <a:solidFill>
                <a:srgbClr val="FEC63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5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Hohenberg−Kohn theorem</a:t>
            </a:r>
            <a:endParaRPr lang="zh-CN" alt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E6600-F33E-406F-8C9D-58B143948B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6069" y="1351134"/>
            <a:ext cx="7134225" cy="1190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693738-B501-42D2-9C2F-99A8F2FB92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2564" y="2814014"/>
            <a:ext cx="6677025" cy="1104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6B88DF-26A4-4452-8B63-246F39A2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3027" y="4230217"/>
            <a:ext cx="66865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5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Hohenberg−Kohn theorem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C96DA10-83C4-4754-9E26-DEEC81A3A210}"/>
                  </a:ext>
                </a:extLst>
              </p:cNvPr>
              <p:cNvSpPr txBox="1"/>
              <p:nvPr/>
            </p:nvSpPr>
            <p:spPr>
              <a:xfrm>
                <a:off x="1355297" y="1334222"/>
                <a:ext cx="92758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Since we did not make any assumptions about the external potentials, we can repeat the entire reasoning by simply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 instead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C96DA10-83C4-4754-9E26-DEEC81A3A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297" y="1334222"/>
                <a:ext cx="9275873" cy="830997"/>
              </a:xfrm>
              <a:prstGeom prst="rect">
                <a:avLst/>
              </a:prstGeom>
              <a:blipFill>
                <a:blip r:embed="rId2"/>
                <a:stretch>
                  <a:fillRect l="-986" t="-5882" r="-1183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7759094E-A34B-4974-9BE5-AB1613DC97F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4245" y="2269708"/>
            <a:ext cx="5103825" cy="94920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F7A67E7-7202-4827-9297-324EF2D1A8F8}"/>
              </a:ext>
            </a:extLst>
          </p:cNvPr>
          <p:cNvSpPr txBox="1"/>
          <p:nvPr/>
        </p:nvSpPr>
        <p:spPr>
          <a:xfrm>
            <a:off x="1651140" y="4479531"/>
            <a:ext cx="9240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As a last step we can add up the last two equations, obtaining </a:t>
            </a:r>
            <a:r>
              <a:rPr lang="en-US" altLang="zh-CN" sz="2400" dirty="0">
                <a:solidFill>
                  <a:srgbClr val="00B050"/>
                </a:solidFill>
              </a:rPr>
              <a:t>0 &gt; 0</a:t>
            </a:r>
            <a:r>
              <a:rPr lang="en-US" altLang="zh-CN" sz="2400" dirty="0"/>
              <a:t>. This is obviously a contradiction.</a:t>
            </a:r>
          </a:p>
          <a:p>
            <a:r>
              <a:rPr lang="en-US" altLang="zh-CN" sz="2400" dirty="0"/>
              <a:t>This demonstrates the first step of </a:t>
            </a:r>
            <a:r>
              <a:rPr lang="en-US" altLang="zh-CN" sz="2400" dirty="0">
                <a:solidFill>
                  <a:srgbClr val="00B050"/>
                </a:solidFill>
              </a:rPr>
              <a:t>the Hohenberg–Kohn theorem </a:t>
            </a:r>
            <a:r>
              <a:rPr lang="en-US" altLang="zh-CN" sz="2400" dirty="0"/>
              <a:t>and completes the proof.</a:t>
            </a:r>
            <a:endParaRPr lang="zh-CN" altLang="en-US" sz="24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BC9F1BC-7FA6-4A99-B3DD-825B27DB08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1401" y="3390834"/>
            <a:ext cx="5103824" cy="8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4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7CAC1F8-CCCF-4EFC-9754-0C7C13E8D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28836"/>
          <a:stretch/>
        </p:blipFill>
        <p:spPr>
          <a:xfrm>
            <a:off x="1109867" y="3089757"/>
            <a:ext cx="3880239" cy="423859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CB8EE2E-65AF-4EC6-9462-49BAB3C3A50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1586990" y="834006"/>
            <a:ext cx="10233880" cy="116758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-10695710" y="0"/>
            <a:ext cx="12228874" cy="6858000"/>
            <a:chOff x="0" y="0"/>
            <a:chExt cx="12228874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4A065F-A7A7-4CDB-B12D-EB9BFAB7E734}"/>
              </a:ext>
            </a:extLst>
          </p:cNvPr>
          <p:cNvGrpSpPr/>
          <p:nvPr/>
        </p:nvGrpSpPr>
        <p:grpSpPr>
          <a:xfrm>
            <a:off x="8265116" y="5769444"/>
            <a:ext cx="3487950" cy="456404"/>
            <a:chOff x="4904393" y="878988"/>
            <a:chExt cx="1470604" cy="19243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FADCE10-6D81-42D8-96D9-4AF76E2E5353}"/>
                </a:ext>
              </a:extLst>
            </p:cNvPr>
            <p:cNvSpPr/>
            <p:nvPr/>
          </p:nvSpPr>
          <p:spPr>
            <a:xfrm>
              <a:off x="4904393" y="880919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EC3A96-D030-4581-A595-36221D670196}"/>
                </a:ext>
              </a:extLst>
            </p:cNvPr>
            <p:cNvSpPr/>
            <p:nvPr/>
          </p:nvSpPr>
          <p:spPr>
            <a:xfrm>
              <a:off x="5331094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498A56-23D0-4E42-B93F-C1B1718333D9}"/>
                </a:ext>
              </a:extLst>
            </p:cNvPr>
            <p:cNvSpPr/>
            <p:nvPr/>
          </p:nvSpPr>
          <p:spPr>
            <a:xfrm>
              <a:off x="5757796" y="880919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D89BB4-CBF0-4733-B262-882F2BF77C91}"/>
                </a:ext>
              </a:extLst>
            </p:cNvPr>
            <p:cNvSpPr/>
            <p:nvPr/>
          </p:nvSpPr>
          <p:spPr>
            <a:xfrm>
              <a:off x="6184497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B2C5D1-491C-4B2A-89DE-6EB54F65D5FF}"/>
              </a:ext>
            </a:extLst>
          </p:cNvPr>
          <p:cNvSpPr txBox="1"/>
          <p:nvPr/>
        </p:nvSpPr>
        <p:spPr>
          <a:xfrm>
            <a:off x="1602798" y="59861"/>
            <a:ext cx="594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A0A8"/>
                </a:solidFill>
                <a:latin typeface="Bell MT" panose="02020503060305020303" pitchFamily="18" charset="0"/>
              </a:rPr>
              <a:t>Density Functional Theory</a:t>
            </a:r>
            <a:endParaRPr lang="zh-CN" altLang="en-US" sz="4000" dirty="0">
              <a:solidFill>
                <a:srgbClr val="00A0A8"/>
              </a:solidFill>
              <a:latin typeface="Bell MT" panose="020205030603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1EFB-23E0-45E2-B123-B6A78ABA20AA}"/>
              </a:ext>
            </a:extLst>
          </p:cNvPr>
          <p:cNvSpPr txBox="1"/>
          <p:nvPr/>
        </p:nvSpPr>
        <p:spPr>
          <a:xfrm>
            <a:off x="8114781" y="6225848"/>
            <a:ext cx="381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EC630"/>
                </a:solidFill>
                <a:latin typeface="Bell MT" panose="02020503060305020303" pitchFamily="18" charset="0"/>
              </a:rPr>
              <a:t>Junfei Ding 14-Sep-2020</a:t>
            </a:r>
            <a:endParaRPr lang="zh-CN" altLang="en-US" sz="2800" dirty="0">
              <a:solidFill>
                <a:srgbClr val="FEC630"/>
              </a:solidFill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25C32F-C0A2-4250-8E24-0EB419C1B370}"/>
                  </a:ext>
                </a:extLst>
              </p:cNvPr>
              <p:cNvSpPr txBox="1"/>
              <p:nvPr/>
            </p:nvSpPr>
            <p:spPr>
              <a:xfrm>
                <a:off x="2326030" y="2230776"/>
                <a:ext cx="8861367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From the many body Schr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CN" sz="280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acc>
                  </m:oMath>
                </a14:m>
                <a:r>
                  <a:rPr lang="en-US" altLang="zh-CN" sz="280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diner equation  to Kohn–Sham equation</a:t>
                </a:r>
                <a:r>
                  <a:rPr lang="zh-CN" altLang="en-US" sz="280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：</a:t>
                </a:r>
              </a:p>
              <a:p>
                <a:r>
                  <a:rPr lang="en-US" altLang="zh-CN" sz="1800" dirty="0"/>
                  <a:t> </a:t>
                </a:r>
              </a:p>
              <a:p>
                <a:pPr algn="ctr"/>
                <a:r>
                  <a:rPr lang="en-US" altLang="zh-CN" sz="4400" dirty="0">
                    <a:solidFill>
                      <a:srgbClr val="109DA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Hohenberg−Kohn theorem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25C32F-C0A2-4250-8E24-0EB419C1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030" y="2230776"/>
                <a:ext cx="8861367" cy="1908215"/>
              </a:xfrm>
              <a:prstGeom prst="rect">
                <a:avLst/>
              </a:prstGeom>
              <a:blipFill>
                <a:blip r:embed="rId6"/>
                <a:stretch>
                  <a:fillRect l="-1514" t="-3834" b="-17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27F19305-7D75-4FBB-A8D7-41F3B924991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3527993" y="4845563"/>
            <a:ext cx="8369784" cy="12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19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Hartree–</a:t>
            </a:r>
            <a:r>
              <a:rPr lang="en-US" altLang="zh-CN" sz="4800" dirty="0" err="1"/>
              <a:t>Fock</a:t>
            </a:r>
            <a:r>
              <a:rPr lang="en-US" altLang="zh-CN" sz="4800" dirty="0"/>
              <a:t> equations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D30383-7790-4E0A-BA97-07D08709C3FF}"/>
                  </a:ext>
                </a:extLst>
              </p:cNvPr>
              <p:cNvSpPr txBox="1"/>
              <p:nvPr/>
            </p:nvSpPr>
            <p:spPr>
              <a:xfrm>
                <a:off x="1482757" y="1682587"/>
                <a:ext cx="10280358" cy="383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𝐫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)+∫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𝐫</m:t>
                          </m:r>
                        </m:e>
                        <m:sup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𝐫</m:t>
                          </m:r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  <m:sup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  <m:sup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𝐫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𝐫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𝐫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=−4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𝐫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altLang="zh-CN" sz="2000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𝐫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  <m:sup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1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𝐫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1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𝐫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the sum runs over the occupied single-particle states, and is non-local in the sense that its evaluation involves an integration over the </a:t>
                </a:r>
                <a:r>
                  <a:rPr lang="en-US" altLang="zh-CN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additional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b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r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D30383-7790-4E0A-BA97-07D08709C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57" y="1682587"/>
                <a:ext cx="10280358" cy="3835730"/>
              </a:xfrm>
              <a:prstGeom prst="rect">
                <a:avLst/>
              </a:prstGeom>
              <a:blipFill>
                <a:blip r:embed="rId2"/>
                <a:stretch>
                  <a:fillRect b="-2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255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Hohenberg−Kohn theorem</a:t>
            </a:r>
            <a:endParaRPr lang="zh-CN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0477D-FAD5-4689-A3E2-023379B3E010}"/>
              </a:ext>
            </a:extLst>
          </p:cNvPr>
          <p:cNvSpPr txBox="1"/>
          <p:nvPr/>
        </p:nvSpPr>
        <p:spPr>
          <a:xfrm>
            <a:off x="1682631" y="1769354"/>
            <a:ext cx="9523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The core concept of 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density functional theory </a:t>
            </a:r>
            <a:r>
              <a:rPr lang="en-US" altLang="zh-CN" sz="2400" dirty="0"/>
              <a:t>is the observation that, if E is the 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lowest possible energy </a:t>
            </a:r>
            <a:r>
              <a:rPr lang="en-US" altLang="zh-CN" sz="2400" dirty="0"/>
              <a:t>of the system, i.e. the energy of the ground state, then E is 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functional of the electron density </a:t>
            </a:r>
            <a:r>
              <a:rPr lang="en-US" altLang="zh-CN" sz="2400" dirty="0"/>
              <a:t>only:</a:t>
            </a:r>
          </a:p>
          <a:p>
            <a:pPr algn="ctr"/>
            <a:r>
              <a:rPr lang="en-US" altLang="zh-CN" sz="2400" dirty="0"/>
              <a:t>E = F[n]</a:t>
            </a:r>
            <a:endParaRPr lang="zh-CN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83DA9-295E-43EE-A004-A0C081CF2F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7078" y="4064627"/>
            <a:ext cx="9523986" cy="11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75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Hohenberg−Kohn theorem</a:t>
            </a:r>
            <a:endParaRPr lang="zh-CN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B13BB-9636-4F0B-8626-486FBDF7EF30}"/>
              </a:ext>
            </a:extLst>
          </p:cNvPr>
          <p:cNvSpPr txBox="1"/>
          <p:nvPr/>
        </p:nvSpPr>
        <p:spPr>
          <a:xfrm>
            <a:off x="1590261" y="1243811"/>
            <a:ext cx="9687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err="1"/>
              <a:t>Hoenberg</a:t>
            </a:r>
            <a:r>
              <a:rPr lang="en-US" altLang="zh-CN" sz="2400" dirty="0"/>
              <a:t>–Kohn theorem </a:t>
            </a:r>
            <a:r>
              <a:rPr lang="en-US" altLang="zh-CN" sz="2400" i="1" dirty="0"/>
              <a:t>(Inhomogeneous electron gas. Physical Review,136, B864.)</a:t>
            </a:r>
            <a:endParaRPr lang="zh-CN" alt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1DBE9-2C38-409B-B79F-33DD9003138B}"/>
              </a:ext>
            </a:extLst>
          </p:cNvPr>
          <p:cNvSpPr txBox="1"/>
          <p:nvPr/>
        </p:nvSpPr>
        <p:spPr>
          <a:xfrm>
            <a:off x="0" y="29732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CB958-D3CD-415A-91E5-218A70AC45FB}"/>
                  </a:ext>
                </a:extLst>
              </p:cNvPr>
              <p:cNvSpPr txBox="1"/>
              <p:nvPr/>
            </p:nvSpPr>
            <p:spPr>
              <a:xfrm>
                <a:off x="2039170" y="2100602"/>
                <a:ext cx="901329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1) In the ground state the electron density determines uniquely the external potential of the nuclei,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/>
                  <a:t>,: n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/>
                  <a:t>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2) In any quantum state the external potential,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/>
                  <a:t> , determines uniquely the many electron wavefunction: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/>
                  <a:t> → Ψ.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3) In any quantum state the total energy, E, is a functional of the many-body</a:t>
                </a:r>
              </a:p>
              <a:p>
                <a:r>
                  <a:rPr lang="en-US" altLang="zh-CN" sz="2000" dirty="0"/>
                  <a:t>wavefunction : Ψ → E.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By combining these premises we infer that, in the ground state, the density determines uniquely the total energy: 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n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B050"/>
                    </a:solidFill>
                  </a:rPr>
                  <a:t> → Ψ → E. </a:t>
                </a:r>
                <a:r>
                  <a:rPr lang="en-US" altLang="zh-CN" sz="2000" dirty="0"/>
                  <a:t>This indicates that the total energy must be a functional of the density: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 E = F[n]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9CB958-D3CD-415A-91E5-218A70AC4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170" y="2100602"/>
                <a:ext cx="9013294" cy="3785652"/>
              </a:xfrm>
              <a:prstGeom prst="rect">
                <a:avLst/>
              </a:prstGeom>
              <a:blipFill>
                <a:blip r:embed="rId2"/>
                <a:stretch>
                  <a:fillRect l="-744" t="-966" r="-1083" b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275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Hohenberg−Kohn theorem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234E59-B272-4864-887D-8999AD12AF06}"/>
                  </a:ext>
                </a:extLst>
              </p:cNvPr>
              <p:cNvSpPr txBox="1"/>
              <p:nvPr/>
            </p:nvSpPr>
            <p:spPr>
              <a:xfrm>
                <a:off x="1876814" y="2003927"/>
                <a:ext cx="8970960" cy="342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/>
                  <a:t>The third one corresponds to E = &lt;</a:t>
                </a:r>
                <a:r>
                  <a:rPr lang="el-GR" altLang="zh-CN" sz="2400" dirty="0"/>
                  <a:t>Ψ|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CN" sz="2400" dirty="0"/>
                  <a:t> |</a:t>
                </a:r>
                <a:r>
                  <a:rPr lang="el-GR" altLang="zh-CN" sz="2400" dirty="0"/>
                  <a:t>Ψ</a:t>
                </a:r>
                <a:r>
                  <a:rPr lang="en-US" altLang="zh-CN" sz="2400" dirty="0"/>
                  <a:t>&gt; and does not require any proof.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/>
                  <a:t>The second one simply means that if we change the positions (or atomic species) of the nuclei we will obtain a different many-body wavefunction. This is intuitive and does not require any proof.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/>
                  <a:t>The first statement is not intuitive, but can be demonstrated by </a:t>
                </a:r>
                <a:r>
                  <a:rPr lang="en-US" altLang="zh-CN" sz="2400" dirty="0" err="1"/>
                  <a:t>reductio</a:t>
                </a:r>
                <a:r>
                  <a:rPr lang="en-US" altLang="zh-CN" sz="2400" dirty="0"/>
                  <a:t> ad absurdum (Hohenberg and Kohn, 1964)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234E59-B272-4864-887D-8999AD12A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14" y="2003927"/>
                <a:ext cx="8970960" cy="3426194"/>
              </a:xfrm>
              <a:prstGeom prst="rect">
                <a:avLst/>
              </a:prstGeom>
              <a:blipFill>
                <a:blip r:embed="rId2"/>
                <a:stretch>
                  <a:fillRect l="-884" t="-1601" b="-3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457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21102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2319041" y="475894"/>
            <a:ext cx="837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Clamped nuclei approximation</a:t>
            </a:r>
            <a:endParaRPr lang="zh-CN" altLang="en-US" sz="4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F96BC6-13E3-4EF5-B995-D257B033DFF8}"/>
              </a:ext>
            </a:extLst>
          </p:cNvPr>
          <p:cNvSpPr txBox="1"/>
          <p:nvPr/>
        </p:nvSpPr>
        <p:spPr>
          <a:xfrm>
            <a:off x="1400527" y="5858886"/>
            <a:ext cx="986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</a:rPr>
              <a:t>This is the fundamental equation of electronic structure theory.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0C6CB-DA07-44E5-9A14-3DEDDBCA0A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7558" y="4173422"/>
            <a:ext cx="7871236" cy="144327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1B80EC5-1350-4096-9756-F00BA6D98C73}"/>
              </a:ext>
            </a:extLst>
          </p:cNvPr>
          <p:cNvGrpSpPr/>
          <p:nvPr/>
        </p:nvGrpSpPr>
        <p:grpSpPr>
          <a:xfrm>
            <a:off x="1246962" y="1339151"/>
            <a:ext cx="10233880" cy="2435331"/>
            <a:chOff x="1496290" y="3938954"/>
            <a:chExt cx="10233880" cy="243533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F418C53-63D7-412A-9EFC-BF5B15AE3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9D9D9"/>
                </a:clrFrom>
                <a:clrTo>
                  <a:srgbClr val="D9D9D9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6290" y="3991700"/>
              <a:ext cx="10233880" cy="1167581"/>
            </a:xfrm>
            <a:prstGeom prst="rect">
              <a:avLst/>
            </a:prstGeom>
          </p:spPr>
        </p:pic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66D03A6-4C74-41A7-802A-A08E17DCF92B}"/>
                </a:ext>
              </a:extLst>
            </p:cNvPr>
            <p:cNvSpPr/>
            <p:nvPr/>
          </p:nvSpPr>
          <p:spPr>
            <a:xfrm>
              <a:off x="8170446" y="3938954"/>
              <a:ext cx="2215661" cy="14841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14EFFD3-3BE7-4DE3-A26A-88E07AFA1262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8494922" y="5205748"/>
              <a:ext cx="719416" cy="5901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E34927D-B8B8-4EDC-8372-C76F5FEA917B}"/>
                </a:ext>
              </a:extLst>
            </p:cNvPr>
            <p:cNvSpPr/>
            <p:nvPr/>
          </p:nvSpPr>
          <p:spPr>
            <a:xfrm>
              <a:off x="9238757" y="5550529"/>
              <a:ext cx="2039182" cy="7807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FF0000"/>
                  </a:solidFill>
                  <a:latin typeface="Bell MT" panose="02020503060305020303" pitchFamily="18" charset="0"/>
                </a:rPr>
                <a:t>Constant</a:t>
              </a:r>
              <a:endParaRPr lang="zh-CN" altLang="en-US" sz="3600" dirty="0">
                <a:solidFill>
                  <a:srgbClr val="FF0000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DC0CE0E-6B86-47B8-8161-F217B894F257}"/>
                </a:ext>
              </a:extLst>
            </p:cNvPr>
            <p:cNvSpPr/>
            <p:nvPr/>
          </p:nvSpPr>
          <p:spPr>
            <a:xfrm>
              <a:off x="2881475" y="4053231"/>
              <a:ext cx="1301262" cy="123795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FB3EE74-2A0E-4587-9A97-D8C32A681B95}"/>
                    </a:ext>
                  </a:extLst>
                </p:cNvPr>
                <p:cNvSpPr/>
                <p:nvPr/>
              </p:nvSpPr>
              <p:spPr>
                <a:xfrm>
                  <a:off x="4537850" y="5500818"/>
                  <a:ext cx="1716360" cy="87346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400" b="0" dirty="0">
                      <a:solidFill>
                        <a:srgbClr val="FF0000"/>
                      </a:solidFill>
                      <a:effectLst/>
                    </a:rPr>
                    <a:t>0</a:t>
                  </a:r>
                  <a:r>
                    <a:rPr lang="en-US" altLang="zh-CN" sz="1800" b="0" dirty="0">
                      <a:solidFill>
                        <a:srgbClr val="FF0000"/>
                      </a:solidFill>
                      <a:effectLst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sz="1800" b="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∞)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F0ABDD4-6188-4081-9C49-A36B84F76D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850" y="5500818"/>
                  <a:ext cx="1716360" cy="873467"/>
                </a:xfrm>
                <a:prstGeom prst="rect">
                  <a:avLst/>
                </a:prstGeom>
                <a:blipFill>
                  <a:blip r:embed="rId4"/>
                  <a:stretch>
                    <a:fillRect l="-3833" t="-6757" b="-24324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9720324-DE5C-49EF-A005-1A176908938F}"/>
                </a:ext>
              </a:extLst>
            </p:cNvPr>
            <p:cNvCxnSpPr>
              <a:stCxn id="45" idx="4"/>
            </p:cNvCxnSpPr>
            <p:nvPr/>
          </p:nvCxnSpPr>
          <p:spPr>
            <a:xfrm>
              <a:off x="3532106" y="5291188"/>
              <a:ext cx="983623" cy="392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175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Hohenberg−Kohn theorem</a:t>
            </a:r>
            <a:endParaRPr lang="zh-CN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580B7-BE2F-4C50-88B9-E439E3514C4F}"/>
              </a:ext>
            </a:extLst>
          </p:cNvPr>
          <p:cNvSpPr txBox="1"/>
          <p:nvPr/>
        </p:nvSpPr>
        <p:spPr>
          <a:xfrm>
            <a:off x="1351722" y="1204055"/>
            <a:ext cx="992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idea is to start from the assumption that the </a:t>
            </a:r>
            <a:r>
              <a:rPr lang="en-US" altLang="zh-CN" dirty="0">
                <a:solidFill>
                  <a:srgbClr val="00B050"/>
                </a:solidFill>
              </a:rPr>
              <a:t>same ground-state electron density </a:t>
            </a:r>
            <a:r>
              <a:rPr lang="en-US" altLang="zh-CN" dirty="0"/>
              <a:t>can be obtained from </a:t>
            </a:r>
            <a:r>
              <a:rPr lang="en-US" altLang="zh-CN" dirty="0">
                <a:solidFill>
                  <a:srgbClr val="00B050"/>
                </a:solidFill>
              </a:rPr>
              <a:t>two different external potentials</a:t>
            </a:r>
            <a:r>
              <a:rPr lang="en-US" altLang="zh-CN" dirty="0"/>
              <a:t>, and show that this leads to a contradiction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027EC-13B6-499D-AB76-A83305DEDF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3682" y="1864020"/>
            <a:ext cx="5475838" cy="10298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1698F2-283D-4D3C-AEFF-BB0439953E7C}"/>
                  </a:ext>
                </a:extLst>
              </p:cNvPr>
              <p:cNvSpPr txBox="1"/>
              <p:nvPr/>
            </p:nvSpPr>
            <p:spPr>
              <a:xfrm>
                <a:off x="5072417" y="3028372"/>
                <a:ext cx="4637103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/>
                  <a:t>E=&lt;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l-GR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&gt;,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CN" sz="2400" dirty="0"/>
                  <a:t>=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1698F2-283D-4D3C-AEFF-BB0439953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17" y="3028372"/>
                <a:ext cx="4637103" cy="379206"/>
              </a:xfrm>
              <a:prstGeom prst="rect">
                <a:avLst/>
              </a:prstGeom>
              <a:blipFill>
                <a:blip r:embed="rId3"/>
                <a:stretch>
                  <a:fillRect l="-3942" t="-22581" r="-526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7599A53-820A-420C-91E5-22EA8BC0F0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3682" y="3600452"/>
            <a:ext cx="5475838" cy="800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D4CE6E-8B2E-460D-AE03-46EBF2D0244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992" y="4266264"/>
            <a:ext cx="7803528" cy="8933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877C42-B7C9-49A2-BCE7-8621DF48B0D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1520" y="5216902"/>
            <a:ext cx="6858000" cy="1381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3B9CB4-860A-4691-8785-8792FFE249B1}"/>
              </a:ext>
            </a:extLst>
          </p:cNvPr>
          <p:cNvSpPr txBox="1"/>
          <p:nvPr/>
        </p:nvSpPr>
        <p:spPr>
          <a:xfrm>
            <a:off x="-244219" y="29732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5F70EAC-E9CB-4BB5-AB43-FBA00E9FD4C0}"/>
              </a:ext>
            </a:extLst>
          </p:cNvPr>
          <p:cNvSpPr/>
          <p:nvPr/>
        </p:nvSpPr>
        <p:spPr>
          <a:xfrm>
            <a:off x="9692214" y="2130015"/>
            <a:ext cx="929148" cy="2555126"/>
          </a:xfrm>
          <a:prstGeom prst="rightBrace">
            <a:avLst/>
          </a:prstGeom>
          <a:noFill/>
          <a:ln w="28575">
            <a:solidFill>
              <a:srgbClr val="0033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Graphic 19" descr="Chevron arrows">
            <a:extLst>
              <a:ext uri="{FF2B5EF4-FFF2-40B4-BE49-F238E27FC236}">
                <a16:creationId xmlns:a16="http://schemas.microsoft.com/office/drawing/2014/main" id="{29C00B2E-1605-47B9-B30A-B76170A167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5798" y="54502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1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Hohenberg−Kohn theorem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8613F4-8C8B-4AB8-8A25-D23AC44B487C}"/>
                  </a:ext>
                </a:extLst>
              </p:cNvPr>
              <p:cNvSpPr txBox="1"/>
              <p:nvPr/>
            </p:nvSpPr>
            <p:spPr>
              <a:xfrm>
                <a:off x="1675453" y="1442594"/>
                <a:ext cx="933634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Now let us assume that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Ψ</a:t>
                </a:r>
                <a:r>
                  <a:rPr lang="en-US" altLang="zh-CN" sz="2400" dirty="0"/>
                  <a:t> is the ground-state wavefunction for the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, with energy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E</a:t>
                </a:r>
                <a:r>
                  <a:rPr lang="en-US" altLang="zh-CN" sz="2400" dirty="0"/>
                  <a:t> and density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n</a:t>
                </a:r>
                <a:r>
                  <a:rPr lang="en-US" altLang="zh-CN" sz="24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Suppose there exists another potential,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, which generates the same density n, and let us 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/>
                  <a:t> the Hamiltonian, the ground-state wavefunction and the ground-state energy corresponding to this new potential, respectively.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Since Ψ is not the ground state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400" dirty="0"/>
                  <a:t> we can write: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8613F4-8C8B-4AB8-8A25-D23AC44B4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453" y="1442594"/>
                <a:ext cx="9336340" cy="3416320"/>
              </a:xfrm>
              <a:prstGeom prst="rect">
                <a:avLst/>
              </a:prstGeom>
              <a:blipFill>
                <a:blip r:embed="rId2"/>
                <a:stretch>
                  <a:fillRect l="-914" t="-1964" r="-1502" b="-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451EF0B-D0BA-4AFE-90D4-0164214F48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1112" y="5367697"/>
            <a:ext cx="2960152" cy="8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57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ll MT">
      <a:majorFont>
        <a:latin typeface="Bell MT"/>
        <a:ea typeface="微软雅黑"/>
        <a:cs typeface=""/>
      </a:majorFont>
      <a:minorFont>
        <a:latin typeface="Bell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664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Arial</vt:lpstr>
      <vt:lpstr>Bell MT</vt:lpstr>
      <vt:lpstr>Bodoni MT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Junfei</dc:creator>
  <cp:lastModifiedBy>Ding Junfei</cp:lastModifiedBy>
  <cp:revision>221</cp:revision>
  <dcterms:created xsi:type="dcterms:W3CDTF">2020-07-14T04:55:04Z</dcterms:created>
  <dcterms:modified xsi:type="dcterms:W3CDTF">2021-08-17T13:43:00Z</dcterms:modified>
</cp:coreProperties>
</file>