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450" r:id="rId3"/>
    <p:sldId id="321" r:id="rId4"/>
    <p:sldId id="325" r:id="rId5"/>
    <p:sldId id="329" r:id="rId6"/>
    <p:sldId id="330" r:id="rId7"/>
    <p:sldId id="331" r:id="rId8"/>
    <p:sldId id="332" r:id="rId9"/>
    <p:sldId id="453" r:id="rId10"/>
    <p:sldId id="333" r:id="rId11"/>
    <p:sldId id="334" r:id="rId12"/>
    <p:sldId id="336" r:id="rId13"/>
    <p:sldId id="45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A0A8"/>
    <a:srgbClr val="0033CC"/>
    <a:srgbClr val="FF5969"/>
    <a:srgbClr val="FEC630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0" autoAdjust="0"/>
    <p:restoredTop sz="94368" autoAdjust="0"/>
  </p:normalViewPr>
  <p:slideViewPr>
    <p:cSldViewPr snapToGrid="0">
      <p:cViewPr varScale="1">
        <p:scale>
          <a:sx n="86" d="100"/>
          <a:sy n="86" d="100"/>
        </p:scale>
        <p:origin x="105" y="63"/>
      </p:cViewPr>
      <p:guideLst/>
    </p:cSldViewPr>
  </p:slideViewPr>
  <p:outlineViewPr>
    <p:cViewPr>
      <p:scale>
        <a:sx n="33" d="100"/>
        <a:sy n="33" d="100"/>
      </p:scale>
      <p:origin x="0" y="-1413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61978-6933-4119-B25E-CD5DC6ADF653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1B6AB-71EE-4DEA-9370-0515A0D3E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1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7215-C601-443B-A5F5-8DF216E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DCAC0D-2888-403A-87FD-5BE0DC83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F87CD-C837-42F3-BD9A-FC88DC8F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7D130-B8EB-4965-9D36-B9D00404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1BBCA-2966-4CBE-BAED-F3DCF6E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60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FA3E-84F2-496D-A07C-147C0326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C6526-5A2A-48BC-8AF3-C71DD83A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79FEB-9552-454F-B419-4CE44F3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97FA-404D-4E0D-B1E4-914E592D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6EDA-88C1-4133-9A72-5761ED0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0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6C126-FFBA-4AF4-8F47-AE1980A80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69623-ADD8-4C49-A21E-FC8FCC97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87CC2-8E1B-446B-A3BC-4835DFF6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C6031-876B-4903-9E10-32F5D18E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5F527-29BA-4FCB-A281-79A17C35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6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AE8AD-4793-4A1B-AC9A-27CB93F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10899-7C5C-4212-990D-38EF9378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2C137-B925-4F40-9944-B3DDD9A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27FF-6283-4ADA-99AE-7E0C8688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F63A-A329-4862-90D9-D562F20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5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E6AC-D484-4C48-A03F-8C1ADEA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62C2-2BE3-495A-9DDF-CF3132E4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90D4-A929-4ED8-B3C0-F0B01D86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04B13-1DB8-4C4F-8FA3-854C2EF7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FEFB7-2E94-4990-B970-09D4C8C6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0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D479-D34D-4E89-8B47-79DD5284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C513-B1EE-446D-BCEB-3DE51D0E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94742-21AE-40B4-B6DC-FFBB5700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5C6D4-2290-4462-B320-6B2FA93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F58A-D552-4125-B92A-368CFF9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A1205-8D7D-47AC-88BC-2D79A593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37B1-18FD-447B-A612-6F90BDF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346A7-BDE0-43F6-995B-FB656092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04099-A437-40D2-93C0-E44CD5E63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9015B-440A-4B98-A49C-70517ABD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A1BF-89F8-49AC-95AF-B507CBE9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CD5A1-09D8-4715-AD01-7743E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E5C59-7A61-48B5-BAFB-12E27E52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513E45-8FFA-4D58-93EA-CDD0092A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7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0DE83-A9E5-4318-8355-8CBABE79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B6D00-7D1F-4CBB-8218-B598F0D6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DDCB0E-86C8-4DB3-AB6B-3B3A1574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41C596-7818-43D7-A23E-DE20301E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8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E6904-F990-41CB-8E03-DE5FB27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59ABA-0AFF-4166-86C7-BCDF329D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8B272-1FEB-4C19-87CE-36B9401C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4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CB20-2C75-4CFF-9C31-70FD17BB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FA8D8-213E-4676-9BD7-E00C8E31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609E8-1036-4445-BE5B-F5BF6D3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CCEA9-1ACE-494F-B2B1-43BB3B9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5512E-6563-45F0-A80D-87D3B1E8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74034-5A6E-44A9-9B3B-A670982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1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6E8A-F73D-4E5A-B2FA-6EF164B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91C4B-E15B-456D-BEC8-6578479B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17F5C4-C00E-425E-A5E6-E8734A0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09466-11ED-41D9-A040-CE32C4F4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37706-4630-4D3B-B512-415AF34A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8FD1A-2BF7-48F3-8595-ADA36068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88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E596A6-48AC-4CB8-8E46-E9079F43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44805-CE9E-44F3-A764-96B44FE6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5397A-48C2-476D-B8F3-B6318CD5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004C-4F40-47DE-82AD-5353CF0C78C7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F736-8D9B-4E07-858D-A1B1E5AD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306A-D34C-4155-B77C-5348B4A22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0F2C-6EAC-468D-A28B-30B4B9573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scielo.org.mx/scielo.php?pid=S1870-249X2012000300006&amp;script=sci_art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4348181" y="4129947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3120862" y="1900309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A0A8"/>
                </a:solidFill>
                <a:latin typeface="Bell MT" panose="02020503060305020303" pitchFamily="18" charset="0"/>
              </a:rPr>
              <a:t>Density Functional Theory</a:t>
            </a:r>
            <a:endParaRPr lang="zh-CN" altLang="en-US" sz="4000" dirty="0">
              <a:solidFill>
                <a:srgbClr val="00A0A8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C5EE2-365D-4A6F-8BA2-C3DAA9CD44F2}"/>
              </a:ext>
            </a:extLst>
          </p:cNvPr>
          <p:cNvSpPr txBox="1"/>
          <p:nvPr/>
        </p:nvSpPr>
        <p:spPr>
          <a:xfrm>
            <a:off x="3194680" y="2636195"/>
            <a:ext cx="57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D7373"/>
                </a:solidFill>
                <a:latin typeface="Bell MT" panose="02020503060305020303" pitchFamily="18" charset="0"/>
              </a:rPr>
              <a:t>Structure, electronic and magnetic properties of materials </a:t>
            </a:r>
            <a:endParaRPr lang="zh-CN" altLang="en-US" dirty="0">
              <a:solidFill>
                <a:srgbClr val="5D7373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5360222" y="3209395"/>
            <a:ext cx="1871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EC630"/>
                </a:solidFill>
                <a:latin typeface="Bell MT" panose="02020503060305020303" pitchFamily="18" charset="0"/>
              </a:rPr>
              <a:t>Junfei Ding</a:t>
            </a:r>
            <a:endParaRPr lang="zh-CN" altLang="en-US" sz="2800" dirty="0">
              <a:solidFill>
                <a:srgbClr val="FEC63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5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Kohn–Sham equations</a:t>
            </a:r>
            <a:endParaRPr lang="zh-CN" altLang="en-US" sz="4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9FD479-EF6D-49A5-AEBB-D976CF13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9365" y="3311704"/>
            <a:ext cx="6601119" cy="918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DB7519-1FF9-4ABE-9FA0-6CF5BD5A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9853" y="4881551"/>
            <a:ext cx="5598610" cy="8290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AD4352-2FDB-4A15-819D-4BDE49C3DCF7}"/>
                  </a:ext>
                </a:extLst>
              </p:cNvPr>
              <p:cNvSpPr txBox="1"/>
              <p:nvPr/>
            </p:nvSpPr>
            <p:spPr>
              <a:xfrm>
                <a:off x="1571918" y="1827230"/>
                <a:ext cx="9260378" cy="10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∫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∬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</m:e>
                              </m:d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𝐫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𝐫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1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𝐫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AD4352-2FDB-4A15-819D-4BDE49C3D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18" y="1827230"/>
                <a:ext cx="9260378" cy="10960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Kohn–Sham equations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1211CE-381A-4A71-B7A0-9C9606A0B48E}"/>
                  </a:ext>
                </a:extLst>
              </p:cNvPr>
              <p:cNvSpPr txBox="1"/>
              <p:nvPr/>
            </p:nvSpPr>
            <p:spPr>
              <a:xfrm>
                <a:off x="1496290" y="1158619"/>
                <a:ext cx="8806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The extra term,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</m:oMath>
                </a14:m>
                <a:r>
                  <a:rPr lang="en-US" altLang="zh-CN" sz="2400" dirty="0"/>
                  <a:t> , is given by: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1211CE-381A-4A71-B7A0-9C9606A0B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0" y="1158619"/>
                <a:ext cx="8806329" cy="461665"/>
              </a:xfrm>
              <a:prstGeom prst="rect">
                <a:avLst/>
              </a:prstGeom>
              <a:blipFill>
                <a:blip r:embed="rId2"/>
                <a:stretch>
                  <a:fillRect l="-103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535583B-E554-4D9D-8587-9312523A46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7824" y="1802909"/>
            <a:ext cx="2903482" cy="9069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8546A0-5E38-4A23-BD65-BC2B81B0088B}"/>
              </a:ext>
            </a:extLst>
          </p:cNvPr>
          <p:cNvSpPr txBox="1"/>
          <p:nvPr/>
        </p:nvSpPr>
        <p:spPr>
          <a:xfrm>
            <a:off x="1604219" y="3005946"/>
            <a:ext cx="9139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and is called the exchange and correlation potential.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set of the above equations are called Kohn–Sham equations and form the basis of the Kohn–Sham theory (Kohn and Sham, 1965) 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set of equations constitutes a very powerful tool for calculating many properties of materials starting from the first principles of quantum mechanics.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344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Kohn–Sham equations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35DB9-6197-44DD-A2B4-85C8385C2840}"/>
                  </a:ext>
                </a:extLst>
              </p:cNvPr>
              <p:cNvSpPr txBox="1"/>
              <p:nvPr/>
            </p:nvSpPr>
            <p:spPr>
              <a:xfrm>
                <a:off x="1714313" y="2038569"/>
                <a:ext cx="90797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Kohn’s Nobel Prize lecture (Kohn, 1999):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‘The Kohn–Sham theory may be regarded as the formal exactification of Hartree theory. With the 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</m:oMath>
                </a14:m>
                <a:r>
                  <a:rPr lang="en-US" altLang="zh-CN" sz="2400" dirty="0"/>
                  <a:t> all many-body effects are in principle included. Clearly this directs attention to the functional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</m:oMath>
                </a14:m>
                <a:r>
                  <a:rPr lang="en-US" altLang="zh-CN" sz="2400" dirty="0"/>
                  <a:t>[n]. The practical usefulness of ground-state DFT depends entirely on whether approximations for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the functional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</a:rPr>
                  <a:t>[n] could be found</a:t>
                </a:r>
                <a:r>
                  <a:rPr lang="en-US" altLang="zh-CN" sz="2400" dirty="0"/>
                  <a:t>, which are at the same time sufficiently simple and sufficiently accurate.’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835DB9-6197-44DD-A2B4-85C8385C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13" y="2038569"/>
                <a:ext cx="9079794" cy="3416320"/>
              </a:xfrm>
              <a:prstGeom prst="rect">
                <a:avLst/>
              </a:prstGeom>
              <a:blipFill>
                <a:blip r:embed="rId2"/>
                <a:stretch>
                  <a:fillRect l="-1007" t="-1426" r="-872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78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4CB8EE2E-65AF-4EC6-9462-49BAB3C3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8077" y="2112538"/>
            <a:ext cx="7847036" cy="89526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8265116" y="5769444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1602798" y="59861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A0A8"/>
                </a:solidFill>
                <a:latin typeface="Bell MT" panose="02020503060305020303" pitchFamily="18" charset="0"/>
              </a:rPr>
              <a:t>Density Functional Theory</a:t>
            </a:r>
            <a:endParaRPr lang="zh-CN" altLang="en-US" sz="4000" dirty="0">
              <a:solidFill>
                <a:srgbClr val="00A0A8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8114781" y="6225848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EC630"/>
                </a:solidFill>
                <a:latin typeface="Bell MT" panose="02020503060305020303" pitchFamily="18" charset="0"/>
              </a:rPr>
              <a:t>Junfei Ding 17-Sep-2020</a:t>
            </a:r>
            <a:endParaRPr lang="zh-CN" altLang="en-US" sz="2800" dirty="0">
              <a:solidFill>
                <a:srgbClr val="FEC630"/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/>
              <p:nvPr/>
            </p:nvSpPr>
            <p:spPr>
              <a:xfrm>
                <a:off x="1956113" y="823852"/>
                <a:ext cx="979695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From the many body 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sz="280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diner equation  to Kohn–Sham equation</a:t>
                </a:r>
                <a:r>
                  <a:rPr lang="zh-CN" altLang="en-US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：</a:t>
                </a:r>
              </a:p>
              <a:p>
                <a:r>
                  <a:rPr lang="en-US" altLang="zh-CN" sz="1800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ctr"/>
                <a:endParaRPr lang="en-US" altLang="zh-CN" sz="4400" dirty="0">
                  <a:solidFill>
                    <a:srgbClr val="109DA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zh-CN" sz="4400" dirty="0">
                    <a:solidFill>
                      <a:srgbClr val="109D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Kohn–Sham equation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13" y="823852"/>
                <a:ext cx="9796953" cy="3139321"/>
              </a:xfrm>
              <a:prstGeom prst="rect">
                <a:avLst/>
              </a:prstGeom>
              <a:blipFill>
                <a:blip r:embed="rId3"/>
                <a:stretch>
                  <a:fillRect l="-1369" t="-2136" b="-9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AB5DEF-219A-43BA-B4CF-736D07AEDF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1579" y="4327205"/>
            <a:ext cx="8214374" cy="12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0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7CAC1F8-CCCF-4EFC-9754-0C7C13E8D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8836"/>
          <a:stretch/>
        </p:blipFill>
        <p:spPr>
          <a:xfrm>
            <a:off x="1109867" y="3089757"/>
            <a:ext cx="3880239" cy="423859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CB8EE2E-65AF-4EC6-9462-49BAB3C3A5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586990" y="834006"/>
            <a:ext cx="10233880" cy="116758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-10695710" y="0"/>
            <a:ext cx="12228874" cy="6858000"/>
            <a:chOff x="0" y="0"/>
            <a:chExt cx="12228874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4A065F-A7A7-4CDB-B12D-EB9BFAB7E734}"/>
              </a:ext>
            </a:extLst>
          </p:cNvPr>
          <p:cNvGrpSpPr/>
          <p:nvPr/>
        </p:nvGrpSpPr>
        <p:grpSpPr>
          <a:xfrm>
            <a:off x="8265116" y="5769444"/>
            <a:ext cx="3487950" cy="456404"/>
            <a:chOff x="4904393" y="878988"/>
            <a:chExt cx="1470604" cy="19243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ADCE10-6D81-42D8-96D9-4AF76E2E5353}"/>
                </a:ext>
              </a:extLst>
            </p:cNvPr>
            <p:cNvSpPr/>
            <p:nvPr/>
          </p:nvSpPr>
          <p:spPr>
            <a:xfrm>
              <a:off x="4904393" y="880919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EC3A96-D030-4581-A595-36221D670196}"/>
                </a:ext>
              </a:extLst>
            </p:cNvPr>
            <p:cNvSpPr/>
            <p:nvPr/>
          </p:nvSpPr>
          <p:spPr>
            <a:xfrm>
              <a:off x="5331094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98A56-23D0-4E42-B93F-C1B1718333D9}"/>
                </a:ext>
              </a:extLst>
            </p:cNvPr>
            <p:cNvSpPr/>
            <p:nvPr/>
          </p:nvSpPr>
          <p:spPr>
            <a:xfrm>
              <a:off x="5757796" y="880919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D89BB4-CBF0-4733-B262-882F2BF77C91}"/>
                </a:ext>
              </a:extLst>
            </p:cNvPr>
            <p:cNvSpPr/>
            <p:nvPr/>
          </p:nvSpPr>
          <p:spPr>
            <a:xfrm>
              <a:off x="6184497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B2C5D1-491C-4B2A-89DE-6EB54F65D5FF}"/>
              </a:ext>
            </a:extLst>
          </p:cNvPr>
          <p:cNvSpPr txBox="1"/>
          <p:nvPr/>
        </p:nvSpPr>
        <p:spPr>
          <a:xfrm>
            <a:off x="1602798" y="59861"/>
            <a:ext cx="594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A0A8"/>
                </a:solidFill>
                <a:latin typeface="Bell MT" panose="02020503060305020303" pitchFamily="18" charset="0"/>
              </a:rPr>
              <a:t>Density Functional Theory</a:t>
            </a:r>
            <a:endParaRPr lang="zh-CN" altLang="en-US" sz="4000" dirty="0">
              <a:solidFill>
                <a:srgbClr val="00A0A8"/>
              </a:solidFill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1EFB-23E0-45E2-B123-B6A78ABA20AA}"/>
              </a:ext>
            </a:extLst>
          </p:cNvPr>
          <p:cNvSpPr txBox="1"/>
          <p:nvPr/>
        </p:nvSpPr>
        <p:spPr>
          <a:xfrm>
            <a:off x="8114781" y="6225848"/>
            <a:ext cx="381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EC630"/>
                </a:solidFill>
                <a:latin typeface="Bell MT" panose="02020503060305020303" pitchFamily="18" charset="0"/>
              </a:rPr>
              <a:t>Junfei Ding 17-Sep-2020</a:t>
            </a:r>
            <a:endParaRPr lang="zh-CN" altLang="en-US" sz="2800" dirty="0">
              <a:solidFill>
                <a:srgbClr val="FEC630"/>
              </a:solidFill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/>
              <p:nvPr/>
            </p:nvSpPr>
            <p:spPr>
              <a:xfrm>
                <a:off x="2326030" y="2230776"/>
                <a:ext cx="886136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From the many body Schr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sz="280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diner equation  to Kohn–Sham equation</a:t>
                </a:r>
                <a:r>
                  <a:rPr lang="zh-CN" altLang="en-US" sz="2800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：</a:t>
                </a:r>
              </a:p>
              <a:p>
                <a:r>
                  <a:rPr lang="en-US" altLang="zh-CN" sz="1800" dirty="0"/>
                  <a:t> </a:t>
                </a:r>
              </a:p>
              <a:p>
                <a:pPr algn="ctr"/>
                <a:r>
                  <a:rPr lang="en-US" altLang="zh-CN" sz="4400" dirty="0">
                    <a:solidFill>
                      <a:srgbClr val="109DA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Kohn–Sham equation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5C32F-C0A2-4250-8E24-0EB419C1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30" y="2230776"/>
                <a:ext cx="8861367" cy="1908215"/>
              </a:xfrm>
              <a:prstGeom prst="rect">
                <a:avLst/>
              </a:prstGeom>
              <a:blipFill>
                <a:blip r:embed="rId6"/>
                <a:stretch>
                  <a:fillRect l="-1514" t="-3834" b="-16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884C2C-05D9-4C5B-8EC1-550B20597C2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7626" y="4856414"/>
            <a:ext cx="8214374" cy="12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0477D-FAD5-4689-A3E2-023379B3E010}"/>
              </a:ext>
            </a:extLst>
          </p:cNvPr>
          <p:cNvSpPr txBox="1"/>
          <p:nvPr/>
        </p:nvSpPr>
        <p:spPr>
          <a:xfrm>
            <a:off x="1682631" y="1769354"/>
            <a:ext cx="9523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The core concept of density functional theory is the observation that, if E is the lowest possible energy of the system, i.e. the energy of the ground state, then E is a functional of the electron density only:</a:t>
            </a:r>
          </a:p>
          <a:p>
            <a:pPr algn="ctr"/>
            <a:r>
              <a:rPr lang="en-US" altLang="zh-CN" sz="2400" dirty="0"/>
              <a:t>E = F[n]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83DA9-295E-43EE-A004-A0C081CF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7078" y="4064627"/>
            <a:ext cx="9523986" cy="11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7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4274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Hohenberg−Kohn theorem</a:t>
            </a:r>
            <a:endParaRPr lang="zh-CN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580B7-BE2F-4C50-88B9-E439E3514C4F}"/>
              </a:ext>
            </a:extLst>
          </p:cNvPr>
          <p:cNvSpPr txBox="1"/>
          <p:nvPr/>
        </p:nvSpPr>
        <p:spPr>
          <a:xfrm>
            <a:off x="1351722" y="1204055"/>
            <a:ext cx="992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idea is to start from the assumption that the </a:t>
            </a:r>
            <a:r>
              <a:rPr lang="en-US" altLang="zh-CN" dirty="0">
                <a:solidFill>
                  <a:srgbClr val="00B050"/>
                </a:solidFill>
              </a:rPr>
              <a:t>same ground-state electron density </a:t>
            </a:r>
            <a:r>
              <a:rPr lang="en-US" altLang="zh-CN" dirty="0"/>
              <a:t>can be obtained from </a:t>
            </a:r>
            <a:r>
              <a:rPr lang="en-US" altLang="zh-CN" dirty="0">
                <a:solidFill>
                  <a:srgbClr val="00B050"/>
                </a:solidFill>
              </a:rPr>
              <a:t>two different external potentials</a:t>
            </a:r>
            <a:r>
              <a:rPr lang="en-US" altLang="zh-CN" dirty="0"/>
              <a:t>, and show that this leads to a contradiction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027EC-13B6-499D-AB76-A83305DEDF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682" y="1864020"/>
            <a:ext cx="5475838" cy="1029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1698F2-283D-4D3C-AEFF-BB0439953E7C}"/>
                  </a:ext>
                </a:extLst>
              </p:cNvPr>
              <p:cNvSpPr txBox="1"/>
              <p:nvPr/>
            </p:nvSpPr>
            <p:spPr>
              <a:xfrm>
                <a:off x="5072417" y="3028372"/>
                <a:ext cx="4637103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/>
                  <a:t>E=&lt;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l-G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&gt;,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1698F2-283D-4D3C-AEFF-BB043995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17" y="3028372"/>
                <a:ext cx="4637103" cy="379206"/>
              </a:xfrm>
              <a:prstGeom prst="rect">
                <a:avLst/>
              </a:prstGeom>
              <a:blipFill>
                <a:blip r:embed="rId3"/>
                <a:stretch>
                  <a:fillRect l="-3942" t="-22581" r="-526" b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7599A53-820A-420C-91E5-22EA8BC0F0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3682" y="3600452"/>
            <a:ext cx="5475838" cy="800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D4CE6E-8B2E-460D-AE03-46EBF2D024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992" y="4266264"/>
            <a:ext cx="7803528" cy="893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77C42-B7C9-49A2-BCE7-8621DF48B0D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1520" y="5216902"/>
            <a:ext cx="6858000" cy="1381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3B9CB4-860A-4691-8785-8792FFE249B1}"/>
              </a:ext>
            </a:extLst>
          </p:cNvPr>
          <p:cNvSpPr txBox="1"/>
          <p:nvPr/>
        </p:nvSpPr>
        <p:spPr>
          <a:xfrm>
            <a:off x="-244219" y="29732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5F70EAC-E9CB-4BB5-AB43-FBA00E9FD4C0}"/>
              </a:ext>
            </a:extLst>
          </p:cNvPr>
          <p:cNvSpPr/>
          <p:nvPr/>
        </p:nvSpPr>
        <p:spPr>
          <a:xfrm>
            <a:off x="9692214" y="2130015"/>
            <a:ext cx="929148" cy="2555126"/>
          </a:xfrm>
          <a:prstGeom prst="rightBrace">
            <a:avLst/>
          </a:prstGeom>
          <a:noFill/>
          <a:ln w="28575">
            <a:solidFill>
              <a:srgbClr val="0033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Graphic 19" descr="Chevron arrows">
            <a:extLst>
              <a:ext uri="{FF2B5EF4-FFF2-40B4-BE49-F238E27FC236}">
                <a16:creationId xmlns:a16="http://schemas.microsoft.com/office/drawing/2014/main" id="{29C00B2E-1605-47B9-B30A-B76170A16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5798" y="5450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1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Kohn–Sham equations</a:t>
            </a:r>
            <a:endParaRPr lang="zh-CN" alt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6B163-4010-4DED-BCF8-5A145A325C24}"/>
              </a:ext>
            </a:extLst>
          </p:cNvPr>
          <p:cNvSpPr txBox="1"/>
          <p:nvPr/>
        </p:nvSpPr>
        <p:spPr>
          <a:xfrm>
            <a:off x="1380119" y="1187016"/>
            <a:ext cx="9939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Hohenberg–Kohn theorem tells us that the total energy of many electrons in their ground state is a functional of the electron density.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However, this theorem does not say anything about how to construct such functional. </a:t>
            </a:r>
            <a:endParaRPr lang="zh-CN" altLang="en-US" sz="24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B6D4F1B-4CD4-43A5-8AFE-DA0311DB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195" y="2620196"/>
            <a:ext cx="3970239" cy="799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76253B-7220-4DC4-92E0-F9BABDFCA0D5}"/>
              </a:ext>
            </a:extLst>
          </p:cNvPr>
          <p:cNvSpPr txBox="1"/>
          <p:nvPr/>
        </p:nvSpPr>
        <p:spPr>
          <a:xfrm>
            <a:off x="1496290" y="3419367"/>
            <a:ext cx="891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can certainly rewrite this functional as follows:</a:t>
            </a:r>
            <a:endParaRPr lang="zh-CN" alt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C1D3AE-0B25-4E31-9B03-DC67FE027F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5978" y="4024771"/>
            <a:ext cx="4986374" cy="666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FD789B-374F-42CF-BF72-FBD7EF1B25A7}"/>
              </a:ext>
            </a:extLst>
          </p:cNvPr>
          <p:cNvSpPr txBox="1"/>
          <p:nvPr/>
        </p:nvSpPr>
        <p:spPr>
          <a:xfrm>
            <a:off x="1642817" y="5029428"/>
            <a:ext cx="960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Here we see that the first term in the functional is already 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explicitly</a:t>
            </a:r>
            <a:r>
              <a:rPr lang="en-US" altLang="zh-CN" sz="2400" dirty="0"/>
              <a:t> dependent on the density, n; however, there are </a:t>
            </a:r>
            <a:r>
              <a:rPr lang="en-US" altLang="zh-CN" sz="2400" dirty="0">
                <a:solidFill>
                  <a:srgbClr val="00B050"/>
                </a:solidFill>
              </a:rPr>
              <a:t>two extra terms </a:t>
            </a:r>
            <a:r>
              <a:rPr lang="en-US" altLang="zh-CN" sz="2400" dirty="0"/>
              <a:t>(kinetic energy and Coulomb energy) for which the dependence on the density is </a:t>
            </a:r>
            <a:r>
              <a:rPr lang="en-US" altLang="zh-CN" sz="24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implicit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372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Kohn–Sham equations</a:t>
            </a:r>
            <a:endParaRPr lang="zh-CN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2F68F-9C3D-4AE2-8A63-5AFDC1F8880B}"/>
              </a:ext>
            </a:extLst>
          </p:cNvPr>
          <p:cNvSpPr txBox="1"/>
          <p:nvPr/>
        </p:nvSpPr>
        <p:spPr>
          <a:xfrm>
            <a:off x="1399283" y="1014058"/>
            <a:ext cx="1039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idea of Kohn and Sham (1965) was to split these implicit terms into the 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kinetic and Coulomb energy of independent electrons </a:t>
            </a:r>
            <a:r>
              <a:rPr lang="en-US" altLang="zh-CN" sz="2400" dirty="0"/>
              <a:t>, plus an extra term which accounts for the difference: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B84FF-716B-4BA5-953F-27356069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1188" y="2408970"/>
            <a:ext cx="9279950" cy="2382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32816C-9E73-429B-9896-78A09C6930AF}"/>
                  </a:ext>
                </a:extLst>
              </p:cNvPr>
              <p:cNvSpPr txBox="1"/>
              <p:nvPr/>
            </p:nvSpPr>
            <p:spPr>
              <a:xfrm>
                <a:off x="1336230" y="5253540"/>
                <a:ext cx="100170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The extra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</m:oMath>
                </a14:m>
                <a:r>
                  <a:rPr lang="en-US" altLang="zh-CN" sz="2400" dirty="0"/>
                  <a:t>, contains everything that is left out and is called the exchange and correlation energy.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32816C-9E73-429B-9896-78A09C693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30" y="5253540"/>
                <a:ext cx="10017097" cy="830997"/>
              </a:xfrm>
              <a:prstGeom prst="rect">
                <a:avLst/>
              </a:prstGeom>
              <a:blipFill>
                <a:blip r:embed="rId3"/>
                <a:stretch>
                  <a:fillRect l="-91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8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Kohn–Sham equations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E2F81-556F-41B7-86A2-B3247E287BA6}"/>
                  </a:ext>
                </a:extLst>
              </p:cNvPr>
              <p:cNvSpPr txBox="1"/>
              <p:nvPr/>
            </p:nvSpPr>
            <p:spPr>
              <a:xfrm>
                <a:off x="1436914" y="1175657"/>
                <a:ext cx="1020573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 If we knew the exchange and correlation energy,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𝑋𝐶</m:t>
                        </m:r>
                      </m:sub>
                    </m:sSub>
                  </m:oMath>
                </a14:m>
                <a:r>
                  <a:rPr lang="en-US" altLang="zh-CN" sz="2000" dirty="0"/>
                  <a:t>[n], then we could calculate the total energy of the system in its ground state, E = F[n], using the electron density. The remaining question is therefore how to actually determine the electron density.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It turns out that the ground-state density,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is precisely the function that minimizes the total energy, E = F [n]. This property is called the ‘Hohenberg–Kohn variational principle’ and can be expressed as follows (Hohenberg and Kohn, 1964):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E2F81-556F-41B7-86A2-B3247E287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14" y="1175657"/>
                <a:ext cx="10205736" cy="2246769"/>
              </a:xfrm>
              <a:prstGeom prst="rect">
                <a:avLst/>
              </a:prstGeom>
              <a:blipFill>
                <a:blip r:embed="rId2"/>
                <a:stretch>
                  <a:fillRect l="-657" t="-1630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CA1200-E972-4D47-A8CD-19117CECD2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5938" y="3319169"/>
            <a:ext cx="2621781" cy="1142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7640E1-FB2E-4AE6-9D85-E3101E0DDD94}"/>
                  </a:ext>
                </a:extLst>
              </p:cNvPr>
              <p:cNvSpPr txBox="1"/>
              <p:nvPr/>
            </p:nvSpPr>
            <p:spPr>
              <a:xfrm>
                <a:off x="1496290" y="4352310"/>
                <a:ext cx="96911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The density, n(r), is expressed in terms of the (yet unknown) Kohn–Sham wavefunctions,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(r)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7640E1-FB2E-4AE6-9D85-E3101E0D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0" y="4352310"/>
                <a:ext cx="9691107" cy="707886"/>
              </a:xfrm>
              <a:prstGeom prst="rect">
                <a:avLst/>
              </a:prstGeom>
              <a:blipFill>
                <a:blip r:embed="rId4"/>
                <a:stretch>
                  <a:fillRect l="-629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B2BAFCE-3F25-458F-ADE9-D398A047F4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2623" y="5268044"/>
            <a:ext cx="2791499" cy="5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3911" y="-44535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Kohn–Sham equations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1DDFAE-6E81-4177-A2F5-EFB64016D9F1}"/>
                  </a:ext>
                </a:extLst>
              </p:cNvPr>
              <p:cNvSpPr txBox="1"/>
              <p:nvPr/>
            </p:nvSpPr>
            <p:spPr>
              <a:xfrm>
                <a:off x="1368760" y="1043742"/>
                <a:ext cx="10161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If we apply the chain rule to the functional derivative of F with respect to any of the wavefunctions,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2400" dirty="0"/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/>
                  <a:t> , we find: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1DDFAE-6E81-4177-A2F5-EFB64016D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60" y="1043742"/>
                <a:ext cx="10161881" cy="830997"/>
              </a:xfrm>
              <a:prstGeom prst="rect">
                <a:avLst/>
              </a:prstGeom>
              <a:blipFill>
                <a:blip r:embed="rId2"/>
                <a:stretch>
                  <a:fillRect l="-96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F652D8-020E-4D98-9D9F-E2FD3D3345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771" y="2367518"/>
            <a:ext cx="2993181" cy="845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1A5F4E-9BB6-40E2-B1B1-BE9733715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9572" y="3462884"/>
            <a:ext cx="1602795" cy="881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E2A32B-E37C-4B75-9D75-C157BA8547B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5458" y="2736731"/>
            <a:ext cx="1530566" cy="1041635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D7414128-5635-4613-A108-5A8035002E22}"/>
              </a:ext>
            </a:extLst>
          </p:cNvPr>
          <p:cNvSpPr/>
          <p:nvPr/>
        </p:nvSpPr>
        <p:spPr>
          <a:xfrm>
            <a:off x="5688240" y="2583249"/>
            <a:ext cx="144541" cy="1426480"/>
          </a:xfrm>
          <a:prstGeom prst="rightBrace">
            <a:avLst>
              <a:gd name="adj1" fmla="val 79062"/>
              <a:gd name="adj2" fmla="val 49602"/>
            </a:avLst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6C5DB1CA-E978-4B45-A6CF-6BAB72843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141958" y="283226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BABD25-8EA4-4450-ADAD-48133E6A5A52}"/>
              </a:ext>
            </a:extLst>
          </p:cNvPr>
          <p:cNvSpPr txBox="1"/>
          <p:nvPr/>
        </p:nvSpPr>
        <p:spPr>
          <a:xfrm>
            <a:off x="1425555" y="4282345"/>
            <a:ext cx="959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Kohn–Sham wavefunctions satisfy the orthonormality constraints:</a:t>
            </a:r>
            <a:endParaRPr lang="zh-CN" alt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86D605-2989-4D3C-9D3C-D0087FC625F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8740" y="4967256"/>
            <a:ext cx="2450870" cy="7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55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253E04-7825-4C3E-9443-B795F48292F6}"/>
              </a:ext>
            </a:extLst>
          </p:cNvPr>
          <p:cNvGrpSpPr/>
          <p:nvPr/>
        </p:nvGrpSpPr>
        <p:grpSpPr>
          <a:xfrm>
            <a:off x="0" y="0"/>
            <a:ext cx="12208272" cy="6858000"/>
            <a:chOff x="20602" y="0"/>
            <a:chExt cx="12208272" cy="68580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E37C77B-EEE9-4EC7-B7B1-63D8FCA59D11}"/>
                </a:ext>
              </a:extLst>
            </p:cNvPr>
            <p:cNvSpPr/>
            <p:nvPr/>
          </p:nvSpPr>
          <p:spPr>
            <a:xfrm>
              <a:off x="20602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29A5D0-25E0-4434-9A48-91227E5929F1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8F393284-4EA6-4D6B-80BE-3A847039F75D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7F27BF-5996-4EDB-8025-558C9A65442D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Electronic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" name="Google Shape;678;p39">
                <a:extLst>
                  <a:ext uri="{FF2B5EF4-FFF2-40B4-BE49-F238E27FC236}">
                    <a16:creationId xmlns:a16="http://schemas.microsoft.com/office/drawing/2014/main" id="{06E00CB2-C50D-44D3-9E16-F8C59C85B74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8" name="Google Shape;679;p39">
                  <a:extLst>
                    <a:ext uri="{FF2B5EF4-FFF2-40B4-BE49-F238E27FC236}">
                      <a16:creationId xmlns:a16="http://schemas.microsoft.com/office/drawing/2014/main" id="{C271097B-430F-4177-9C3C-A856E2120BD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" name="Google Shape;680;p39">
                  <a:extLst>
                    <a:ext uri="{FF2B5EF4-FFF2-40B4-BE49-F238E27FC236}">
                      <a16:creationId xmlns:a16="http://schemas.microsoft.com/office/drawing/2014/main" id="{0A7D8E87-BFB3-423A-B0BA-72EBE6DDB602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DFF625-FDE4-43FE-976B-92F4B3C4BB46}"/>
              </a:ext>
            </a:extLst>
          </p:cNvPr>
          <p:cNvGrpSpPr/>
          <p:nvPr/>
        </p:nvGrpSpPr>
        <p:grpSpPr>
          <a:xfrm>
            <a:off x="-11089000" y="0"/>
            <a:ext cx="12228874" cy="6858000"/>
            <a:chOff x="0" y="0"/>
            <a:chExt cx="12228874" cy="6858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3B89C22-3EA6-456B-844F-D92C30E7223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C129700-A442-4FE5-9129-A63E0DDB2E5D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5FF60A4-A253-4B5A-9C01-D7AD1DB436C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822EE63-AFB4-46FE-83F5-8DF544C7E4FE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Structure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57" name="Google Shape;678;p39">
                <a:extLst>
                  <a:ext uri="{FF2B5EF4-FFF2-40B4-BE49-F238E27FC236}">
                    <a16:creationId xmlns:a16="http://schemas.microsoft.com/office/drawing/2014/main" id="{BC1B377C-795F-42F3-9F27-9D23BD1EFB6C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58" name="Google Shape;679;p39">
                  <a:extLst>
                    <a:ext uri="{FF2B5EF4-FFF2-40B4-BE49-F238E27FC236}">
                      <a16:creationId xmlns:a16="http://schemas.microsoft.com/office/drawing/2014/main" id="{CEB24580-051A-4E72-9BCF-7D8E003689E3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680;p39">
                  <a:extLst>
                    <a:ext uri="{FF2B5EF4-FFF2-40B4-BE49-F238E27FC236}">
                      <a16:creationId xmlns:a16="http://schemas.microsoft.com/office/drawing/2014/main" id="{3CF369CE-0589-431E-8C21-27FB35570B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CC59D3F-0B41-4F2B-9497-47D374F3E1C7}"/>
              </a:ext>
            </a:extLst>
          </p:cNvPr>
          <p:cNvGrpSpPr/>
          <p:nvPr/>
        </p:nvGrpSpPr>
        <p:grpSpPr>
          <a:xfrm>
            <a:off x="-11482290" y="0"/>
            <a:ext cx="12228874" cy="6858000"/>
            <a:chOff x="0" y="0"/>
            <a:chExt cx="12228874" cy="685800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3DB237F-734B-4B8C-874B-9D265AA9C7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6C0D48F-2234-4014-8DED-808A724CEE8B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AB5EAFDC-27DE-4B73-8191-3BBEA856A93B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48AAC7D-1977-47A7-8F4D-75E63B2952A9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Magnetic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65" name="Google Shape;678;p39">
                <a:extLst>
                  <a:ext uri="{FF2B5EF4-FFF2-40B4-BE49-F238E27FC236}">
                    <a16:creationId xmlns:a16="http://schemas.microsoft.com/office/drawing/2014/main" id="{6EE9036F-A879-4A6A-B211-7F298CF55363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66" name="Google Shape;679;p39">
                  <a:extLst>
                    <a:ext uri="{FF2B5EF4-FFF2-40B4-BE49-F238E27FC236}">
                      <a16:creationId xmlns:a16="http://schemas.microsoft.com/office/drawing/2014/main" id="{19C9FD08-E889-4760-8CD1-67FFE7BCF57E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Google Shape;680;p39">
                  <a:extLst>
                    <a:ext uri="{FF2B5EF4-FFF2-40B4-BE49-F238E27FC236}">
                      <a16:creationId xmlns:a16="http://schemas.microsoft.com/office/drawing/2014/main" id="{6BE7AF05-5851-43FA-841F-5137FC2934B4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735DB7-B023-460C-818B-B067B3B363EA}"/>
              </a:ext>
            </a:extLst>
          </p:cNvPr>
          <p:cNvGrpSpPr/>
          <p:nvPr/>
        </p:nvGrpSpPr>
        <p:grpSpPr>
          <a:xfrm>
            <a:off x="-11875580" y="0"/>
            <a:ext cx="12228874" cy="6858000"/>
            <a:chOff x="0" y="0"/>
            <a:chExt cx="12228874" cy="6858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6ADFB7-35E5-47BC-B1D0-2BF370FD39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50000"/>
                  <a:lumOff val="50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sz="2800" dirty="0">
                <a:latin typeface="Bodoni MT" panose="02070603080606020203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ED4733E-FF64-419B-8492-8BEA5A09F8BF}"/>
                </a:ext>
              </a:extLst>
            </p:cNvPr>
            <p:cNvGrpSpPr/>
            <p:nvPr/>
          </p:nvGrpSpPr>
          <p:grpSpPr>
            <a:xfrm>
              <a:off x="11264267" y="2499851"/>
              <a:ext cx="964607" cy="1858298"/>
              <a:chOff x="9833673" y="2920179"/>
              <a:chExt cx="964607" cy="1858298"/>
            </a:xfrm>
          </p:grpSpPr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AD65D9E3-72BD-49E6-92CB-35E6E42DED92}"/>
                  </a:ext>
                </a:extLst>
              </p:cNvPr>
              <p:cNvSpPr/>
              <p:nvPr/>
            </p:nvSpPr>
            <p:spPr>
              <a:xfrm>
                <a:off x="9833673" y="2920179"/>
                <a:ext cx="929148" cy="1858298"/>
              </a:xfrm>
              <a:custGeom>
                <a:avLst/>
                <a:gdLst>
                  <a:gd name="connsiteX0" fmla="*/ 929148 w 929148"/>
                  <a:gd name="connsiteY0" fmla="*/ 0 h 1858298"/>
                  <a:gd name="connsiteX1" fmla="*/ 929148 w 929148"/>
                  <a:gd name="connsiteY1" fmla="*/ 1858298 h 1858298"/>
                  <a:gd name="connsiteX2" fmla="*/ 834149 w 929148"/>
                  <a:gd name="connsiteY2" fmla="*/ 1853501 h 1858298"/>
                  <a:gd name="connsiteX3" fmla="*/ 0 w 929148"/>
                  <a:gd name="connsiteY3" fmla="*/ 929149 h 1858298"/>
                  <a:gd name="connsiteX4" fmla="*/ 834149 w 929148"/>
                  <a:gd name="connsiteY4" fmla="*/ 4797 h 185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148" h="1858298">
                    <a:moveTo>
                      <a:pt x="929148" y="0"/>
                    </a:moveTo>
                    <a:lnTo>
                      <a:pt x="929148" y="1858298"/>
                    </a:lnTo>
                    <a:lnTo>
                      <a:pt x="834149" y="1853501"/>
                    </a:lnTo>
                    <a:cubicBezTo>
                      <a:pt x="365620" y="1805919"/>
                      <a:pt x="0" y="1410232"/>
                      <a:pt x="0" y="929149"/>
                    </a:cubicBezTo>
                    <a:cubicBezTo>
                      <a:pt x="0" y="448066"/>
                      <a:pt x="365620" y="52379"/>
                      <a:pt x="834149" y="479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zh-CN" altLang="en-US" sz="28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501C40A-F305-497C-9CFA-50CE86AA33CC}"/>
                  </a:ext>
                </a:extLst>
              </p:cNvPr>
              <p:cNvSpPr txBox="1"/>
              <p:nvPr/>
            </p:nvSpPr>
            <p:spPr>
              <a:xfrm rot="16200000">
                <a:off x="9766232" y="3618496"/>
                <a:ext cx="1602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Bodoni MT" panose="02070603080606020203" pitchFamily="18" charset="0"/>
                  </a:rPr>
                  <a:t>Summary</a:t>
                </a:r>
                <a:endParaRPr lang="zh-CN" altLang="en-US" sz="2400" dirty="0">
                  <a:solidFill>
                    <a:schemeClr val="bg1"/>
                  </a:solidFill>
                  <a:latin typeface="Bodoni MT" panose="02070603080606020203" pitchFamily="18" charset="0"/>
                </a:endParaRPr>
              </a:p>
            </p:txBody>
          </p:sp>
          <p:grpSp>
            <p:nvGrpSpPr>
              <p:cNvPr id="73" name="Google Shape;678;p39">
                <a:extLst>
                  <a:ext uri="{FF2B5EF4-FFF2-40B4-BE49-F238E27FC236}">
                    <a16:creationId xmlns:a16="http://schemas.microsoft.com/office/drawing/2014/main" id="{4C974333-94CC-4D2E-970E-5D87D0A47631}"/>
                  </a:ext>
                </a:extLst>
              </p:cNvPr>
              <p:cNvGrpSpPr/>
              <p:nvPr/>
            </p:nvGrpSpPr>
            <p:grpSpPr>
              <a:xfrm>
                <a:off x="9993733" y="3677877"/>
                <a:ext cx="342882" cy="342903"/>
                <a:chOff x="6643075" y="3664250"/>
                <a:chExt cx="407950" cy="407975"/>
              </a:xfrm>
            </p:grpSpPr>
            <p:sp>
              <p:nvSpPr>
                <p:cNvPr id="74" name="Google Shape;679;p39">
                  <a:extLst>
                    <a:ext uri="{FF2B5EF4-FFF2-40B4-BE49-F238E27FC236}">
                      <a16:creationId xmlns:a16="http://schemas.microsoft.com/office/drawing/2014/main" id="{D63CD6E0-5225-474D-A4F0-C512A97ED241}"/>
                    </a:ext>
                  </a:extLst>
                </p:cNvPr>
                <p:cNvSpPr/>
                <p:nvPr/>
              </p:nvSpPr>
              <p:spPr>
                <a:xfrm>
                  <a:off x="6794075" y="3815250"/>
                  <a:ext cx="211300" cy="2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2" h="8452" fill="none" extrusionOk="0">
                      <a:moveTo>
                        <a:pt x="0" y="8135"/>
                      </a:moveTo>
                      <a:lnTo>
                        <a:pt x="0" y="8135"/>
                      </a:lnTo>
                      <a:lnTo>
                        <a:pt x="438" y="8257"/>
                      </a:lnTo>
                      <a:lnTo>
                        <a:pt x="852" y="8354"/>
                      </a:lnTo>
                      <a:lnTo>
                        <a:pt x="1291" y="8403"/>
                      </a:lnTo>
                      <a:lnTo>
                        <a:pt x="1729" y="8452"/>
                      </a:lnTo>
                      <a:lnTo>
                        <a:pt x="2168" y="8452"/>
                      </a:lnTo>
                      <a:lnTo>
                        <a:pt x="2606" y="8427"/>
                      </a:lnTo>
                      <a:lnTo>
                        <a:pt x="3020" y="8378"/>
                      </a:lnTo>
                      <a:lnTo>
                        <a:pt x="3458" y="8281"/>
                      </a:lnTo>
                      <a:lnTo>
                        <a:pt x="3872" y="8184"/>
                      </a:lnTo>
                      <a:lnTo>
                        <a:pt x="4311" y="8037"/>
                      </a:lnTo>
                      <a:lnTo>
                        <a:pt x="4701" y="7867"/>
                      </a:lnTo>
                      <a:lnTo>
                        <a:pt x="5115" y="7672"/>
                      </a:lnTo>
                      <a:lnTo>
                        <a:pt x="5504" y="7429"/>
                      </a:lnTo>
                      <a:lnTo>
                        <a:pt x="5870" y="7185"/>
                      </a:lnTo>
                      <a:lnTo>
                        <a:pt x="6235" y="6893"/>
                      </a:lnTo>
                      <a:lnTo>
                        <a:pt x="6576" y="6576"/>
                      </a:lnTo>
                      <a:lnTo>
                        <a:pt x="6576" y="6576"/>
                      </a:lnTo>
                      <a:lnTo>
                        <a:pt x="6892" y="6235"/>
                      </a:lnTo>
                      <a:lnTo>
                        <a:pt x="7185" y="5870"/>
                      </a:lnTo>
                      <a:lnTo>
                        <a:pt x="7428" y="5505"/>
                      </a:lnTo>
                      <a:lnTo>
                        <a:pt x="7672" y="5115"/>
                      </a:lnTo>
                      <a:lnTo>
                        <a:pt x="7867" y="4701"/>
                      </a:lnTo>
                      <a:lnTo>
                        <a:pt x="8037" y="4311"/>
                      </a:lnTo>
                      <a:lnTo>
                        <a:pt x="8183" y="3873"/>
                      </a:lnTo>
                      <a:lnTo>
                        <a:pt x="8281" y="3459"/>
                      </a:lnTo>
                      <a:lnTo>
                        <a:pt x="8378" y="3020"/>
                      </a:lnTo>
                      <a:lnTo>
                        <a:pt x="8427" y="2606"/>
                      </a:lnTo>
                      <a:lnTo>
                        <a:pt x="8451" y="2168"/>
                      </a:lnTo>
                      <a:lnTo>
                        <a:pt x="8451" y="1730"/>
                      </a:lnTo>
                      <a:lnTo>
                        <a:pt x="8402" y="1291"/>
                      </a:lnTo>
                      <a:lnTo>
                        <a:pt x="8354" y="853"/>
                      </a:lnTo>
                      <a:lnTo>
                        <a:pt x="8256" y="439"/>
                      </a:lnTo>
                      <a:lnTo>
                        <a:pt x="8135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Google Shape;680;p39">
                  <a:extLst>
                    <a:ext uri="{FF2B5EF4-FFF2-40B4-BE49-F238E27FC236}">
                      <a16:creationId xmlns:a16="http://schemas.microsoft.com/office/drawing/2014/main" id="{A7971CB6-CF6F-4EC7-B655-90D6956ECEA0}"/>
                    </a:ext>
                  </a:extLst>
                </p:cNvPr>
                <p:cNvSpPr/>
                <p:nvPr/>
              </p:nvSpPr>
              <p:spPr>
                <a:xfrm>
                  <a:off x="6643075" y="3664250"/>
                  <a:ext cx="407950" cy="4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8" h="16319" fill="none" extrusionOk="0">
                      <a:moveTo>
                        <a:pt x="16074" y="244"/>
                      </a:moveTo>
                      <a:lnTo>
                        <a:pt x="16074" y="244"/>
                      </a:lnTo>
                      <a:lnTo>
                        <a:pt x="15928" y="122"/>
                      </a:lnTo>
                      <a:lnTo>
                        <a:pt x="15758" y="49"/>
                      </a:lnTo>
                      <a:lnTo>
                        <a:pt x="15538" y="0"/>
                      </a:lnTo>
                      <a:lnTo>
                        <a:pt x="15319" y="0"/>
                      </a:lnTo>
                      <a:lnTo>
                        <a:pt x="15051" y="25"/>
                      </a:lnTo>
                      <a:lnTo>
                        <a:pt x="14759" y="73"/>
                      </a:lnTo>
                      <a:lnTo>
                        <a:pt x="14442" y="171"/>
                      </a:lnTo>
                      <a:lnTo>
                        <a:pt x="14102" y="293"/>
                      </a:lnTo>
                      <a:lnTo>
                        <a:pt x="13736" y="439"/>
                      </a:lnTo>
                      <a:lnTo>
                        <a:pt x="13347" y="609"/>
                      </a:lnTo>
                      <a:lnTo>
                        <a:pt x="12957" y="828"/>
                      </a:lnTo>
                      <a:lnTo>
                        <a:pt x="12543" y="1048"/>
                      </a:lnTo>
                      <a:lnTo>
                        <a:pt x="11666" y="1608"/>
                      </a:lnTo>
                      <a:lnTo>
                        <a:pt x="10716" y="2265"/>
                      </a:lnTo>
                      <a:lnTo>
                        <a:pt x="10716" y="2265"/>
                      </a:lnTo>
                      <a:lnTo>
                        <a:pt x="10278" y="2095"/>
                      </a:lnTo>
                      <a:lnTo>
                        <a:pt x="9815" y="1949"/>
                      </a:lnTo>
                      <a:lnTo>
                        <a:pt x="9352" y="1851"/>
                      </a:lnTo>
                      <a:lnTo>
                        <a:pt x="8890" y="1778"/>
                      </a:lnTo>
                      <a:lnTo>
                        <a:pt x="8427" y="1730"/>
                      </a:lnTo>
                      <a:lnTo>
                        <a:pt x="7940" y="1730"/>
                      </a:lnTo>
                      <a:lnTo>
                        <a:pt x="7477" y="1778"/>
                      </a:lnTo>
                      <a:lnTo>
                        <a:pt x="7014" y="1827"/>
                      </a:lnTo>
                      <a:lnTo>
                        <a:pt x="6551" y="1924"/>
                      </a:lnTo>
                      <a:lnTo>
                        <a:pt x="6089" y="2070"/>
                      </a:lnTo>
                      <a:lnTo>
                        <a:pt x="5650" y="2241"/>
                      </a:lnTo>
                      <a:lnTo>
                        <a:pt x="5212" y="2436"/>
                      </a:lnTo>
                      <a:lnTo>
                        <a:pt x="4774" y="2679"/>
                      </a:lnTo>
                      <a:lnTo>
                        <a:pt x="4384" y="2972"/>
                      </a:lnTo>
                      <a:lnTo>
                        <a:pt x="3994" y="3264"/>
                      </a:lnTo>
                      <a:lnTo>
                        <a:pt x="3605" y="3605"/>
                      </a:lnTo>
                      <a:lnTo>
                        <a:pt x="3605" y="3605"/>
                      </a:lnTo>
                      <a:lnTo>
                        <a:pt x="3264" y="3995"/>
                      </a:lnTo>
                      <a:lnTo>
                        <a:pt x="2971" y="4384"/>
                      </a:lnTo>
                      <a:lnTo>
                        <a:pt x="2679" y="4774"/>
                      </a:lnTo>
                      <a:lnTo>
                        <a:pt x="2436" y="5212"/>
                      </a:lnTo>
                      <a:lnTo>
                        <a:pt x="2241" y="5651"/>
                      </a:lnTo>
                      <a:lnTo>
                        <a:pt x="2070" y="6089"/>
                      </a:lnTo>
                      <a:lnTo>
                        <a:pt x="1924" y="6552"/>
                      </a:lnTo>
                      <a:lnTo>
                        <a:pt x="1827" y="7015"/>
                      </a:lnTo>
                      <a:lnTo>
                        <a:pt x="1778" y="7477"/>
                      </a:lnTo>
                      <a:lnTo>
                        <a:pt x="1729" y="7940"/>
                      </a:lnTo>
                      <a:lnTo>
                        <a:pt x="1729" y="8427"/>
                      </a:lnTo>
                      <a:lnTo>
                        <a:pt x="1778" y="8890"/>
                      </a:lnTo>
                      <a:lnTo>
                        <a:pt x="1851" y="9353"/>
                      </a:lnTo>
                      <a:lnTo>
                        <a:pt x="1948" y="9815"/>
                      </a:lnTo>
                      <a:lnTo>
                        <a:pt x="2095" y="10278"/>
                      </a:lnTo>
                      <a:lnTo>
                        <a:pt x="2265" y="10716"/>
                      </a:lnTo>
                      <a:lnTo>
                        <a:pt x="2265" y="10716"/>
                      </a:lnTo>
                      <a:lnTo>
                        <a:pt x="1607" y="11666"/>
                      </a:lnTo>
                      <a:lnTo>
                        <a:pt x="1047" y="12543"/>
                      </a:lnTo>
                      <a:lnTo>
                        <a:pt x="828" y="12957"/>
                      </a:lnTo>
                      <a:lnTo>
                        <a:pt x="609" y="13347"/>
                      </a:lnTo>
                      <a:lnTo>
                        <a:pt x="438" y="13737"/>
                      </a:lnTo>
                      <a:lnTo>
                        <a:pt x="292" y="14102"/>
                      </a:lnTo>
                      <a:lnTo>
                        <a:pt x="170" y="14443"/>
                      </a:lnTo>
                      <a:lnTo>
                        <a:pt x="73" y="14759"/>
                      </a:lnTo>
                      <a:lnTo>
                        <a:pt x="24" y="15052"/>
                      </a:lnTo>
                      <a:lnTo>
                        <a:pt x="0" y="15320"/>
                      </a:lnTo>
                      <a:lnTo>
                        <a:pt x="0" y="15539"/>
                      </a:lnTo>
                      <a:lnTo>
                        <a:pt x="49" y="15758"/>
                      </a:lnTo>
                      <a:lnTo>
                        <a:pt x="122" y="15928"/>
                      </a:lnTo>
                      <a:lnTo>
                        <a:pt x="244" y="16075"/>
                      </a:lnTo>
                      <a:lnTo>
                        <a:pt x="244" y="16075"/>
                      </a:lnTo>
                      <a:lnTo>
                        <a:pt x="341" y="16172"/>
                      </a:lnTo>
                      <a:lnTo>
                        <a:pt x="487" y="16245"/>
                      </a:lnTo>
                      <a:lnTo>
                        <a:pt x="633" y="16294"/>
                      </a:lnTo>
                      <a:lnTo>
                        <a:pt x="804" y="16318"/>
                      </a:lnTo>
                      <a:lnTo>
                        <a:pt x="974" y="16318"/>
                      </a:lnTo>
                      <a:lnTo>
                        <a:pt x="1169" y="16318"/>
                      </a:lnTo>
                      <a:lnTo>
                        <a:pt x="1388" y="16269"/>
                      </a:lnTo>
                      <a:lnTo>
                        <a:pt x="1632" y="16221"/>
                      </a:lnTo>
                      <a:lnTo>
                        <a:pt x="2143" y="16075"/>
                      </a:lnTo>
                      <a:lnTo>
                        <a:pt x="2703" y="15831"/>
                      </a:lnTo>
                      <a:lnTo>
                        <a:pt x="3312" y="15539"/>
                      </a:lnTo>
                      <a:lnTo>
                        <a:pt x="3946" y="15149"/>
                      </a:lnTo>
                      <a:lnTo>
                        <a:pt x="4652" y="14711"/>
                      </a:lnTo>
                      <a:lnTo>
                        <a:pt x="5358" y="14224"/>
                      </a:lnTo>
                      <a:lnTo>
                        <a:pt x="6113" y="13663"/>
                      </a:lnTo>
                      <a:lnTo>
                        <a:pt x="6892" y="13055"/>
                      </a:lnTo>
                      <a:lnTo>
                        <a:pt x="7696" y="12397"/>
                      </a:lnTo>
                      <a:lnTo>
                        <a:pt x="8500" y="11691"/>
                      </a:lnTo>
                      <a:lnTo>
                        <a:pt x="9304" y="10936"/>
                      </a:lnTo>
                      <a:lnTo>
                        <a:pt x="10132" y="10132"/>
                      </a:lnTo>
                      <a:lnTo>
                        <a:pt x="10132" y="10132"/>
                      </a:lnTo>
                      <a:lnTo>
                        <a:pt x="10935" y="9304"/>
                      </a:lnTo>
                      <a:lnTo>
                        <a:pt x="11690" y="8500"/>
                      </a:lnTo>
                      <a:lnTo>
                        <a:pt x="12397" y="7696"/>
                      </a:lnTo>
                      <a:lnTo>
                        <a:pt x="13054" y="6893"/>
                      </a:lnTo>
                      <a:lnTo>
                        <a:pt x="13663" y="6113"/>
                      </a:lnTo>
                      <a:lnTo>
                        <a:pt x="14223" y="5358"/>
                      </a:lnTo>
                      <a:lnTo>
                        <a:pt x="14710" y="4652"/>
                      </a:lnTo>
                      <a:lnTo>
                        <a:pt x="15149" y="3946"/>
                      </a:lnTo>
                      <a:lnTo>
                        <a:pt x="15538" y="3313"/>
                      </a:lnTo>
                      <a:lnTo>
                        <a:pt x="15831" y="2704"/>
                      </a:lnTo>
                      <a:lnTo>
                        <a:pt x="16074" y="2144"/>
                      </a:lnTo>
                      <a:lnTo>
                        <a:pt x="16220" y="1632"/>
                      </a:lnTo>
                      <a:lnTo>
                        <a:pt x="16269" y="1389"/>
                      </a:lnTo>
                      <a:lnTo>
                        <a:pt x="16318" y="1169"/>
                      </a:lnTo>
                      <a:lnTo>
                        <a:pt x="16318" y="975"/>
                      </a:lnTo>
                      <a:lnTo>
                        <a:pt x="16318" y="804"/>
                      </a:lnTo>
                      <a:lnTo>
                        <a:pt x="16293" y="634"/>
                      </a:lnTo>
                      <a:lnTo>
                        <a:pt x="16245" y="487"/>
                      </a:lnTo>
                      <a:lnTo>
                        <a:pt x="16172" y="341"/>
                      </a:lnTo>
                      <a:lnTo>
                        <a:pt x="16074" y="244"/>
                      </a:lnTo>
                      <a:lnTo>
                        <a:pt x="16074" y="244"/>
                      </a:lnTo>
                      <a:close/>
                      <a:moveTo>
                        <a:pt x="1827" y="13810"/>
                      </a:moveTo>
                      <a:lnTo>
                        <a:pt x="1827" y="13810"/>
                      </a:lnTo>
                      <a:lnTo>
                        <a:pt x="1754" y="13737"/>
                      </a:lnTo>
                      <a:lnTo>
                        <a:pt x="1729" y="13639"/>
                      </a:lnTo>
                      <a:lnTo>
                        <a:pt x="1681" y="13542"/>
                      </a:lnTo>
                      <a:lnTo>
                        <a:pt x="1681" y="13444"/>
                      </a:lnTo>
                      <a:lnTo>
                        <a:pt x="1681" y="13176"/>
                      </a:lnTo>
                      <a:lnTo>
                        <a:pt x="1754" y="12884"/>
                      </a:lnTo>
                      <a:lnTo>
                        <a:pt x="1875" y="12519"/>
                      </a:lnTo>
                      <a:lnTo>
                        <a:pt x="2046" y="12153"/>
                      </a:lnTo>
                      <a:lnTo>
                        <a:pt x="2265" y="11715"/>
                      </a:lnTo>
                      <a:lnTo>
                        <a:pt x="2533" y="11277"/>
                      </a:lnTo>
                      <a:lnTo>
                        <a:pt x="2533" y="11277"/>
                      </a:lnTo>
                      <a:lnTo>
                        <a:pt x="2752" y="11642"/>
                      </a:lnTo>
                      <a:lnTo>
                        <a:pt x="3020" y="12007"/>
                      </a:lnTo>
                      <a:lnTo>
                        <a:pt x="3288" y="12373"/>
                      </a:lnTo>
                      <a:lnTo>
                        <a:pt x="3605" y="12714"/>
                      </a:lnTo>
                      <a:lnTo>
                        <a:pt x="3605" y="12714"/>
                      </a:lnTo>
                      <a:lnTo>
                        <a:pt x="3897" y="12957"/>
                      </a:lnTo>
                      <a:lnTo>
                        <a:pt x="4165" y="13201"/>
                      </a:lnTo>
                      <a:lnTo>
                        <a:pt x="4165" y="13201"/>
                      </a:lnTo>
                      <a:lnTo>
                        <a:pt x="3751" y="13444"/>
                      </a:lnTo>
                      <a:lnTo>
                        <a:pt x="3361" y="13639"/>
                      </a:lnTo>
                      <a:lnTo>
                        <a:pt x="3020" y="13785"/>
                      </a:lnTo>
                      <a:lnTo>
                        <a:pt x="2679" y="13883"/>
                      </a:lnTo>
                      <a:lnTo>
                        <a:pt x="2411" y="13956"/>
                      </a:lnTo>
                      <a:lnTo>
                        <a:pt x="2168" y="13956"/>
                      </a:lnTo>
                      <a:lnTo>
                        <a:pt x="2070" y="13931"/>
                      </a:lnTo>
                      <a:lnTo>
                        <a:pt x="1973" y="13907"/>
                      </a:lnTo>
                      <a:lnTo>
                        <a:pt x="1900" y="13858"/>
                      </a:lnTo>
                      <a:lnTo>
                        <a:pt x="1827" y="13810"/>
                      </a:lnTo>
                      <a:lnTo>
                        <a:pt x="1827" y="13810"/>
                      </a:lnTo>
                      <a:close/>
                      <a:moveTo>
                        <a:pt x="8159" y="4482"/>
                      </a:moveTo>
                      <a:lnTo>
                        <a:pt x="8159" y="4482"/>
                      </a:lnTo>
                      <a:lnTo>
                        <a:pt x="8037" y="4482"/>
                      </a:lnTo>
                      <a:lnTo>
                        <a:pt x="7940" y="4433"/>
                      </a:lnTo>
                      <a:lnTo>
                        <a:pt x="7842" y="4384"/>
                      </a:lnTo>
                      <a:lnTo>
                        <a:pt x="7745" y="4311"/>
                      </a:lnTo>
                      <a:lnTo>
                        <a:pt x="7672" y="4238"/>
                      </a:lnTo>
                      <a:lnTo>
                        <a:pt x="7623" y="4141"/>
                      </a:lnTo>
                      <a:lnTo>
                        <a:pt x="7574" y="4019"/>
                      </a:lnTo>
                      <a:lnTo>
                        <a:pt x="7574" y="3897"/>
                      </a:lnTo>
                      <a:lnTo>
                        <a:pt x="7574" y="3897"/>
                      </a:lnTo>
                      <a:lnTo>
                        <a:pt x="7574" y="3775"/>
                      </a:lnTo>
                      <a:lnTo>
                        <a:pt x="7623" y="3678"/>
                      </a:lnTo>
                      <a:lnTo>
                        <a:pt x="7672" y="3580"/>
                      </a:lnTo>
                      <a:lnTo>
                        <a:pt x="7745" y="3483"/>
                      </a:lnTo>
                      <a:lnTo>
                        <a:pt x="7842" y="3410"/>
                      </a:lnTo>
                      <a:lnTo>
                        <a:pt x="7940" y="3361"/>
                      </a:lnTo>
                      <a:lnTo>
                        <a:pt x="8037" y="3337"/>
                      </a:lnTo>
                      <a:lnTo>
                        <a:pt x="8159" y="3313"/>
                      </a:lnTo>
                      <a:lnTo>
                        <a:pt x="8159" y="3313"/>
                      </a:lnTo>
                      <a:lnTo>
                        <a:pt x="8281" y="3337"/>
                      </a:lnTo>
                      <a:lnTo>
                        <a:pt x="8378" y="3361"/>
                      </a:lnTo>
                      <a:lnTo>
                        <a:pt x="8476" y="3410"/>
                      </a:lnTo>
                      <a:lnTo>
                        <a:pt x="8573" y="3483"/>
                      </a:lnTo>
                      <a:lnTo>
                        <a:pt x="8646" y="3580"/>
                      </a:lnTo>
                      <a:lnTo>
                        <a:pt x="8695" y="3678"/>
                      </a:lnTo>
                      <a:lnTo>
                        <a:pt x="8743" y="3775"/>
                      </a:lnTo>
                      <a:lnTo>
                        <a:pt x="8743" y="3897"/>
                      </a:lnTo>
                      <a:lnTo>
                        <a:pt x="8743" y="3897"/>
                      </a:lnTo>
                      <a:lnTo>
                        <a:pt x="8743" y="4019"/>
                      </a:lnTo>
                      <a:lnTo>
                        <a:pt x="8695" y="4141"/>
                      </a:lnTo>
                      <a:lnTo>
                        <a:pt x="8646" y="4238"/>
                      </a:lnTo>
                      <a:lnTo>
                        <a:pt x="8573" y="4311"/>
                      </a:lnTo>
                      <a:lnTo>
                        <a:pt x="8476" y="4384"/>
                      </a:lnTo>
                      <a:lnTo>
                        <a:pt x="8378" y="4433"/>
                      </a:lnTo>
                      <a:lnTo>
                        <a:pt x="8281" y="4482"/>
                      </a:lnTo>
                      <a:lnTo>
                        <a:pt x="8159" y="4482"/>
                      </a:lnTo>
                      <a:lnTo>
                        <a:pt x="8159" y="4482"/>
                      </a:lnTo>
                      <a:close/>
                      <a:moveTo>
                        <a:pt x="9133" y="5943"/>
                      </a:moveTo>
                      <a:lnTo>
                        <a:pt x="9133" y="5943"/>
                      </a:lnTo>
                      <a:lnTo>
                        <a:pt x="9036" y="5943"/>
                      </a:lnTo>
                      <a:lnTo>
                        <a:pt x="8963" y="5919"/>
                      </a:lnTo>
                      <a:lnTo>
                        <a:pt x="8841" y="5846"/>
                      </a:lnTo>
                      <a:lnTo>
                        <a:pt x="8768" y="5724"/>
                      </a:lnTo>
                      <a:lnTo>
                        <a:pt x="8743" y="5651"/>
                      </a:lnTo>
                      <a:lnTo>
                        <a:pt x="8743" y="5553"/>
                      </a:lnTo>
                      <a:lnTo>
                        <a:pt x="8743" y="5553"/>
                      </a:lnTo>
                      <a:lnTo>
                        <a:pt x="8743" y="5480"/>
                      </a:lnTo>
                      <a:lnTo>
                        <a:pt x="8768" y="5407"/>
                      </a:lnTo>
                      <a:lnTo>
                        <a:pt x="8841" y="5285"/>
                      </a:lnTo>
                      <a:lnTo>
                        <a:pt x="8963" y="5212"/>
                      </a:lnTo>
                      <a:lnTo>
                        <a:pt x="9036" y="5188"/>
                      </a:lnTo>
                      <a:lnTo>
                        <a:pt x="9133" y="5164"/>
                      </a:lnTo>
                      <a:lnTo>
                        <a:pt x="9133" y="5164"/>
                      </a:lnTo>
                      <a:lnTo>
                        <a:pt x="9206" y="5188"/>
                      </a:lnTo>
                      <a:lnTo>
                        <a:pt x="9279" y="5212"/>
                      </a:lnTo>
                      <a:lnTo>
                        <a:pt x="9401" y="5285"/>
                      </a:lnTo>
                      <a:lnTo>
                        <a:pt x="9474" y="5407"/>
                      </a:lnTo>
                      <a:lnTo>
                        <a:pt x="9498" y="5480"/>
                      </a:lnTo>
                      <a:lnTo>
                        <a:pt x="9523" y="5553"/>
                      </a:lnTo>
                      <a:lnTo>
                        <a:pt x="9523" y="5553"/>
                      </a:lnTo>
                      <a:lnTo>
                        <a:pt x="9498" y="5651"/>
                      </a:lnTo>
                      <a:lnTo>
                        <a:pt x="9474" y="5724"/>
                      </a:lnTo>
                      <a:lnTo>
                        <a:pt x="9401" y="5846"/>
                      </a:lnTo>
                      <a:lnTo>
                        <a:pt x="9279" y="5919"/>
                      </a:lnTo>
                      <a:lnTo>
                        <a:pt x="9206" y="5943"/>
                      </a:lnTo>
                      <a:lnTo>
                        <a:pt x="9133" y="5943"/>
                      </a:lnTo>
                      <a:lnTo>
                        <a:pt x="9133" y="5943"/>
                      </a:lnTo>
                      <a:close/>
                      <a:moveTo>
                        <a:pt x="9986" y="4409"/>
                      </a:moveTo>
                      <a:lnTo>
                        <a:pt x="9986" y="4409"/>
                      </a:lnTo>
                      <a:lnTo>
                        <a:pt x="9888" y="4409"/>
                      </a:lnTo>
                      <a:lnTo>
                        <a:pt x="9815" y="4384"/>
                      </a:lnTo>
                      <a:lnTo>
                        <a:pt x="9693" y="4287"/>
                      </a:lnTo>
                      <a:lnTo>
                        <a:pt x="9620" y="4165"/>
                      </a:lnTo>
                      <a:lnTo>
                        <a:pt x="9596" y="4092"/>
                      </a:lnTo>
                      <a:lnTo>
                        <a:pt x="9596" y="4019"/>
                      </a:lnTo>
                      <a:lnTo>
                        <a:pt x="9596" y="4019"/>
                      </a:lnTo>
                      <a:lnTo>
                        <a:pt x="9596" y="3946"/>
                      </a:lnTo>
                      <a:lnTo>
                        <a:pt x="9620" y="3873"/>
                      </a:lnTo>
                      <a:lnTo>
                        <a:pt x="9693" y="3751"/>
                      </a:lnTo>
                      <a:lnTo>
                        <a:pt x="9815" y="3654"/>
                      </a:lnTo>
                      <a:lnTo>
                        <a:pt x="9888" y="3629"/>
                      </a:lnTo>
                      <a:lnTo>
                        <a:pt x="9986" y="3629"/>
                      </a:lnTo>
                      <a:lnTo>
                        <a:pt x="9986" y="3629"/>
                      </a:lnTo>
                      <a:lnTo>
                        <a:pt x="10059" y="3629"/>
                      </a:lnTo>
                      <a:lnTo>
                        <a:pt x="10132" y="3654"/>
                      </a:lnTo>
                      <a:lnTo>
                        <a:pt x="10253" y="3751"/>
                      </a:lnTo>
                      <a:lnTo>
                        <a:pt x="10327" y="3873"/>
                      </a:lnTo>
                      <a:lnTo>
                        <a:pt x="10351" y="3946"/>
                      </a:lnTo>
                      <a:lnTo>
                        <a:pt x="10375" y="4019"/>
                      </a:lnTo>
                      <a:lnTo>
                        <a:pt x="10375" y="4019"/>
                      </a:lnTo>
                      <a:lnTo>
                        <a:pt x="10351" y="4092"/>
                      </a:lnTo>
                      <a:lnTo>
                        <a:pt x="10327" y="4165"/>
                      </a:lnTo>
                      <a:lnTo>
                        <a:pt x="10253" y="4287"/>
                      </a:lnTo>
                      <a:lnTo>
                        <a:pt x="10132" y="4384"/>
                      </a:lnTo>
                      <a:lnTo>
                        <a:pt x="10059" y="4409"/>
                      </a:lnTo>
                      <a:lnTo>
                        <a:pt x="9986" y="4409"/>
                      </a:lnTo>
                      <a:lnTo>
                        <a:pt x="9986" y="4409"/>
                      </a:lnTo>
                      <a:close/>
                      <a:moveTo>
                        <a:pt x="13200" y="4165"/>
                      </a:moveTo>
                      <a:lnTo>
                        <a:pt x="13200" y="4165"/>
                      </a:lnTo>
                      <a:lnTo>
                        <a:pt x="12957" y="3897"/>
                      </a:lnTo>
                      <a:lnTo>
                        <a:pt x="12713" y="3605"/>
                      </a:lnTo>
                      <a:lnTo>
                        <a:pt x="12713" y="3605"/>
                      </a:lnTo>
                      <a:lnTo>
                        <a:pt x="12372" y="3288"/>
                      </a:lnTo>
                      <a:lnTo>
                        <a:pt x="12007" y="3020"/>
                      </a:lnTo>
                      <a:lnTo>
                        <a:pt x="11642" y="2752"/>
                      </a:lnTo>
                      <a:lnTo>
                        <a:pt x="11276" y="2533"/>
                      </a:lnTo>
                      <a:lnTo>
                        <a:pt x="11276" y="2533"/>
                      </a:lnTo>
                      <a:lnTo>
                        <a:pt x="11715" y="2265"/>
                      </a:lnTo>
                      <a:lnTo>
                        <a:pt x="12153" y="2046"/>
                      </a:lnTo>
                      <a:lnTo>
                        <a:pt x="12518" y="1876"/>
                      </a:lnTo>
                      <a:lnTo>
                        <a:pt x="12884" y="1754"/>
                      </a:lnTo>
                      <a:lnTo>
                        <a:pt x="13176" y="1681"/>
                      </a:lnTo>
                      <a:lnTo>
                        <a:pt x="13444" y="1681"/>
                      </a:lnTo>
                      <a:lnTo>
                        <a:pt x="13541" y="1681"/>
                      </a:lnTo>
                      <a:lnTo>
                        <a:pt x="13639" y="1730"/>
                      </a:lnTo>
                      <a:lnTo>
                        <a:pt x="13736" y="1754"/>
                      </a:lnTo>
                      <a:lnTo>
                        <a:pt x="13809" y="1827"/>
                      </a:lnTo>
                      <a:lnTo>
                        <a:pt x="13809" y="1827"/>
                      </a:lnTo>
                      <a:lnTo>
                        <a:pt x="13858" y="1900"/>
                      </a:lnTo>
                      <a:lnTo>
                        <a:pt x="13907" y="1973"/>
                      </a:lnTo>
                      <a:lnTo>
                        <a:pt x="13931" y="2070"/>
                      </a:lnTo>
                      <a:lnTo>
                        <a:pt x="13955" y="2168"/>
                      </a:lnTo>
                      <a:lnTo>
                        <a:pt x="13955" y="2411"/>
                      </a:lnTo>
                      <a:lnTo>
                        <a:pt x="13882" y="2679"/>
                      </a:lnTo>
                      <a:lnTo>
                        <a:pt x="13785" y="3020"/>
                      </a:lnTo>
                      <a:lnTo>
                        <a:pt x="13639" y="3361"/>
                      </a:lnTo>
                      <a:lnTo>
                        <a:pt x="13444" y="3751"/>
                      </a:lnTo>
                      <a:lnTo>
                        <a:pt x="13200" y="4165"/>
                      </a:lnTo>
                      <a:lnTo>
                        <a:pt x="13200" y="4165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bg1">
                      <a:lumMod val="9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4AA31B-B478-4024-9E49-18A1B199CDEF}"/>
              </a:ext>
            </a:extLst>
          </p:cNvPr>
          <p:cNvSpPr txBox="1"/>
          <p:nvPr/>
        </p:nvSpPr>
        <p:spPr>
          <a:xfrm>
            <a:off x="1496290" y="212745"/>
            <a:ext cx="102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Kohn–Sham equations</a:t>
            </a:r>
            <a:endParaRPr lang="zh-CN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DC07-8A96-48E6-810D-32C9ED346D5C}"/>
              </a:ext>
            </a:extLst>
          </p:cNvPr>
          <p:cNvSpPr txBox="1"/>
          <p:nvPr/>
        </p:nvSpPr>
        <p:spPr>
          <a:xfrm>
            <a:off x="1563458" y="1010192"/>
            <a:ext cx="709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Lagrange functional: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BA60F-E1E7-43E6-BA50-5A28CB15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6819" y="1302263"/>
            <a:ext cx="3807198" cy="657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52204A-F50D-4F2F-83C1-4F90D213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105" y="2273327"/>
            <a:ext cx="3959340" cy="807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813954-10FB-4A3E-95E5-5C98EDDEB0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8573" y="4469859"/>
            <a:ext cx="8031274" cy="13497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9D52DB-A832-4714-B5B0-527F619B1192}"/>
                  </a:ext>
                </a:extLst>
              </p:cNvPr>
              <p:cNvSpPr txBox="1"/>
              <p:nvPr/>
            </p:nvSpPr>
            <p:spPr>
              <a:xfrm>
                <a:off x="4328199" y="3268247"/>
                <a:ext cx="4039985" cy="682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9D52DB-A832-4714-B5B0-527F619B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99" y="3268247"/>
                <a:ext cx="4039985" cy="6826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213F439A-B95E-4E97-9286-F3B2BD0167DA}"/>
              </a:ext>
            </a:extLst>
          </p:cNvPr>
          <p:cNvSpPr/>
          <p:nvPr/>
        </p:nvSpPr>
        <p:spPr>
          <a:xfrm>
            <a:off x="8184017" y="2627784"/>
            <a:ext cx="213149" cy="1201612"/>
          </a:xfrm>
          <a:prstGeom prst="rightBrace">
            <a:avLst>
              <a:gd name="adj1" fmla="val 10933"/>
              <a:gd name="adj2" fmla="val 50000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13A2A39-478D-42B9-AF8C-190DC447E49C}"/>
              </a:ext>
            </a:extLst>
          </p:cNvPr>
          <p:cNvSpPr/>
          <p:nvPr/>
        </p:nvSpPr>
        <p:spPr>
          <a:xfrm>
            <a:off x="1539046" y="5055023"/>
            <a:ext cx="773784" cy="40921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00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ll MT">
      <a:majorFont>
        <a:latin typeface="Bell MT"/>
        <a:ea typeface="微软雅黑"/>
        <a:cs typeface=""/>
      </a:majorFont>
      <a:minorFont>
        <a:latin typeface="Bell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754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Bell MT</vt:lpstr>
      <vt:lpstr>Bodoni MT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Junfei</dc:creator>
  <cp:lastModifiedBy>Junfei</cp:lastModifiedBy>
  <cp:revision>223</cp:revision>
  <dcterms:created xsi:type="dcterms:W3CDTF">2020-07-14T04:55:04Z</dcterms:created>
  <dcterms:modified xsi:type="dcterms:W3CDTF">2020-09-17T12:58:03Z</dcterms:modified>
</cp:coreProperties>
</file>