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60" r:id="rId4"/>
    <p:sldId id="268" r:id="rId5"/>
    <p:sldId id="271" r:id="rId6"/>
    <p:sldId id="269" r:id="rId7"/>
    <p:sldId id="270" r:id="rId8"/>
    <p:sldId id="267" r:id="rId9"/>
    <p:sldId id="261" r:id="rId10"/>
    <p:sldId id="262" r:id="rId11"/>
    <p:sldId id="263" r:id="rId12"/>
  </p:sldIdLst>
  <p:sldSz cx="12192000" cy="6858000"/>
  <p:notesSz cx="6858000" cy="106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AE0F2-FC13-2545-C49C-816DBA9F8112}" v="148" dt="2019-11-19T04:55:25.656"/>
    <p1510:client id="{0A0AEA59-484C-4E53-481D-BC33663D9C8C}" v="59" dt="2019-11-19T19:59:03.838"/>
    <p1510:client id="{28B6B6BA-448E-7626-7D49-639A1A42F80C}" v="438" dt="2019-11-15T13:35:21.801"/>
    <p1510:client id="{2D7DA9F7-054D-DF45-291F-3493F1F812FD}" v="19" dt="2019-11-15T13:58:55.332"/>
    <p1510:client id="{324DD035-FEBD-62B8-7CBA-356B41D59A48}" v="242" dt="2019-11-17T23:01:25.676"/>
    <p1510:client id="{43C7598F-1F20-ACE6-73AF-A7C930BE4BE8}" v="5" dt="2019-11-19T16:08:28.507"/>
    <p1510:client id="{69F714F4-4CC8-90E8-0CC4-C5B81E5E54FF}" v="889" dt="2019-11-19T14:43:59.388"/>
    <p1510:client id="{839AE635-5BDA-423A-94F7-97FEBD385E94}" v="103" dt="2019-11-18T01:07:16.906"/>
    <p1510:client id="{8CA5823D-0921-E20C-2504-77CD635BD36A}" v="503" dt="2019-11-15T14:13:39.101"/>
    <p1510:client id="{A3A17165-A979-A5D0-0EE9-6C81B2914647}" v="37" dt="2019-11-19T04:32:49.898"/>
    <p1510:client id="{D751656C-C8C8-1FCF-5F90-B677C4BC976A}" v="684" dt="2019-11-19T04:56:57.350"/>
    <p1510:client id="{DA5A14D8-3C82-487C-C34E-03285B62736A}" v="124" dt="2019-11-18T04:46:16.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E7E2A-8F2B-4209-96A2-3959DFCF0BF8}" type="datetimeFigureOut">
              <a:rPr lang="en-US"/>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58661-EE35-427F-9201-AC1D04173911}" type="slidenum">
              <a:rPr lang="en-US"/>
              <a:t>‹#›</a:t>
            </a:fld>
            <a:endParaRPr lang="en-US"/>
          </a:p>
        </p:txBody>
      </p:sp>
    </p:spTree>
    <p:extLst>
      <p:ext uri="{BB962C8B-B14F-4D97-AF65-F5344CB8AC3E}">
        <p14:creationId xmlns:p14="http://schemas.microsoft.com/office/powerpoint/2010/main" val="296100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everyone. My name is Yibo, this is Xiangjue, this is Yanan. Today, we’d like to provide an overview of our project -- emotion detection in dialogues. </a:t>
            </a:r>
          </a:p>
        </p:txBody>
      </p:sp>
      <p:sp>
        <p:nvSpPr>
          <p:cNvPr id="4" name="Slide Number Placeholder 3"/>
          <p:cNvSpPr>
            <a:spLocks noGrp="1"/>
          </p:cNvSpPr>
          <p:nvPr>
            <p:ph type="sldNum" sz="quarter" idx="5"/>
          </p:nvPr>
        </p:nvSpPr>
        <p:spPr/>
        <p:txBody>
          <a:bodyPr/>
          <a:lstStyle/>
          <a:p>
            <a:fld id="{19B58661-EE35-427F-9201-AC1D04173911}" type="slidenum">
              <a:rPr lang="en-US"/>
              <a:t>1</a:t>
            </a:fld>
            <a:endParaRPr lang="en-US"/>
          </a:p>
        </p:txBody>
      </p:sp>
    </p:spTree>
    <p:extLst>
      <p:ext uri="{BB962C8B-B14F-4D97-AF65-F5344CB8AC3E}">
        <p14:creationId xmlns:p14="http://schemas.microsoft.com/office/powerpoint/2010/main" val="2751713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Here're references we've used.</a:t>
            </a:r>
          </a:p>
        </p:txBody>
      </p:sp>
      <p:sp>
        <p:nvSpPr>
          <p:cNvPr id="4" name="Slide Number Placeholder 3"/>
          <p:cNvSpPr>
            <a:spLocks noGrp="1"/>
          </p:cNvSpPr>
          <p:nvPr>
            <p:ph type="sldNum" sz="quarter" idx="5"/>
          </p:nvPr>
        </p:nvSpPr>
        <p:spPr/>
        <p:txBody>
          <a:bodyPr/>
          <a:lstStyle/>
          <a:p>
            <a:fld id="{19B58661-EE35-427F-9201-AC1D04173911}" type="slidenum">
              <a:rPr lang="en-US"/>
              <a:t>10</a:t>
            </a:fld>
            <a:endParaRPr lang="en-US"/>
          </a:p>
        </p:txBody>
      </p:sp>
    </p:spTree>
    <p:extLst>
      <p:ext uri="{BB962C8B-B14F-4D97-AF65-F5344CB8AC3E}">
        <p14:creationId xmlns:p14="http://schemas.microsoft.com/office/powerpoint/2010/main" val="1867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 you! Are there any questions?</a:t>
            </a:r>
          </a:p>
        </p:txBody>
      </p:sp>
      <p:sp>
        <p:nvSpPr>
          <p:cNvPr id="4" name="Slide Number Placeholder 3"/>
          <p:cNvSpPr>
            <a:spLocks noGrp="1"/>
          </p:cNvSpPr>
          <p:nvPr>
            <p:ph type="sldNum" sz="quarter" idx="5"/>
          </p:nvPr>
        </p:nvSpPr>
        <p:spPr/>
        <p:txBody>
          <a:bodyPr/>
          <a:lstStyle/>
          <a:p>
            <a:fld id="{19B58661-EE35-427F-9201-AC1D04173911}" type="slidenum">
              <a:rPr lang="en-US"/>
              <a:t>11</a:t>
            </a:fld>
            <a:endParaRPr lang="en-US"/>
          </a:p>
        </p:txBody>
      </p:sp>
    </p:spTree>
    <p:extLst>
      <p:ext uri="{BB962C8B-B14F-4D97-AF65-F5344CB8AC3E}">
        <p14:creationId xmlns:p14="http://schemas.microsoft.com/office/powerpoint/2010/main" val="304112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Emotion detection is important because emotions play a significant role in human life. Emotions can indicate opinions, influence decision-making and affect social relationships. Besides, emotion detection can be used in chatbots to generate proper response to communicate with humans.</a:t>
            </a:r>
          </a:p>
          <a:p>
            <a:r>
              <a:rPr lang="en-US">
                <a:cs typeface="Calibri"/>
              </a:rPr>
              <a:t>Here's an example. Jake is a robot. When I said "I cried out", I meant I was too happy to cry because my paper got accepted. But the robot thought I was sad. The robot cannot detect emotions from a constant conversation. If the robot can detect emotions from dialogues, it can give better response.</a:t>
            </a:r>
          </a:p>
          <a:p>
            <a:endParaRPr lang="en-US"/>
          </a:p>
          <a:p>
            <a:r>
              <a:rPr lang="en-US"/>
              <a:t>In fact, emotion detection is not a new topic. Many people have already researched on it. However, classifying emotions in textual dialogues is </a:t>
            </a:r>
            <a:r>
              <a:rPr lang="en-US" altLang="ja-JP">
                <a:ea typeface="游ゴシック"/>
              </a:rPr>
              <a:t>a </a:t>
            </a:r>
            <a:r>
              <a:rPr lang="en-US"/>
              <a:t>relatively new research area.</a:t>
            </a:r>
            <a:endParaRPr lang="en-US">
              <a:cs typeface="Calibri"/>
            </a:endParaRPr>
          </a:p>
          <a:p>
            <a:endParaRPr lang="en-US">
              <a:cs typeface="Calibri"/>
            </a:endParaRPr>
          </a:p>
          <a:p>
            <a:endParaRPr lang="en-US"/>
          </a:p>
          <a:p>
            <a:endParaRPr lang="en-US"/>
          </a:p>
          <a:p>
            <a:endParaRPr lang="en-US">
              <a:cs typeface="Calibri"/>
            </a:endParaRPr>
          </a:p>
          <a:p>
            <a:endParaRPr lang="en-US"/>
          </a:p>
          <a:p>
            <a:r>
              <a:rPr lang="en-US"/>
              <a:t>Emotions are physiological states generated in humans in reaction to internal or external events. They are complex and studied across numerous fields including computer science. As humans, on reading “Why don’t you ever text me!” we can either interpret it as a sad or angry emotion and the same ambiguity exists for machines. Lack of facial expressions and voice modulations make detecting emotions from text a challenging problem. However, as humans increasingly communicate using text messaging applications, and digital agents gain popularity in our society, it is essential that these digital agents are emotion aware, and respond accordingly.</a:t>
            </a:r>
            <a:endParaRPr lang="en-US">
              <a:cs typeface="Calibri"/>
            </a:endParaRPr>
          </a:p>
          <a:p>
            <a:endParaRPr lang="en-US">
              <a:cs typeface="Calibri"/>
            </a:endParaRPr>
          </a:p>
          <a:p>
            <a:r>
              <a:rPr lang="en-US"/>
              <a:t>To our knowledge, there are not many works that focus on studying how emotions are reflected verbally. However, studying emotions on text messaging platforms such as WhatsApp, Facebook Messenger or Telegram is important as more and more users are using them to share their experiences and emotions. Currently, detecting emotions in instant messaging has multiple applications in different fields (Gupta et al., 2017; </a:t>
            </a:r>
            <a:r>
              <a:rPr lang="en-US" err="1"/>
              <a:t>Yadollahi</a:t>
            </a:r>
            <a:r>
              <a:rPr lang="en-US"/>
              <a:t> et al., 2017; </a:t>
            </a:r>
            <a:r>
              <a:rPr lang="en-US" err="1"/>
              <a:t>Hakak</a:t>
            </a:r>
            <a:r>
              <a:rPr lang="en-US"/>
              <a:t> et al., 2017), such as businesses intelligence to increase customer satisfaction knowing their preferences, social media to alert users if they are going to post an offensive tweet or psychology to detect some disorders like anorexia, anxiety or stress.</a:t>
            </a:r>
            <a:endParaRPr lang="en-US">
              <a:cs typeface="Calibri"/>
            </a:endParaRPr>
          </a:p>
          <a:p>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9B58661-EE35-427F-9201-AC1D04173911}" type="slidenum">
              <a:rPr lang="en-US"/>
              <a:t>2</a:t>
            </a:fld>
            <a:endParaRPr lang="en-US"/>
          </a:p>
        </p:txBody>
      </p:sp>
    </p:spTree>
    <p:extLst>
      <p:ext uri="{BB962C8B-B14F-4D97-AF65-F5344CB8AC3E}">
        <p14:creationId xmlns:p14="http://schemas.microsoft.com/office/powerpoint/2010/main" val="164573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data set is selected from a competition. It has a training set with around 30,000 dialogues and a testing set which has around 2,700 dialogues. </a:t>
            </a:r>
          </a:p>
          <a:p>
            <a:endParaRPr lang="en-US"/>
          </a:p>
          <a:p>
            <a:r>
              <a:rPr lang="en-US"/>
              <a:t>Here's the preview of our dataset. A dialogue in the data set is </a:t>
            </a:r>
            <a:r>
              <a:rPr lang="en-US" err="1"/>
              <a:t>seperated</a:t>
            </a:r>
            <a:r>
              <a:rPr lang="en-US"/>
              <a:t> into three turns. Most of </a:t>
            </a:r>
            <a:r>
              <a:rPr lang="en-US" err="1"/>
              <a:t>reseachers</a:t>
            </a:r>
            <a:r>
              <a:rPr lang="en-US"/>
              <a:t> just use turn3 to detect emotions, and others  use turn1 and turn3. Considering there may be a </a:t>
            </a:r>
            <a:r>
              <a:rPr lang="en-US" err="1"/>
              <a:t>trasition</a:t>
            </a:r>
            <a:r>
              <a:rPr lang="en-US"/>
              <a:t> on turn2, we want to take turn2 into account but give it a reasonable weight.</a:t>
            </a:r>
            <a:endParaRPr lang="en-US">
              <a:cs typeface="Calibri"/>
            </a:endParaRPr>
          </a:p>
          <a:p>
            <a:r>
              <a:rPr lang="en-US"/>
              <a:t>Dialogues are labelled as one of the four classes: happy, sad, angry, or others. And they are labelled by human being, so this data set is relatively reliable. </a:t>
            </a:r>
            <a:endParaRPr lang="en-US">
              <a:cs typeface="Calibri"/>
            </a:endParaRPr>
          </a:p>
        </p:txBody>
      </p:sp>
      <p:sp>
        <p:nvSpPr>
          <p:cNvPr id="4" name="Slide Number Placeholder 3"/>
          <p:cNvSpPr>
            <a:spLocks noGrp="1"/>
          </p:cNvSpPr>
          <p:nvPr>
            <p:ph type="sldNum" sz="quarter" idx="5"/>
          </p:nvPr>
        </p:nvSpPr>
        <p:spPr/>
        <p:txBody>
          <a:bodyPr/>
          <a:lstStyle/>
          <a:p>
            <a:fld id="{19B58661-EE35-427F-9201-AC1D04173911}" type="slidenum">
              <a:rPr lang="en-US"/>
              <a:t>3</a:t>
            </a:fld>
            <a:endParaRPr lang="en-US"/>
          </a:p>
        </p:txBody>
      </p:sp>
    </p:spTree>
    <p:extLst>
      <p:ext uri="{BB962C8B-B14F-4D97-AF65-F5344CB8AC3E}">
        <p14:creationId xmlns:p14="http://schemas.microsoft.com/office/powerpoint/2010/main" val="15987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our data set also shows that people tend to use emojis when they are happy or sad.</a:t>
            </a:r>
          </a:p>
          <a:p>
            <a:r>
              <a:rPr lang="en-US"/>
              <a:t>It can be observed that number of emojis used in dialogues labelled as happy is the largest, followed by dialogues labelled as sad.</a:t>
            </a:r>
          </a:p>
          <a:p>
            <a:r>
              <a:rPr lang="en-US">
                <a:cs typeface="Calibri"/>
              </a:rPr>
              <a:t>And the top used emojis are shown on slides. </a:t>
            </a:r>
            <a:endParaRPr lang="en-US"/>
          </a:p>
          <a:p>
            <a:endParaRPr lang="en-US">
              <a:cs typeface="Calibri"/>
            </a:endParaRPr>
          </a:p>
          <a:p>
            <a:r>
              <a:rPr lang="en-US">
                <a:cs typeface="Calibri"/>
              </a:rPr>
              <a:t>So dialogues labelled as different emotions have very different characteristics and feartures. Depending on this observation, we want to build different models to detect different emotions. This is quiet different from others' work, because they all use one model to detect all the emotions.</a:t>
            </a:r>
          </a:p>
        </p:txBody>
      </p:sp>
      <p:sp>
        <p:nvSpPr>
          <p:cNvPr id="4" name="Slide Number Placeholder 3"/>
          <p:cNvSpPr>
            <a:spLocks noGrp="1"/>
          </p:cNvSpPr>
          <p:nvPr>
            <p:ph type="sldNum" sz="quarter" idx="5"/>
          </p:nvPr>
        </p:nvSpPr>
        <p:spPr/>
        <p:txBody>
          <a:bodyPr/>
          <a:lstStyle/>
          <a:p>
            <a:fld id="{19B58661-EE35-427F-9201-AC1D04173911}" type="slidenum">
              <a:rPr lang="en-US"/>
              <a:t>4</a:t>
            </a:fld>
            <a:endParaRPr lang="en-US"/>
          </a:p>
        </p:txBody>
      </p:sp>
    </p:spTree>
    <p:extLst>
      <p:ext uri="{BB962C8B-B14F-4D97-AF65-F5344CB8AC3E}">
        <p14:creationId xmlns:p14="http://schemas.microsoft.com/office/powerpoint/2010/main" val="81086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done some research on our dataset.</a:t>
            </a:r>
          </a:p>
          <a:p>
            <a:r>
              <a:rPr lang="en-US">
                <a:cs typeface="Calibri"/>
              </a:rPr>
              <a:t>As shown above, the most common word count of different emotions are different.</a:t>
            </a:r>
          </a:p>
          <a:p>
            <a:r>
              <a:rPr lang="en-US">
                <a:cs typeface="Calibri"/>
              </a:rPr>
              <a:t>Word count with emojis removed for each class</a:t>
            </a:r>
          </a:p>
        </p:txBody>
      </p:sp>
      <p:sp>
        <p:nvSpPr>
          <p:cNvPr id="4" name="Slide Number Placeholder 3"/>
          <p:cNvSpPr>
            <a:spLocks noGrp="1"/>
          </p:cNvSpPr>
          <p:nvPr>
            <p:ph type="sldNum" sz="quarter" idx="5"/>
          </p:nvPr>
        </p:nvSpPr>
        <p:spPr/>
        <p:txBody>
          <a:bodyPr/>
          <a:lstStyle/>
          <a:p>
            <a:fld id="{19B58661-EE35-427F-9201-AC1D04173911}" type="slidenum">
              <a:rPr lang="en-US"/>
              <a:t>5</a:t>
            </a:fld>
            <a:endParaRPr lang="en-US"/>
          </a:p>
        </p:txBody>
      </p:sp>
    </p:spTree>
    <p:extLst>
      <p:ext uri="{BB962C8B-B14F-4D97-AF65-F5344CB8AC3E}">
        <p14:creationId xmlns:p14="http://schemas.microsoft.com/office/powerpoint/2010/main" val="265333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Before building models, we have to preprocess data.</a:t>
            </a:r>
          </a:p>
          <a:p>
            <a:r>
              <a:rPr lang="en-US">
                <a:cs typeface="Calibri"/>
              </a:rPr>
              <a:t>Here are several samples of data set.</a:t>
            </a:r>
          </a:p>
          <a:p>
            <a:r>
              <a:rPr lang="en-US">
                <a:cs typeface="Calibri"/>
              </a:rPr>
              <a:t>Abbreviations, capitals, repeat and so on. All these things should be preprocessed before analysis.</a:t>
            </a:r>
          </a:p>
        </p:txBody>
      </p:sp>
      <p:sp>
        <p:nvSpPr>
          <p:cNvPr id="4" name="Slide Number Placeholder 3"/>
          <p:cNvSpPr>
            <a:spLocks noGrp="1"/>
          </p:cNvSpPr>
          <p:nvPr>
            <p:ph type="sldNum" sz="quarter" idx="5"/>
          </p:nvPr>
        </p:nvSpPr>
        <p:spPr/>
        <p:txBody>
          <a:bodyPr/>
          <a:lstStyle/>
          <a:p>
            <a:fld id="{19B58661-EE35-427F-9201-AC1D04173911}" type="slidenum">
              <a:rPr lang="en-US"/>
              <a:t>6</a:t>
            </a:fld>
            <a:endParaRPr lang="en-US"/>
          </a:p>
        </p:txBody>
      </p:sp>
    </p:spTree>
    <p:extLst>
      <p:ext uri="{BB962C8B-B14F-4D97-AF65-F5344CB8AC3E}">
        <p14:creationId xmlns:p14="http://schemas.microsoft.com/office/powerpoint/2010/main" val="191444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baseline model is to compare all four classes in one model.</a:t>
            </a:r>
          </a:p>
          <a:p>
            <a:r>
              <a:rPr lang="en-US">
                <a:cs typeface="Calibri"/>
              </a:rPr>
              <a:t>And our main idea is to detect emotions seperately in four models depending on different features as I just mentioned.</a:t>
            </a:r>
          </a:p>
          <a:p>
            <a:r>
              <a:rPr lang="en-US">
                <a:cs typeface="Calibri"/>
              </a:rPr>
              <a:t>If it works well, that's nice.</a:t>
            </a:r>
          </a:p>
          <a:p>
            <a:r>
              <a:rPr lang="en-US">
                <a:cs typeface="Calibri"/>
              </a:rPr>
              <a:t>But if it does not perform well as we assumed, we will consider the influence of scales between different models. So we will scaling the scores.</a:t>
            </a:r>
          </a:p>
          <a:p>
            <a:r>
              <a:rPr lang="en-US">
                <a:cs typeface="Calibri"/>
              </a:rPr>
              <a:t>If it still doesn't work, we will think about other reasons, like the imbalance distributions between training set and test set.</a:t>
            </a:r>
          </a:p>
        </p:txBody>
      </p:sp>
      <p:sp>
        <p:nvSpPr>
          <p:cNvPr id="4" name="Slide Number Placeholder 3"/>
          <p:cNvSpPr>
            <a:spLocks noGrp="1"/>
          </p:cNvSpPr>
          <p:nvPr>
            <p:ph type="sldNum" sz="quarter" idx="5"/>
          </p:nvPr>
        </p:nvSpPr>
        <p:spPr/>
        <p:txBody>
          <a:bodyPr/>
          <a:lstStyle/>
          <a:p>
            <a:fld id="{19B58661-EE35-427F-9201-AC1D04173911}" type="slidenum">
              <a:rPr lang="en-US"/>
              <a:t>7</a:t>
            </a:fld>
            <a:endParaRPr lang="en-US"/>
          </a:p>
        </p:txBody>
      </p:sp>
    </p:spTree>
    <p:extLst>
      <p:ext uri="{BB962C8B-B14F-4D97-AF65-F5344CB8AC3E}">
        <p14:creationId xmlns:p14="http://schemas.microsoft.com/office/powerpoint/2010/main" val="91697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9B58661-EE35-427F-9201-AC1D04173911}" type="slidenum">
              <a:rPr lang="en-US"/>
              <a:t>8</a:t>
            </a:fld>
            <a:endParaRPr lang="en-US"/>
          </a:p>
        </p:txBody>
      </p:sp>
    </p:spTree>
    <p:extLst>
      <p:ext uri="{BB962C8B-B14F-4D97-AF65-F5344CB8AC3E}">
        <p14:creationId xmlns:p14="http://schemas.microsoft.com/office/powerpoint/2010/main" val="142209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will consider features like term frequencey, n-grams, part of speech and lexical features.</a:t>
            </a:r>
          </a:p>
          <a:p>
            <a:r>
              <a:rPr lang="en-US">
                <a:cs typeface="Calibri"/>
              </a:rPr>
              <a:t>We will use models like SVM and GBDT and evaluation metrics like precision, recall and F1 Score.</a:t>
            </a:r>
          </a:p>
          <a:p>
            <a:endParaRPr lang="en-US">
              <a:cs typeface="Calibri"/>
            </a:endParaRPr>
          </a:p>
          <a:p>
            <a:r>
              <a:rPr lang="en-US">
                <a:cs typeface="Calibri"/>
              </a:rPr>
              <a:t>So, that's the overview of our project.</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Most work have done use deep learning models, we would like to explore supervised methods on this data, because supervised model is more</a:t>
            </a:r>
            <a:r>
              <a:rPr lang="en-US"/>
              <a:t> interpretable. </a:t>
            </a:r>
            <a:endParaRPr lang="en-US">
              <a:cs typeface="Calibri"/>
            </a:endParaRPr>
          </a:p>
          <a:p>
            <a:r>
              <a:rPr lang="en-US">
                <a:cs typeface="Calibri"/>
              </a:rPr>
              <a:t>First, we will address the problem of unbalanced data distribution as discussed before.</a:t>
            </a:r>
          </a:p>
          <a:p>
            <a:r>
              <a:rPr lang="en-US">
                <a:cs typeface="Calibri"/>
              </a:rPr>
              <a:t>Second,  we will try to give each turn different weights instead of treat them equally or simply ignore one of them. Situation1 : the motivation example, we need the 1st turn to correctly recognize that the 3 turn is in a happy mood. Situation 2: the last turn does not contain much info, </a:t>
            </a:r>
            <a:r>
              <a:rPr lang="en-US" err="1">
                <a:cs typeface="Calibri"/>
              </a:rPr>
              <a:t>eg.</a:t>
            </a:r>
            <a:r>
              <a:rPr lang="en-US">
                <a:cs typeface="Calibri"/>
              </a:rPr>
              <a:t> Simply say yes!</a:t>
            </a:r>
          </a:p>
          <a:p>
            <a:r>
              <a:rPr lang="en-US">
                <a:cs typeface="Calibri"/>
              </a:rPr>
              <a:t>Third: since different may </a:t>
            </a:r>
          </a:p>
          <a:p>
            <a:r>
              <a:rPr lang="en-US">
                <a:cs typeface="Calibri"/>
              </a:rPr>
              <a:t>Feature engineering:</a:t>
            </a:r>
          </a:p>
          <a:p>
            <a:endParaRPr lang="en-US">
              <a:cs typeface="Calibri"/>
            </a:endParaRPr>
          </a:p>
          <a:p>
            <a:endParaRPr lang="en-US"/>
          </a:p>
          <a:p>
            <a:r>
              <a:rPr lang="en-US"/>
              <a:t>We will explore better methods to preprocess data set, implement and compare different algorithms (like Naive Bayes (NB) classifier, Support Vector Machine (SVM) classifier, Gradient Boosted Decision Tree (GBDT) classifier, Logistic Regression, Random Forest, and Ensemble methods), figure out proper features such as </a:t>
            </a:r>
            <a:r>
              <a:rPr lang="en-US" err="1"/>
              <a:t>tf-idf</a:t>
            </a:r>
            <a:r>
              <a:rPr lang="en-US"/>
              <a:t>, unigrams, bigrams and trigrams, and use 10-fold cross validation to run our experiments and report precision, recall, and F1 score.</a:t>
            </a:r>
            <a:endParaRPr lang="en-US">
              <a:cs typeface="Calibri"/>
            </a:endParaRPr>
          </a:p>
        </p:txBody>
      </p:sp>
      <p:sp>
        <p:nvSpPr>
          <p:cNvPr id="4" name="Slide Number Placeholder 3"/>
          <p:cNvSpPr>
            <a:spLocks noGrp="1"/>
          </p:cNvSpPr>
          <p:nvPr>
            <p:ph type="sldNum" sz="quarter" idx="5"/>
          </p:nvPr>
        </p:nvSpPr>
        <p:spPr/>
        <p:txBody>
          <a:bodyPr/>
          <a:lstStyle/>
          <a:p>
            <a:fld id="{19B58661-EE35-427F-9201-AC1D04173911}" type="slidenum">
              <a:rPr lang="en-US"/>
              <a:t>9</a:t>
            </a:fld>
            <a:endParaRPr lang="en-US"/>
          </a:p>
        </p:txBody>
      </p:sp>
    </p:spTree>
    <p:extLst>
      <p:ext uri="{BB962C8B-B14F-4D97-AF65-F5344CB8AC3E}">
        <p14:creationId xmlns:p14="http://schemas.microsoft.com/office/powerpoint/2010/main" val="29026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aclweb.org/anthology/S19-2050.pdf" TargetMode="External"/><Relationship Id="rId3" Type="http://schemas.openxmlformats.org/officeDocument/2006/relationships/hyperlink" Target="https://github.com/DhruvDh/emocontext/tree/master/data" TargetMode="External"/><Relationship Id="rId7" Type="http://schemas.openxmlformats.org/officeDocument/2006/relationships/hyperlink" Target="https://github.com/byramag/Emo_Ev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rxiv.org/pdf/1903.02163v2.pdf" TargetMode="External"/><Relationship Id="rId5" Type="http://schemas.openxmlformats.org/officeDocument/2006/relationships/hyperlink" Target="https://www.aclweb.org/anthology/S19-2020.pdf" TargetMode="External"/><Relationship Id="rId4" Type="http://schemas.openxmlformats.org/officeDocument/2006/relationships/hyperlink" Target="https://www.aclweb.org/anthology/S19-2005.pdf" TargetMode="External"/><Relationship Id="rId9"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humanizing-ai.com/emocontext.html"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Emotion Detection in Dialogues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err="1">
                <a:cs typeface="Calibri"/>
              </a:rPr>
              <a:t>Xiangjue</a:t>
            </a:r>
            <a:r>
              <a:rPr lang="en-US">
                <a:cs typeface="Calibri"/>
              </a:rPr>
              <a:t> DONG, Yanan DA, </a:t>
            </a:r>
            <a:r>
              <a:rPr lang="en-US" err="1">
                <a:cs typeface="Calibri"/>
              </a:rPr>
              <a:t>Yibo</a:t>
            </a:r>
            <a:r>
              <a:rPr lang="en-US">
                <a:cs typeface="Calibri"/>
              </a:rPr>
              <a:t> WANG</a:t>
            </a:r>
            <a:endParaRPr lang="en-US"/>
          </a:p>
        </p:txBody>
      </p:sp>
      <p:pic>
        <p:nvPicPr>
          <p:cNvPr id="6" name="Picture 6" descr="A picture containing drawing&#10;&#10;Description generated with very high confidence">
            <a:extLst>
              <a:ext uri="{FF2B5EF4-FFF2-40B4-BE49-F238E27FC236}">
                <a16:creationId xmlns:a16="http://schemas.microsoft.com/office/drawing/2014/main" id="{F62C0863-4B08-471A-961B-15CAF8A96B2D}"/>
              </a:ext>
            </a:extLst>
          </p:cNvPr>
          <p:cNvPicPr>
            <a:picLocks noChangeAspect="1"/>
          </p:cNvPicPr>
          <p:nvPr/>
        </p:nvPicPr>
        <p:blipFill>
          <a:blip r:embed="rId3"/>
          <a:stretch>
            <a:fillRect/>
          </a:stretch>
        </p:blipFill>
        <p:spPr>
          <a:xfrm>
            <a:off x="10140630" y="6124703"/>
            <a:ext cx="1898970" cy="63881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11CC-D35D-4089-8D21-DBB6CAC396EC}"/>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93DFFFE2-E5E7-410A-9653-1E579735F7D1}"/>
              </a:ext>
            </a:extLst>
          </p:cNvPr>
          <p:cNvSpPr>
            <a:spLocks noGrp="1"/>
          </p:cNvSpPr>
          <p:nvPr>
            <p:ph idx="1"/>
          </p:nvPr>
        </p:nvSpPr>
        <p:spPr/>
        <p:txBody>
          <a:bodyPr vert="horz" lIns="91440" tIns="45720" rIns="91440" bIns="45720" rtlCol="0" anchor="t">
            <a:normAutofit/>
          </a:bodyPr>
          <a:lstStyle/>
          <a:p>
            <a:r>
              <a:rPr lang="en-US">
                <a:ea typeface="+mn-lt"/>
                <a:cs typeface="+mn-lt"/>
                <a:hlinkClick r:id="rId3"/>
              </a:rPr>
              <a:t>https://github.com/DhruvDh/emocontext/tree/master/data</a:t>
            </a:r>
            <a:endParaRPr lang="en-US">
              <a:ea typeface="+mn-lt"/>
              <a:cs typeface="+mn-lt"/>
            </a:endParaRPr>
          </a:p>
          <a:p>
            <a:r>
              <a:rPr lang="en-US">
                <a:ea typeface="+mn-lt"/>
                <a:cs typeface="+mn-lt"/>
                <a:hlinkClick r:id="rId4"/>
              </a:rPr>
              <a:t>https://www.aclweb.org/anthology/S19-2005.pdf</a:t>
            </a:r>
            <a:endParaRPr lang="en-US">
              <a:ea typeface="+mn-lt"/>
              <a:cs typeface="+mn-lt"/>
            </a:endParaRPr>
          </a:p>
          <a:p>
            <a:r>
              <a:rPr lang="en-US">
                <a:ea typeface="+mn-lt"/>
                <a:cs typeface="+mn-lt"/>
                <a:hlinkClick r:id="rId5"/>
              </a:rPr>
              <a:t>https://www.aclweb.org/anthology/S19-2020.pdf</a:t>
            </a:r>
            <a:endParaRPr lang="en-US">
              <a:ea typeface="+mn-lt"/>
              <a:cs typeface="+mn-lt"/>
            </a:endParaRPr>
          </a:p>
          <a:p>
            <a:r>
              <a:rPr lang="en-US">
                <a:ea typeface="+mn-lt"/>
                <a:cs typeface="+mn-lt"/>
                <a:hlinkClick r:id="rId6"/>
              </a:rPr>
              <a:t>https://arxiv.org/pdf/1903.02163v2.pdf</a:t>
            </a:r>
            <a:endParaRPr lang="en-US">
              <a:ea typeface="+mn-lt"/>
              <a:cs typeface="+mn-lt"/>
            </a:endParaRPr>
          </a:p>
          <a:p>
            <a:r>
              <a:rPr lang="en-US">
                <a:ea typeface="+mn-lt"/>
                <a:cs typeface="+mn-lt"/>
                <a:hlinkClick r:id="rId7"/>
              </a:rPr>
              <a:t>https://github.com/byramag/Emo_Eval</a:t>
            </a:r>
            <a:endParaRPr lang="en-US">
              <a:cs typeface="Calibri"/>
            </a:endParaRPr>
          </a:p>
          <a:p>
            <a:r>
              <a:rPr lang="en-US">
                <a:ea typeface="+mn-lt"/>
                <a:cs typeface="+mn-lt"/>
                <a:hlinkClick r:id="rId8"/>
              </a:rPr>
              <a:t>https://www.aclweb.org/anthology/S19-2050.pdf</a:t>
            </a:r>
            <a:endParaRPr lang="en-US">
              <a:cs typeface="Calibri"/>
            </a:endParaRPr>
          </a:p>
          <a:p>
            <a:endParaRPr lang="en-US">
              <a:cs typeface="Calibri"/>
            </a:endParaRPr>
          </a:p>
          <a:p>
            <a:endParaRPr lang="en-US">
              <a:cs typeface="Calibri"/>
            </a:endParaRPr>
          </a:p>
        </p:txBody>
      </p:sp>
      <p:pic>
        <p:nvPicPr>
          <p:cNvPr id="5" name="Picture 6" descr="A picture containing drawing&#10;&#10;Description generated with very high confidence">
            <a:extLst>
              <a:ext uri="{FF2B5EF4-FFF2-40B4-BE49-F238E27FC236}">
                <a16:creationId xmlns:a16="http://schemas.microsoft.com/office/drawing/2014/main" id="{4217D943-154D-43B2-84F0-2C589D35AD95}"/>
              </a:ext>
            </a:extLst>
          </p:cNvPr>
          <p:cNvPicPr>
            <a:picLocks noChangeAspect="1"/>
          </p:cNvPicPr>
          <p:nvPr/>
        </p:nvPicPr>
        <p:blipFill>
          <a:blip r:embed="rId9"/>
          <a:stretch>
            <a:fillRect/>
          </a:stretch>
        </p:blipFill>
        <p:spPr>
          <a:xfrm>
            <a:off x="10140630" y="6124703"/>
            <a:ext cx="1898970" cy="638812"/>
          </a:xfrm>
          <a:prstGeom prst="rect">
            <a:avLst/>
          </a:prstGeom>
        </p:spPr>
      </p:pic>
    </p:spTree>
    <p:extLst>
      <p:ext uri="{BB962C8B-B14F-4D97-AF65-F5344CB8AC3E}">
        <p14:creationId xmlns:p14="http://schemas.microsoft.com/office/powerpoint/2010/main" val="136364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5479-771A-44E2-92B0-0EA3189CF853}"/>
              </a:ext>
            </a:extLst>
          </p:cNvPr>
          <p:cNvSpPr>
            <a:spLocks noGrp="1"/>
          </p:cNvSpPr>
          <p:nvPr>
            <p:ph type="ctrTitle"/>
          </p:nvPr>
        </p:nvSpPr>
        <p:spPr/>
        <p:txBody>
          <a:bodyPr/>
          <a:lstStyle/>
          <a:p>
            <a:r>
              <a:rPr lang="en-US">
                <a:cs typeface="Calibri Light"/>
              </a:rPr>
              <a:t>Thank you!</a:t>
            </a:r>
            <a:endParaRPr lang="en-US"/>
          </a:p>
        </p:txBody>
      </p:sp>
      <p:sp>
        <p:nvSpPr>
          <p:cNvPr id="3" name="Subtitle 2">
            <a:extLst>
              <a:ext uri="{FF2B5EF4-FFF2-40B4-BE49-F238E27FC236}">
                <a16:creationId xmlns:a16="http://schemas.microsoft.com/office/drawing/2014/main" id="{0585749C-AAC7-471F-9B88-17D33932DF83}"/>
              </a:ext>
            </a:extLst>
          </p:cNvPr>
          <p:cNvSpPr>
            <a:spLocks noGrp="1"/>
          </p:cNvSpPr>
          <p:nvPr>
            <p:ph type="subTitle" idx="1"/>
          </p:nvPr>
        </p:nvSpPr>
        <p:spPr/>
        <p:txBody>
          <a:bodyPr vert="horz" lIns="91440" tIns="45720" rIns="91440" bIns="45720" rtlCol="0" anchor="t">
            <a:normAutofit/>
          </a:bodyPr>
          <a:lstStyle/>
          <a:p>
            <a:r>
              <a:rPr lang="en-US">
                <a:cs typeface="Calibri"/>
              </a:rPr>
              <a:t>Q &amp; A</a:t>
            </a:r>
            <a:endParaRPr lang="en-US"/>
          </a:p>
        </p:txBody>
      </p:sp>
      <p:pic>
        <p:nvPicPr>
          <p:cNvPr id="5" name="Picture 6" descr="A picture containing drawing&#10;&#10;Description generated with very high confidence">
            <a:extLst>
              <a:ext uri="{FF2B5EF4-FFF2-40B4-BE49-F238E27FC236}">
                <a16:creationId xmlns:a16="http://schemas.microsoft.com/office/drawing/2014/main" id="{5EE465F4-6D7D-4023-AEE8-57B2E5B4EF40}"/>
              </a:ext>
            </a:extLst>
          </p:cNvPr>
          <p:cNvPicPr>
            <a:picLocks noChangeAspect="1"/>
          </p:cNvPicPr>
          <p:nvPr/>
        </p:nvPicPr>
        <p:blipFill>
          <a:blip r:embed="rId3"/>
          <a:stretch>
            <a:fillRect/>
          </a:stretch>
        </p:blipFill>
        <p:spPr>
          <a:xfrm>
            <a:off x="10140630" y="6124703"/>
            <a:ext cx="1898970" cy="638812"/>
          </a:xfrm>
          <a:prstGeom prst="rect">
            <a:avLst/>
          </a:prstGeom>
        </p:spPr>
      </p:pic>
    </p:spTree>
    <p:extLst>
      <p:ext uri="{BB962C8B-B14F-4D97-AF65-F5344CB8AC3E}">
        <p14:creationId xmlns:p14="http://schemas.microsoft.com/office/powerpoint/2010/main" val="17532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6674-F6D9-45BC-AD2D-757920C6B1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Motivation and Background</a:t>
            </a:r>
          </a:p>
        </p:txBody>
      </p:sp>
      <p:pic>
        <p:nvPicPr>
          <p:cNvPr id="7" name="Picture 6" descr="A picture containing drawing&#10;&#10;Description generated with very high confidence">
            <a:extLst>
              <a:ext uri="{FF2B5EF4-FFF2-40B4-BE49-F238E27FC236}">
                <a16:creationId xmlns:a16="http://schemas.microsoft.com/office/drawing/2014/main" id="{841D62C5-0924-4DD6-859F-FB82E080D11A}"/>
              </a:ext>
            </a:extLst>
          </p:cNvPr>
          <p:cNvPicPr>
            <a:picLocks noChangeAspect="1"/>
          </p:cNvPicPr>
          <p:nvPr/>
        </p:nvPicPr>
        <p:blipFill>
          <a:blip r:embed="rId3"/>
          <a:stretch>
            <a:fillRect/>
          </a:stretch>
        </p:blipFill>
        <p:spPr>
          <a:xfrm>
            <a:off x="10140630" y="6124703"/>
            <a:ext cx="1898970" cy="638812"/>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626E3706-0208-4B90-A02D-92E9F1F38509}"/>
              </a:ext>
            </a:extLst>
          </p:cNvPr>
          <p:cNvPicPr>
            <a:picLocks noGrp="1" noChangeAspect="1"/>
          </p:cNvPicPr>
          <p:nvPr>
            <p:ph idx="1"/>
          </p:nvPr>
        </p:nvPicPr>
        <p:blipFill>
          <a:blip r:embed="rId4"/>
          <a:stretch>
            <a:fillRect/>
          </a:stretch>
        </p:blipFill>
        <p:spPr>
          <a:xfrm>
            <a:off x="3737947" y="1853253"/>
            <a:ext cx="4728394" cy="4136308"/>
          </a:xfrm>
        </p:spPr>
      </p:pic>
      <p:sp>
        <p:nvSpPr>
          <p:cNvPr id="13" name="TextBox 12">
            <a:extLst>
              <a:ext uri="{FF2B5EF4-FFF2-40B4-BE49-F238E27FC236}">
                <a16:creationId xmlns:a16="http://schemas.microsoft.com/office/drawing/2014/main" id="{89CE6CF9-1C6D-4CB9-9976-3B7D84F2F674}"/>
              </a:ext>
            </a:extLst>
          </p:cNvPr>
          <p:cNvSpPr txBox="1"/>
          <p:nvPr/>
        </p:nvSpPr>
        <p:spPr>
          <a:xfrm>
            <a:off x="594852" y="61254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 Vitural Talk</a:t>
            </a:r>
          </a:p>
        </p:txBody>
      </p:sp>
    </p:spTree>
    <p:extLst>
      <p:ext uri="{BB962C8B-B14F-4D97-AF65-F5344CB8AC3E}">
        <p14:creationId xmlns:p14="http://schemas.microsoft.com/office/powerpoint/2010/main" val="72051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95F7-1ACD-4343-AE5D-F90CCFA8C1BF}"/>
              </a:ext>
            </a:extLst>
          </p:cNvPr>
          <p:cNvSpPr>
            <a:spLocks noGrp="1"/>
          </p:cNvSpPr>
          <p:nvPr>
            <p:ph type="title"/>
          </p:nvPr>
        </p:nvSpPr>
        <p:spPr/>
        <p:txBody>
          <a:bodyPr/>
          <a:lstStyle/>
          <a:p>
            <a:r>
              <a:rPr lang="en-US">
                <a:cs typeface="Calibri Light"/>
              </a:rPr>
              <a:t>Data Set</a:t>
            </a:r>
            <a:endParaRPr lang="en-US"/>
          </a:p>
        </p:txBody>
      </p:sp>
      <p:sp>
        <p:nvSpPr>
          <p:cNvPr id="3" name="Content Placeholder 2">
            <a:extLst>
              <a:ext uri="{FF2B5EF4-FFF2-40B4-BE49-F238E27FC236}">
                <a16:creationId xmlns:a16="http://schemas.microsoft.com/office/drawing/2014/main" id="{54710F9B-951E-4A2F-811A-D0015DCAFB94}"/>
              </a:ext>
            </a:extLst>
          </p:cNvPr>
          <p:cNvSpPr>
            <a:spLocks noGrp="1"/>
          </p:cNvSpPr>
          <p:nvPr>
            <p:ph idx="1"/>
          </p:nvPr>
        </p:nvSpPr>
        <p:spPr>
          <a:xfrm>
            <a:off x="838200" y="1994958"/>
            <a:ext cx="10515600" cy="4351338"/>
          </a:xfrm>
        </p:spPr>
        <p:txBody>
          <a:bodyPr vert="horz" lIns="91440" tIns="45720" rIns="91440" bIns="45720" rtlCol="0" anchor="t">
            <a:normAutofit/>
          </a:bodyPr>
          <a:lstStyle/>
          <a:p>
            <a:r>
              <a:rPr lang="en-US">
                <a:ea typeface="+mn-lt"/>
                <a:cs typeface="+mn-lt"/>
              </a:rPr>
              <a:t>Training set with around 30,000 dialogues</a:t>
            </a:r>
          </a:p>
          <a:p>
            <a:r>
              <a:rPr lang="en-US">
                <a:ea typeface="+mn-lt"/>
                <a:cs typeface="+mn-lt"/>
              </a:rPr>
              <a:t>Testing set: around 2,700 dialogues</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5" name="Picture 5" descr="A screenshot of a cell phone&#10;&#10;Description generated with high confidence">
            <a:extLst>
              <a:ext uri="{FF2B5EF4-FFF2-40B4-BE49-F238E27FC236}">
                <a16:creationId xmlns:a16="http://schemas.microsoft.com/office/drawing/2014/main" id="{B3A6BBE8-6190-4FB8-8090-49EA6BB3EE08}"/>
              </a:ext>
            </a:extLst>
          </p:cNvPr>
          <p:cNvPicPr>
            <a:picLocks noChangeAspect="1"/>
          </p:cNvPicPr>
          <p:nvPr/>
        </p:nvPicPr>
        <p:blipFill>
          <a:blip r:embed="rId3"/>
          <a:stretch>
            <a:fillRect/>
          </a:stretch>
        </p:blipFill>
        <p:spPr>
          <a:xfrm>
            <a:off x="381434" y="4001822"/>
            <a:ext cx="11427125" cy="1256496"/>
          </a:xfrm>
          <a:prstGeom prst="rect">
            <a:avLst/>
          </a:prstGeom>
        </p:spPr>
      </p:pic>
      <p:pic>
        <p:nvPicPr>
          <p:cNvPr id="4" name="Picture 6" descr="A picture containing drawing&#10;&#10;Description generated with very high confidence">
            <a:extLst>
              <a:ext uri="{FF2B5EF4-FFF2-40B4-BE49-F238E27FC236}">
                <a16:creationId xmlns:a16="http://schemas.microsoft.com/office/drawing/2014/main" id="{B8F8D7C6-F5E3-4E74-BCB3-D43A00A0ADD5}"/>
              </a:ext>
            </a:extLst>
          </p:cNvPr>
          <p:cNvPicPr>
            <a:picLocks noChangeAspect="1"/>
          </p:cNvPicPr>
          <p:nvPr/>
        </p:nvPicPr>
        <p:blipFill>
          <a:blip r:embed="rId4"/>
          <a:stretch>
            <a:fillRect/>
          </a:stretch>
        </p:blipFill>
        <p:spPr>
          <a:xfrm>
            <a:off x="10140630" y="6124703"/>
            <a:ext cx="1898970" cy="638812"/>
          </a:xfrm>
          <a:prstGeom prst="rect">
            <a:avLst/>
          </a:prstGeom>
        </p:spPr>
      </p:pic>
      <p:sp>
        <p:nvSpPr>
          <p:cNvPr id="6" name="TextBox 5">
            <a:extLst>
              <a:ext uri="{FF2B5EF4-FFF2-40B4-BE49-F238E27FC236}">
                <a16:creationId xmlns:a16="http://schemas.microsoft.com/office/drawing/2014/main" id="{687F3F13-46B0-4BB8-BCA4-BE2EB9787C2C}"/>
              </a:ext>
            </a:extLst>
          </p:cNvPr>
          <p:cNvSpPr txBox="1"/>
          <p:nvPr/>
        </p:nvSpPr>
        <p:spPr>
          <a:xfrm>
            <a:off x="598099" y="5946475"/>
            <a:ext cx="5259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https://www.humanizing-ai.com/emocontext.html</a:t>
            </a:r>
            <a:endParaRPr lang="en-US"/>
          </a:p>
        </p:txBody>
      </p:sp>
    </p:spTree>
    <p:extLst>
      <p:ext uri="{BB962C8B-B14F-4D97-AF65-F5344CB8AC3E}">
        <p14:creationId xmlns:p14="http://schemas.microsoft.com/office/powerpoint/2010/main" val="366878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2F8-7FAB-451D-BA48-495D5D90E777}"/>
              </a:ext>
            </a:extLst>
          </p:cNvPr>
          <p:cNvSpPr>
            <a:spLocks noGrp="1"/>
          </p:cNvSpPr>
          <p:nvPr>
            <p:ph type="title"/>
          </p:nvPr>
        </p:nvSpPr>
        <p:spPr/>
        <p:txBody>
          <a:bodyPr/>
          <a:lstStyle/>
          <a:p>
            <a:r>
              <a:rPr lang="en-US">
                <a:cs typeface="Calibri Light"/>
              </a:rPr>
              <a:t>Data Analysis</a:t>
            </a:r>
          </a:p>
        </p:txBody>
      </p:sp>
      <p:pic>
        <p:nvPicPr>
          <p:cNvPr id="6" name="Picture 6" descr="A picture containing drawing&#10;&#10;Description generated with very high confidence">
            <a:extLst>
              <a:ext uri="{FF2B5EF4-FFF2-40B4-BE49-F238E27FC236}">
                <a16:creationId xmlns:a16="http://schemas.microsoft.com/office/drawing/2014/main" id="{218D435C-10E9-4EC7-854E-535A7A27A6FD}"/>
              </a:ext>
            </a:extLst>
          </p:cNvPr>
          <p:cNvPicPr>
            <a:picLocks noChangeAspect="1"/>
          </p:cNvPicPr>
          <p:nvPr/>
        </p:nvPicPr>
        <p:blipFill>
          <a:blip r:embed="rId3"/>
          <a:stretch>
            <a:fillRect/>
          </a:stretch>
        </p:blipFill>
        <p:spPr>
          <a:xfrm>
            <a:off x="10140630" y="6124703"/>
            <a:ext cx="1898970" cy="638812"/>
          </a:xfrm>
          <a:prstGeom prst="rect">
            <a:avLst/>
          </a:prstGeom>
        </p:spPr>
      </p:pic>
      <p:pic>
        <p:nvPicPr>
          <p:cNvPr id="22" name="Picture 22" descr="A picture containing drawing&#10;&#10;Description generated with very high confidence">
            <a:extLst>
              <a:ext uri="{FF2B5EF4-FFF2-40B4-BE49-F238E27FC236}">
                <a16:creationId xmlns:a16="http://schemas.microsoft.com/office/drawing/2014/main" id="{7AA48A83-52F3-413A-9642-1940E65A7B31}"/>
              </a:ext>
            </a:extLst>
          </p:cNvPr>
          <p:cNvPicPr>
            <a:picLocks noChangeAspect="1"/>
          </p:cNvPicPr>
          <p:nvPr/>
        </p:nvPicPr>
        <p:blipFill>
          <a:blip r:embed="rId4"/>
          <a:stretch>
            <a:fillRect/>
          </a:stretch>
        </p:blipFill>
        <p:spPr>
          <a:xfrm>
            <a:off x="6220691" y="2851591"/>
            <a:ext cx="4350327" cy="1916816"/>
          </a:xfrm>
          <a:prstGeom prst="rect">
            <a:avLst/>
          </a:prstGeom>
        </p:spPr>
      </p:pic>
      <p:sp>
        <p:nvSpPr>
          <p:cNvPr id="24" name="TextBox 23">
            <a:extLst>
              <a:ext uri="{FF2B5EF4-FFF2-40B4-BE49-F238E27FC236}">
                <a16:creationId xmlns:a16="http://schemas.microsoft.com/office/drawing/2014/main" id="{5563B681-9BE7-42FA-B518-DC5692D304FB}"/>
              </a:ext>
            </a:extLst>
          </p:cNvPr>
          <p:cNvSpPr txBox="1"/>
          <p:nvPr/>
        </p:nvSpPr>
        <p:spPr>
          <a:xfrm>
            <a:off x="7245927" y="1898073"/>
            <a:ext cx="34636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Top 5 Emojis</a:t>
            </a:r>
            <a:endParaRPr lang="en-US" sz="3200">
              <a:cs typeface="Calibri"/>
            </a:endParaRPr>
          </a:p>
        </p:txBody>
      </p:sp>
      <p:pic>
        <p:nvPicPr>
          <p:cNvPr id="27" name="Picture 27" descr="A close up of a logo&#10;&#10;Description generated with high confidence">
            <a:extLst>
              <a:ext uri="{FF2B5EF4-FFF2-40B4-BE49-F238E27FC236}">
                <a16:creationId xmlns:a16="http://schemas.microsoft.com/office/drawing/2014/main" id="{A9AEF1D2-9F19-486C-9F68-101FCDFE8AE0}"/>
              </a:ext>
            </a:extLst>
          </p:cNvPr>
          <p:cNvPicPr>
            <a:picLocks noGrp="1" noChangeAspect="1"/>
          </p:cNvPicPr>
          <p:nvPr>
            <p:ph idx="1"/>
          </p:nvPr>
        </p:nvPicPr>
        <p:blipFill>
          <a:blip r:embed="rId5"/>
          <a:stretch>
            <a:fillRect/>
          </a:stretch>
        </p:blipFill>
        <p:spPr>
          <a:xfrm>
            <a:off x="512113" y="1340716"/>
            <a:ext cx="5016355" cy="4669992"/>
          </a:xfrm>
        </p:spPr>
      </p:pic>
    </p:spTree>
    <p:extLst>
      <p:ext uri="{BB962C8B-B14F-4D97-AF65-F5344CB8AC3E}">
        <p14:creationId xmlns:p14="http://schemas.microsoft.com/office/powerpoint/2010/main" val="205357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92F8-7FAB-451D-BA48-495D5D90E777}"/>
              </a:ext>
            </a:extLst>
          </p:cNvPr>
          <p:cNvSpPr>
            <a:spLocks noGrp="1"/>
          </p:cNvSpPr>
          <p:nvPr>
            <p:ph type="title"/>
          </p:nvPr>
        </p:nvSpPr>
        <p:spPr>
          <a:xfrm>
            <a:off x="838200" y="365125"/>
            <a:ext cx="10515600" cy="1325563"/>
          </a:xfrm>
        </p:spPr>
        <p:txBody>
          <a:bodyPr>
            <a:normAutofit/>
          </a:bodyPr>
          <a:lstStyle/>
          <a:p>
            <a:r>
              <a:rPr lang="en-US">
                <a:cs typeface="Calibri Light"/>
              </a:rPr>
              <a:t>Data Analysis</a:t>
            </a:r>
          </a:p>
        </p:txBody>
      </p:sp>
      <p:sp>
        <p:nvSpPr>
          <p:cNvPr id="3" name="Content Placeholder 2">
            <a:extLst>
              <a:ext uri="{FF2B5EF4-FFF2-40B4-BE49-F238E27FC236}">
                <a16:creationId xmlns:a16="http://schemas.microsoft.com/office/drawing/2014/main" id="{08BB22B5-A504-456F-B3EA-A204044D1D66}"/>
              </a:ext>
            </a:extLst>
          </p:cNvPr>
          <p:cNvSpPr>
            <a:spLocks noGrp="1"/>
          </p:cNvSpPr>
          <p:nvPr>
            <p:ph idx="1"/>
          </p:nvPr>
        </p:nvSpPr>
        <p:spPr>
          <a:xfrm>
            <a:off x="838200" y="1825625"/>
            <a:ext cx="3797807" cy="4351338"/>
          </a:xfrm>
        </p:spPr>
        <p:txBody>
          <a:bodyPr vert="horz" lIns="91440" tIns="45720" rIns="91440" bIns="45720" rtlCol="0" anchor="t">
            <a:normAutofit/>
          </a:bodyPr>
          <a:lstStyle/>
          <a:p>
            <a:r>
              <a:rPr lang="en-US">
                <a:cs typeface="Calibri"/>
              </a:rPr>
              <a:t>Word Count</a:t>
            </a:r>
          </a:p>
          <a:p>
            <a:endParaRPr lang="en-US">
              <a:cs typeface="Calibri"/>
            </a:endParaRPr>
          </a:p>
        </p:txBody>
      </p:sp>
      <p:pic>
        <p:nvPicPr>
          <p:cNvPr id="7" name="Picture 6" descr="A picture containing drawing&#10;&#10;Description generated with very high confidence">
            <a:extLst>
              <a:ext uri="{FF2B5EF4-FFF2-40B4-BE49-F238E27FC236}">
                <a16:creationId xmlns:a16="http://schemas.microsoft.com/office/drawing/2014/main" id="{378FAE82-4D3E-46AA-8117-B7106C1A2D32}"/>
              </a:ext>
            </a:extLst>
          </p:cNvPr>
          <p:cNvPicPr>
            <a:picLocks noChangeAspect="1"/>
          </p:cNvPicPr>
          <p:nvPr/>
        </p:nvPicPr>
        <p:blipFill>
          <a:blip r:embed="rId3"/>
          <a:stretch>
            <a:fillRect/>
          </a:stretch>
        </p:blipFill>
        <p:spPr>
          <a:xfrm>
            <a:off x="10140630" y="6124703"/>
            <a:ext cx="1898970" cy="638812"/>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410D981A-8438-4022-9349-729D3713A08D}"/>
              </a:ext>
            </a:extLst>
          </p:cNvPr>
          <p:cNvPicPr>
            <a:picLocks noChangeAspect="1"/>
          </p:cNvPicPr>
          <p:nvPr/>
        </p:nvPicPr>
        <p:blipFill>
          <a:blip r:embed="rId4"/>
          <a:stretch>
            <a:fillRect/>
          </a:stretch>
        </p:blipFill>
        <p:spPr>
          <a:xfrm>
            <a:off x="3444815" y="1364591"/>
            <a:ext cx="6941388" cy="4761423"/>
          </a:xfrm>
          <a:prstGeom prst="rect">
            <a:avLst/>
          </a:prstGeom>
        </p:spPr>
      </p:pic>
    </p:spTree>
    <p:extLst>
      <p:ext uri="{BB962C8B-B14F-4D97-AF65-F5344CB8AC3E}">
        <p14:creationId xmlns:p14="http://schemas.microsoft.com/office/powerpoint/2010/main" val="45483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1482-6F3D-4044-BE86-27B3F91F41C9}"/>
              </a:ext>
            </a:extLst>
          </p:cNvPr>
          <p:cNvSpPr>
            <a:spLocks noGrp="1"/>
          </p:cNvSpPr>
          <p:nvPr>
            <p:ph type="title"/>
          </p:nvPr>
        </p:nvSpPr>
        <p:spPr/>
        <p:txBody>
          <a:bodyPr/>
          <a:lstStyle/>
          <a:p>
            <a:r>
              <a:rPr lang="en-US">
                <a:cs typeface="Calibri Light"/>
              </a:rPr>
              <a:t>Preprocess Data</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4D598B9-6454-4119-9F3B-3A46FE50283D}"/>
              </a:ext>
            </a:extLst>
          </p:cNvPr>
          <p:cNvPicPr>
            <a:picLocks noGrp="1" noChangeAspect="1"/>
          </p:cNvPicPr>
          <p:nvPr>
            <p:ph idx="1"/>
          </p:nvPr>
        </p:nvPicPr>
        <p:blipFill>
          <a:blip r:embed="rId3"/>
          <a:stretch>
            <a:fillRect/>
          </a:stretch>
        </p:blipFill>
        <p:spPr>
          <a:xfrm>
            <a:off x="838200" y="2099060"/>
            <a:ext cx="10515600" cy="2498181"/>
          </a:xfrm>
        </p:spPr>
      </p:pic>
    </p:spTree>
    <p:extLst>
      <p:ext uri="{BB962C8B-B14F-4D97-AF65-F5344CB8AC3E}">
        <p14:creationId xmlns:p14="http://schemas.microsoft.com/office/powerpoint/2010/main" val="388828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9EA5-B409-43FF-AFE8-E4FE14E8CA8F}"/>
              </a:ext>
            </a:extLst>
          </p:cNvPr>
          <p:cNvSpPr>
            <a:spLocks noGrp="1"/>
          </p:cNvSpPr>
          <p:nvPr>
            <p:ph type="title"/>
          </p:nvPr>
        </p:nvSpPr>
        <p:spPr/>
        <p:txBody>
          <a:bodyPr/>
          <a:lstStyle/>
          <a:p>
            <a:r>
              <a:rPr lang="en-US">
                <a:cs typeface="Calibri Light"/>
              </a:rPr>
              <a:t>Models</a:t>
            </a:r>
            <a:endParaRPr lang="en-US"/>
          </a:p>
        </p:txBody>
      </p:sp>
      <p:pic>
        <p:nvPicPr>
          <p:cNvPr id="4" name="Picture 4" descr="A close up of a logo&#10;&#10;Description generated with very high confidence">
            <a:extLst>
              <a:ext uri="{FF2B5EF4-FFF2-40B4-BE49-F238E27FC236}">
                <a16:creationId xmlns:a16="http://schemas.microsoft.com/office/drawing/2014/main" id="{41940357-9DF9-4CB2-B9F6-CF142942A46C}"/>
              </a:ext>
            </a:extLst>
          </p:cNvPr>
          <p:cNvPicPr>
            <a:picLocks noGrp="1" noChangeAspect="1"/>
          </p:cNvPicPr>
          <p:nvPr>
            <p:ph idx="1"/>
          </p:nvPr>
        </p:nvPicPr>
        <p:blipFill>
          <a:blip r:embed="rId3"/>
          <a:stretch>
            <a:fillRect/>
          </a:stretch>
        </p:blipFill>
        <p:spPr>
          <a:xfrm>
            <a:off x="2662442" y="581544"/>
            <a:ext cx="8095647" cy="5610969"/>
          </a:xfrm>
        </p:spPr>
      </p:pic>
    </p:spTree>
    <p:extLst>
      <p:ext uri="{BB962C8B-B14F-4D97-AF65-F5344CB8AC3E}">
        <p14:creationId xmlns:p14="http://schemas.microsoft.com/office/powerpoint/2010/main" val="172986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1AC26B4-5213-4632-85CD-BCBA85567AFD}"/>
              </a:ext>
            </a:extLst>
          </p:cNvPr>
          <p:cNvSpPr txBox="1">
            <a:spLocks/>
          </p:cNvSpPr>
          <p:nvPr/>
        </p:nvSpPr>
        <p:spPr>
          <a:xfrm>
            <a:off x="847344" y="300505"/>
            <a:ext cx="10506456" cy="119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a:cs typeface="Calibri Light"/>
              </a:rPr>
              <a:t>Imbalanced distribution</a:t>
            </a:r>
          </a:p>
        </p:txBody>
      </p:sp>
      <p:pic>
        <p:nvPicPr>
          <p:cNvPr id="7" name="Picture 7" descr="A screenshot of a cell phone&#10;&#10;Description generated with very high confidence">
            <a:extLst>
              <a:ext uri="{FF2B5EF4-FFF2-40B4-BE49-F238E27FC236}">
                <a16:creationId xmlns:a16="http://schemas.microsoft.com/office/drawing/2014/main" id="{D464077D-A308-4838-B958-35EC1E51DA2E}"/>
              </a:ext>
            </a:extLst>
          </p:cNvPr>
          <p:cNvPicPr>
            <a:picLocks noChangeAspect="1"/>
          </p:cNvPicPr>
          <p:nvPr/>
        </p:nvPicPr>
        <p:blipFill>
          <a:blip r:embed="rId3"/>
          <a:stretch>
            <a:fillRect/>
          </a:stretch>
        </p:blipFill>
        <p:spPr>
          <a:xfrm>
            <a:off x="6037907" y="1703675"/>
            <a:ext cx="5681220" cy="3948448"/>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96F268E1-D376-4245-A97D-34E86C1A1264}"/>
              </a:ext>
            </a:extLst>
          </p:cNvPr>
          <p:cNvPicPr>
            <a:picLocks noChangeAspect="1"/>
          </p:cNvPicPr>
          <p:nvPr/>
        </p:nvPicPr>
        <p:blipFill>
          <a:blip r:embed="rId4"/>
          <a:stretch>
            <a:fillRect/>
          </a:stretch>
        </p:blipFill>
        <p:spPr>
          <a:xfrm>
            <a:off x="359383" y="1712474"/>
            <a:ext cx="5681219" cy="3934244"/>
          </a:xfrm>
          <a:prstGeom prst="rect">
            <a:avLst/>
          </a:prstGeom>
        </p:spPr>
      </p:pic>
      <p:pic>
        <p:nvPicPr>
          <p:cNvPr id="3" name="Picture 6" descr="A picture containing drawing&#10;&#10;Description generated with very high confidence">
            <a:extLst>
              <a:ext uri="{FF2B5EF4-FFF2-40B4-BE49-F238E27FC236}">
                <a16:creationId xmlns:a16="http://schemas.microsoft.com/office/drawing/2014/main" id="{8C217648-DFD8-4990-AABD-BCA2E8B1163A}"/>
              </a:ext>
            </a:extLst>
          </p:cNvPr>
          <p:cNvPicPr>
            <a:picLocks noChangeAspect="1"/>
          </p:cNvPicPr>
          <p:nvPr/>
        </p:nvPicPr>
        <p:blipFill>
          <a:blip r:embed="rId5"/>
          <a:stretch>
            <a:fillRect/>
          </a:stretch>
        </p:blipFill>
        <p:spPr>
          <a:xfrm>
            <a:off x="10140630" y="6124703"/>
            <a:ext cx="1898970" cy="638812"/>
          </a:xfrm>
          <a:prstGeom prst="rect">
            <a:avLst/>
          </a:prstGeom>
        </p:spPr>
      </p:pic>
    </p:spTree>
    <p:extLst>
      <p:ext uri="{BB962C8B-B14F-4D97-AF65-F5344CB8AC3E}">
        <p14:creationId xmlns:p14="http://schemas.microsoft.com/office/powerpoint/2010/main" val="22295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A1A7-2F7A-4A0F-8464-91B0679A1BF8}"/>
              </a:ext>
            </a:extLst>
          </p:cNvPr>
          <p:cNvSpPr>
            <a:spLocks noGrp="1"/>
          </p:cNvSpPr>
          <p:nvPr>
            <p:ph type="title"/>
          </p:nvPr>
        </p:nvSpPr>
        <p:spPr/>
        <p:txBody>
          <a:bodyPr/>
          <a:lstStyle/>
          <a:p>
            <a:r>
              <a:rPr lang="en-US">
                <a:cs typeface="Calibri Light"/>
              </a:rPr>
              <a:t>Methods and Evaluation Strategies</a:t>
            </a:r>
          </a:p>
        </p:txBody>
      </p:sp>
      <p:sp>
        <p:nvSpPr>
          <p:cNvPr id="3" name="Content Placeholder 2">
            <a:extLst>
              <a:ext uri="{FF2B5EF4-FFF2-40B4-BE49-F238E27FC236}">
                <a16:creationId xmlns:a16="http://schemas.microsoft.com/office/drawing/2014/main" id="{5F388C7C-AF75-4BB9-9DA6-3792A30227F3}"/>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Feature Extraction:</a:t>
            </a:r>
          </a:p>
          <a:p>
            <a:pPr lvl="1"/>
            <a:r>
              <a:rPr lang="en-US">
                <a:cs typeface="Calibri"/>
              </a:rPr>
              <a:t>Statistic features: TF(</a:t>
            </a:r>
            <a:r>
              <a:rPr lang="en-US">
                <a:ea typeface="+mn-lt"/>
                <a:cs typeface="+mn-lt"/>
              </a:rPr>
              <a:t>term frequency</a:t>
            </a:r>
            <a:r>
              <a:rPr lang="en-US">
                <a:cs typeface="Calibri"/>
              </a:rPr>
              <a:t>),  n-grams(unigram, bigrams...)</a:t>
            </a:r>
          </a:p>
          <a:p>
            <a:pPr lvl="1"/>
            <a:r>
              <a:rPr lang="en-US">
                <a:cs typeface="Calibri"/>
              </a:rPr>
              <a:t>Morphological features: </a:t>
            </a:r>
            <a:r>
              <a:rPr lang="en-US" err="1">
                <a:cs typeface="Calibri"/>
              </a:rPr>
              <a:t>PoS</a:t>
            </a:r>
            <a:r>
              <a:rPr lang="en-US">
                <a:cs typeface="Calibri"/>
              </a:rPr>
              <a:t> (part of speech)</a:t>
            </a:r>
          </a:p>
          <a:p>
            <a:pPr lvl="1"/>
            <a:r>
              <a:rPr lang="en-US">
                <a:cs typeface="Calibri"/>
              </a:rPr>
              <a:t>Lexical features</a:t>
            </a:r>
          </a:p>
          <a:p>
            <a:pPr lvl="1"/>
            <a:endParaRPr lang="en-US">
              <a:cs typeface="Calibri"/>
            </a:endParaRPr>
          </a:p>
          <a:p>
            <a:r>
              <a:rPr lang="en-US">
                <a:cs typeface="Calibri"/>
              </a:rPr>
              <a:t>Models</a:t>
            </a:r>
            <a:endParaRPr lang="en-US"/>
          </a:p>
          <a:p>
            <a:pPr lvl="1"/>
            <a:r>
              <a:rPr lang="en-US">
                <a:cs typeface="Calibri"/>
              </a:rPr>
              <a:t>SVM</a:t>
            </a:r>
          </a:p>
          <a:p>
            <a:pPr lvl="1"/>
            <a:r>
              <a:rPr lang="en-US">
                <a:cs typeface="Calibri"/>
              </a:rPr>
              <a:t>GBDT</a:t>
            </a:r>
          </a:p>
          <a:p>
            <a:pPr marL="457200" lvl="1" indent="0">
              <a:buNone/>
            </a:pPr>
            <a:endParaRPr lang="en-US">
              <a:cs typeface="Calibri"/>
            </a:endParaRPr>
          </a:p>
          <a:p>
            <a:r>
              <a:rPr lang="en-US">
                <a:cs typeface="Calibri"/>
              </a:rPr>
              <a:t>Evaluation</a:t>
            </a:r>
          </a:p>
          <a:p>
            <a:pPr lvl="1"/>
            <a:r>
              <a:rPr lang="en-US">
                <a:cs typeface="Calibri"/>
              </a:rPr>
              <a:t>Precision</a:t>
            </a:r>
          </a:p>
          <a:p>
            <a:pPr lvl="1"/>
            <a:r>
              <a:rPr lang="en-US">
                <a:cs typeface="Calibri"/>
              </a:rPr>
              <a:t>Recall</a:t>
            </a:r>
          </a:p>
          <a:p>
            <a:pPr lvl="1"/>
            <a:r>
              <a:rPr lang="en-US">
                <a:cs typeface="Calibri"/>
              </a:rPr>
              <a:t>F1 Score</a:t>
            </a:r>
          </a:p>
          <a:p>
            <a:endParaRPr lang="en-US">
              <a:cs typeface="Calibri"/>
            </a:endParaRPr>
          </a:p>
        </p:txBody>
      </p:sp>
      <p:pic>
        <p:nvPicPr>
          <p:cNvPr id="5" name="Picture 6" descr="A picture containing drawing&#10;&#10;Description generated with very high confidence">
            <a:extLst>
              <a:ext uri="{FF2B5EF4-FFF2-40B4-BE49-F238E27FC236}">
                <a16:creationId xmlns:a16="http://schemas.microsoft.com/office/drawing/2014/main" id="{0EEEFB42-72CA-4074-A7D3-519B8E639F03}"/>
              </a:ext>
            </a:extLst>
          </p:cNvPr>
          <p:cNvPicPr>
            <a:picLocks noChangeAspect="1"/>
          </p:cNvPicPr>
          <p:nvPr/>
        </p:nvPicPr>
        <p:blipFill>
          <a:blip r:embed="rId3"/>
          <a:stretch>
            <a:fillRect/>
          </a:stretch>
        </p:blipFill>
        <p:spPr>
          <a:xfrm>
            <a:off x="10140630" y="6124703"/>
            <a:ext cx="1898970" cy="638812"/>
          </a:xfrm>
          <a:prstGeom prst="rect">
            <a:avLst/>
          </a:prstGeom>
        </p:spPr>
      </p:pic>
    </p:spTree>
    <p:extLst>
      <p:ext uri="{BB962C8B-B14F-4D97-AF65-F5344CB8AC3E}">
        <p14:creationId xmlns:p14="http://schemas.microsoft.com/office/powerpoint/2010/main" val="2914725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Emotion Detection in Dialogues</vt:lpstr>
      <vt:lpstr>Motivation and Background</vt:lpstr>
      <vt:lpstr>Data Set</vt:lpstr>
      <vt:lpstr>Data Analysis</vt:lpstr>
      <vt:lpstr>Data Analysis</vt:lpstr>
      <vt:lpstr>Preprocess Data</vt:lpstr>
      <vt:lpstr>Models</vt:lpstr>
      <vt:lpstr>PowerPoint Presentation</vt:lpstr>
      <vt:lpstr>Methods and Evaluation Strategies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2019-11-15T01:59:48Z</dcterms:created>
  <dcterms:modified xsi:type="dcterms:W3CDTF">2019-11-20T18:02:37Z</dcterms:modified>
</cp:coreProperties>
</file>