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95" r:id="rId4"/>
    <p:sldId id="258" r:id="rId5"/>
    <p:sldId id="262" r:id="rId6"/>
    <p:sldId id="264" r:id="rId7"/>
    <p:sldId id="266" r:id="rId8"/>
    <p:sldId id="284" r:id="rId9"/>
    <p:sldId id="268" r:id="rId10"/>
    <p:sldId id="270" r:id="rId11"/>
    <p:sldId id="286" r:id="rId12"/>
    <p:sldId id="293" r:id="rId13"/>
    <p:sldId id="285" r:id="rId14"/>
    <p:sldId id="259" r:id="rId15"/>
    <p:sldId id="273" r:id="rId16"/>
    <p:sldId id="298" r:id="rId17"/>
    <p:sldId id="297" r:id="rId18"/>
    <p:sldId id="299" r:id="rId19"/>
    <p:sldId id="274" r:id="rId20"/>
    <p:sldId id="289" r:id="rId21"/>
    <p:sldId id="275" r:id="rId22"/>
    <p:sldId id="290" r:id="rId23"/>
    <p:sldId id="276" r:id="rId24"/>
    <p:sldId id="301" r:id="rId25"/>
    <p:sldId id="277" r:id="rId26"/>
    <p:sldId id="278" r:id="rId27"/>
    <p:sldId id="280" r:id="rId28"/>
    <p:sldId id="305" r:id="rId29"/>
    <p:sldId id="281" r:id="rId30"/>
    <p:sldId id="306" r:id="rId31"/>
    <p:sldId id="282" r:id="rId32"/>
    <p:sldId id="307" r:id="rId33"/>
    <p:sldId id="300" r:id="rId34"/>
    <p:sldId id="261" r:id="rId35"/>
    <p:sldId id="287" r:id="rId36"/>
    <p:sldId id="260" r:id="rId37"/>
    <p:sldId id="296" r:id="rId38"/>
    <p:sldId id="304" r:id="rId39"/>
    <p:sldId id="303" r:id="rId40"/>
    <p:sldId id="308" r:id="rId41"/>
    <p:sldId id="279" r:id="rId42"/>
  </p:sldIdLst>
  <p:sldSz cx="12192000" cy="6858000"/>
  <p:notesSz cx="6858000" cy="21621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A873B-2A51-D6D0-4F7F-263BD5CAE7B2}" v="235" dt="2019-12-04T01:15:54.164"/>
    <p1510:client id="{382C97E7-F882-DF21-2FCC-3B9D65587D72}" v="424" dt="2019-12-04T03:39:50.932"/>
    <p1510:client id="{84C78E4F-0166-E710-757C-9ABF3813BF44}" v="176" dt="2019-12-04T03:21:00.315"/>
    <p1510:client id="{92BCE126-AB54-0FFF-8377-52A6C7246C3D}" v="1115" dt="2019-12-04T18:00:27.088"/>
    <p1510:client id="{948FFFAB-3BFF-759D-2E81-08A282E22993}" v="130" dt="2019-12-04T17:28:26.040"/>
    <p1510:client id="{C14CF5A8-B976-4C3D-B365-CFDAED71B0C1}" v="1308" dt="2019-12-04T17:44:29.811"/>
    <p1510:client id="{D5503935-B4D4-20E8-8154-42250D44567A}" v="77" dt="2019-12-04T06:22:58.264"/>
    <p1510:client id="{FEA5888C-7B3B-F17F-411E-47718AB3E7DF}" v="687" dt="2019-12-04T13:06:44.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FE17C-1606-43D4-819D-8826DD792B08}" type="datetimeFigureOut">
              <a:rPr lang="en-US"/>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092A3-2F05-440A-A1CB-5D5BAFDFC971}" type="slidenum">
              <a:rPr lang="en-US"/>
              <a:t>‹#›</a:t>
            </a:fld>
            <a:endParaRPr lang="en-US"/>
          </a:p>
        </p:txBody>
      </p:sp>
    </p:spTree>
    <p:extLst>
      <p:ext uri="{BB962C8B-B14F-4D97-AF65-F5344CB8AC3E}">
        <p14:creationId xmlns:p14="http://schemas.microsoft.com/office/powerpoint/2010/main" val="190836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String_(computer_scienc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en.wikipedia.org/wiki/Token_(parser)"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Document"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en.wikipedia.org/wiki/Markov_chain" TargetMode="External"/><Relationship Id="rId5" Type="http://schemas.openxmlformats.org/officeDocument/2006/relationships/hyperlink" Target="https://en.wikipedia.org/wiki/Language_model" TargetMode="External"/><Relationship Id="rId4" Type="http://schemas.openxmlformats.org/officeDocument/2006/relationships/hyperlink" Target="https://en.wikipedia.org/wiki/Text_corpu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Good afternoon. My name is </a:t>
            </a:r>
            <a:r>
              <a:rPr lang="en-US" err="1">
                <a:cs typeface="Calibri"/>
              </a:rPr>
              <a:t>Yibo</a:t>
            </a:r>
            <a:r>
              <a:rPr lang="en-US">
                <a:cs typeface="Calibri"/>
              </a:rPr>
              <a:t>, this is </a:t>
            </a:r>
            <a:r>
              <a:rPr lang="en-US" err="1">
                <a:cs typeface="Calibri"/>
              </a:rPr>
              <a:t>Xiangjue</a:t>
            </a:r>
            <a:r>
              <a:rPr lang="en-US">
                <a:cs typeface="Calibri"/>
              </a:rPr>
              <a:t>, this is Yanan.</a:t>
            </a:r>
          </a:p>
          <a:p>
            <a:r>
              <a:rPr lang="en-US">
                <a:cs typeface="Calibri"/>
              </a:rPr>
              <a:t>Today, we'd like to talk about our final project, emotion detection in dialogues.</a:t>
            </a:r>
          </a:p>
        </p:txBody>
      </p:sp>
      <p:sp>
        <p:nvSpPr>
          <p:cNvPr id="4" name="Slide Number Placeholder 3"/>
          <p:cNvSpPr>
            <a:spLocks noGrp="1"/>
          </p:cNvSpPr>
          <p:nvPr>
            <p:ph type="sldNum" sz="quarter" idx="5"/>
          </p:nvPr>
        </p:nvSpPr>
        <p:spPr/>
        <p:txBody>
          <a:bodyPr/>
          <a:lstStyle/>
          <a:p>
            <a:fld id="{9B8092A3-2F05-440A-A1CB-5D5BAFDFC971}" type="slidenum">
              <a:rPr lang="en-US"/>
              <a:t>1</a:t>
            </a:fld>
            <a:endParaRPr lang="en-US"/>
          </a:p>
        </p:txBody>
      </p:sp>
    </p:spTree>
    <p:extLst>
      <p:ext uri="{BB962C8B-B14F-4D97-AF65-F5344CB8AC3E}">
        <p14:creationId xmlns:p14="http://schemas.microsoft.com/office/powerpoint/2010/main" val="2732268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order of preprocessing is also important, because some processes will influence each other. For example, if we lemmatize before expanding abbreviations, there will be some mistakes or omissions.</a:t>
            </a:r>
          </a:p>
          <a:p>
            <a:r>
              <a:rPr lang="en-US">
                <a:cs typeface="Calibri"/>
              </a:rPr>
              <a:t>So we combined these processes in a reasonable order, and built two cleaned dataset. Here are the steps, and the outcome of each step.</a:t>
            </a:r>
          </a:p>
          <a:p>
            <a:r>
              <a:rPr lang="en-US">
                <a:cs typeface="Calibri"/>
              </a:rPr>
              <a:t>In the first cleaned dataset, we deleted stop words;</a:t>
            </a:r>
          </a:p>
        </p:txBody>
      </p:sp>
      <p:sp>
        <p:nvSpPr>
          <p:cNvPr id="4" name="Slide Number Placeholder 3"/>
          <p:cNvSpPr>
            <a:spLocks noGrp="1"/>
          </p:cNvSpPr>
          <p:nvPr>
            <p:ph type="sldNum" sz="quarter" idx="5"/>
          </p:nvPr>
        </p:nvSpPr>
        <p:spPr/>
        <p:txBody>
          <a:bodyPr/>
          <a:lstStyle/>
          <a:p>
            <a:fld id="{9B8092A3-2F05-440A-A1CB-5D5BAFDFC971}" type="slidenum">
              <a:rPr lang="en-US"/>
              <a:t>11</a:t>
            </a:fld>
            <a:endParaRPr lang="en-US"/>
          </a:p>
        </p:txBody>
      </p:sp>
    </p:spTree>
    <p:extLst>
      <p:ext uri="{BB962C8B-B14F-4D97-AF65-F5344CB8AC3E}">
        <p14:creationId xmlns:p14="http://schemas.microsoft.com/office/powerpoint/2010/main" val="3459362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While in the second cleaned dataset we kept those stop words. Because we are not sure whether these stop words will influence the result or not. So we want to make a comparison.</a:t>
            </a:r>
          </a:p>
        </p:txBody>
      </p:sp>
      <p:sp>
        <p:nvSpPr>
          <p:cNvPr id="4" name="Slide Number Placeholder 3"/>
          <p:cNvSpPr>
            <a:spLocks noGrp="1"/>
          </p:cNvSpPr>
          <p:nvPr>
            <p:ph type="sldNum" sz="quarter" idx="5"/>
          </p:nvPr>
        </p:nvSpPr>
        <p:spPr/>
        <p:txBody>
          <a:bodyPr/>
          <a:lstStyle/>
          <a:p>
            <a:fld id="{9B8092A3-2F05-440A-A1CB-5D5BAFDFC971}" type="slidenum">
              <a:rPr lang="en-US"/>
              <a:t>12</a:t>
            </a:fld>
            <a:endParaRPr lang="en-US"/>
          </a:p>
        </p:txBody>
      </p:sp>
    </p:spTree>
    <p:extLst>
      <p:ext uri="{BB962C8B-B14F-4D97-AF65-F5344CB8AC3E}">
        <p14:creationId xmlns:p14="http://schemas.microsoft.com/office/powerpoint/2010/main" val="3509859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However, uppercase, some punctuations and emojis are meaningful, because uppercase and exclamation marks can express very strong emotions and emojis can also express emotions. When we select features, we should take them into account. </a:t>
            </a:r>
          </a:p>
          <a:p>
            <a:r>
              <a:rPr lang="en-US">
                <a:cs typeface="Calibri"/>
              </a:rPr>
              <a:t>So we built another dataset. In this dataset, we kept uppercase, punctuations and emojis, and only processed old fashion emoticons. We added blank space before and after old fashion emoticons to make them be a token. This dataset is only for features like uppercase, punctuations, emojis and old fashion emoticons.</a:t>
            </a:r>
          </a:p>
          <a:p>
            <a:r>
              <a:rPr lang="en-US">
                <a:cs typeface="Calibri"/>
              </a:rPr>
              <a:t>This is what we did for preprocessing dataset.</a:t>
            </a:r>
          </a:p>
        </p:txBody>
      </p:sp>
      <p:sp>
        <p:nvSpPr>
          <p:cNvPr id="4" name="Slide Number Placeholder 3"/>
          <p:cNvSpPr>
            <a:spLocks noGrp="1"/>
          </p:cNvSpPr>
          <p:nvPr>
            <p:ph type="sldNum" sz="quarter" idx="5"/>
          </p:nvPr>
        </p:nvSpPr>
        <p:spPr/>
        <p:txBody>
          <a:bodyPr/>
          <a:lstStyle/>
          <a:p>
            <a:fld id="{9B8092A3-2F05-440A-A1CB-5D5BAFDFC971}" type="slidenum">
              <a:rPr lang="en-US"/>
              <a:t>13</a:t>
            </a:fld>
            <a:endParaRPr lang="en-US"/>
          </a:p>
        </p:txBody>
      </p:sp>
    </p:spTree>
    <p:extLst>
      <p:ext uri="{BB962C8B-B14F-4D97-AF65-F5344CB8AC3E}">
        <p14:creationId xmlns:p14="http://schemas.microsoft.com/office/powerpoint/2010/main" val="301867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b="1"/>
              <a:t>bigram</a:t>
            </a:r>
            <a:r>
              <a:rPr lang="en-US"/>
              <a:t> or </a:t>
            </a:r>
            <a:r>
              <a:rPr lang="en-US" b="1" err="1"/>
              <a:t>digram</a:t>
            </a:r>
            <a:r>
              <a:rPr lang="en-US"/>
              <a:t> is a sequence of two adjacent elements from a </a:t>
            </a:r>
            <a:r>
              <a:rPr lang="en-US">
                <a:hlinkClick r:id="rId3"/>
              </a:rPr>
              <a:t>string</a:t>
            </a:r>
            <a:r>
              <a:rPr lang="en-US"/>
              <a:t> of </a:t>
            </a:r>
            <a:r>
              <a:rPr lang="en-US">
                <a:hlinkClick r:id="rId4"/>
              </a:rPr>
              <a:t>tokens</a:t>
            </a:r>
            <a:r>
              <a:rPr lang="en-US"/>
              <a:t>,</a:t>
            </a:r>
          </a:p>
          <a:p>
            <a:endParaRPr lang="en-US">
              <a:cs typeface="Calibri"/>
            </a:endParaRPr>
          </a:p>
          <a:p>
            <a:r>
              <a:rPr lang="en-US"/>
              <a:t>Bigrams help provide the conditional probability of a token given the preceding token</a:t>
            </a:r>
            <a:endParaRPr lang="en-US">
              <a:cs typeface="Calibri"/>
            </a:endParaRPr>
          </a:p>
        </p:txBody>
      </p:sp>
      <p:sp>
        <p:nvSpPr>
          <p:cNvPr id="4" name="Slide Number Placeholder 3"/>
          <p:cNvSpPr>
            <a:spLocks noGrp="1"/>
          </p:cNvSpPr>
          <p:nvPr>
            <p:ph type="sldNum" sz="quarter" idx="5"/>
          </p:nvPr>
        </p:nvSpPr>
        <p:spPr/>
        <p:txBody>
          <a:bodyPr/>
          <a:lstStyle/>
          <a:p>
            <a:fld id="{9B8092A3-2F05-440A-A1CB-5D5BAFDFC971}" type="slidenum">
              <a:rPr lang="en-US"/>
              <a:t>29</a:t>
            </a:fld>
            <a:endParaRPr lang="en-US"/>
          </a:p>
        </p:txBody>
      </p:sp>
    </p:spTree>
    <p:extLst>
      <p:ext uri="{BB962C8B-B14F-4D97-AF65-F5344CB8AC3E}">
        <p14:creationId xmlns:p14="http://schemas.microsoft.com/office/powerpoint/2010/main" val="182617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Slightly better</a:t>
            </a:r>
          </a:p>
        </p:txBody>
      </p:sp>
      <p:sp>
        <p:nvSpPr>
          <p:cNvPr id="4" name="Slide Number Placeholder 3"/>
          <p:cNvSpPr>
            <a:spLocks noGrp="1"/>
          </p:cNvSpPr>
          <p:nvPr>
            <p:ph type="sldNum" sz="quarter" idx="5"/>
          </p:nvPr>
        </p:nvSpPr>
        <p:spPr/>
        <p:txBody>
          <a:bodyPr/>
          <a:lstStyle/>
          <a:p>
            <a:fld id="{9B8092A3-2F05-440A-A1CB-5D5BAFDFC971}" type="slidenum">
              <a:rPr lang="en-US" smtClean="0"/>
              <a:t>36</a:t>
            </a:fld>
            <a:endParaRPr lang="en-US"/>
          </a:p>
        </p:txBody>
      </p:sp>
    </p:spTree>
    <p:extLst>
      <p:ext uri="{BB962C8B-B14F-4D97-AF65-F5344CB8AC3E}">
        <p14:creationId xmlns:p14="http://schemas.microsoft.com/office/powerpoint/2010/main" val="1997255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class distribution into account</a:t>
            </a:r>
          </a:p>
        </p:txBody>
      </p:sp>
      <p:sp>
        <p:nvSpPr>
          <p:cNvPr id="4" name="Slide Number Placeholder 3"/>
          <p:cNvSpPr>
            <a:spLocks noGrp="1"/>
          </p:cNvSpPr>
          <p:nvPr>
            <p:ph type="sldNum" sz="quarter" idx="5"/>
          </p:nvPr>
        </p:nvSpPr>
        <p:spPr/>
        <p:txBody>
          <a:bodyPr/>
          <a:lstStyle/>
          <a:p>
            <a:fld id="{9B8092A3-2F05-440A-A1CB-5D5BAFDFC971}" type="slidenum">
              <a:rPr lang="en-US" smtClean="0"/>
              <a:t>37</a:t>
            </a:fld>
            <a:endParaRPr lang="en-US"/>
          </a:p>
        </p:txBody>
      </p:sp>
    </p:spTree>
    <p:extLst>
      <p:ext uri="{BB962C8B-B14F-4D97-AF65-F5344CB8AC3E}">
        <p14:creationId xmlns:p14="http://schemas.microsoft.com/office/powerpoint/2010/main" val="235478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Slightly better</a:t>
            </a:r>
          </a:p>
        </p:txBody>
      </p:sp>
      <p:sp>
        <p:nvSpPr>
          <p:cNvPr id="4" name="Slide Number Placeholder 3"/>
          <p:cNvSpPr>
            <a:spLocks noGrp="1"/>
          </p:cNvSpPr>
          <p:nvPr>
            <p:ph type="sldNum" sz="quarter" idx="5"/>
          </p:nvPr>
        </p:nvSpPr>
        <p:spPr/>
        <p:txBody>
          <a:bodyPr/>
          <a:lstStyle/>
          <a:p>
            <a:fld id="{9B8092A3-2F05-440A-A1CB-5D5BAFDFC971}" type="slidenum">
              <a:rPr lang="en-US" smtClean="0"/>
              <a:t>38</a:t>
            </a:fld>
            <a:endParaRPr lang="en-US"/>
          </a:p>
        </p:txBody>
      </p:sp>
    </p:spTree>
    <p:extLst>
      <p:ext uri="{BB962C8B-B14F-4D97-AF65-F5344CB8AC3E}">
        <p14:creationId xmlns:p14="http://schemas.microsoft.com/office/powerpoint/2010/main" val="2220422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t>tf</a:t>
            </a:r>
            <a:r>
              <a:rPr lang="en-US" b="1"/>
              <a:t>–</a:t>
            </a:r>
            <a:r>
              <a:rPr lang="en-US" b="1" err="1"/>
              <a:t>idf</a:t>
            </a:r>
            <a:r>
              <a:rPr lang="en-US"/>
              <a:t> or </a:t>
            </a:r>
            <a:r>
              <a:rPr lang="en-US" b="1"/>
              <a:t>TFIDF</a:t>
            </a:r>
            <a:r>
              <a:rPr lang="en-US"/>
              <a:t>, short for </a:t>
            </a:r>
            <a:r>
              <a:rPr lang="en-US" b="1"/>
              <a:t>term frequency–inverse document frequency</a:t>
            </a:r>
            <a:r>
              <a:rPr lang="en-US"/>
              <a:t>, is a numerical statistic that is intended to reflect how important a word is to a </a:t>
            </a:r>
            <a:r>
              <a:rPr lang="en-US">
                <a:hlinkClick r:id="rId3"/>
              </a:rPr>
              <a:t>document</a:t>
            </a:r>
            <a:r>
              <a:rPr lang="en-US"/>
              <a:t> in a collection or </a:t>
            </a:r>
            <a:r>
              <a:rPr lang="en-US">
                <a:hlinkClick r:id="rId4"/>
              </a:rPr>
              <a:t>corpus</a:t>
            </a:r>
          </a:p>
          <a:p>
            <a:endParaRPr lang="en-US">
              <a:cs typeface="Calibri"/>
            </a:endParaRPr>
          </a:p>
          <a:p>
            <a:r>
              <a:rPr lang="en-US">
                <a:cs typeface="Calibri"/>
              </a:rPr>
              <a:t>Bigger – More important</a:t>
            </a:r>
          </a:p>
          <a:p>
            <a:endParaRPr lang="en-US">
              <a:cs typeface="Calibri"/>
            </a:endParaRPr>
          </a:p>
          <a:p>
            <a:r>
              <a:rPr lang="en-US"/>
              <a:t>The importance increases proportionally to the number of times a word appears in the document but is offset by the frequency of the word in the corpus.</a:t>
            </a:r>
            <a:endParaRPr lang="en-US">
              <a:cs typeface="Calibri"/>
            </a:endParaRPr>
          </a:p>
          <a:p>
            <a:endParaRPr lang="en-US"/>
          </a:p>
          <a:p>
            <a:r>
              <a:rPr lang="en-US"/>
              <a:t>An </a:t>
            </a:r>
            <a:r>
              <a:rPr lang="en-US" b="1" i="1"/>
              <a:t>n</a:t>
            </a:r>
            <a:r>
              <a:rPr lang="en-US" b="1"/>
              <a:t>-gram model</a:t>
            </a:r>
            <a:r>
              <a:rPr lang="en-US"/>
              <a:t> is a type of probabilistic </a:t>
            </a:r>
            <a:r>
              <a:rPr lang="en-US">
                <a:hlinkClick r:id="rId5"/>
              </a:rPr>
              <a:t>language model</a:t>
            </a:r>
            <a:r>
              <a:rPr lang="en-US"/>
              <a:t> for predicting the next item in such a sequence in the form of a (</a:t>
            </a:r>
            <a:r>
              <a:rPr lang="en-US" i="1"/>
              <a:t>n</a:t>
            </a:r>
            <a:r>
              <a:rPr lang="en-US"/>
              <a:t> − 1)–order </a:t>
            </a:r>
            <a:r>
              <a:rPr lang="en-US">
                <a:hlinkClick r:id="rId6"/>
              </a:rPr>
              <a:t>Markov mode</a:t>
            </a:r>
            <a:endParaRPr lang="en-US"/>
          </a:p>
        </p:txBody>
      </p:sp>
      <p:sp>
        <p:nvSpPr>
          <p:cNvPr id="4" name="Slide Number Placeholder 3"/>
          <p:cNvSpPr>
            <a:spLocks noGrp="1"/>
          </p:cNvSpPr>
          <p:nvPr>
            <p:ph type="sldNum" sz="quarter" idx="5"/>
          </p:nvPr>
        </p:nvSpPr>
        <p:spPr/>
        <p:txBody>
          <a:bodyPr/>
          <a:lstStyle/>
          <a:p>
            <a:fld id="{9B8092A3-2F05-440A-A1CB-5D5BAFDFC971}" type="slidenum">
              <a:rPr lang="en-US"/>
              <a:t>41</a:t>
            </a:fld>
            <a:endParaRPr lang="en-US"/>
          </a:p>
        </p:txBody>
      </p:sp>
    </p:spTree>
    <p:extLst>
      <p:ext uri="{BB962C8B-B14F-4D97-AF65-F5344CB8AC3E}">
        <p14:creationId xmlns:p14="http://schemas.microsoft.com/office/powerpoint/2010/main" val="403771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Each dialogue in our dataset is separated into three turns and labelled as one of the four classes: angry, sad, happy, or other.</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B8092A3-2F05-440A-A1CB-5D5BAFDFC971}" type="slidenum">
              <a:rPr lang="en-US"/>
              <a:t>2</a:t>
            </a:fld>
            <a:endParaRPr lang="en-US"/>
          </a:p>
        </p:txBody>
      </p:sp>
    </p:spTree>
    <p:extLst>
      <p:ext uri="{BB962C8B-B14F-4D97-AF65-F5344CB8AC3E}">
        <p14:creationId xmlns:p14="http://schemas.microsoft.com/office/powerpoint/2010/main" val="19538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Before building models, we have to clean our dataset. Things like abbreviations, past tense, continuous tense, emojis, uppercase should be dealt with, to make them more readable.</a:t>
            </a:r>
            <a:endParaRPr lang="en-US">
              <a:ea typeface="游ゴシック"/>
              <a:cs typeface="Calibri"/>
            </a:endParaRPr>
          </a:p>
        </p:txBody>
      </p:sp>
      <p:sp>
        <p:nvSpPr>
          <p:cNvPr id="4" name="Slide Number Placeholder 3"/>
          <p:cNvSpPr>
            <a:spLocks noGrp="1"/>
          </p:cNvSpPr>
          <p:nvPr>
            <p:ph type="sldNum" sz="quarter" idx="5"/>
          </p:nvPr>
        </p:nvSpPr>
        <p:spPr/>
        <p:txBody>
          <a:bodyPr/>
          <a:lstStyle/>
          <a:p>
            <a:fld id="{9B8092A3-2F05-440A-A1CB-5D5BAFDFC971}" type="slidenum">
              <a:rPr lang="en-US"/>
              <a:t>3</a:t>
            </a:fld>
            <a:endParaRPr lang="en-US"/>
          </a:p>
        </p:txBody>
      </p:sp>
    </p:spTree>
    <p:extLst>
      <p:ext uri="{BB962C8B-B14F-4D97-AF65-F5344CB8AC3E}">
        <p14:creationId xmlns:p14="http://schemas.microsoft.com/office/powerpoint/2010/main" val="21363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some examples.</a:t>
            </a:r>
            <a:endParaRPr lang="en-US"/>
          </a:p>
          <a:p>
            <a:r>
              <a:rPr lang="en-US">
                <a:cs typeface="Calibri"/>
              </a:rPr>
              <a:t>On the top is the original dataset, and the other one is dataset after preprocessing.</a:t>
            </a:r>
            <a:endParaRPr lang="en-US"/>
          </a:p>
          <a:p>
            <a:r>
              <a:rPr lang="en-US"/>
              <a:t>First, we set our dataset content to lowercase, to make it easier to preprocess.</a:t>
            </a:r>
            <a:endParaRPr lang="en-US">
              <a:cs typeface="Calibri"/>
            </a:endParaRPr>
          </a:p>
        </p:txBody>
      </p:sp>
      <p:sp>
        <p:nvSpPr>
          <p:cNvPr id="4" name="Slide Number Placeholder 3"/>
          <p:cNvSpPr>
            <a:spLocks noGrp="1"/>
          </p:cNvSpPr>
          <p:nvPr>
            <p:ph type="sldNum" sz="quarter" idx="5"/>
          </p:nvPr>
        </p:nvSpPr>
        <p:spPr/>
        <p:txBody>
          <a:bodyPr/>
          <a:lstStyle/>
          <a:p>
            <a:fld id="{9B8092A3-2F05-440A-A1CB-5D5BAFDFC971}" type="slidenum">
              <a:rPr lang="en-US"/>
              <a:t>5</a:t>
            </a:fld>
            <a:endParaRPr lang="en-US"/>
          </a:p>
        </p:txBody>
      </p:sp>
    </p:spTree>
    <p:extLst>
      <p:ext uri="{BB962C8B-B14F-4D97-AF65-F5344CB8AC3E}">
        <p14:creationId xmlns:p14="http://schemas.microsoft.com/office/powerpoint/2010/main" val="23950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Then we built a dictionary to expand general abbreviations, like 'don’t' to 'do not', 'u' to 'you', 'gf' to 'girlfriend', '</a:t>
            </a:r>
            <a:r>
              <a:rPr lang="en-US" err="1">
                <a:cs typeface="Calibri"/>
              </a:rPr>
              <a:t>bcoz</a:t>
            </a:r>
            <a:r>
              <a:rPr lang="en-US">
                <a:cs typeface="Calibri"/>
              </a:rPr>
              <a:t>' to 'because', '</a:t>
            </a:r>
            <a:r>
              <a:rPr lang="en-US" err="1">
                <a:cs typeface="Calibri"/>
              </a:rPr>
              <a:t>plz</a:t>
            </a:r>
            <a:r>
              <a:rPr lang="en-US">
                <a:cs typeface="Calibri"/>
              </a:rPr>
              <a:t>' to 'please', and so on.</a:t>
            </a:r>
          </a:p>
        </p:txBody>
      </p:sp>
      <p:sp>
        <p:nvSpPr>
          <p:cNvPr id="4" name="Slide Number Placeholder 3"/>
          <p:cNvSpPr>
            <a:spLocks noGrp="1"/>
          </p:cNvSpPr>
          <p:nvPr>
            <p:ph type="sldNum" sz="quarter" idx="5"/>
          </p:nvPr>
        </p:nvSpPr>
        <p:spPr/>
        <p:txBody>
          <a:bodyPr/>
          <a:lstStyle/>
          <a:p>
            <a:fld id="{9B8092A3-2F05-440A-A1CB-5D5BAFDFC971}" type="slidenum">
              <a:rPr lang="en-US"/>
              <a:t>6</a:t>
            </a:fld>
            <a:endParaRPr lang="en-US"/>
          </a:p>
        </p:txBody>
      </p:sp>
    </p:spTree>
    <p:extLst>
      <p:ext uri="{BB962C8B-B14F-4D97-AF65-F5344CB8AC3E}">
        <p14:creationId xmlns:p14="http://schemas.microsoft.com/office/powerpoint/2010/main" val="144139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we deleted emojis</a:t>
            </a:r>
          </a:p>
          <a:p>
            <a:endParaRPr lang="en-US"/>
          </a:p>
        </p:txBody>
      </p:sp>
      <p:sp>
        <p:nvSpPr>
          <p:cNvPr id="4" name="Slide Number Placeholder 3"/>
          <p:cNvSpPr>
            <a:spLocks noGrp="1"/>
          </p:cNvSpPr>
          <p:nvPr>
            <p:ph type="sldNum" sz="quarter" idx="5"/>
          </p:nvPr>
        </p:nvSpPr>
        <p:spPr/>
        <p:txBody>
          <a:bodyPr/>
          <a:lstStyle/>
          <a:p>
            <a:fld id="{9B8092A3-2F05-440A-A1CB-5D5BAFDFC971}" type="slidenum">
              <a:rPr lang="en-US"/>
              <a:t>7</a:t>
            </a:fld>
            <a:endParaRPr lang="en-US"/>
          </a:p>
        </p:txBody>
      </p:sp>
    </p:spTree>
    <p:extLst>
      <p:ext uri="{BB962C8B-B14F-4D97-AF65-F5344CB8AC3E}">
        <p14:creationId xmlns:p14="http://schemas.microsoft.com/office/powerpoint/2010/main" val="4120177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 replaced punctuations with blank space. Because they will influence our feature selection.</a:t>
            </a:r>
          </a:p>
        </p:txBody>
      </p:sp>
      <p:sp>
        <p:nvSpPr>
          <p:cNvPr id="4" name="Slide Number Placeholder 3"/>
          <p:cNvSpPr>
            <a:spLocks noGrp="1"/>
          </p:cNvSpPr>
          <p:nvPr>
            <p:ph type="sldNum" sz="quarter" idx="5"/>
          </p:nvPr>
        </p:nvSpPr>
        <p:spPr/>
        <p:txBody>
          <a:bodyPr/>
          <a:lstStyle/>
          <a:p>
            <a:fld id="{9B8092A3-2F05-440A-A1CB-5D5BAFDFC971}" type="slidenum">
              <a:rPr lang="en-US"/>
              <a:t>8</a:t>
            </a:fld>
            <a:endParaRPr lang="en-US"/>
          </a:p>
        </p:txBody>
      </p:sp>
    </p:spTree>
    <p:extLst>
      <p:ext uri="{BB962C8B-B14F-4D97-AF65-F5344CB8AC3E}">
        <p14:creationId xmlns:p14="http://schemas.microsoft.com/office/powerpoint/2010/main" val="44913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problem is different tenses. So we use lemmatization to deal with it. We use three python tools: word net </a:t>
            </a:r>
            <a:r>
              <a:rPr lang="en-US" err="1">
                <a:cs typeface="Calibri"/>
              </a:rPr>
              <a:t>lemmatizer</a:t>
            </a:r>
            <a:r>
              <a:rPr lang="en-US">
                <a:cs typeface="Calibri"/>
              </a:rPr>
              <a:t>, </a:t>
            </a:r>
            <a:r>
              <a:rPr lang="en-US" err="1">
                <a:cs typeface="Calibri"/>
              </a:rPr>
              <a:t>textblob</a:t>
            </a:r>
            <a:r>
              <a:rPr lang="en-US">
                <a:cs typeface="Calibri"/>
              </a:rPr>
              <a:t>, spacy, to make sure the performance is good. As shown here, lemmatization changed 'did' to 'do', 'saying' to 'say', 'I'm' to 'pronominal be' and then I deleted all these pronominal.</a:t>
            </a:r>
          </a:p>
        </p:txBody>
      </p:sp>
      <p:sp>
        <p:nvSpPr>
          <p:cNvPr id="4" name="Slide Number Placeholder 3"/>
          <p:cNvSpPr>
            <a:spLocks noGrp="1"/>
          </p:cNvSpPr>
          <p:nvPr>
            <p:ph type="sldNum" sz="quarter" idx="5"/>
          </p:nvPr>
        </p:nvSpPr>
        <p:spPr/>
        <p:txBody>
          <a:bodyPr/>
          <a:lstStyle/>
          <a:p>
            <a:fld id="{9B8092A3-2F05-440A-A1CB-5D5BAFDFC971}" type="slidenum">
              <a:rPr lang="en-US"/>
              <a:t>9</a:t>
            </a:fld>
            <a:endParaRPr lang="en-US"/>
          </a:p>
        </p:txBody>
      </p:sp>
    </p:spTree>
    <p:extLst>
      <p:ext uri="{BB962C8B-B14F-4D97-AF65-F5344CB8AC3E}">
        <p14:creationId xmlns:p14="http://schemas.microsoft.com/office/powerpoint/2010/main" val="240644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was to delete stop words. </a:t>
            </a:r>
            <a:r>
              <a:rPr lang="en-US"/>
              <a:t>Stop words are the most common words in a language. We used the common </a:t>
            </a:r>
            <a:r>
              <a:rPr lang="en-US" err="1"/>
              <a:t>english</a:t>
            </a:r>
            <a:r>
              <a:rPr lang="en-US"/>
              <a:t> stop words, but removed some negative words, like 'not'. </a:t>
            </a:r>
            <a:endParaRPr lang="en-US">
              <a:cs typeface="Calibri"/>
            </a:endParaRPr>
          </a:p>
        </p:txBody>
      </p:sp>
      <p:sp>
        <p:nvSpPr>
          <p:cNvPr id="4" name="Slide Number Placeholder 3"/>
          <p:cNvSpPr>
            <a:spLocks noGrp="1"/>
          </p:cNvSpPr>
          <p:nvPr>
            <p:ph type="sldNum" sz="quarter" idx="5"/>
          </p:nvPr>
        </p:nvSpPr>
        <p:spPr/>
        <p:txBody>
          <a:bodyPr/>
          <a:lstStyle/>
          <a:p>
            <a:fld id="{9B8092A3-2F05-440A-A1CB-5D5BAFDFC971}" type="slidenum">
              <a:rPr lang="en-US"/>
              <a:t>10</a:t>
            </a:fld>
            <a:endParaRPr lang="en-US"/>
          </a:p>
        </p:txBody>
      </p:sp>
    </p:spTree>
    <p:extLst>
      <p:ext uri="{BB962C8B-B14F-4D97-AF65-F5344CB8AC3E}">
        <p14:creationId xmlns:p14="http://schemas.microsoft.com/office/powerpoint/2010/main" val="165877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lintool.github.io/UMD-courses/CMSC723-2009-Fall/session9-slides.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lintool.github.io/UMD-courses/CMSC723-2009-Fall/session9-slides.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lintool.github.io/UMD-courses/CMSC723-2009-Fall/session9-slides.pdf"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36284"/>
            <a:ext cx="9144000" cy="1639978"/>
          </a:xfrm>
        </p:spPr>
        <p:txBody>
          <a:bodyPr>
            <a:normAutofit fontScale="90000"/>
          </a:bodyPr>
          <a:lstStyle/>
          <a:p>
            <a:r>
              <a:rPr lang="en-US">
                <a:ea typeface="+mj-lt"/>
                <a:cs typeface="+mj-lt"/>
              </a:rPr>
              <a:t>Emotion Detection in Dialogues</a:t>
            </a:r>
          </a:p>
          <a:p>
            <a:endParaRPr lang="en-US">
              <a:cs typeface="Calibri Light"/>
            </a:endParaRPr>
          </a:p>
        </p:txBody>
      </p:sp>
      <p:sp>
        <p:nvSpPr>
          <p:cNvPr id="3" name="Subtitle 2"/>
          <p:cNvSpPr>
            <a:spLocks noGrp="1"/>
          </p:cNvSpPr>
          <p:nvPr>
            <p:ph type="subTitle" idx="1"/>
          </p:nvPr>
        </p:nvSpPr>
        <p:spPr>
          <a:xfrm>
            <a:off x="1524000" y="4659740"/>
            <a:ext cx="9144000" cy="1655762"/>
          </a:xfrm>
        </p:spPr>
        <p:txBody>
          <a:bodyPr vert="horz" lIns="91440" tIns="45720" rIns="91440" bIns="45720" rtlCol="0" anchor="t">
            <a:normAutofit/>
          </a:bodyPr>
          <a:lstStyle/>
          <a:p>
            <a:r>
              <a:rPr lang="en-US" err="1">
                <a:ea typeface="+mn-lt"/>
                <a:cs typeface="+mn-lt"/>
              </a:rPr>
              <a:t>Xiangjue</a:t>
            </a:r>
            <a:r>
              <a:rPr lang="en-US">
                <a:ea typeface="+mn-lt"/>
                <a:cs typeface="+mn-lt"/>
              </a:rPr>
              <a:t> DONG, Yanan DA, </a:t>
            </a:r>
            <a:r>
              <a:rPr lang="en-US" err="1">
                <a:ea typeface="+mn-lt"/>
                <a:cs typeface="+mn-lt"/>
              </a:rPr>
              <a:t>Yibo</a:t>
            </a:r>
            <a:r>
              <a:rPr lang="en-US">
                <a:ea typeface="+mn-lt"/>
                <a:cs typeface="+mn-lt"/>
              </a:rPr>
              <a:t> WANG</a:t>
            </a:r>
          </a:p>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pic>
        <p:nvPicPr>
          <p:cNvPr id="5" name="Picture 6" descr="A screenshot of a cell phone&#10;&#10;Description generated with very high confidence">
            <a:extLst>
              <a:ext uri="{FF2B5EF4-FFF2-40B4-BE49-F238E27FC236}">
                <a16:creationId xmlns:a16="http://schemas.microsoft.com/office/drawing/2014/main" id="{2943DD5A-DDDC-42D9-9823-7B32175AC5AA}"/>
              </a:ext>
            </a:extLst>
          </p:cNvPr>
          <p:cNvPicPr>
            <a:picLocks noGrp="1" noChangeAspect="1"/>
          </p:cNvPicPr>
          <p:nvPr>
            <p:ph idx="1"/>
          </p:nvPr>
        </p:nvPicPr>
        <p:blipFill>
          <a:blip r:embed="rId3"/>
          <a:stretch>
            <a:fillRect/>
          </a:stretch>
        </p:blipFill>
        <p:spPr>
          <a:xfrm>
            <a:off x="2004848" y="1437143"/>
            <a:ext cx="8182304" cy="2139360"/>
          </a:xfrm>
        </p:spPr>
      </p:pic>
      <p:sp>
        <p:nvSpPr>
          <p:cNvPr id="3" name="TextBox 2">
            <a:extLst>
              <a:ext uri="{FF2B5EF4-FFF2-40B4-BE49-F238E27FC236}">
                <a16:creationId xmlns:a16="http://schemas.microsoft.com/office/drawing/2014/main" id="{3128297B-F536-47F9-B272-B702E502485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4" name="Picture 5" descr="A screenshot of a cell phone&#10;&#10;Description generated with very high confidence">
            <a:extLst>
              <a:ext uri="{FF2B5EF4-FFF2-40B4-BE49-F238E27FC236}">
                <a16:creationId xmlns:a16="http://schemas.microsoft.com/office/drawing/2014/main" id="{1516FFB9-709E-40DA-B4ED-0D8443D9ACA0}"/>
              </a:ext>
            </a:extLst>
          </p:cNvPr>
          <p:cNvPicPr>
            <a:picLocks noChangeAspect="1"/>
          </p:cNvPicPr>
          <p:nvPr/>
        </p:nvPicPr>
        <p:blipFill>
          <a:blip r:embed="rId4"/>
          <a:stretch>
            <a:fillRect/>
          </a:stretch>
        </p:blipFill>
        <p:spPr>
          <a:xfrm>
            <a:off x="2002971" y="3940241"/>
            <a:ext cx="8186057" cy="2105347"/>
          </a:xfrm>
          <a:prstGeom prst="rect">
            <a:avLst/>
          </a:prstGeom>
        </p:spPr>
      </p:pic>
    </p:spTree>
    <p:extLst>
      <p:ext uri="{BB962C8B-B14F-4D97-AF65-F5344CB8AC3E}">
        <p14:creationId xmlns:p14="http://schemas.microsoft.com/office/powerpoint/2010/main" val="268743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a:xfrm>
            <a:off x="838200" y="-302532"/>
            <a:ext cx="10515600" cy="1325563"/>
          </a:xfrm>
        </p:spPr>
        <p:txBody>
          <a:bodyPr/>
          <a:lstStyle/>
          <a:p>
            <a:r>
              <a:rPr lang="en-US">
                <a:cs typeface="Calibri Light"/>
              </a:rPr>
              <a:t>Preprocessing: Cleaned Dataset 1</a:t>
            </a:r>
            <a:endParaRPr lang="en-US"/>
          </a:p>
        </p:txBody>
      </p:sp>
      <p:sp>
        <p:nvSpPr>
          <p:cNvPr id="4" name="TextBox 3">
            <a:extLst>
              <a:ext uri="{FF2B5EF4-FFF2-40B4-BE49-F238E27FC236}">
                <a16:creationId xmlns:a16="http://schemas.microsoft.com/office/drawing/2014/main" id="{423E8352-32D0-4234-A3CD-E965CA243681}"/>
              </a:ext>
            </a:extLst>
          </p:cNvPr>
          <p:cNvSpPr txBox="1"/>
          <p:nvPr/>
        </p:nvSpPr>
        <p:spPr>
          <a:xfrm>
            <a:off x="4724400" y="43470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7" name="TextBox 6">
            <a:extLst>
              <a:ext uri="{FF2B5EF4-FFF2-40B4-BE49-F238E27FC236}">
                <a16:creationId xmlns:a16="http://schemas.microsoft.com/office/drawing/2014/main" id="{259C356F-082C-486E-996C-7DD8A0C70A68}"/>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Content Placeholder 5">
            <a:extLst>
              <a:ext uri="{FF2B5EF4-FFF2-40B4-BE49-F238E27FC236}">
                <a16:creationId xmlns:a16="http://schemas.microsoft.com/office/drawing/2014/main" id="{6CF5C403-FD6A-4AFC-BFDA-96A95FF2A30D}"/>
              </a:ext>
            </a:extLst>
          </p:cNvPr>
          <p:cNvSpPr>
            <a:spLocks noGrp="1"/>
          </p:cNvSpPr>
          <p:nvPr>
            <p:ph idx="1"/>
          </p:nvPr>
        </p:nvSpPr>
        <p:spPr>
          <a:xfrm>
            <a:off x="2231571" y="891528"/>
            <a:ext cx="10602686" cy="6470422"/>
          </a:xfrm>
        </p:spPr>
        <p:txBody>
          <a:bodyPr vert="horz" lIns="91440" tIns="45720" rIns="91440" bIns="45720" rtlCol="0" anchor="t">
            <a:normAutofit/>
          </a:bodyPr>
          <a:lstStyle/>
          <a:p>
            <a:pPr marL="0" indent="0">
              <a:buNone/>
            </a:pPr>
            <a:r>
              <a:rPr lang="en-US">
                <a:cs typeface="Calibri"/>
              </a:rPr>
              <a:t>Uppercase</a:t>
            </a:r>
            <a:endParaRPr lang="en-US"/>
          </a:p>
          <a:p>
            <a:pPr marL="0" indent="0">
              <a:buNone/>
            </a:pPr>
            <a:endParaRPr lang="en-US">
              <a:cs typeface="Calibri"/>
            </a:endParaRPr>
          </a:p>
          <a:p>
            <a:pPr marL="0" indent="0">
              <a:buNone/>
            </a:pPr>
            <a:r>
              <a:rPr lang="en-US">
                <a:cs typeface="Calibri"/>
              </a:rPr>
              <a:t>Abbreviation</a:t>
            </a:r>
          </a:p>
          <a:p>
            <a:pPr marL="0" indent="0">
              <a:buNone/>
            </a:pPr>
            <a:endParaRPr lang="en-US">
              <a:cs typeface="Calibri"/>
            </a:endParaRPr>
          </a:p>
          <a:p>
            <a:pPr marL="0" indent="0">
              <a:buNone/>
            </a:pPr>
            <a:r>
              <a:rPr lang="en-US">
                <a:cs typeface="Calibri"/>
              </a:rPr>
              <a:t>Emoji</a:t>
            </a:r>
          </a:p>
          <a:p>
            <a:pPr marL="0" indent="0">
              <a:buNone/>
            </a:pPr>
            <a:endParaRPr lang="en-US">
              <a:cs typeface="Calibri"/>
            </a:endParaRPr>
          </a:p>
          <a:p>
            <a:pPr marL="0" indent="0">
              <a:buNone/>
            </a:pPr>
            <a:r>
              <a:rPr lang="en-US">
                <a:cs typeface="Calibri"/>
              </a:rPr>
              <a:t>Punctuation</a:t>
            </a:r>
          </a:p>
          <a:p>
            <a:pPr marL="0" indent="0">
              <a:buNone/>
            </a:pPr>
            <a:endParaRPr lang="en-US">
              <a:cs typeface="Calibri"/>
            </a:endParaRPr>
          </a:p>
          <a:p>
            <a:pPr marL="0" indent="0">
              <a:buNone/>
            </a:pPr>
            <a:r>
              <a:rPr lang="en-US">
                <a:cs typeface="Calibri"/>
              </a:rPr>
              <a:t>Lemmatization</a:t>
            </a:r>
          </a:p>
          <a:p>
            <a:pPr marL="0" indent="0">
              <a:buNone/>
            </a:pPr>
            <a:endParaRPr lang="en-US">
              <a:cs typeface="Calibri"/>
            </a:endParaRPr>
          </a:p>
          <a:p>
            <a:pPr marL="0" indent="0">
              <a:buNone/>
            </a:pPr>
            <a:r>
              <a:rPr lang="en-US">
                <a:cs typeface="Calibri"/>
              </a:rPr>
              <a:t>Stop words</a:t>
            </a:r>
          </a:p>
        </p:txBody>
      </p:sp>
      <p:sp>
        <p:nvSpPr>
          <p:cNvPr id="8" name="TextBox 7">
            <a:extLst>
              <a:ext uri="{FF2B5EF4-FFF2-40B4-BE49-F238E27FC236}">
                <a16:creationId xmlns:a16="http://schemas.microsoft.com/office/drawing/2014/main" id="{32D8F6B3-3D79-482E-B1BA-0AF46C3DE7C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9" name="Picture 9" descr="A screenshot of a cell phone screen with text&#10;&#10;Description generated with very high confidence">
            <a:extLst>
              <a:ext uri="{FF2B5EF4-FFF2-40B4-BE49-F238E27FC236}">
                <a16:creationId xmlns:a16="http://schemas.microsoft.com/office/drawing/2014/main" id="{C38139B2-9915-4254-83F9-F8E8CF612762}"/>
              </a:ext>
            </a:extLst>
          </p:cNvPr>
          <p:cNvPicPr>
            <a:picLocks noChangeAspect="1"/>
          </p:cNvPicPr>
          <p:nvPr/>
        </p:nvPicPr>
        <p:blipFill>
          <a:blip r:embed="rId3"/>
          <a:stretch>
            <a:fillRect/>
          </a:stretch>
        </p:blipFill>
        <p:spPr>
          <a:xfrm>
            <a:off x="5978221" y="636555"/>
            <a:ext cx="1926469" cy="5943599"/>
          </a:xfrm>
          <a:prstGeom prst="rect">
            <a:avLst/>
          </a:prstGeom>
        </p:spPr>
      </p:pic>
    </p:spTree>
    <p:extLst>
      <p:ext uri="{BB962C8B-B14F-4D97-AF65-F5344CB8AC3E}">
        <p14:creationId xmlns:p14="http://schemas.microsoft.com/office/powerpoint/2010/main" val="376278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a:xfrm>
            <a:off x="838200" y="-302532"/>
            <a:ext cx="10515600" cy="1325563"/>
          </a:xfrm>
        </p:spPr>
        <p:txBody>
          <a:bodyPr/>
          <a:lstStyle/>
          <a:p>
            <a:r>
              <a:rPr lang="en-US">
                <a:cs typeface="Calibri Light"/>
              </a:rPr>
              <a:t>Preprocessing: Cleaned Dataset 2</a:t>
            </a:r>
            <a:endParaRPr lang="en-US"/>
          </a:p>
        </p:txBody>
      </p:sp>
      <p:sp>
        <p:nvSpPr>
          <p:cNvPr id="4" name="TextBox 3">
            <a:extLst>
              <a:ext uri="{FF2B5EF4-FFF2-40B4-BE49-F238E27FC236}">
                <a16:creationId xmlns:a16="http://schemas.microsoft.com/office/drawing/2014/main" id="{423E8352-32D0-4234-A3CD-E965CA243681}"/>
              </a:ext>
            </a:extLst>
          </p:cNvPr>
          <p:cNvSpPr txBox="1"/>
          <p:nvPr/>
        </p:nvSpPr>
        <p:spPr>
          <a:xfrm>
            <a:off x="4724400" y="43470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7" name="TextBox 6">
            <a:extLst>
              <a:ext uri="{FF2B5EF4-FFF2-40B4-BE49-F238E27FC236}">
                <a16:creationId xmlns:a16="http://schemas.microsoft.com/office/drawing/2014/main" id="{259C356F-082C-486E-996C-7DD8A0C70A68}"/>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Content Placeholder 5">
            <a:extLst>
              <a:ext uri="{FF2B5EF4-FFF2-40B4-BE49-F238E27FC236}">
                <a16:creationId xmlns:a16="http://schemas.microsoft.com/office/drawing/2014/main" id="{6CF5C403-FD6A-4AFC-BFDA-96A95FF2A30D}"/>
              </a:ext>
            </a:extLst>
          </p:cNvPr>
          <p:cNvSpPr>
            <a:spLocks noGrp="1"/>
          </p:cNvSpPr>
          <p:nvPr>
            <p:ph idx="1"/>
          </p:nvPr>
        </p:nvSpPr>
        <p:spPr>
          <a:xfrm>
            <a:off x="2231571" y="1143455"/>
            <a:ext cx="10602686" cy="6470422"/>
          </a:xfrm>
        </p:spPr>
        <p:txBody>
          <a:bodyPr vert="horz" lIns="91440" tIns="45720" rIns="91440" bIns="45720" rtlCol="0" anchor="t">
            <a:normAutofit/>
          </a:bodyPr>
          <a:lstStyle/>
          <a:p>
            <a:pPr marL="0" indent="0">
              <a:buNone/>
            </a:pPr>
            <a:r>
              <a:rPr lang="en-US">
                <a:cs typeface="Calibri"/>
              </a:rPr>
              <a:t>Uppercase</a:t>
            </a:r>
            <a:endParaRPr lang="en-US"/>
          </a:p>
          <a:p>
            <a:pPr marL="0" indent="0">
              <a:buNone/>
            </a:pPr>
            <a:endParaRPr lang="en-US">
              <a:cs typeface="Calibri"/>
            </a:endParaRPr>
          </a:p>
          <a:p>
            <a:pPr marL="0" indent="0">
              <a:buNone/>
            </a:pPr>
            <a:r>
              <a:rPr lang="en-US">
                <a:cs typeface="Calibri"/>
              </a:rPr>
              <a:t>Abbreviation</a:t>
            </a:r>
          </a:p>
          <a:p>
            <a:pPr marL="0" indent="0">
              <a:buNone/>
            </a:pPr>
            <a:endParaRPr lang="en-US">
              <a:cs typeface="Calibri"/>
            </a:endParaRPr>
          </a:p>
          <a:p>
            <a:pPr marL="0" indent="0">
              <a:buNone/>
            </a:pPr>
            <a:r>
              <a:rPr lang="en-US">
                <a:cs typeface="Calibri"/>
              </a:rPr>
              <a:t>Emoji</a:t>
            </a:r>
          </a:p>
          <a:p>
            <a:pPr marL="0" indent="0">
              <a:buNone/>
            </a:pPr>
            <a:endParaRPr lang="en-US">
              <a:cs typeface="Calibri"/>
            </a:endParaRPr>
          </a:p>
          <a:p>
            <a:pPr marL="0" indent="0">
              <a:buNone/>
            </a:pPr>
            <a:r>
              <a:rPr lang="en-US">
                <a:cs typeface="Calibri"/>
              </a:rPr>
              <a:t>Punctuation</a:t>
            </a:r>
          </a:p>
          <a:p>
            <a:pPr marL="0" indent="0">
              <a:buNone/>
            </a:pPr>
            <a:endParaRPr lang="en-US">
              <a:cs typeface="Calibri"/>
            </a:endParaRPr>
          </a:p>
          <a:p>
            <a:pPr marL="0" indent="0">
              <a:buNone/>
            </a:pPr>
            <a:r>
              <a:rPr lang="en-US">
                <a:cs typeface="Calibri"/>
              </a:rPr>
              <a:t>Lemmatization</a:t>
            </a:r>
          </a:p>
        </p:txBody>
      </p:sp>
      <p:sp>
        <p:nvSpPr>
          <p:cNvPr id="8" name="TextBox 7">
            <a:extLst>
              <a:ext uri="{FF2B5EF4-FFF2-40B4-BE49-F238E27FC236}">
                <a16:creationId xmlns:a16="http://schemas.microsoft.com/office/drawing/2014/main" id="{32D8F6B3-3D79-482E-B1BA-0AF46C3DE7C7}"/>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a:p>
        </p:txBody>
      </p:sp>
      <p:pic>
        <p:nvPicPr>
          <p:cNvPr id="3" name="Picture 4" descr="A picture containing game&#10;&#10;Description generated with very high confidence">
            <a:extLst>
              <a:ext uri="{FF2B5EF4-FFF2-40B4-BE49-F238E27FC236}">
                <a16:creationId xmlns:a16="http://schemas.microsoft.com/office/drawing/2014/main" id="{A9E9BFFF-A749-489A-A81C-EFCFE8A5F35E}"/>
              </a:ext>
            </a:extLst>
          </p:cNvPr>
          <p:cNvPicPr>
            <a:picLocks noChangeAspect="1"/>
          </p:cNvPicPr>
          <p:nvPr/>
        </p:nvPicPr>
        <p:blipFill>
          <a:blip r:embed="rId3"/>
          <a:stretch>
            <a:fillRect/>
          </a:stretch>
        </p:blipFill>
        <p:spPr>
          <a:xfrm>
            <a:off x="5308770" y="907143"/>
            <a:ext cx="1864745" cy="4833257"/>
          </a:xfrm>
          <a:prstGeom prst="rect">
            <a:avLst/>
          </a:prstGeom>
        </p:spPr>
      </p:pic>
    </p:spTree>
    <p:extLst>
      <p:ext uri="{BB962C8B-B14F-4D97-AF65-F5344CB8AC3E}">
        <p14:creationId xmlns:p14="http://schemas.microsoft.com/office/powerpoint/2010/main" val="80240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 </a:t>
            </a:r>
            <a:r>
              <a:rPr lang="en-US">
                <a:ea typeface="+mj-lt"/>
                <a:cs typeface="+mj-lt"/>
              </a:rPr>
              <a:t>Cleaned Dataset 3</a:t>
            </a:r>
          </a:p>
          <a:p>
            <a:endParaRPr lang="en-US">
              <a:cs typeface="Calibri Light"/>
            </a:endParaRPr>
          </a:p>
        </p:txBody>
      </p:sp>
      <p:pic>
        <p:nvPicPr>
          <p:cNvPr id="3" name="Picture 4">
            <a:extLst>
              <a:ext uri="{FF2B5EF4-FFF2-40B4-BE49-F238E27FC236}">
                <a16:creationId xmlns:a16="http://schemas.microsoft.com/office/drawing/2014/main" id="{F772A6AF-5565-4381-89E4-FF5227E53926}"/>
              </a:ext>
            </a:extLst>
          </p:cNvPr>
          <p:cNvPicPr>
            <a:picLocks noGrp="1" noChangeAspect="1"/>
          </p:cNvPicPr>
          <p:nvPr>
            <p:ph idx="1"/>
          </p:nvPr>
        </p:nvPicPr>
        <p:blipFill>
          <a:blip r:embed="rId3"/>
          <a:stretch>
            <a:fillRect/>
          </a:stretch>
        </p:blipFill>
        <p:spPr>
          <a:xfrm>
            <a:off x="2262352" y="1485060"/>
            <a:ext cx="7371005" cy="2188920"/>
          </a:xfrm>
        </p:spPr>
      </p:pic>
      <p:sp>
        <p:nvSpPr>
          <p:cNvPr id="4" name="TextBox 3">
            <a:extLst>
              <a:ext uri="{FF2B5EF4-FFF2-40B4-BE49-F238E27FC236}">
                <a16:creationId xmlns:a16="http://schemas.microsoft.com/office/drawing/2014/main" id="{423E8352-32D0-4234-A3CD-E965CA243681}"/>
              </a:ext>
            </a:extLst>
          </p:cNvPr>
          <p:cNvSpPr txBox="1"/>
          <p:nvPr/>
        </p:nvSpPr>
        <p:spPr>
          <a:xfrm>
            <a:off x="4724400" y="43470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7" name="TextBox 6">
            <a:extLst>
              <a:ext uri="{FF2B5EF4-FFF2-40B4-BE49-F238E27FC236}">
                <a16:creationId xmlns:a16="http://schemas.microsoft.com/office/drawing/2014/main" id="{259C356F-082C-486E-996C-7DD8A0C70A68}"/>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0" name="TextBox 9">
            <a:extLst>
              <a:ext uri="{FF2B5EF4-FFF2-40B4-BE49-F238E27FC236}">
                <a16:creationId xmlns:a16="http://schemas.microsoft.com/office/drawing/2014/main" id="{57BDE423-788F-4D9A-8177-9AA7205843C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5" name="TextBox 4">
            <a:extLst>
              <a:ext uri="{FF2B5EF4-FFF2-40B4-BE49-F238E27FC236}">
                <a16:creationId xmlns:a16="http://schemas.microsoft.com/office/drawing/2014/main" id="{6BD59F0B-4523-4803-9AD0-DD102AF70AF8}"/>
              </a:ext>
            </a:extLst>
          </p:cNvPr>
          <p:cNvSpPr txBox="1"/>
          <p:nvPr/>
        </p:nvSpPr>
        <p:spPr>
          <a:xfrm>
            <a:off x="4771053" y="3931289"/>
            <a:ext cx="2696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6" name="Picture 7" descr="A screenshot of a cell phone&#10;&#10;Description generated with very high confidence">
            <a:extLst>
              <a:ext uri="{FF2B5EF4-FFF2-40B4-BE49-F238E27FC236}">
                <a16:creationId xmlns:a16="http://schemas.microsoft.com/office/drawing/2014/main" id="{F07D8071-D621-4384-B281-F297705B99E4}"/>
              </a:ext>
            </a:extLst>
          </p:cNvPr>
          <p:cNvPicPr>
            <a:picLocks noChangeAspect="1"/>
          </p:cNvPicPr>
          <p:nvPr/>
        </p:nvPicPr>
        <p:blipFill>
          <a:blip r:embed="rId4"/>
          <a:stretch>
            <a:fillRect/>
          </a:stretch>
        </p:blipFill>
        <p:spPr>
          <a:xfrm>
            <a:off x="1264298" y="4004617"/>
            <a:ext cx="9375709" cy="2005622"/>
          </a:xfrm>
          <a:prstGeom prst="rect">
            <a:avLst/>
          </a:prstGeom>
        </p:spPr>
      </p:pic>
    </p:spTree>
    <p:extLst>
      <p:ext uri="{BB962C8B-B14F-4D97-AF65-F5344CB8AC3E}">
        <p14:creationId xmlns:p14="http://schemas.microsoft.com/office/powerpoint/2010/main" val="338858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7B93-1776-4054-BCF3-4E93AA9FDBBB}"/>
              </a:ext>
            </a:extLst>
          </p:cNvPr>
          <p:cNvSpPr>
            <a:spLocks noGrp="1"/>
          </p:cNvSpPr>
          <p:nvPr>
            <p:ph type="title"/>
          </p:nvPr>
        </p:nvSpPr>
        <p:spPr/>
        <p:txBody>
          <a:bodyPr/>
          <a:lstStyle/>
          <a:p>
            <a:r>
              <a:rPr lang="en-US">
                <a:cs typeface="Calibri Light"/>
              </a:rPr>
              <a:t>Feature Extraction</a:t>
            </a:r>
            <a:endParaRPr lang="en-US" err="1"/>
          </a:p>
        </p:txBody>
      </p:sp>
      <p:sp>
        <p:nvSpPr>
          <p:cNvPr id="3" name="Content Placeholder 2">
            <a:extLst>
              <a:ext uri="{FF2B5EF4-FFF2-40B4-BE49-F238E27FC236}">
                <a16:creationId xmlns:a16="http://schemas.microsoft.com/office/drawing/2014/main" id="{5660F9D8-FFDC-48BF-8262-87895D7BC881}"/>
              </a:ext>
            </a:extLst>
          </p:cNvPr>
          <p:cNvSpPr>
            <a:spLocks noGrp="1"/>
          </p:cNvSpPr>
          <p:nvPr>
            <p:ph idx="1"/>
          </p:nvPr>
        </p:nvSpPr>
        <p:spPr/>
        <p:txBody>
          <a:bodyPr vert="horz" lIns="91440" tIns="45720" rIns="91440" bIns="45720" rtlCol="0" anchor="t">
            <a:normAutofit lnSpcReduction="10000"/>
          </a:bodyPr>
          <a:lstStyle/>
          <a:p>
            <a:r>
              <a:rPr lang="en-US">
                <a:cs typeface="Calibri"/>
              </a:rPr>
              <a:t>Word Count</a:t>
            </a:r>
          </a:p>
          <a:p>
            <a:r>
              <a:rPr lang="en-US">
                <a:cs typeface="Calibri"/>
              </a:rPr>
              <a:t>Special Characters</a:t>
            </a:r>
          </a:p>
          <a:p>
            <a:r>
              <a:rPr lang="en-US">
                <a:cs typeface="Calibri"/>
              </a:rPr>
              <a:t>Uppercases</a:t>
            </a:r>
          </a:p>
          <a:p>
            <a:r>
              <a:rPr lang="en-US">
                <a:cs typeface="Calibri"/>
              </a:rPr>
              <a:t>Exclamation Marks</a:t>
            </a:r>
          </a:p>
          <a:p>
            <a:r>
              <a:rPr lang="en-US">
                <a:ea typeface="+mn-lt"/>
                <a:cs typeface="+mn-lt"/>
              </a:rPr>
              <a:t>Emojis</a:t>
            </a:r>
            <a:endParaRPr lang="en-US">
              <a:cs typeface="Calibri"/>
            </a:endParaRPr>
          </a:p>
          <a:p>
            <a:r>
              <a:rPr lang="en-US">
                <a:ea typeface="+mn-lt"/>
                <a:cs typeface="+mn-lt"/>
              </a:rPr>
              <a:t>Emoticons</a:t>
            </a:r>
            <a:endParaRPr lang="en-US">
              <a:cs typeface="Calibri"/>
            </a:endParaRPr>
          </a:p>
          <a:p>
            <a:r>
              <a:rPr lang="en-US">
                <a:cs typeface="Calibri"/>
              </a:rPr>
              <a:t>Unigram</a:t>
            </a:r>
          </a:p>
          <a:p>
            <a:r>
              <a:rPr lang="en-US">
                <a:cs typeface="Calibri"/>
              </a:rPr>
              <a:t>Bigram</a:t>
            </a:r>
          </a:p>
          <a:p>
            <a:r>
              <a:rPr lang="en-US">
                <a:cs typeface="Calibri"/>
              </a:rPr>
              <a:t>Trigram</a:t>
            </a:r>
          </a:p>
        </p:txBody>
      </p:sp>
    </p:spTree>
    <p:extLst>
      <p:ext uri="{BB962C8B-B14F-4D97-AF65-F5344CB8AC3E}">
        <p14:creationId xmlns:p14="http://schemas.microsoft.com/office/powerpoint/2010/main" val="373725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719-5660-4635-99AB-E028B37443F9}"/>
              </a:ext>
            </a:extLst>
          </p:cNvPr>
          <p:cNvSpPr>
            <a:spLocks noGrp="1"/>
          </p:cNvSpPr>
          <p:nvPr>
            <p:ph type="title"/>
          </p:nvPr>
        </p:nvSpPr>
        <p:spPr/>
        <p:txBody>
          <a:bodyPr/>
          <a:lstStyle/>
          <a:p>
            <a:r>
              <a:rPr lang="en-US">
                <a:cs typeface="Calibri Light"/>
              </a:rPr>
              <a:t>Feature – Word Count</a:t>
            </a:r>
            <a:endParaRPr lang="en-US"/>
          </a:p>
        </p:txBody>
      </p:sp>
      <p:sp>
        <p:nvSpPr>
          <p:cNvPr id="3" name="Content Placeholder 2">
            <a:extLst>
              <a:ext uri="{FF2B5EF4-FFF2-40B4-BE49-F238E27FC236}">
                <a16:creationId xmlns:a16="http://schemas.microsoft.com/office/drawing/2014/main" id="{2864407F-5AA6-4674-A10E-81BC076DFFEB}"/>
              </a:ext>
            </a:extLst>
          </p:cNvPr>
          <p:cNvSpPr>
            <a:spLocks noGrp="1"/>
          </p:cNvSpPr>
          <p:nvPr>
            <p:ph idx="1"/>
          </p:nvPr>
        </p:nvSpPr>
        <p:spPr/>
        <p:txBody>
          <a:bodyPr vert="horz" lIns="91440" tIns="45720" rIns="91440" bIns="45720" rtlCol="0" anchor="t">
            <a:normAutofit/>
          </a:bodyPr>
          <a:lstStyle/>
          <a:p>
            <a:r>
              <a:rPr lang="en-US">
                <a:cs typeface="Calibri"/>
              </a:rPr>
              <a:t>Cleaned text – keep stop words</a:t>
            </a:r>
          </a:p>
        </p:txBody>
      </p:sp>
      <p:pic>
        <p:nvPicPr>
          <p:cNvPr id="6" name="Picture 6" descr="A screenshot of a cell phone&#10;&#10;Description generated with very high confidence">
            <a:extLst>
              <a:ext uri="{FF2B5EF4-FFF2-40B4-BE49-F238E27FC236}">
                <a16:creationId xmlns:a16="http://schemas.microsoft.com/office/drawing/2014/main" id="{0C8056E5-228A-4ED2-B47F-2CCD0904320C}"/>
              </a:ext>
            </a:extLst>
          </p:cNvPr>
          <p:cNvPicPr>
            <a:picLocks noChangeAspect="1"/>
          </p:cNvPicPr>
          <p:nvPr/>
        </p:nvPicPr>
        <p:blipFill>
          <a:blip r:embed="rId2"/>
          <a:stretch>
            <a:fillRect/>
          </a:stretch>
        </p:blipFill>
        <p:spPr>
          <a:xfrm>
            <a:off x="1086930" y="2317464"/>
            <a:ext cx="10018142" cy="3933978"/>
          </a:xfrm>
          <a:prstGeom prst="rect">
            <a:avLst/>
          </a:prstGeom>
        </p:spPr>
      </p:pic>
    </p:spTree>
    <p:extLst>
      <p:ext uri="{BB962C8B-B14F-4D97-AF65-F5344CB8AC3E}">
        <p14:creationId xmlns:p14="http://schemas.microsoft.com/office/powerpoint/2010/main" val="370950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719-5660-4635-99AB-E028B37443F9}"/>
              </a:ext>
            </a:extLst>
          </p:cNvPr>
          <p:cNvSpPr>
            <a:spLocks noGrp="1"/>
          </p:cNvSpPr>
          <p:nvPr>
            <p:ph type="title"/>
          </p:nvPr>
        </p:nvSpPr>
        <p:spPr/>
        <p:txBody>
          <a:bodyPr/>
          <a:lstStyle/>
          <a:p>
            <a:r>
              <a:rPr lang="en-US">
                <a:cs typeface="Calibri Light"/>
              </a:rPr>
              <a:t>Feature – Word Count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AE4D438-C599-478E-BBC4-C6753FD00509}"/>
              </a:ext>
            </a:extLst>
          </p:cNvPr>
          <p:cNvPicPr>
            <a:picLocks noChangeAspect="1"/>
          </p:cNvPicPr>
          <p:nvPr/>
        </p:nvPicPr>
        <p:blipFill>
          <a:blip r:embed="rId2"/>
          <a:stretch>
            <a:fillRect/>
          </a:stretch>
        </p:blipFill>
        <p:spPr>
          <a:xfrm>
            <a:off x="1503872" y="1328166"/>
            <a:ext cx="9198632" cy="5524384"/>
          </a:xfrm>
          <a:prstGeom prst="rect">
            <a:avLst/>
          </a:prstGeom>
        </p:spPr>
      </p:pic>
    </p:spTree>
    <p:extLst>
      <p:ext uri="{BB962C8B-B14F-4D97-AF65-F5344CB8AC3E}">
        <p14:creationId xmlns:p14="http://schemas.microsoft.com/office/powerpoint/2010/main" val="127135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719-5660-4635-99AB-E028B37443F9}"/>
              </a:ext>
            </a:extLst>
          </p:cNvPr>
          <p:cNvSpPr>
            <a:spLocks noGrp="1"/>
          </p:cNvSpPr>
          <p:nvPr>
            <p:ph type="title"/>
          </p:nvPr>
        </p:nvSpPr>
        <p:spPr/>
        <p:txBody>
          <a:bodyPr/>
          <a:lstStyle/>
          <a:p>
            <a:r>
              <a:rPr lang="en-US">
                <a:cs typeface="Calibri Light"/>
              </a:rPr>
              <a:t>Feature – Word Count</a:t>
            </a:r>
            <a:endParaRPr lang="en-US"/>
          </a:p>
        </p:txBody>
      </p:sp>
      <p:sp>
        <p:nvSpPr>
          <p:cNvPr id="3" name="Content Placeholder 2">
            <a:extLst>
              <a:ext uri="{FF2B5EF4-FFF2-40B4-BE49-F238E27FC236}">
                <a16:creationId xmlns:a16="http://schemas.microsoft.com/office/drawing/2014/main" id="{2864407F-5AA6-4674-A10E-81BC076DFFEB}"/>
              </a:ext>
            </a:extLst>
          </p:cNvPr>
          <p:cNvSpPr>
            <a:spLocks noGrp="1"/>
          </p:cNvSpPr>
          <p:nvPr>
            <p:ph idx="1"/>
          </p:nvPr>
        </p:nvSpPr>
        <p:spPr/>
        <p:txBody>
          <a:bodyPr vert="horz" lIns="91440" tIns="45720" rIns="91440" bIns="45720" rtlCol="0" anchor="t">
            <a:normAutofit/>
          </a:bodyPr>
          <a:lstStyle/>
          <a:p>
            <a:r>
              <a:rPr lang="en-US">
                <a:cs typeface="Calibri"/>
              </a:rPr>
              <a:t>Cleaned text – delete stop words</a:t>
            </a:r>
          </a:p>
          <a:p>
            <a:endParaRPr lang="en-US">
              <a:cs typeface="Calibri"/>
            </a:endParaRPr>
          </a:p>
        </p:txBody>
      </p:sp>
      <p:pic>
        <p:nvPicPr>
          <p:cNvPr id="6" name="Picture 6" descr="A screenshot of a cell phone&#10;&#10;Description generated with very high confidence">
            <a:extLst>
              <a:ext uri="{FF2B5EF4-FFF2-40B4-BE49-F238E27FC236}">
                <a16:creationId xmlns:a16="http://schemas.microsoft.com/office/drawing/2014/main" id="{02094B13-B632-4777-B756-7FEA47A8C09C}"/>
              </a:ext>
            </a:extLst>
          </p:cNvPr>
          <p:cNvPicPr>
            <a:picLocks noChangeAspect="1"/>
          </p:cNvPicPr>
          <p:nvPr/>
        </p:nvPicPr>
        <p:blipFill>
          <a:blip r:embed="rId2"/>
          <a:stretch>
            <a:fillRect/>
          </a:stretch>
        </p:blipFill>
        <p:spPr>
          <a:xfrm>
            <a:off x="2078966" y="2628764"/>
            <a:ext cx="8048444" cy="3685187"/>
          </a:xfrm>
          <a:prstGeom prst="rect">
            <a:avLst/>
          </a:prstGeom>
        </p:spPr>
      </p:pic>
    </p:spTree>
    <p:extLst>
      <p:ext uri="{BB962C8B-B14F-4D97-AF65-F5344CB8AC3E}">
        <p14:creationId xmlns:p14="http://schemas.microsoft.com/office/powerpoint/2010/main" val="265446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719-5660-4635-99AB-E028B37443F9}"/>
              </a:ext>
            </a:extLst>
          </p:cNvPr>
          <p:cNvSpPr>
            <a:spLocks noGrp="1"/>
          </p:cNvSpPr>
          <p:nvPr>
            <p:ph type="title"/>
          </p:nvPr>
        </p:nvSpPr>
        <p:spPr/>
        <p:txBody>
          <a:bodyPr/>
          <a:lstStyle/>
          <a:p>
            <a:r>
              <a:rPr lang="en-US">
                <a:cs typeface="Calibri Light"/>
              </a:rPr>
              <a:t>Feature – Word Count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ECB700B-0C12-4526-8AC7-10D76F9B7E6E}"/>
              </a:ext>
            </a:extLst>
          </p:cNvPr>
          <p:cNvPicPr>
            <a:picLocks noChangeAspect="1"/>
          </p:cNvPicPr>
          <p:nvPr/>
        </p:nvPicPr>
        <p:blipFill>
          <a:blip r:embed="rId2"/>
          <a:stretch>
            <a:fillRect/>
          </a:stretch>
        </p:blipFill>
        <p:spPr>
          <a:xfrm>
            <a:off x="1475117" y="1267806"/>
            <a:ext cx="9241765" cy="5587596"/>
          </a:xfrm>
          <a:prstGeom prst="rect">
            <a:avLst/>
          </a:prstGeom>
        </p:spPr>
      </p:pic>
    </p:spTree>
    <p:extLst>
      <p:ext uri="{BB962C8B-B14F-4D97-AF65-F5344CB8AC3E}">
        <p14:creationId xmlns:p14="http://schemas.microsoft.com/office/powerpoint/2010/main" val="28594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2E4C-6C90-49BD-BF53-317D41400A21}"/>
              </a:ext>
            </a:extLst>
          </p:cNvPr>
          <p:cNvSpPr>
            <a:spLocks noGrp="1"/>
          </p:cNvSpPr>
          <p:nvPr>
            <p:ph type="title"/>
          </p:nvPr>
        </p:nvSpPr>
        <p:spPr/>
        <p:txBody>
          <a:bodyPr/>
          <a:lstStyle/>
          <a:p>
            <a:r>
              <a:rPr lang="en-US">
                <a:cs typeface="Calibri Light"/>
              </a:rPr>
              <a:t>Feature – Special Character #</a:t>
            </a:r>
            <a:endParaRPr lang="en-US"/>
          </a:p>
        </p:txBody>
      </p:sp>
      <p:pic>
        <p:nvPicPr>
          <p:cNvPr id="12" name="Picture 12" descr="A screenshot of a cell phone&#10;&#10;Description generated with very high confidence">
            <a:extLst>
              <a:ext uri="{FF2B5EF4-FFF2-40B4-BE49-F238E27FC236}">
                <a16:creationId xmlns:a16="http://schemas.microsoft.com/office/drawing/2014/main" id="{A79609C6-D086-4C84-9E02-8C799B468F6A}"/>
              </a:ext>
            </a:extLst>
          </p:cNvPr>
          <p:cNvPicPr>
            <a:picLocks noGrp="1" noChangeAspect="1"/>
          </p:cNvPicPr>
          <p:nvPr>
            <p:ph idx="1"/>
          </p:nvPr>
        </p:nvPicPr>
        <p:blipFill>
          <a:blip r:embed="rId2"/>
          <a:stretch>
            <a:fillRect/>
          </a:stretch>
        </p:blipFill>
        <p:spPr>
          <a:xfrm>
            <a:off x="838200" y="2330768"/>
            <a:ext cx="10515600" cy="3341052"/>
          </a:xfrm>
        </p:spPr>
      </p:pic>
    </p:spTree>
    <p:extLst>
      <p:ext uri="{BB962C8B-B14F-4D97-AF65-F5344CB8AC3E}">
        <p14:creationId xmlns:p14="http://schemas.microsoft.com/office/powerpoint/2010/main" val="85362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4355-ADFA-4410-B0CB-B9FD1D8F2658}"/>
              </a:ext>
            </a:extLst>
          </p:cNvPr>
          <p:cNvSpPr>
            <a:spLocks noGrp="1"/>
          </p:cNvSpPr>
          <p:nvPr>
            <p:ph type="title"/>
          </p:nvPr>
        </p:nvSpPr>
        <p:spPr/>
        <p:txBody>
          <a:bodyPr/>
          <a:lstStyle/>
          <a:p>
            <a:r>
              <a:rPr lang="en-US">
                <a:cs typeface="Calibri Light"/>
              </a:rPr>
              <a:t>Dataset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BA04D2C-0CF5-4481-A9E9-88346041C5C1}"/>
              </a:ext>
            </a:extLst>
          </p:cNvPr>
          <p:cNvPicPr>
            <a:picLocks noGrp="1" noChangeAspect="1"/>
          </p:cNvPicPr>
          <p:nvPr>
            <p:ph idx="1"/>
          </p:nvPr>
        </p:nvPicPr>
        <p:blipFill>
          <a:blip r:embed="rId3"/>
          <a:stretch>
            <a:fillRect/>
          </a:stretch>
        </p:blipFill>
        <p:spPr>
          <a:xfrm>
            <a:off x="838200" y="2178889"/>
            <a:ext cx="10515600" cy="2498181"/>
          </a:xfrm>
        </p:spPr>
      </p:pic>
    </p:spTree>
    <p:extLst>
      <p:ext uri="{BB962C8B-B14F-4D97-AF65-F5344CB8AC3E}">
        <p14:creationId xmlns:p14="http://schemas.microsoft.com/office/powerpoint/2010/main" val="33695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2E4C-6C90-49BD-BF53-317D41400A21}"/>
              </a:ext>
            </a:extLst>
          </p:cNvPr>
          <p:cNvSpPr>
            <a:spLocks noGrp="1"/>
          </p:cNvSpPr>
          <p:nvPr>
            <p:ph type="title"/>
          </p:nvPr>
        </p:nvSpPr>
        <p:spPr/>
        <p:txBody>
          <a:bodyPr/>
          <a:lstStyle/>
          <a:p>
            <a:r>
              <a:rPr lang="en-US">
                <a:cs typeface="Calibri Light"/>
              </a:rPr>
              <a:t>Feature – Special Character #</a:t>
            </a:r>
            <a:endParaRPr lang="en-US"/>
          </a:p>
        </p:txBody>
      </p:sp>
      <p:pic>
        <p:nvPicPr>
          <p:cNvPr id="3" name="Picture 4" descr="A screenshot of a cell phone&#10;&#10;Description generated with very high confidence">
            <a:extLst>
              <a:ext uri="{FF2B5EF4-FFF2-40B4-BE49-F238E27FC236}">
                <a16:creationId xmlns:a16="http://schemas.microsoft.com/office/drawing/2014/main" id="{E9847BED-241A-4B3C-BB43-FFEDF1668640}"/>
              </a:ext>
            </a:extLst>
          </p:cNvPr>
          <p:cNvPicPr>
            <a:picLocks noChangeAspect="1"/>
          </p:cNvPicPr>
          <p:nvPr/>
        </p:nvPicPr>
        <p:blipFill>
          <a:blip r:embed="rId2"/>
          <a:stretch>
            <a:fillRect/>
          </a:stretch>
        </p:blipFill>
        <p:spPr>
          <a:xfrm>
            <a:off x="1604513" y="1354069"/>
            <a:ext cx="8997350" cy="5415068"/>
          </a:xfrm>
          <a:prstGeom prst="rect">
            <a:avLst/>
          </a:prstGeom>
        </p:spPr>
      </p:pic>
    </p:spTree>
    <p:extLst>
      <p:ext uri="{BB962C8B-B14F-4D97-AF65-F5344CB8AC3E}">
        <p14:creationId xmlns:p14="http://schemas.microsoft.com/office/powerpoint/2010/main" val="91039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83F6-8ADE-4684-9CA0-68D2DC716BFD}"/>
              </a:ext>
            </a:extLst>
          </p:cNvPr>
          <p:cNvSpPr>
            <a:spLocks noGrp="1"/>
          </p:cNvSpPr>
          <p:nvPr>
            <p:ph type="title"/>
          </p:nvPr>
        </p:nvSpPr>
        <p:spPr/>
        <p:txBody>
          <a:bodyPr/>
          <a:lstStyle/>
          <a:p>
            <a:r>
              <a:rPr lang="en-US">
                <a:cs typeface="Calibri Light"/>
              </a:rPr>
              <a:t>Feature - Uppercases</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E4060F3E-BA4B-4ED4-A1E8-59ED6C810761}"/>
              </a:ext>
            </a:extLst>
          </p:cNvPr>
          <p:cNvPicPr>
            <a:picLocks noGrp="1" noChangeAspect="1"/>
          </p:cNvPicPr>
          <p:nvPr>
            <p:ph idx="1"/>
          </p:nvPr>
        </p:nvPicPr>
        <p:blipFill>
          <a:blip r:embed="rId2"/>
          <a:stretch>
            <a:fillRect/>
          </a:stretch>
        </p:blipFill>
        <p:spPr>
          <a:xfrm>
            <a:off x="838200" y="2558050"/>
            <a:ext cx="10515600" cy="2886487"/>
          </a:xfrm>
        </p:spPr>
      </p:pic>
    </p:spTree>
    <p:extLst>
      <p:ext uri="{BB962C8B-B14F-4D97-AF65-F5344CB8AC3E}">
        <p14:creationId xmlns:p14="http://schemas.microsoft.com/office/powerpoint/2010/main" val="366326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83F6-8ADE-4684-9CA0-68D2DC716BFD}"/>
              </a:ext>
            </a:extLst>
          </p:cNvPr>
          <p:cNvSpPr>
            <a:spLocks noGrp="1"/>
          </p:cNvSpPr>
          <p:nvPr>
            <p:ph type="title"/>
          </p:nvPr>
        </p:nvSpPr>
        <p:spPr/>
        <p:txBody>
          <a:bodyPr/>
          <a:lstStyle/>
          <a:p>
            <a:r>
              <a:rPr lang="en-US">
                <a:cs typeface="Calibri Light"/>
              </a:rPr>
              <a:t>Feature - Uppercases</a:t>
            </a:r>
            <a:endParaRPr lang="en-US"/>
          </a:p>
        </p:txBody>
      </p:sp>
      <p:pic>
        <p:nvPicPr>
          <p:cNvPr id="14" name="Picture 14" descr="A screenshot of a cell phone&#10;&#10;Description generated with very high confidence">
            <a:extLst>
              <a:ext uri="{FF2B5EF4-FFF2-40B4-BE49-F238E27FC236}">
                <a16:creationId xmlns:a16="http://schemas.microsoft.com/office/drawing/2014/main" id="{45465EBB-4C01-4F8B-9361-662E3F749079}"/>
              </a:ext>
            </a:extLst>
          </p:cNvPr>
          <p:cNvPicPr>
            <a:picLocks noGrp="1" noChangeAspect="1"/>
          </p:cNvPicPr>
          <p:nvPr>
            <p:ph idx="1"/>
          </p:nvPr>
        </p:nvPicPr>
        <p:blipFill>
          <a:blip r:embed="rId2"/>
          <a:stretch>
            <a:fillRect/>
          </a:stretch>
        </p:blipFill>
        <p:spPr>
          <a:xfrm>
            <a:off x="1648633" y="1302214"/>
            <a:ext cx="8909109" cy="5355026"/>
          </a:xfrm>
        </p:spPr>
      </p:pic>
    </p:spTree>
    <p:extLst>
      <p:ext uri="{BB962C8B-B14F-4D97-AF65-F5344CB8AC3E}">
        <p14:creationId xmlns:p14="http://schemas.microsoft.com/office/powerpoint/2010/main" val="915114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9426-1864-4938-A8AA-5F83A16EE788}"/>
              </a:ext>
            </a:extLst>
          </p:cNvPr>
          <p:cNvSpPr>
            <a:spLocks noGrp="1"/>
          </p:cNvSpPr>
          <p:nvPr>
            <p:ph type="title"/>
          </p:nvPr>
        </p:nvSpPr>
        <p:spPr/>
        <p:txBody>
          <a:bodyPr/>
          <a:lstStyle/>
          <a:p>
            <a:r>
              <a:rPr lang="en-US">
                <a:cs typeface="Calibri Light"/>
              </a:rPr>
              <a:t>Feature - </a:t>
            </a:r>
            <a:r>
              <a:rPr lang="en-US">
                <a:ea typeface="+mj-lt"/>
                <a:cs typeface="+mj-lt"/>
              </a:rPr>
              <a:t>Exclamation Marks</a:t>
            </a:r>
            <a:endParaRPr lang="en-US"/>
          </a:p>
        </p:txBody>
      </p:sp>
      <p:pic>
        <p:nvPicPr>
          <p:cNvPr id="3" name="Picture 4" descr="A screenshot of a cell phone&#10;&#10;Description generated with very high confidence">
            <a:extLst>
              <a:ext uri="{FF2B5EF4-FFF2-40B4-BE49-F238E27FC236}">
                <a16:creationId xmlns:a16="http://schemas.microsoft.com/office/drawing/2014/main" id="{7FCD1A56-284C-4A40-BED6-D3BF015EEFAD}"/>
              </a:ext>
            </a:extLst>
          </p:cNvPr>
          <p:cNvPicPr>
            <a:picLocks noGrp="1" noChangeAspect="1"/>
          </p:cNvPicPr>
          <p:nvPr>
            <p:ph idx="1"/>
          </p:nvPr>
        </p:nvPicPr>
        <p:blipFill>
          <a:blip r:embed="rId2"/>
          <a:stretch>
            <a:fillRect/>
          </a:stretch>
        </p:blipFill>
        <p:spPr>
          <a:xfrm>
            <a:off x="838200" y="2561838"/>
            <a:ext cx="10515600" cy="2878911"/>
          </a:xfrm>
        </p:spPr>
      </p:pic>
    </p:spTree>
    <p:extLst>
      <p:ext uri="{BB962C8B-B14F-4D97-AF65-F5344CB8AC3E}">
        <p14:creationId xmlns:p14="http://schemas.microsoft.com/office/powerpoint/2010/main" val="397476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9426-1864-4938-A8AA-5F83A16EE788}"/>
              </a:ext>
            </a:extLst>
          </p:cNvPr>
          <p:cNvSpPr>
            <a:spLocks noGrp="1"/>
          </p:cNvSpPr>
          <p:nvPr>
            <p:ph type="title"/>
          </p:nvPr>
        </p:nvSpPr>
        <p:spPr/>
        <p:txBody>
          <a:bodyPr/>
          <a:lstStyle/>
          <a:p>
            <a:r>
              <a:rPr lang="en-US">
                <a:cs typeface="Calibri Light"/>
              </a:rPr>
              <a:t>Feature - </a:t>
            </a:r>
            <a:r>
              <a:rPr lang="en-US">
                <a:ea typeface="+mj-lt"/>
                <a:cs typeface="+mj-lt"/>
              </a:rPr>
              <a:t>Exclamation Marks</a:t>
            </a:r>
            <a:endParaRPr lang="en-US"/>
          </a:p>
        </p:txBody>
      </p:sp>
      <p:pic>
        <p:nvPicPr>
          <p:cNvPr id="12" name="Picture 12" descr="A screenshot of a cell phone&#10;&#10;Description generated with very high confidence">
            <a:extLst>
              <a:ext uri="{FF2B5EF4-FFF2-40B4-BE49-F238E27FC236}">
                <a16:creationId xmlns:a16="http://schemas.microsoft.com/office/drawing/2014/main" id="{19073C5E-303D-4A25-8099-D1B8CA118BFC}"/>
              </a:ext>
            </a:extLst>
          </p:cNvPr>
          <p:cNvPicPr>
            <a:picLocks noChangeAspect="1"/>
          </p:cNvPicPr>
          <p:nvPr/>
        </p:nvPicPr>
        <p:blipFill>
          <a:blip r:embed="rId2"/>
          <a:stretch>
            <a:fillRect/>
          </a:stretch>
        </p:blipFill>
        <p:spPr>
          <a:xfrm>
            <a:off x="1705155" y="1382823"/>
            <a:ext cx="8796067" cy="5314426"/>
          </a:xfrm>
          <a:prstGeom prst="rect">
            <a:avLst/>
          </a:prstGeom>
        </p:spPr>
      </p:pic>
    </p:spTree>
    <p:extLst>
      <p:ext uri="{BB962C8B-B14F-4D97-AF65-F5344CB8AC3E}">
        <p14:creationId xmlns:p14="http://schemas.microsoft.com/office/powerpoint/2010/main" val="407719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548C-03D4-4BF9-B687-4EE8C2D9F1A0}"/>
              </a:ext>
            </a:extLst>
          </p:cNvPr>
          <p:cNvSpPr>
            <a:spLocks noGrp="1"/>
          </p:cNvSpPr>
          <p:nvPr>
            <p:ph type="title"/>
          </p:nvPr>
        </p:nvSpPr>
        <p:spPr/>
        <p:txBody>
          <a:bodyPr/>
          <a:lstStyle/>
          <a:p>
            <a:r>
              <a:rPr lang="en-US">
                <a:cs typeface="Calibri Light"/>
              </a:rPr>
              <a:t>Feature - Emojis</a:t>
            </a:r>
            <a:endParaRPr lang="en-US"/>
          </a:p>
        </p:txBody>
      </p:sp>
      <p:pic>
        <p:nvPicPr>
          <p:cNvPr id="4" name="Picture 4" descr="A close up of text on a white background&#10;&#10;Description generated with high confidence">
            <a:extLst>
              <a:ext uri="{FF2B5EF4-FFF2-40B4-BE49-F238E27FC236}">
                <a16:creationId xmlns:a16="http://schemas.microsoft.com/office/drawing/2014/main" id="{634D8757-072F-4823-90CE-8726CAAFB40B}"/>
              </a:ext>
            </a:extLst>
          </p:cNvPr>
          <p:cNvPicPr>
            <a:picLocks noGrp="1" noChangeAspect="1"/>
          </p:cNvPicPr>
          <p:nvPr>
            <p:ph idx="1"/>
          </p:nvPr>
        </p:nvPicPr>
        <p:blipFill>
          <a:blip r:embed="rId2"/>
          <a:stretch>
            <a:fillRect/>
          </a:stretch>
        </p:blipFill>
        <p:spPr>
          <a:xfrm>
            <a:off x="1143807" y="1696229"/>
            <a:ext cx="4671028" cy="4351338"/>
          </a:xfrm>
        </p:spPr>
      </p:pic>
      <p:pic>
        <p:nvPicPr>
          <p:cNvPr id="6" name="Picture 6" descr="A picture containing drawing&#10;&#10;Description generated with very high confidence">
            <a:extLst>
              <a:ext uri="{FF2B5EF4-FFF2-40B4-BE49-F238E27FC236}">
                <a16:creationId xmlns:a16="http://schemas.microsoft.com/office/drawing/2014/main" id="{5646D8B7-53B2-4B56-B2C7-B12560BFA6BF}"/>
              </a:ext>
            </a:extLst>
          </p:cNvPr>
          <p:cNvPicPr>
            <a:picLocks noChangeAspect="1"/>
          </p:cNvPicPr>
          <p:nvPr/>
        </p:nvPicPr>
        <p:blipFill>
          <a:blip r:embed="rId3"/>
          <a:stretch>
            <a:fillRect/>
          </a:stretch>
        </p:blipFill>
        <p:spPr>
          <a:xfrm>
            <a:off x="6104626" y="2511871"/>
            <a:ext cx="4295954" cy="2826295"/>
          </a:xfrm>
          <a:prstGeom prst="rect">
            <a:avLst/>
          </a:prstGeom>
        </p:spPr>
      </p:pic>
    </p:spTree>
    <p:extLst>
      <p:ext uri="{BB962C8B-B14F-4D97-AF65-F5344CB8AC3E}">
        <p14:creationId xmlns:p14="http://schemas.microsoft.com/office/powerpoint/2010/main" val="1767650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93EC-5D8E-4B18-BFD3-17054DD321FF}"/>
              </a:ext>
            </a:extLst>
          </p:cNvPr>
          <p:cNvSpPr>
            <a:spLocks noGrp="1"/>
          </p:cNvSpPr>
          <p:nvPr>
            <p:ph type="title"/>
          </p:nvPr>
        </p:nvSpPr>
        <p:spPr/>
        <p:txBody>
          <a:bodyPr/>
          <a:lstStyle/>
          <a:p>
            <a:r>
              <a:rPr lang="en-US">
                <a:cs typeface="Calibri Light"/>
              </a:rPr>
              <a:t>Feature - Emoticons</a:t>
            </a:r>
            <a:endParaRPr lang="en-US"/>
          </a:p>
        </p:txBody>
      </p:sp>
      <p:sp>
        <p:nvSpPr>
          <p:cNvPr id="3" name="Content Placeholder 2">
            <a:extLst>
              <a:ext uri="{FF2B5EF4-FFF2-40B4-BE49-F238E27FC236}">
                <a16:creationId xmlns:a16="http://schemas.microsoft.com/office/drawing/2014/main" id="{499B9224-8F06-4CDF-9A79-34B81D04C4EF}"/>
              </a:ext>
            </a:extLst>
          </p:cNvPr>
          <p:cNvSpPr>
            <a:spLocks noGrp="1"/>
          </p:cNvSpPr>
          <p:nvPr>
            <p:ph idx="1"/>
          </p:nvPr>
        </p:nvSpPr>
        <p:spPr/>
        <p:txBody>
          <a:bodyPr vert="horz" lIns="91440" tIns="45720" rIns="91440" bIns="45720" rtlCol="0" anchor="t">
            <a:normAutofit fontScale="92500"/>
          </a:bodyPr>
          <a:lstStyle/>
          <a:p>
            <a:pPr marL="0" indent="0">
              <a:buNone/>
            </a:pPr>
            <a:r>
              <a:rPr lang="en-US" err="1">
                <a:ea typeface="+mn-lt"/>
                <a:cs typeface="+mn-lt"/>
              </a:rPr>
              <a:t>Emoticon_list</a:t>
            </a:r>
            <a:r>
              <a:rPr lang="en-US">
                <a:ea typeface="+mn-lt"/>
                <a:cs typeface="+mn-lt"/>
              </a:rPr>
              <a:t> = [</a:t>
            </a:r>
            <a:endParaRPr lang="en-US">
              <a:cs typeface="Calibri" panose="020F0502020204030204"/>
            </a:endParaRPr>
          </a:p>
          <a:p>
            <a:pPr marL="0" indent="0">
              <a:buNone/>
            </a:pPr>
            <a:r>
              <a:rPr lang="en-US">
                <a:ea typeface="+mn-lt"/>
                <a:cs typeface="+mn-lt"/>
              </a:rPr>
              <a:t>    ':‑)', ':)', ':-]', ':]', ':-3', ':3', ':-&gt;', ':&gt;', '8-)', '8)', ':-}', ':}', ':o)', ':c)', ':^)', '=]', '=)',</a:t>
            </a:r>
            <a:endParaRPr lang="en-US">
              <a:cs typeface="Calibri" panose="020F0502020204030204"/>
            </a:endParaRPr>
          </a:p>
          <a:p>
            <a:pPr marL="0" indent="0">
              <a:buNone/>
            </a:pPr>
            <a:r>
              <a:rPr lang="en-US">
                <a:ea typeface="+mn-lt"/>
                <a:cs typeface="+mn-lt"/>
              </a:rPr>
              <a:t>    ':‑d', ':d', '8‑d', '8d', 'x‑d', '</a:t>
            </a:r>
            <a:r>
              <a:rPr lang="en-US" err="1">
                <a:ea typeface="+mn-lt"/>
                <a:cs typeface="+mn-lt"/>
              </a:rPr>
              <a:t>xd</a:t>
            </a:r>
            <a:r>
              <a:rPr lang="en-US">
                <a:ea typeface="+mn-lt"/>
                <a:cs typeface="+mn-lt"/>
              </a:rPr>
              <a:t>', 'x‑d', '</a:t>
            </a:r>
            <a:r>
              <a:rPr lang="en-US" err="1">
                <a:ea typeface="+mn-lt"/>
                <a:cs typeface="+mn-lt"/>
              </a:rPr>
              <a:t>xd</a:t>
            </a:r>
            <a:r>
              <a:rPr lang="en-US">
                <a:ea typeface="+mn-lt"/>
                <a:cs typeface="+mn-lt"/>
              </a:rPr>
              <a:t>', '=d', '=3', '</a:t>
            </a:r>
            <a:r>
              <a:rPr lang="en-US" err="1">
                <a:ea typeface="+mn-lt"/>
                <a:cs typeface="+mn-lt"/>
              </a:rPr>
              <a:t>b^d</a:t>
            </a:r>
            <a:r>
              <a:rPr lang="en-US">
                <a:ea typeface="+mn-lt"/>
                <a:cs typeface="+mn-lt"/>
              </a:rPr>
              <a:t>',</a:t>
            </a:r>
            <a:endParaRPr lang="en-US">
              <a:cs typeface="Calibri" panose="020F0502020204030204"/>
            </a:endParaRPr>
          </a:p>
          <a:p>
            <a:pPr marL="0" indent="0">
              <a:buNone/>
            </a:pPr>
            <a:r>
              <a:rPr lang="en-US">
                <a:ea typeface="+mn-lt"/>
                <a:cs typeface="+mn-lt"/>
              </a:rPr>
              <a:t>    ':-))',</a:t>
            </a:r>
            <a:endParaRPr lang="en-US">
              <a:cs typeface="Calibri" panose="020F0502020204030204"/>
            </a:endParaRPr>
          </a:p>
          <a:p>
            <a:pPr marL="0" indent="0">
              <a:buNone/>
            </a:pPr>
            <a:r>
              <a:rPr lang="en-US">
                <a:ea typeface="+mn-lt"/>
                <a:cs typeface="+mn-lt"/>
              </a:rPr>
              <a:t>    ':‑(', ':(', ':‑c', ':c', ':‑&lt;', ':&lt;', ':‑[', ':[', ':-||', '&gt;:[', ':{', ':@', '&gt;:(',</a:t>
            </a:r>
            <a:endParaRPr lang="en-US">
              <a:cs typeface="Calibri" panose="020F0502020204030204"/>
            </a:endParaRPr>
          </a:p>
          <a:p>
            <a:pPr marL="0" indent="0">
              <a:buNone/>
            </a:pPr>
            <a:r>
              <a:rPr lang="en-US">
                <a:ea typeface="+mn-lt"/>
                <a:cs typeface="+mn-lt"/>
              </a:rPr>
              <a:t>    ":'‑(", ":'(",</a:t>
            </a:r>
            <a:endParaRPr lang="en-US">
              <a:cs typeface="Calibri" panose="020F0502020204030204"/>
            </a:endParaRPr>
          </a:p>
          <a:p>
            <a:pPr marL="0" indent="0">
              <a:buNone/>
            </a:pPr>
            <a:r>
              <a:rPr lang="en-US">
                <a:ea typeface="+mn-lt"/>
                <a:cs typeface="+mn-lt"/>
              </a:rPr>
              <a:t>    ":'‑)", ":')",</a:t>
            </a:r>
            <a:endParaRPr lang="en-US">
              <a:cs typeface="Calibri" panose="020F0502020204030204"/>
            </a:endParaRPr>
          </a:p>
          <a:p>
            <a:pPr marL="0" indent="0">
              <a:buNone/>
            </a:pPr>
            <a:r>
              <a:rPr lang="en-US">
                <a:ea typeface="+mn-lt"/>
                <a:cs typeface="+mn-lt"/>
              </a:rPr>
              <a:t>    "-_-"</a:t>
            </a:r>
            <a:endParaRPr lang="en-US">
              <a:cs typeface="Calibri" panose="020F0502020204030204"/>
            </a:endParaRPr>
          </a:p>
          <a:p>
            <a:pPr marL="0" indent="0">
              <a:buNone/>
            </a:pPr>
            <a:r>
              <a:rPr lang="en-US">
                <a:ea typeface="+mn-lt"/>
                <a:cs typeface="+mn-lt"/>
              </a:rPr>
              <a:t>]</a:t>
            </a:r>
            <a:endParaRPr lang="en-US">
              <a:cs typeface="Calibri"/>
            </a:endParaRPr>
          </a:p>
          <a:p>
            <a:endParaRPr lang="en-US">
              <a:cs typeface="Calibri"/>
            </a:endParaRPr>
          </a:p>
        </p:txBody>
      </p:sp>
    </p:spTree>
    <p:extLst>
      <p:ext uri="{BB962C8B-B14F-4D97-AF65-F5344CB8AC3E}">
        <p14:creationId xmlns:p14="http://schemas.microsoft.com/office/powerpoint/2010/main" val="2117154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2D57-1A2E-47FF-8A03-1E1E56DB763C}"/>
              </a:ext>
            </a:extLst>
          </p:cNvPr>
          <p:cNvSpPr>
            <a:spLocks noGrp="1"/>
          </p:cNvSpPr>
          <p:nvPr>
            <p:ph type="title"/>
          </p:nvPr>
        </p:nvSpPr>
        <p:spPr/>
        <p:txBody>
          <a:bodyPr/>
          <a:lstStyle/>
          <a:p>
            <a:r>
              <a:rPr lang="en-US">
                <a:cs typeface="Calibri Light"/>
              </a:rPr>
              <a:t>Feature - Unigrams</a:t>
            </a:r>
            <a:endParaRPr lang="en-US"/>
          </a:p>
        </p:txBody>
      </p:sp>
      <p:sp>
        <p:nvSpPr>
          <p:cNvPr id="5" name="TextBox 4">
            <a:extLst>
              <a:ext uri="{FF2B5EF4-FFF2-40B4-BE49-F238E27FC236}">
                <a16:creationId xmlns:a16="http://schemas.microsoft.com/office/drawing/2014/main" id="{230E3CD6-AE8F-4DA8-A62F-719C09C5D020}"/>
              </a:ext>
            </a:extLst>
          </p:cNvPr>
          <p:cNvSpPr txBox="1"/>
          <p:nvPr/>
        </p:nvSpPr>
        <p:spPr>
          <a:xfrm>
            <a:off x="842513" y="6090249"/>
            <a:ext cx="9198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http://lintool.github.io/UMD-courses/CMSC723-2009-Fall/session9-slides.pdf</a:t>
            </a:r>
            <a:endParaRPr lang="en-US"/>
          </a:p>
        </p:txBody>
      </p:sp>
      <p:pic>
        <p:nvPicPr>
          <p:cNvPr id="6" name="Picture 6" descr="A picture containing knife&#10;&#10;Description generated with very high confidence">
            <a:extLst>
              <a:ext uri="{FF2B5EF4-FFF2-40B4-BE49-F238E27FC236}">
                <a16:creationId xmlns:a16="http://schemas.microsoft.com/office/drawing/2014/main" id="{89AD62B7-33FF-4E1E-9DAD-6FCF94E86AF1}"/>
              </a:ext>
            </a:extLst>
          </p:cNvPr>
          <p:cNvPicPr>
            <a:picLocks noChangeAspect="1"/>
          </p:cNvPicPr>
          <p:nvPr/>
        </p:nvPicPr>
        <p:blipFill>
          <a:blip r:embed="rId3"/>
          <a:stretch>
            <a:fillRect/>
          </a:stretch>
        </p:blipFill>
        <p:spPr>
          <a:xfrm>
            <a:off x="842513" y="2271622"/>
            <a:ext cx="8307238" cy="2314755"/>
          </a:xfrm>
          <a:prstGeom prst="rect">
            <a:avLst/>
          </a:prstGeom>
        </p:spPr>
      </p:pic>
    </p:spTree>
    <p:extLst>
      <p:ext uri="{BB962C8B-B14F-4D97-AF65-F5344CB8AC3E}">
        <p14:creationId xmlns:p14="http://schemas.microsoft.com/office/powerpoint/2010/main" val="345358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5EE5-BAA5-4A63-8B70-0214E40792F7}"/>
              </a:ext>
            </a:extLst>
          </p:cNvPr>
          <p:cNvSpPr>
            <a:spLocks noGrp="1"/>
          </p:cNvSpPr>
          <p:nvPr>
            <p:ph type="title"/>
          </p:nvPr>
        </p:nvSpPr>
        <p:spPr/>
        <p:txBody>
          <a:bodyPr/>
          <a:lstStyle/>
          <a:p>
            <a:r>
              <a:rPr lang="en-US">
                <a:ea typeface="+mj-lt"/>
                <a:cs typeface="+mj-lt"/>
              </a:rPr>
              <a:t>Feature - Unigrams</a:t>
            </a:r>
            <a:endParaRPr lang="en-US"/>
          </a:p>
        </p:txBody>
      </p:sp>
      <p:sp>
        <p:nvSpPr>
          <p:cNvPr id="3" name="Content Placeholder 2">
            <a:extLst>
              <a:ext uri="{FF2B5EF4-FFF2-40B4-BE49-F238E27FC236}">
                <a16:creationId xmlns:a16="http://schemas.microsoft.com/office/drawing/2014/main" id="{7E0D046E-D6B8-486D-AA07-13B71A80E398}"/>
              </a:ext>
            </a:extLst>
          </p:cNvPr>
          <p:cNvSpPr>
            <a:spLocks noGrp="1"/>
          </p:cNvSpPr>
          <p:nvPr>
            <p:ph idx="1"/>
          </p:nvPr>
        </p:nvSpPr>
        <p:spPr/>
        <p:txBody>
          <a:bodyPr vert="horz" lIns="91440" tIns="45720" rIns="91440" bIns="45720" rtlCol="0" anchor="t">
            <a:noAutofit/>
          </a:bodyPr>
          <a:lstStyle/>
          <a:p>
            <a:r>
              <a:rPr lang="en-US" b="1">
                <a:cs typeface="Calibri"/>
              </a:rPr>
              <a:t>Sentence:</a:t>
            </a:r>
          </a:p>
          <a:p>
            <a:r>
              <a:rPr lang="en-US">
                <a:ea typeface="+mn-lt"/>
                <a:cs typeface="+mn-lt"/>
              </a:rPr>
              <a:t>I am telling the truth</a:t>
            </a:r>
            <a:endParaRPr lang="en-US">
              <a:cs typeface="Calibri"/>
            </a:endParaRPr>
          </a:p>
          <a:p>
            <a:endParaRPr lang="en-US">
              <a:cs typeface="Calibri"/>
            </a:endParaRPr>
          </a:p>
          <a:p>
            <a:r>
              <a:rPr lang="en-US" b="1">
                <a:cs typeface="Calibri"/>
              </a:rPr>
              <a:t>Unigrams:</a:t>
            </a:r>
          </a:p>
          <a:p>
            <a:r>
              <a:rPr lang="en-US">
                <a:ea typeface="+mn-lt"/>
                <a:cs typeface="+mn-lt"/>
              </a:rPr>
              <a:t>I,</a:t>
            </a:r>
          </a:p>
          <a:p>
            <a:r>
              <a:rPr lang="en-US">
                <a:ea typeface="+mn-lt"/>
                <a:cs typeface="+mn-lt"/>
              </a:rPr>
              <a:t>Am,</a:t>
            </a:r>
          </a:p>
          <a:p>
            <a:r>
              <a:rPr lang="en-US">
                <a:ea typeface="+mn-lt"/>
                <a:cs typeface="+mn-lt"/>
              </a:rPr>
              <a:t>Telling,</a:t>
            </a:r>
          </a:p>
          <a:p>
            <a:r>
              <a:rPr lang="en-US">
                <a:ea typeface="+mn-lt"/>
                <a:cs typeface="+mn-lt"/>
              </a:rPr>
              <a:t>The,</a:t>
            </a:r>
          </a:p>
          <a:p>
            <a:r>
              <a:rPr lang="en-US">
                <a:ea typeface="+mn-lt"/>
                <a:cs typeface="+mn-lt"/>
              </a:rPr>
              <a:t>Truth</a:t>
            </a: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818860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D51B-C9DE-44E4-99B6-28047B0E6EB1}"/>
              </a:ext>
            </a:extLst>
          </p:cNvPr>
          <p:cNvSpPr>
            <a:spLocks noGrp="1"/>
          </p:cNvSpPr>
          <p:nvPr>
            <p:ph type="title"/>
          </p:nvPr>
        </p:nvSpPr>
        <p:spPr/>
        <p:txBody>
          <a:bodyPr/>
          <a:lstStyle/>
          <a:p>
            <a:r>
              <a:rPr lang="en-US">
                <a:cs typeface="Calibri Light"/>
              </a:rPr>
              <a:t>Feature - Bigrams</a:t>
            </a:r>
            <a:endParaRPr lang="en-US"/>
          </a:p>
        </p:txBody>
      </p:sp>
      <p:pic>
        <p:nvPicPr>
          <p:cNvPr id="6" name="Picture 6" descr="A picture containing knife, table&#10;&#10;Description generated with very high confidence">
            <a:extLst>
              <a:ext uri="{FF2B5EF4-FFF2-40B4-BE49-F238E27FC236}">
                <a16:creationId xmlns:a16="http://schemas.microsoft.com/office/drawing/2014/main" id="{EBC50E36-7916-4CCD-8977-C95C389A071D}"/>
              </a:ext>
            </a:extLst>
          </p:cNvPr>
          <p:cNvPicPr>
            <a:picLocks noChangeAspect="1"/>
          </p:cNvPicPr>
          <p:nvPr/>
        </p:nvPicPr>
        <p:blipFill>
          <a:blip r:embed="rId3"/>
          <a:stretch>
            <a:fillRect/>
          </a:stretch>
        </p:blipFill>
        <p:spPr>
          <a:xfrm>
            <a:off x="842513" y="2265736"/>
            <a:ext cx="10262557" cy="2340905"/>
          </a:xfrm>
          <a:prstGeom prst="rect">
            <a:avLst/>
          </a:prstGeom>
        </p:spPr>
      </p:pic>
      <p:sp>
        <p:nvSpPr>
          <p:cNvPr id="11" name="TextBox 10">
            <a:extLst>
              <a:ext uri="{FF2B5EF4-FFF2-40B4-BE49-F238E27FC236}">
                <a16:creationId xmlns:a16="http://schemas.microsoft.com/office/drawing/2014/main" id="{A96BF10A-1A55-48DA-AFB4-C410F4891ABB}"/>
              </a:ext>
            </a:extLst>
          </p:cNvPr>
          <p:cNvSpPr txBox="1"/>
          <p:nvPr/>
        </p:nvSpPr>
        <p:spPr>
          <a:xfrm>
            <a:off x="842513" y="6090249"/>
            <a:ext cx="9198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http://lintool.github.io/UMD-courses/CMSC723-2009-Fall/session9-slides.pdf</a:t>
            </a:r>
            <a:endParaRPr lang="en-US"/>
          </a:p>
        </p:txBody>
      </p:sp>
    </p:spTree>
    <p:extLst>
      <p:ext uri="{BB962C8B-B14F-4D97-AF65-F5344CB8AC3E}">
        <p14:creationId xmlns:p14="http://schemas.microsoft.com/office/powerpoint/2010/main" val="216742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4355-ADFA-4410-B0CB-B9FD1D8F2658}"/>
              </a:ext>
            </a:extLst>
          </p:cNvPr>
          <p:cNvSpPr>
            <a:spLocks noGrp="1"/>
          </p:cNvSpPr>
          <p:nvPr>
            <p:ph type="title"/>
          </p:nvPr>
        </p:nvSpPr>
        <p:spPr/>
        <p:txBody>
          <a:bodyPr/>
          <a:lstStyle/>
          <a:p>
            <a:r>
              <a:rPr lang="en-US">
                <a:cs typeface="Calibri Light"/>
              </a:rPr>
              <a:t>Dataset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BA04D2C-0CF5-4481-A9E9-88346041C5C1}"/>
              </a:ext>
            </a:extLst>
          </p:cNvPr>
          <p:cNvPicPr>
            <a:picLocks noGrp="1" noChangeAspect="1"/>
          </p:cNvPicPr>
          <p:nvPr>
            <p:ph idx="1"/>
          </p:nvPr>
        </p:nvPicPr>
        <p:blipFill>
          <a:blip r:embed="rId3"/>
          <a:stretch>
            <a:fillRect/>
          </a:stretch>
        </p:blipFill>
        <p:spPr>
          <a:xfrm>
            <a:off x="838200" y="2178889"/>
            <a:ext cx="10515600" cy="2498181"/>
          </a:xfrm>
        </p:spPr>
      </p:pic>
      <p:cxnSp>
        <p:nvCxnSpPr>
          <p:cNvPr id="7" name="Connector: Curved 6">
            <a:extLst>
              <a:ext uri="{FF2B5EF4-FFF2-40B4-BE49-F238E27FC236}">
                <a16:creationId xmlns:a16="http://schemas.microsoft.com/office/drawing/2014/main" id="{C59B2979-A824-4012-9FF4-0450531F6B51}"/>
              </a:ext>
            </a:extLst>
          </p:cNvPr>
          <p:cNvCxnSpPr/>
          <p:nvPr/>
        </p:nvCxnSpPr>
        <p:spPr>
          <a:xfrm flipH="1" flipV="1">
            <a:off x="1214341" y="2061872"/>
            <a:ext cx="819539" cy="88951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C57D2331-D816-4549-B56B-640786715019}"/>
              </a:ext>
            </a:extLst>
          </p:cNvPr>
          <p:cNvSpPr txBox="1"/>
          <p:nvPr/>
        </p:nvSpPr>
        <p:spPr>
          <a:xfrm>
            <a:off x="1153497" y="5212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accent1">
                    <a:lumMod val="75000"/>
                  </a:schemeClr>
                </a:solidFill>
                <a:cs typeface="Calibri"/>
              </a:rPr>
              <a:t>Uppercase</a:t>
            </a:r>
          </a:p>
        </p:txBody>
      </p:sp>
      <p:sp>
        <p:nvSpPr>
          <p:cNvPr id="10" name="TextBox 9">
            <a:extLst>
              <a:ext uri="{FF2B5EF4-FFF2-40B4-BE49-F238E27FC236}">
                <a16:creationId xmlns:a16="http://schemas.microsoft.com/office/drawing/2014/main" id="{C07CCBFC-65E4-4AC6-8052-BA2B1D90961C}"/>
              </a:ext>
            </a:extLst>
          </p:cNvPr>
          <p:cNvSpPr txBox="1"/>
          <p:nvPr/>
        </p:nvSpPr>
        <p:spPr>
          <a:xfrm>
            <a:off x="257369" y="16880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accent1">
                    <a:lumMod val="75000"/>
                  </a:schemeClr>
                </a:solidFill>
              </a:rPr>
              <a:t>Abbreviation</a:t>
            </a:r>
            <a:endParaRPr lang="en-US" b="1">
              <a:solidFill>
                <a:schemeClr val="accent1">
                  <a:lumMod val="75000"/>
                </a:schemeClr>
              </a:solidFill>
              <a:cs typeface="Calibri"/>
            </a:endParaRPr>
          </a:p>
        </p:txBody>
      </p:sp>
      <p:cxnSp>
        <p:nvCxnSpPr>
          <p:cNvPr id="11" name="Connector: Curved 10">
            <a:extLst>
              <a:ext uri="{FF2B5EF4-FFF2-40B4-BE49-F238E27FC236}">
                <a16:creationId xmlns:a16="http://schemas.microsoft.com/office/drawing/2014/main" id="{3C3701FE-290A-4B0E-874F-87DCD4F3E533}"/>
              </a:ext>
            </a:extLst>
          </p:cNvPr>
          <p:cNvCxnSpPr/>
          <p:nvPr/>
        </p:nvCxnSpPr>
        <p:spPr>
          <a:xfrm flipH="1">
            <a:off x="2477862" y="4183808"/>
            <a:ext cx="1293844" cy="1209869"/>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Curved 11">
            <a:extLst>
              <a:ext uri="{FF2B5EF4-FFF2-40B4-BE49-F238E27FC236}">
                <a16:creationId xmlns:a16="http://schemas.microsoft.com/office/drawing/2014/main" id="{FB801093-EA4E-49DC-809E-4694C5634F0E}"/>
              </a:ext>
            </a:extLst>
          </p:cNvPr>
          <p:cNvCxnSpPr/>
          <p:nvPr/>
        </p:nvCxnSpPr>
        <p:spPr>
          <a:xfrm>
            <a:off x="5858458" y="4684356"/>
            <a:ext cx="891074" cy="99215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F6B60533-73B9-494D-8EB2-A96E20298ABE}"/>
              </a:ext>
            </a:extLst>
          </p:cNvPr>
          <p:cNvSpPr txBox="1"/>
          <p:nvPr/>
        </p:nvSpPr>
        <p:spPr>
          <a:xfrm>
            <a:off x="6178421" y="56885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Past tense</a:t>
            </a:r>
          </a:p>
        </p:txBody>
      </p:sp>
      <p:cxnSp>
        <p:nvCxnSpPr>
          <p:cNvPr id="15" name="Connector: Curved 14">
            <a:extLst>
              <a:ext uri="{FF2B5EF4-FFF2-40B4-BE49-F238E27FC236}">
                <a16:creationId xmlns:a16="http://schemas.microsoft.com/office/drawing/2014/main" id="{A65CC78B-767C-4083-A152-16408058138E}"/>
              </a:ext>
            </a:extLst>
          </p:cNvPr>
          <p:cNvCxnSpPr/>
          <p:nvPr/>
        </p:nvCxnSpPr>
        <p:spPr>
          <a:xfrm flipV="1">
            <a:off x="6302634" y="1649770"/>
            <a:ext cx="1155441" cy="130939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C75E05DA-24EC-45E5-B6B9-A04F103ADDB9}"/>
              </a:ext>
            </a:extLst>
          </p:cNvPr>
          <p:cNvSpPr txBox="1"/>
          <p:nvPr/>
        </p:nvSpPr>
        <p:spPr>
          <a:xfrm>
            <a:off x="7319477" y="12779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lumMod val="75000"/>
                  </a:schemeClr>
                </a:solidFill>
              </a:rPr>
              <a:t>Continuous tense</a:t>
            </a:r>
          </a:p>
        </p:txBody>
      </p:sp>
      <p:cxnSp>
        <p:nvCxnSpPr>
          <p:cNvPr id="17" name="Connector: Curved 16">
            <a:extLst>
              <a:ext uri="{FF2B5EF4-FFF2-40B4-BE49-F238E27FC236}">
                <a16:creationId xmlns:a16="http://schemas.microsoft.com/office/drawing/2014/main" id="{77687ABE-C483-4561-A740-65FFEEF8CA18}"/>
              </a:ext>
            </a:extLst>
          </p:cNvPr>
          <p:cNvCxnSpPr/>
          <p:nvPr/>
        </p:nvCxnSpPr>
        <p:spPr>
          <a:xfrm>
            <a:off x="8096833" y="4683384"/>
            <a:ext cx="914400" cy="91440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CE9576DF-0814-45B7-B4F6-F2FA64D841CF}"/>
              </a:ext>
            </a:extLst>
          </p:cNvPr>
          <p:cNvSpPr txBox="1"/>
          <p:nvPr/>
        </p:nvSpPr>
        <p:spPr>
          <a:xfrm>
            <a:off x="9016482" y="549417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accent1"/>
                </a:solidFill>
              </a:rPr>
              <a:t>Emojis</a:t>
            </a:r>
          </a:p>
        </p:txBody>
      </p:sp>
    </p:spTree>
    <p:extLst>
      <p:ext uri="{BB962C8B-B14F-4D97-AF65-F5344CB8AC3E}">
        <p14:creationId xmlns:p14="http://schemas.microsoft.com/office/powerpoint/2010/main" val="1283534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0F73-D1F0-49B8-976C-E0FA91594667}"/>
              </a:ext>
            </a:extLst>
          </p:cNvPr>
          <p:cNvSpPr>
            <a:spLocks noGrp="1"/>
          </p:cNvSpPr>
          <p:nvPr>
            <p:ph type="title"/>
          </p:nvPr>
        </p:nvSpPr>
        <p:spPr/>
        <p:txBody>
          <a:bodyPr/>
          <a:lstStyle/>
          <a:p>
            <a:r>
              <a:rPr lang="en-US">
                <a:ea typeface="+mj-lt"/>
                <a:cs typeface="+mj-lt"/>
              </a:rPr>
              <a:t>Feature - Bigrams</a:t>
            </a:r>
            <a:endParaRPr lang="en-US"/>
          </a:p>
        </p:txBody>
      </p:sp>
      <p:sp>
        <p:nvSpPr>
          <p:cNvPr id="3" name="Content Placeholder 2">
            <a:extLst>
              <a:ext uri="{FF2B5EF4-FFF2-40B4-BE49-F238E27FC236}">
                <a16:creationId xmlns:a16="http://schemas.microsoft.com/office/drawing/2014/main" id="{79C51D69-DA6E-4906-9816-0AB4815C2533}"/>
              </a:ext>
            </a:extLst>
          </p:cNvPr>
          <p:cNvSpPr>
            <a:spLocks noGrp="1"/>
          </p:cNvSpPr>
          <p:nvPr>
            <p:ph idx="1"/>
          </p:nvPr>
        </p:nvSpPr>
        <p:spPr/>
        <p:txBody>
          <a:bodyPr vert="horz" lIns="91440" tIns="45720" rIns="91440" bIns="45720" rtlCol="0" anchor="t">
            <a:normAutofit/>
          </a:bodyPr>
          <a:lstStyle/>
          <a:p>
            <a:r>
              <a:rPr lang="en-US" b="1">
                <a:ea typeface="+mn-lt"/>
                <a:cs typeface="+mn-lt"/>
              </a:rPr>
              <a:t>Sentence:</a:t>
            </a:r>
            <a:endParaRPr lang="en-US">
              <a:ea typeface="+mn-lt"/>
              <a:cs typeface="+mn-lt"/>
            </a:endParaRPr>
          </a:p>
          <a:p>
            <a:r>
              <a:rPr lang="en-US">
                <a:cs typeface="Calibri"/>
              </a:rPr>
              <a:t>I am telling the truth</a:t>
            </a:r>
            <a:endParaRPr lang="en-US">
              <a:ea typeface="+mn-lt"/>
              <a:cs typeface="+mn-lt"/>
            </a:endParaRPr>
          </a:p>
          <a:p>
            <a:endParaRPr lang="en-US">
              <a:ea typeface="+mn-lt"/>
              <a:cs typeface="+mn-lt"/>
            </a:endParaRPr>
          </a:p>
          <a:p>
            <a:r>
              <a:rPr lang="en-US" b="1">
                <a:ea typeface="+mn-lt"/>
                <a:cs typeface="+mn-lt"/>
              </a:rPr>
              <a:t>Bigrams:</a:t>
            </a:r>
            <a:endParaRPr lang="en-US">
              <a:ea typeface="+mn-lt"/>
              <a:cs typeface="+mn-lt"/>
            </a:endParaRPr>
          </a:p>
          <a:p>
            <a:r>
              <a:rPr lang="en-US">
                <a:cs typeface="Calibri"/>
              </a:rPr>
              <a:t>I am,</a:t>
            </a:r>
            <a:endParaRPr lang="en-US">
              <a:ea typeface="+mn-lt"/>
              <a:cs typeface="+mn-lt"/>
            </a:endParaRPr>
          </a:p>
          <a:p>
            <a:r>
              <a:rPr lang="en-US">
                <a:cs typeface="Calibri"/>
              </a:rPr>
              <a:t>Am telling,</a:t>
            </a:r>
            <a:endParaRPr lang="en-US">
              <a:ea typeface="+mn-lt"/>
              <a:cs typeface="+mn-lt"/>
            </a:endParaRPr>
          </a:p>
          <a:p>
            <a:r>
              <a:rPr lang="en-US">
                <a:cs typeface="Calibri"/>
              </a:rPr>
              <a:t>Telling the,</a:t>
            </a:r>
            <a:endParaRPr lang="en-US">
              <a:ea typeface="+mn-lt"/>
              <a:cs typeface="+mn-lt"/>
            </a:endParaRPr>
          </a:p>
          <a:p>
            <a:r>
              <a:rPr lang="en-US">
                <a:cs typeface="Calibri"/>
              </a:rPr>
              <a:t>The truth</a:t>
            </a:r>
            <a:endParaRPr lang="en-US"/>
          </a:p>
        </p:txBody>
      </p:sp>
    </p:spTree>
    <p:extLst>
      <p:ext uri="{BB962C8B-B14F-4D97-AF65-F5344CB8AC3E}">
        <p14:creationId xmlns:p14="http://schemas.microsoft.com/office/powerpoint/2010/main" val="427321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AE99-3803-46BA-9FEB-2D310E286310}"/>
              </a:ext>
            </a:extLst>
          </p:cNvPr>
          <p:cNvSpPr>
            <a:spLocks noGrp="1"/>
          </p:cNvSpPr>
          <p:nvPr>
            <p:ph type="title"/>
          </p:nvPr>
        </p:nvSpPr>
        <p:spPr/>
        <p:txBody>
          <a:bodyPr/>
          <a:lstStyle/>
          <a:p>
            <a:r>
              <a:rPr lang="en-US">
                <a:cs typeface="Calibri Light"/>
              </a:rPr>
              <a:t>Feature - Trigrams</a:t>
            </a:r>
            <a:endParaRPr lang="en-US"/>
          </a:p>
        </p:txBody>
      </p:sp>
      <p:pic>
        <p:nvPicPr>
          <p:cNvPr id="4" name="Picture 4" descr="A picture containing knife, table&#10;&#10;Description generated with very high confidence">
            <a:extLst>
              <a:ext uri="{FF2B5EF4-FFF2-40B4-BE49-F238E27FC236}">
                <a16:creationId xmlns:a16="http://schemas.microsoft.com/office/drawing/2014/main" id="{69F2EA44-9370-4E92-BFE5-5A0805723EEB}"/>
              </a:ext>
            </a:extLst>
          </p:cNvPr>
          <p:cNvPicPr>
            <a:picLocks noGrp="1" noChangeAspect="1"/>
          </p:cNvPicPr>
          <p:nvPr>
            <p:ph idx="1"/>
          </p:nvPr>
        </p:nvPicPr>
        <p:blipFill>
          <a:blip r:embed="rId2"/>
          <a:stretch>
            <a:fillRect/>
          </a:stretch>
        </p:blipFill>
        <p:spPr>
          <a:xfrm>
            <a:off x="847725" y="2257320"/>
            <a:ext cx="10338399" cy="2323381"/>
          </a:xfrm>
        </p:spPr>
      </p:pic>
      <p:sp>
        <p:nvSpPr>
          <p:cNvPr id="6" name="TextBox 5">
            <a:extLst>
              <a:ext uri="{FF2B5EF4-FFF2-40B4-BE49-F238E27FC236}">
                <a16:creationId xmlns:a16="http://schemas.microsoft.com/office/drawing/2014/main" id="{7650B871-1FD4-4BD0-BF4B-CC621BB52F27}"/>
              </a:ext>
            </a:extLst>
          </p:cNvPr>
          <p:cNvSpPr txBox="1"/>
          <p:nvPr/>
        </p:nvSpPr>
        <p:spPr>
          <a:xfrm>
            <a:off x="842513" y="6090249"/>
            <a:ext cx="9198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http://lintool.github.io/UMD-courses/CMSC723-2009-Fall/session9-slides.pdf</a:t>
            </a:r>
            <a:endParaRPr lang="en-US"/>
          </a:p>
        </p:txBody>
      </p:sp>
    </p:spTree>
    <p:extLst>
      <p:ext uri="{BB962C8B-B14F-4D97-AF65-F5344CB8AC3E}">
        <p14:creationId xmlns:p14="http://schemas.microsoft.com/office/powerpoint/2010/main" val="173182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9FB1-18A0-49FB-91ED-FD87CFB431B6}"/>
              </a:ext>
            </a:extLst>
          </p:cNvPr>
          <p:cNvSpPr>
            <a:spLocks noGrp="1"/>
          </p:cNvSpPr>
          <p:nvPr>
            <p:ph type="title"/>
          </p:nvPr>
        </p:nvSpPr>
        <p:spPr/>
        <p:txBody>
          <a:bodyPr/>
          <a:lstStyle/>
          <a:p>
            <a:r>
              <a:rPr lang="en-US">
                <a:ea typeface="+mj-lt"/>
                <a:cs typeface="+mj-lt"/>
              </a:rPr>
              <a:t>Feature - Trigrams</a:t>
            </a:r>
            <a:endParaRPr lang="en-US"/>
          </a:p>
        </p:txBody>
      </p:sp>
      <p:sp>
        <p:nvSpPr>
          <p:cNvPr id="3" name="Content Placeholder 2">
            <a:extLst>
              <a:ext uri="{FF2B5EF4-FFF2-40B4-BE49-F238E27FC236}">
                <a16:creationId xmlns:a16="http://schemas.microsoft.com/office/drawing/2014/main" id="{83E561D8-C4B1-4C3B-BAFE-5E0B59CC9629}"/>
              </a:ext>
            </a:extLst>
          </p:cNvPr>
          <p:cNvSpPr>
            <a:spLocks noGrp="1"/>
          </p:cNvSpPr>
          <p:nvPr>
            <p:ph idx="1"/>
          </p:nvPr>
        </p:nvSpPr>
        <p:spPr/>
        <p:txBody>
          <a:bodyPr vert="horz" lIns="91440" tIns="45720" rIns="91440" bIns="45720" rtlCol="0" anchor="t">
            <a:normAutofit/>
          </a:bodyPr>
          <a:lstStyle/>
          <a:p>
            <a:r>
              <a:rPr lang="en-US" b="1">
                <a:cs typeface="Calibri"/>
              </a:rPr>
              <a:t>Sentence:</a:t>
            </a:r>
            <a:endParaRPr lang="en-US">
              <a:ea typeface="+mn-lt"/>
              <a:cs typeface="+mn-lt"/>
            </a:endParaRPr>
          </a:p>
          <a:p>
            <a:r>
              <a:rPr lang="en-US">
                <a:ea typeface="+mn-lt"/>
                <a:cs typeface="+mn-lt"/>
              </a:rPr>
              <a:t>I am telling the truth</a:t>
            </a:r>
          </a:p>
          <a:p>
            <a:endParaRPr lang="en-US">
              <a:cs typeface="Calibri"/>
            </a:endParaRPr>
          </a:p>
          <a:p>
            <a:r>
              <a:rPr lang="en-US" b="1">
                <a:cs typeface="Calibri"/>
              </a:rPr>
              <a:t>Trigrams:</a:t>
            </a:r>
            <a:endParaRPr lang="en-US">
              <a:ea typeface="+mn-lt"/>
              <a:cs typeface="+mn-lt"/>
            </a:endParaRPr>
          </a:p>
          <a:p>
            <a:r>
              <a:rPr lang="en-US">
                <a:ea typeface="+mn-lt"/>
                <a:cs typeface="+mn-lt"/>
              </a:rPr>
              <a:t>I am telling,</a:t>
            </a:r>
          </a:p>
          <a:p>
            <a:r>
              <a:rPr lang="en-US">
                <a:ea typeface="+mn-lt"/>
                <a:cs typeface="+mn-lt"/>
              </a:rPr>
              <a:t>Am telling the,</a:t>
            </a:r>
          </a:p>
          <a:p>
            <a:r>
              <a:rPr lang="en-US">
                <a:ea typeface="+mn-lt"/>
                <a:cs typeface="+mn-lt"/>
              </a:rPr>
              <a:t>Telling the truth</a:t>
            </a:r>
            <a:endParaRPr lang="en-US"/>
          </a:p>
        </p:txBody>
      </p:sp>
    </p:spTree>
    <p:extLst>
      <p:ext uri="{BB962C8B-B14F-4D97-AF65-F5344CB8AC3E}">
        <p14:creationId xmlns:p14="http://schemas.microsoft.com/office/powerpoint/2010/main" val="342462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4130-F10B-46A3-9BBF-4241BC2877B5}"/>
              </a:ext>
            </a:extLst>
          </p:cNvPr>
          <p:cNvSpPr>
            <a:spLocks noGrp="1"/>
          </p:cNvSpPr>
          <p:nvPr>
            <p:ph type="title"/>
          </p:nvPr>
        </p:nvSpPr>
        <p:spPr/>
        <p:txBody>
          <a:bodyPr/>
          <a:lstStyle/>
          <a:p>
            <a:r>
              <a:rPr lang="en-US">
                <a:cs typeface="Calibri Light"/>
              </a:rPr>
              <a:t>Feature – Combination on Turns</a:t>
            </a:r>
            <a:endParaRPr lang="en-US"/>
          </a:p>
        </p:txBody>
      </p:sp>
      <p:sp>
        <p:nvSpPr>
          <p:cNvPr id="3" name="Content Placeholder 2">
            <a:extLst>
              <a:ext uri="{FF2B5EF4-FFF2-40B4-BE49-F238E27FC236}">
                <a16:creationId xmlns:a16="http://schemas.microsoft.com/office/drawing/2014/main" id="{91A6823B-5A79-4DDF-95C2-870E1757EC45}"/>
              </a:ext>
            </a:extLst>
          </p:cNvPr>
          <p:cNvSpPr>
            <a:spLocks noGrp="1"/>
          </p:cNvSpPr>
          <p:nvPr>
            <p:ph idx="1"/>
          </p:nvPr>
        </p:nvSpPr>
        <p:spPr/>
        <p:txBody>
          <a:bodyPr vert="horz" lIns="91440" tIns="45720" rIns="91440" bIns="45720" rtlCol="0" anchor="t">
            <a:normAutofit/>
          </a:bodyPr>
          <a:lstStyle/>
          <a:p>
            <a:r>
              <a:rPr lang="en-US" sz="3200">
                <a:cs typeface="Calibri"/>
              </a:rPr>
              <a:t>Turn1 + Turn3</a:t>
            </a:r>
          </a:p>
          <a:p>
            <a:pPr marL="0" indent="0">
              <a:buNone/>
            </a:pPr>
            <a:endParaRPr lang="en-US" sz="3200">
              <a:cs typeface="Calibri"/>
            </a:endParaRPr>
          </a:p>
          <a:p>
            <a:r>
              <a:rPr lang="en-US" sz="3200">
                <a:cs typeface="Calibri"/>
              </a:rPr>
              <a:t>Turn1 + Turn2 + Turn3</a:t>
            </a:r>
          </a:p>
        </p:txBody>
      </p:sp>
    </p:spTree>
    <p:extLst>
      <p:ext uri="{BB962C8B-B14F-4D97-AF65-F5344CB8AC3E}">
        <p14:creationId xmlns:p14="http://schemas.microsoft.com/office/powerpoint/2010/main" val="655215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192-A26C-47BB-BCA4-1E124309ECE4}"/>
              </a:ext>
            </a:extLst>
          </p:cNvPr>
          <p:cNvSpPr>
            <a:spLocks noGrp="1"/>
          </p:cNvSpPr>
          <p:nvPr>
            <p:ph type="title"/>
          </p:nvPr>
        </p:nvSpPr>
        <p:spPr/>
        <p:txBody>
          <a:bodyPr/>
          <a:lstStyle/>
          <a:p>
            <a:r>
              <a:rPr lang="en-US">
                <a:cs typeface="Calibri Light"/>
              </a:rPr>
              <a:t>Feature Selection</a:t>
            </a:r>
          </a:p>
        </p:txBody>
      </p:sp>
      <p:sp>
        <p:nvSpPr>
          <p:cNvPr id="3" name="Content Placeholder 2">
            <a:extLst>
              <a:ext uri="{FF2B5EF4-FFF2-40B4-BE49-F238E27FC236}">
                <a16:creationId xmlns:a16="http://schemas.microsoft.com/office/drawing/2014/main" id="{8C7AB86B-7095-48F7-8C72-D3C77C2EE2A9}"/>
              </a:ext>
            </a:extLst>
          </p:cNvPr>
          <p:cNvSpPr>
            <a:spLocks noGrp="1"/>
          </p:cNvSpPr>
          <p:nvPr>
            <p:ph idx="1"/>
          </p:nvPr>
        </p:nvSpPr>
        <p:spPr/>
        <p:txBody>
          <a:bodyPr vert="horz" lIns="91440" tIns="45720" rIns="91440" bIns="45720" rtlCol="0" anchor="t">
            <a:normAutofit/>
          </a:bodyPr>
          <a:lstStyle/>
          <a:p>
            <a:r>
              <a:rPr lang="en-US">
                <a:cs typeface="Calibri"/>
              </a:rPr>
              <a:t>Feature </a:t>
            </a:r>
            <a:r>
              <a:rPr lang="en-US">
                <a:ea typeface="+mn-lt"/>
                <a:cs typeface="+mn-lt"/>
              </a:rPr>
              <a:t>Selection </a:t>
            </a:r>
          </a:p>
          <a:p>
            <a:pPr lvl="1"/>
            <a:r>
              <a:rPr lang="en-US">
                <a:cs typeface="Calibri"/>
              </a:rPr>
              <a:t>Forward step wise </a:t>
            </a:r>
          </a:p>
          <a:p>
            <a:pPr lvl="1"/>
            <a:r>
              <a:rPr lang="en-US">
                <a:cs typeface="Calibri"/>
              </a:rPr>
              <a:t>Stop when the loss does not decrease</a:t>
            </a:r>
          </a:p>
          <a:p>
            <a:pPr marL="457200" lvl="1" indent="0">
              <a:buNone/>
            </a:pPr>
            <a:endParaRPr lang="en-US">
              <a:cs typeface="Calibri"/>
            </a:endParaRPr>
          </a:p>
        </p:txBody>
      </p:sp>
      <p:sp>
        <p:nvSpPr>
          <p:cNvPr id="5" name="Rectangle 1">
            <a:extLst>
              <a:ext uri="{FF2B5EF4-FFF2-40B4-BE49-F238E27FC236}">
                <a16:creationId xmlns:a16="http://schemas.microsoft.com/office/drawing/2014/main" id="{DDF48837-924A-433F-BCCC-41B8CA672CD2}"/>
              </a:ext>
            </a:extLst>
          </p:cNvPr>
          <p:cNvSpPr>
            <a:spLocks noChangeArrowheads="1"/>
          </p:cNvSpPr>
          <p:nvPr/>
        </p:nvSpPr>
        <p:spPr bwMode="auto">
          <a:xfrm>
            <a:off x="-3632303" y="2520048"/>
            <a:ext cx="20024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8FCF9452-12BD-4C0E-9BD1-D70DCE98F7BC}"/>
              </a:ext>
            </a:extLst>
          </p:cNvPr>
          <p:cNvGraphicFramePr>
            <a:graphicFrameLocks noGrp="1"/>
          </p:cNvGraphicFramePr>
          <p:nvPr>
            <p:extLst>
              <p:ext uri="{D42A27DB-BD31-4B8C-83A1-F6EECF244321}">
                <p14:modId xmlns:p14="http://schemas.microsoft.com/office/powerpoint/2010/main" val="2488837833"/>
              </p:ext>
            </p:extLst>
          </p:nvPr>
        </p:nvGraphicFramePr>
        <p:xfrm>
          <a:off x="1286539" y="3881202"/>
          <a:ext cx="8835656" cy="2430696"/>
        </p:xfrm>
        <a:graphic>
          <a:graphicData uri="http://schemas.openxmlformats.org/drawingml/2006/table">
            <a:tbl>
              <a:tblPr firstRow="1" bandRow="1">
                <a:tableStyleId>{0505E3EF-67EA-436B-97B2-0124C06EBD24}</a:tableStyleId>
              </a:tblPr>
              <a:tblGrid>
                <a:gridCol w="1695200">
                  <a:extLst>
                    <a:ext uri="{9D8B030D-6E8A-4147-A177-3AD203B41FA5}">
                      <a16:colId xmlns:a16="http://schemas.microsoft.com/office/drawing/2014/main" val="2461296115"/>
                    </a:ext>
                  </a:extLst>
                </a:gridCol>
                <a:gridCol w="7140456">
                  <a:extLst>
                    <a:ext uri="{9D8B030D-6E8A-4147-A177-3AD203B41FA5}">
                      <a16:colId xmlns:a16="http://schemas.microsoft.com/office/drawing/2014/main" val="2783233718"/>
                    </a:ext>
                  </a:extLst>
                </a:gridCol>
              </a:tblGrid>
              <a:tr h="405116">
                <a:tc>
                  <a:txBody>
                    <a:bodyPr/>
                    <a:lstStyle/>
                    <a:p>
                      <a:pPr algn="ctr"/>
                      <a:r>
                        <a:rPr lang="en-US"/>
                        <a:t>Emotion</a:t>
                      </a:r>
                    </a:p>
                  </a:txBody>
                  <a:tcPr>
                    <a:solidFill>
                      <a:schemeClr val="bg1"/>
                    </a:solidFill>
                  </a:tcPr>
                </a:tc>
                <a:tc>
                  <a:txBody>
                    <a:bodyPr/>
                    <a:lstStyle/>
                    <a:p>
                      <a:pPr algn="ctr"/>
                      <a:r>
                        <a:rPr lang="en-US"/>
                        <a:t>Features</a:t>
                      </a:r>
                    </a:p>
                  </a:txBody>
                  <a:tcPr>
                    <a:solidFill>
                      <a:schemeClr val="bg1"/>
                    </a:solidFill>
                  </a:tcPr>
                </a:tc>
                <a:extLst>
                  <a:ext uri="{0D108BD9-81ED-4DB2-BD59-A6C34878D82A}">
                    <a16:rowId xmlns:a16="http://schemas.microsoft.com/office/drawing/2014/main" val="3009086494"/>
                  </a:ext>
                </a:extLst>
              </a:tr>
              <a:tr h="405116">
                <a:tc>
                  <a:txBody>
                    <a:bodyPr/>
                    <a:lstStyle/>
                    <a:p>
                      <a:r>
                        <a:rPr lang="en-US"/>
                        <a:t>Happy</a:t>
                      </a:r>
                    </a:p>
                  </a:txBody>
                  <a:tcPr>
                    <a:solidFill>
                      <a:schemeClr val="bg1"/>
                    </a:solidFill>
                  </a:tcPr>
                </a:tc>
                <a:tc>
                  <a:txBody>
                    <a:bodyPr/>
                    <a:lstStyle/>
                    <a:p>
                      <a:r>
                        <a:rPr lang="en-US"/>
                        <a:t>bigram, emoji, emoticon, </a:t>
                      </a:r>
                      <a:r>
                        <a:rPr lang="en-US" err="1"/>
                        <a:t>word_count</a:t>
                      </a:r>
                      <a:r>
                        <a:rPr lang="en-US"/>
                        <a:t>, </a:t>
                      </a:r>
                      <a:r>
                        <a:rPr lang="en-US" err="1"/>
                        <a:t>exclamation_mark</a:t>
                      </a:r>
                      <a:endParaRPr lang="en-US"/>
                    </a:p>
                  </a:txBody>
                  <a:tcPr>
                    <a:solidFill>
                      <a:schemeClr val="bg1"/>
                    </a:solidFill>
                  </a:tcPr>
                </a:tc>
                <a:extLst>
                  <a:ext uri="{0D108BD9-81ED-4DB2-BD59-A6C34878D82A}">
                    <a16:rowId xmlns:a16="http://schemas.microsoft.com/office/drawing/2014/main" val="2387476410"/>
                  </a:ext>
                </a:extLst>
              </a:tr>
              <a:tr h="405116">
                <a:tc>
                  <a:txBody>
                    <a:bodyPr/>
                    <a:lstStyle/>
                    <a:p>
                      <a:r>
                        <a:rPr lang="en-US"/>
                        <a:t>Sad</a:t>
                      </a:r>
                    </a:p>
                  </a:txBody>
                  <a:tcPr>
                    <a:solidFill>
                      <a:schemeClr val="bg1"/>
                    </a:solidFill>
                  </a:tcPr>
                </a:tc>
                <a:tc>
                  <a:txBody>
                    <a:bodyPr/>
                    <a:lstStyle/>
                    <a:p>
                      <a:r>
                        <a:rPr lang="en-US"/>
                        <a:t>bigram, emoji, emoticon, </a:t>
                      </a:r>
                      <a:r>
                        <a:rPr lang="en-US" err="1"/>
                        <a:t>word_count</a:t>
                      </a:r>
                      <a:endParaRPr lang="en-US"/>
                    </a:p>
                  </a:txBody>
                  <a:tcPr>
                    <a:solidFill>
                      <a:schemeClr val="bg1"/>
                    </a:solidFill>
                  </a:tcPr>
                </a:tc>
                <a:extLst>
                  <a:ext uri="{0D108BD9-81ED-4DB2-BD59-A6C34878D82A}">
                    <a16:rowId xmlns:a16="http://schemas.microsoft.com/office/drawing/2014/main" val="3939782994"/>
                  </a:ext>
                </a:extLst>
              </a:tr>
              <a:tr h="405116">
                <a:tc>
                  <a:txBody>
                    <a:bodyPr/>
                    <a:lstStyle/>
                    <a:p>
                      <a:r>
                        <a:rPr lang="en-US"/>
                        <a:t>Angry</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bigram, emoji, </a:t>
                      </a:r>
                      <a:r>
                        <a:rPr lang="en-US" sz="1800" i="0" kern="1200">
                          <a:solidFill>
                            <a:schemeClr val="dk1"/>
                          </a:solidFill>
                          <a:effectLst/>
                          <a:latin typeface="+mn-lt"/>
                          <a:ea typeface="+mn-ea"/>
                          <a:cs typeface="+mn-cs"/>
                        </a:rPr>
                        <a:t>uppercas</a:t>
                      </a:r>
                      <a:r>
                        <a:rPr lang="en-US" sz="1800" i="1" kern="1200">
                          <a:solidFill>
                            <a:schemeClr val="dk1"/>
                          </a:solidFill>
                          <a:effectLst/>
                          <a:latin typeface="+mn-lt"/>
                          <a:ea typeface="+mn-ea"/>
                          <a:cs typeface="+mn-cs"/>
                        </a:rPr>
                        <a:t>e</a:t>
                      </a:r>
                      <a:r>
                        <a:rPr lang="en-US"/>
                        <a:t>, </a:t>
                      </a:r>
                      <a:r>
                        <a:rPr lang="en-US" err="1"/>
                        <a:t>exclamation_mark</a:t>
                      </a:r>
                      <a:endParaRPr lang="en-US"/>
                    </a:p>
                  </a:txBody>
                  <a:tcPr>
                    <a:solidFill>
                      <a:schemeClr val="bg1"/>
                    </a:solidFill>
                  </a:tcPr>
                </a:tc>
                <a:extLst>
                  <a:ext uri="{0D108BD9-81ED-4DB2-BD59-A6C34878D82A}">
                    <a16:rowId xmlns:a16="http://schemas.microsoft.com/office/drawing/2014/main" val="3724338265"/>
                  </a:ext>
                </a:extLst>
              </a:tr>
              <a:tr h="405116">
                <a:tc>
                  <a:txBody>
                    <a:bodyPr/>
                    <a:lstStyle/>
                    <a:p>
                      <a:r>
                        <a:rPr lang="en-US"/>
                        <a:t>Other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bigram, emoji, emoticon, </a:t>
                      </a:r>
                      <a:r>
                        <a:rPr lang="en-US" err="1"/>
                        <a:t>word_count</a:t>
                      </a:r>
                      <a:endParaRPr lang="en-US"/>
                    </a:p>
                  </a:txBody>
                  <a:tcPr>
                    <a:solidFill>
                      <a:schemeClr val="bg1"/>
                    </a:solidFill>
                  </a:tcPr>
                </a:tc>
                <a:extLst>
                  <a:ext uri="{0D108BD9-81ED-4DB2-BD59-A6C34878D82A}">
                    <a16:rowId xmlns:a16="http://schemas.microsoft.com/office/drawing/2014/main" val="2512657998"/>
                  </a:ext>
                </a:extLst>
              </a:tr>
              <a:tr h="405116">
                <a:tc>
                  <a:txBody>
                    <a:bodyPr/>
                    <a:lstStyle/>
                    <a:p>
                      <a:r>
                        <a:rPr lang="en-US"/>
                        <a:t>All(for baseline)</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bigram, emoji, emoticon, </a:t>
                      </a:r>
                      <a:r>
                        <a:rPr lang="en-US" err="1"/>
                        <a:t>word_count</a:t>
                      </a:r>
                      <a:endParaRPr lang="en-US"/>
                    </a:p>
                  </a:txBody>
                  <a:tcPr>
                    <a:solidFill>
                      <a:schemeClr val="bg1"/>
                    </a:solidFill>
                  </a:tcPr>
                </a:tc>
                <a:extLst>
                  <a:ext uri="{0D108BD9-81ED-4DB2-BD59-A6C34878D82A}">
                    <a16:rowId xmlns:a16="http://schemas.microsoft.com/office/drawing/2014/main" val="2360816169"/>
                  </a:ext>
                </a:extLst>
              </a:tr>
            </a:tbl>
          </a:graphicData>
        </a:graphic>
      </p:graphicFrame>
    </p:spTree>
    <p:extLst>
      <p:ext uri="{BB962C8B-B14F-4D97-AF65-F5344CB8AC3E}">
        <p14:creationId xmlns:p14="http://schemas.microsoft.com/office/powerpoint/2010/main" val="198885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6B9C-F98D-48C4-98C1-8912704BA0D2}"/>
              </a:ext>
            </a:extLst>
          </p:cNvPr>
          <p:cNvSpPr>
            <a:spLocks noGrp="1"/>
          </p:cNvSpPr>
          <p:nvPr>
            <p:ph type="title"/>
          </p:nvPr>
        </p:nvSpPr>
        <p:spPr/>
        <p:txBody>
          <a:bodyPr/>
          <a:lstStyle/>
          <a:p>
            <a:r>
              <a:rPr lang="en-US"/>
              <a:t>Model</a:t>
            </a:r>
          </a:p>
        </p:txBody>
      </p:sp>
      <p:sp>
        <p:nvSpPr>
          <p:cNvPr id="3" name="Content Placeholder 2">
            <a:extLst>
              <a:ext uri="{FF2B5EF4-FFF2-40B4-BE49-F238E27FC236}">
                <a16:creationId xmlns:a16="http://schemas.microsoft.com/office/drawing/2014/main" id="{058A1BF4-F170-466C-AF82-2A5A7030D6FB}"/>
              </a:ext>
            </a:extLst>
          </p:cNvPr>
          <p:cNvSpPr>
            <a:spLocks noGrp="1"/>
          </p:cNvSpPr>
          <p:nvPr>
            <p:ph idx="1"/>
          </p:nvPr>
        </p:nvSpPr>
        <p:spPr>
          <a:xfrm>
            <a:off x="838200" y="1825625"/>
            <a:ext cx="10515600" cy="4351338"/>
          </a:xfrm>
        </p:spPr>
        <p:txBody>
          <a:bodyPr/>
          <a:lstStyle/>
          <a:p>
            <a:r>
              <a:rPr lang="en-US"/>
              <a:t>Baseline </a:t>
            </a:r>
          </a:p>
          <a:p>
            <a:pPr lvl="1"/>
            <a:r>
              <a:rPr lang="en-US"/>
              <a:t>SVM multilabel classification</a:t>
            </a:r>
          </a:p>
          <a:p>
            <a:pPr lvl="1"/>
            <a:endParaRPr lang="en-US"/>
          </a:p>
          <a:p>
            <a:r>
              <a:rPr lang="en-US"/>
              <a:t>Our Model</a:t>
            </a:r>
          </a:p>
          <a:p>
            <a:endParaRPr lang="en-US"/>
          </a:p>
        </p:txBody>
      </p:sp>
      <p:sp>
        <p:nvSpPr>
          <p:cNvPr id="4" name="Rectangle 3">
            <a:extLst>
              <a:ext uri="{FF2B5EF4-FFF2-40B4-BE49-F238E27FC236}">
                <a16:creationId xmlns:a16="http://schemas.microsoft.com/office/drawing/2014/main" id="{FC02AB67-CB0D-4F52-A41E-5EDC8FC0B70D}"/>
              </a:ext>
            </a:extLst>
          </p:cNvPr>
          <p:cNvSpPr/>
          <p:nvPr/>
        </p:nvSpPr>
        <p:spPr>
          <a:xfrm>
            <a:off x="1243173" y="3811712"/>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Happy</a:t>
            </a:r>
          </a:p>
        </p:txBody>
      </p:sp>
      <p:sp>
        <p:nvSpPr>
          <p:cNvPr id="5" name="Rectangle 4">
            <a:extLst>
              <a:ext uri="{FF2B5EF4-FFF2-40B4-BE49-F238E27FC236}">
                <a16:creationId xmlns:a16="http://schemas.microsoft.com/office/drawing/2014/main" id="{A0BC4E24-A6DE-4C81-925E-E268FB5F5C98}"/>
              </a:ext>
            </a:extLst>
          </p:cNvPr>
          <p:cNvSpPr/>
          <p:nvPr/>
        </p:nvSpPr>
        <p:spPr>
          <a:xfrm>
            <a:off x="1243173" y="5367018"/>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Angry</a:t>
            </a:r>
          </a:p>
        </p:txBody>
      </p:sp>
      <p:sp>
        <p:nvSpPr>
          <p:cNvPr id="6" name="Rectangle 5">
            <a:extLst>
              <a:ext uri="{FF2B5EF4-FFF2-40B4-BE49-F238E27FC236}">
                <a16:creationId xmlns:a16="http://schemas.microsoft.com/office/drawing/2014/main" id="{91D96339-D1B5-4F4A-B96B-0A8A280AC511}"/>
              </a:ext>
            </a:extLst>
          </p:cNvPr>
          <p:cNvSpPr/>
          <p:nvPr/>
        </p:nvSpPr>
        <p:spPr>
          <a:xfrm>
            <a:off x="1243173" y="4558543"/>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Sad</a:t>
            </a:r>
          </a:p>
        </p:txBody>
      </p:sp>
      <p:sp>
        <p:nvSpPr>
          <p:cNvPr id="7" name="Rectangle 6">
            <a:extLst>
              <a:ext uri="{FF2B5EF4-FFF2-40B4-BE49-F238E27FC236}">
                <a16:creationId xmlns:a16="http://schemas.microsoft.com/office/drawing/2014/main" id="{2B21B3C0-D3CC-4CB9-8984-7F655363B524}"/>
              </a:ext>
            </a:extLst>
          </p:cNvPr>
          <p:cNvSpPr/>
          <p:nvPr/>
        </p:nvSpPr>
        <p:spPr>
          <a:xfrm>
            <a:off x="1239964" y="6125593"/>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Other</a:t>
            </a:r>
          </a:p>
        </p:txBody>
      </p:sp>
      <p:cxnSp>
        <p:nvCxnSpPr>
          <p:cNvPr id="10" name="Straight Arrow Connector 9">
            <a:extLst>
              <a:ext uri="{FF2B5EF4-FFF2-40B4-BE49-F238E27FC236}">
                <a16:creationId xmlns:a16="http://schemas.microsoft.com/office/drawing/2014/main" id="{948AD752-EEC0-47B0-94E0-52D962D08F97}"/>
              </a:ext>
            </a:extLst>
          </p:cNvPr>
          <p:cNvCxnSpPr>
            <a:cxnSpLocks/>
            <a:stCxn id="4" idx="3"/>
          </p:cNvCxnSpPr>
          <p:nvPr/>
        </p:nvCxnSpPr>
        <p:spPr>
          <a:xfrm>
            <a:off x="2208944" y="4058292"/>
            <a:ext cx="3431568" cy="110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CED3FA-9B03-4FBE-8D09-D1898EA84B9C}"/>
              </a:ext>
            </a:extLst>
          </p:cNvPr>
          <p:cNvCxnSpPr>
            <a:cxnSpLocks/>
          </p:cNvCxnSpPr>
          <p:nvPr/>
        </p:nvCxnSpPr>
        <p:spPr>
          <a:xfrm flipV="1">
            <a:off x="2205735" y="5298283"/>
            <a:ext cx="3434777" cy="1099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8EF911-20C2-4E77-B3CE-A218254CEE68}"/>
              </a:ext>
            </a:extLst>
          </p:cNvPr>
          <p:cNvCxnSpPr>
            <a:cxnSpLocks/>
          </p:cNvCxnSpPr>
          <p:nvPr/>
        </p:nvCxnSpPr>
        <p:spPr>
          <a:xfrm flipV="1">
            <a:off x="2208944" y="5254003"/>
            <a:ext cx="3431568" cy="37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AA53D1-B57A-42B7-8D5F-A8D940C6C4B7}"/>
              </a:ext>
            </a:extLst>
          </p:cNvPr>
          <p:cNvCxnSpPr>
            <a:cxnSpLocks/>
          </p:cNvCxnSpPr>
          <p:nvPr/>
        </p:nvCxnSpPr>
        <p:spPr>
          <a:xfrm>
            <a:off x="2212153" y="4792149"/>
            <a:ext cx="3428359" cy="45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C1ABF22-686E-4AA1-9A17-5E4EAA1F9062}"/>
              </a:ext>
            </a:extLst>
          </p:cNvPr>
          <p:cNvSpPr/>
          <p:nvPr/>
        </p:nvSpPr>
        <p:spPr>
          <a:xfrm>
            <a:off x="5640513" y="5040199"/>
            <a:ext cx="3092522"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Max(P(h), P(s), P(a), P(o) )</a:t>
            </a:r>
          </a:p>
        </p:txBody>
      </p:sp>
      <p:sp>
        <p:nvSpPr>
          <p:cNvPr id="26" name="TextBox 25">
            <a:extLst>
              <a:ext uri="{FF2B5EF4-FFF2-40B4-BE49-F238E27FC236}">
                <a16:creationId xmlns:a16="http://schemas.microsoft.com/office/drawing/2014/main" id="{57B7CD8A-CCC7-43F0-9F5A-5C3FBF9A49EE}"/>
              </a:ext>
            </a:extLst>
          </p:cNvPr>
          <p:cNvSpPr txBox="1"/>
          <p:nvPr/>
        </p:nvSpPr>
        <p:spPr>
          <a:xfrm rot="870386">
            <a:off x="3539847" y="4259148"/>
            <a:ext cx="595912" cy="369332"/>
          </a:xfrm>
          <a:prstGeom prst="rect">
            <a:avLst/>
          </a:prstGeom>
          <a:noFill/>
        </p:spPr>
        <p:txBody>
          <a:bodyPr wrap="square" rtlCol="0">
            <a:spAutoFit/>
          </a:bodyPr>
          <a:lstStyle/>
          <a:p>
            <a:r>
              <a:rPr lang="en-US"/>
              <a:t>P(h)</a:t>
            </a:r>
          </a:p>
        </p:txBody>
      </p:sp>
      <p:sp>
        <p:nvSpPr>
          <p:cNvPr id="27" name="TextBox 26">
            <a:extLst>
              <a:ext uri="{FF2B5EF4-FFF2-40B4-BE49-F238E27FC236}">
                <a16:creationId xmlns:a16="http://schemas.microsoft.com/office/drawing/2014/main" id="{9552E12B-6327-4B3E-B76E-C96075458D33}"/>
              </a:ext>
            </a:extLst>
          </p:cNvPr>
          <p:cNvSpPr txBox="1"/>
          <p:nvPr/>
        </p:nvSpPr>
        <p:spPr>
          <a:xfrm rot="324568">
            <a:off x="3405675" y="4671826"/>
            <a:ext cx="595912" cy="369332"/>
          </a:xfrm>
          <a:prstGeom prst="rect">
            <a:avLst/>
          </a:prstGeom>
          <a:noFill/>
        </p:spPr>
        <p:txBody>
          <a:bodyPr wrap="square" rtlCol="0">
            <a:spAutoFit/>
          </a:bodyPr>
          <a:lstStyle/>
          <a:p>
            <a:r>
              <a:rPr lang="en-US"/>
              <a:t>P(s)</a:t>
            </a:r>
          </a:p>
        </p:txBody>
      </p:sp>
      <p:sp>
        <p:nvSpPr>
          <p:cNvPr id="28" name="TextBox 27">
            <a:extLst>
              <a:ext uri="{FF2B5EF4-FFF2-40B4-BE49-F238E27FC236}">
                <a16:creationId xmlns:a16="http://schemas.microsoft.com/office/drawing/2014/main" id="{5E581C06-4217-402C-BE35-6DC177139E2C}"/>
              </a:ext>
            </a:extLst>
          </p:cNvPr>
          <p:cNvSpPr txBox="1"/>
          <p:nvPr/>
        </p:nvSpPr>
        <p:spPr>
          <a:xfrm rot="21229141">
            <a:off x="3285555" y="5159410"/>
            <a:ext cx="589587" cy="380383"/>
          </a:xfrm>
          <a:prstGeom prst="rect">
            <a:avLst/>
          </a:prstGeom>
          <a:noFill/>
        </p:spPr>
        <p:txBody>
          <a:bodyPr wrap="square" rtlCol="0">
            <a:spAutoFit/>
          </a:bodyPr>
          <a:lstStyle/>
          <a:p>
            <a:r>
              <a:rPr lang="en-US"/>
              <a:t>P(a)</a:t>
            </a:r>
          </a:p>
        </p:txBody>
      </p:sp>
      <p:sp>
        <p:nvSpPr>
          <p:cNvPr id="29" name="TextBox 28">
            <a:extLst>
              <a:ext uri="{FF2B5EF4-FFF2-40B4-BE49-F238E27FC236}">
                <a16:creationId xmlns:a16="http://schemas.microsoft.com/office/drawing/2014/main" id="{1E97C73C-6E13-46FF-AF82-8EF293C8F11D}"/>
              </a:ext>
            </a:extLst>
          </p:cNvPr>
          <p:cNvSpPr txBox="1"/>
          <p:nvPr/>
        </p:nvSpPr>
        <p:spPr>
          <a:xfrm rot="20555285">
            <a:off x="3228845" y="5661501"/>
            <a:ext cx="589587" cy="380383"/>
          </a:xfrm>
          <a:prstGeom prst="rect">
            <a:avLst/>
          </a:prstGeom>
          <a:noFill/>
        </p:spPr>
        <p:txBody>
          <a:bodyPr wrap="square" rtlCol="0">
            <a:spAutoFit/>
          </a:bodyPr>
          <a:lstStyle/>
          <a:p>
            <a:r>
              <a:rPr lang="en-US"/>
              <a:t>P(o)</a:t>
            </a:r>
          </a:p>
        </p:txBody>
      </p:sp>
    </p:spTree>
    <p:extLst>
      <p:ext uri="{BB962C8B-B14F-4D97-AF65-F5344CB8AC3E}">
        <p14:creationId xmlns:p14="http://schemas.microsoft.com/office/powerpoint/2010/main" val="3743516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BFA7-C176-4292-B358-6C1B6ECC661B}"/>
              </a:ext>
            </a:extLst>
          </p:cNvPr>
          <p:cNvSpPr>
            <a:spLocks noGrp="1"/>
          </p:cNvSpPr>
          <p:nvPr>
            <p:ph type="title"/>
          </p:nvPr>
        </p:nvSpPr>
        <p:spPr/>
        <p:txBody>
          <a:bodyPr/>
          <a:lstStyle/>
          <a:p>
            <a:r>
              <a:rPr lang="en-US">
                <a:cs typeface="Calibri Light"/>
              </a:rPr>
              <a:t>Results</a:t>
            </a:r>
            <a:endParaRPr lang="en-US"/>
          </a:p>
        </p:txBody>
      </p:sp>
      <p:sp>
        <p:nvSpPr>
          <p:cNvPr id="5" name="Rectangle 1">
            <a:extLst>
              <a:ext uri="{FF2B5EF4-FFF2-40B4-BE49-F238E27FC236}">
                <a16:creationId xmlns:a16="http://schemas.microsoft.com/office/drawing/2014/main" id="{DC154E93-064A-4603-87BC-ECFC64EECD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ontent Placeholder 10">
            <a:extLst>
              <a:ext uri="{FF2B5EF4-FFF2-40B4-BE49-F238E27FC236}">
                <a16:creationId xmlns:a16="http://schemas.microsoft.com/office/drawing/2014/main" id="{F459A9F5-6C62-4322-8016-D64778D97F93}"/>
              </a:ext>
            </a:extLst>
          </p:cNvPr>
          <p:cNvSpPr>
            <a:spLocks noGrp="1"/>
          </p:cNvSpPr>
          <p:nvPr>
            <p:ph idx="1"/>
          </p:nvPr>
        </p:nvSpPr>
        <p:spPr/>
        <p:txBody>
          <a:bodyPr>
            <a:normAutofit/>
          </a:bodyPr>
          <a:lstStyle/>
          <a:p>
            <a:pPr marL="0" indent="0">
              <a:buNone/>
            </a:pPr>
            <a:r>
              <a:rPr lang="en-US"/>
              <a:t>Our Model:                                                   Baseline</a:t>
            </a:r>
          </a:p>
          <a:p>
            <a:pPr marL="0" indent="0">
              <a:buNone/>
            </a:pPr>
            <a:endParaRPr lang="en-US"/>
          </a:p>
          <a:p>
            <a:pPr marL="0" indent="0">
              <a:buNone/>
            </a:pPr>
            <a:endParaRPr lang="en-US"/>
          </a:p>
        </p:txBody>
      </p:sp>
      <p:pic>
        <p:nvPicPr>
          <p:cNvPr id="13" name="Picture 12">
            <a:extLst>
              <a:ext uri="{FF2B5EF4-FFF2-40B4-BE49-F238E27FC236}">
                <a16:creationId xmlns:a16="http://schemas.microsoft.com/office/drawing/2014/main" id="{D7B48DCC-EFB7-46FE-8BE2-6D77784F01B4}"/>
              </a:ext>
            </a:extLst>
          </p:cNvPr>
          <p:cNvPicPr>
            <a:picLocks noChangeAspect="1"/>
          </p:cNvPicPr>
          <p:nvPr/>
        </p:nvPicPr>
        <p:blipFill>
          <a:blip r:embed="rId3"/>
          <a:stretch>
            <a:fillRect/>
          </a:stretch>
        </p:blipFill>
        <p:spPr>
          <a:xfrm>
            <a:off x="838200" y="2845994"/>
            <a:ext cx="4362450" cy="2933700"/>
          </a:xfrm>
          <a:prstGeom prst="rect">
            <a:avLst/>
          </a:prstGeom>
        </p:spPr>
      </p:pic>
      <p:pic>
        <p:nvPicPr>
          <p:cNvPr id="14" name="Picture 13">
            <a:extLst>
              <a:ext uri="{FF2B5EF4-FFF2-40B4-BE49-F238E27FC236}">
                <a16:creationId xmlns:a16="http://schemas.microsoft.com/office/drawing/2014/main" id="{03E3ED6A-A8B8-4113-B94C-9444AFFED3A3}"/>
              </a:ext>
            </a:extLst>
          </p:cNvPr>
          <p:cNvPicPr>
            <a:picLocks noChangeAspect="1"/>
          </p:cNvPicPr>
          <p:nvPr/>
        </p:nvPicPr>
        <p:blipFill>
          <a:blip r:embed="rId4"/>
          <a:stretch>
            <a:fillRect/>
          </a:stretch>
        </p:blipFill>
        <p:spPr>
          <a:xfrm>
            <a:off x="5998045" y="2807494"/>
            <a:ext cx="4238625" cy="2933700"/>
          </a:xfrm>
          <a:prstGeom prst="rect">
            <a:avLst/>
          </a:prstGeom>
        </p:spPr>
      </p:pic>
      <p:sp>
        <p:nvSpPr>
          <p:cNvPr id="21" name="Rectangle 20">
            <a:extLst>
              <a:ext uri="{FF2B5EF4-FFF2-40B4-BE49-F238E27FC236}">
                <a16:creationId xmlns:a16="http://schemas.microsoft.com/office/drawing/2014/main" id="{E499CA38-93FA-4CEC-96A7-7BC4BA844616}"/>
              </a:ext>
            </a:extLst>
          </p:cNvPr>
          <p:cNvSpPr/>
          <p:nvPr/>
        </p:nvSpPr>
        <p:spPr>
          <a:xfrm>
            <a:off x="4625676" y="4341813"/>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5663667-B723-4E3A-AF0C-5FFF3CC99BB8}"/>
              </a:ext>
            </a:extLst>
          </p:cNvPr>
          <p:cNvSpPr/>
          <p:nvPr/>
        </p:nvSpPr>
        <p:spPr>
          <a:xfrm>
            <a:off x="4625676" y="4072213"/>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A60C8FC8-5055-4256-BFD0-7CAB9468B513}"/>
              </a:ext>
            </a:extLst>
          </p:cNvPr>
          <p:cNvSpPr/>
          <p:nvPr/>
        </p:nvSpPr>
        <p:spPr>
          <a:xfrm>
            <a:off x="4625675" y="3492157"/>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534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68E2-1BDA-4699-AC18-00F74FA4AE59}"/>
              </a:ext>
            </a:extLst>
          </p:cNvPr>
          <p:cNvSpPr>
            <a:spLocks noGrp="1"/>
          </p:cNvSpPr>
          <p:nvPr>
            <p:ph type="title"/>
          </p:nvPr>
        </p:nvSpPr>
        <p:spPr>
          <a:xfrm>
            <a:off x="838200" y="365125"/>
            <a:ext cx="10515600" cy="1325563"/>
          </a:xfrm>
        </p:spPr>
        <p:txBody>
          <a:bodyPr/>
          <a:lstStyle/>
          <a:p>
            <a:r>
              <a:rPr lang="en-US"/>
              <a:t>Possibility Adjusting</a:t>
            </a:r>
          </a:p>
        </p:txBody>
      </p:sp>
      <p:sp>
        <p:nvSpPr>
          <p:cNvPr id="3" name="Content Placeholder 2">
            <a:extLst>
              <a:ext uri="{FF2B5EF4-FFF2-40B4-BE49-F238E27FC236}">
                <a16:creationId xmlns:a16="http://schemas.microsoft.com/office/drawing/2014/main" id="{36B703B1-C623-42EF-B256-E7D067113819}"/>
              </a:ext>
            </a:extLst>
          </p:cNvPr>
          <p:cNvSpPr>
            <a:spLocks noGrp="1"/>
          </p:cNvSpPr>
          <p:nvPr>
            <p:ph idx="1"/>
          </p:nvPr>
        </p:nvSpPr>
        <p:spPr>
          <a:xfrm>
            <a:off x="838200" y="1825625"/>
            <a:ext cx="10515600" cy="4873126"/>
          </a:xfrm>
        </p:spPr>
        <p:txBody>
          <a:bodyPr/>
          <a:lstStyle/>
          <a:p>
            <a:r>
              <a:rPr lang="en-US" err="1"/>
              <a:t>ratio_class</a:t>
            </a:r>
            <a:r>
              <a:rPr lang="en-US"/>
              <a:t> = # labels for the class / total # labels</a:t>
            </a:r>
          </a:p>
        </p:txBody>
      </p:sp>
      <p:sp>
        <p:nvSpPr>
          <p:cNvPr id="17" name="Rectangle 16">
            <a:extLst>
              <a:ext uri="{FF2B5EF4-FFF2-40B4-BE49-F238E27FC236}">
                <a16:creationId xmlns:a16="http://schemas.microsoft.com/office/drawing/2014/main" id="{A0A149D2-7F20-4050-9AFF-A955D4A8D136}"/>
              </a:ext>
            </a:extLst>
          </p:cNvPr>
          <p:cNvSpPr/>
          <p:nvPr/>
        </p:nvSpPr>
        <p:spPr>
          <a:xfrm>
            <a:off x="1243173" y="3328828"/>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Happy</a:t>
            </a:r>
          </a:p>
        </p:txBody>
      </p:sp>
      <p:sp>
        <p:nvSpPr>
          <p:cNvPr id="18" name="Rectangle 17">
            <a:extLst>
              <a:ext uri="{FF2B5EF4-FFF2-40B4-BE49-F238E27FC236}">
                <a16:creationId xmlns:a16="http://schemas.microsoft.com/office/drawing/2014/main" id="{B0B8C0F2-0FDD-4E80-AD89-F50C3DA30F82}"/>
              </a:ext>
            </a:extLst>
          </p:cNvPr>
          <p:cNvSpPr/>
          <p:nvPr/>
        </p:nvSpPr>
        <p:spPr>
          <a:xfrm>
            <a:off x="1243173" y="4884134"/>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Angry</a:t>
            </a:r>
          </a:p>
        </p:txBody>
      </p:sp>
      <p:sp>
        <p:nvSpPr>
          <p:cNvPr id="19" name="Rectangle 18">
            <a:extLst>
              <a:ext uri="{FF2B5EF4-FFF2-40B4-BE49-F238E27FC236}">
                <a16:creationId xmlns:a16="http://schemas.microsoft.com/office/drawing/2014/main" id="{F7F2B09A-09D3-40C3-A75B-E056350861B5}"/>
              </a:ext>
            </a:extLst>
          </p:cNvPr>
          <p:cNvSpPr/>
          <p:nvPr/>
        </p:nvSpPr>
        <p:spPr>
          <a:xfrm>
            <a:off x="1243173" y="4075659"/>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Sad</a:t>
            </a:r>
          </a:p>
        </p:txBody>
      </p:sp>
      <p:sp>
        <p:nvSpPr>
          <p:cNvPr id="20" name="Rectangle 19">
            <a:extLst>
              <a:ext uri="{FF2B5EF4-FFF2-40B4-BE49-F238E27FC236}">
                <a16:creationId xmlns:a16="http://schemas.microsoft.com/office/drawing/2014/main" id="{B85935EF-A81B-4E89-BEF6-532F4F8F63B2}"/>
              </a:ext>
            </a:extLst>
          </p:cNvPr>
          <p:cNvSpPr/>
          <p:nvPr/>
        </p:nvSpPr>
        <p:spPr>
          <a:xfrm>
            <a:off x="1239964" y="5642709"/>
            <a:ext cx="965771"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SVM</a:t>
            </a:r>
          </a:p>
          <a:p>
            <a:pPr algn="ctr"/>
            <a:r>
              <a:rPr lang="en-US"/>
              <a:t>Other</a:t>
            </a:r>
          </a:p>
        </p:txBody>
      </p:sp>
      <p:cxnSp>
        <p:nvCxnSpPr>
          <p:cNvPr id="21" name="Straight Arrow Connector 20">
            <a:extLst>
              <a:ext uri="{FF2B5EF4-FFF2-40B4-BE49-F238E27FC236}">
                <a16:creationId xmlns:a16="http://schemas.microsoft.com/office/drawing/2014/main" id="{8AD5ED6A-8DC2-4CED-BB53-93ABE763D875}"/>
              </a:ext>
            </a:extLst>
          </p:cNvPr>
          <p:cNvCxnSpPr>
            <a:cxnSpLocks/>
            <a:stCxn id="17" idx="3"/>
          </p:cNvCxnSpPr>
          <p:nvPr/>
        </p:nvCxnSpPr>
        <p:spPr>
          <a:xfrm>
            <a:off x="2208944" y="3575408"/>
            <a:ext cx="3431568" cy="110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FF4291E-867F-4DAE-8484-7F8014F8F8F6}"/>
              </a:ext>
            </a:extLst>
          </p:cNvPr>
          <p:cNvCxnSpPr>
            <a:cxnSpLocks/>
          </p:cNvCxnSpPr>
          <p:nvPr/>
        </p:nvCxnSpPr>
        <p:spPr>
          <a:xfrm flipV="1">
            <a:off x="2205735" y="4815399"/>
            <a:ext cx="3434777" cy="1099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56C297-ABB6-4D39-8404-46CC6C32B09B}"/>
              </a:ext>
            </a:extLst>
          </p:cNvPr>
          <p:cNvCxnSpPr>
            <a:cxnSpLocks/>
          </p:cNvCxnSpPr>
          <p:nvPr/>
        </p:nvCxnSpPr>
        <p:spPr>
          <a:xfrm flipV="1">
            <a:off x="2208944" y="4771119"/>
            <a:ext cx="3431568" cy="37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31E098-5FB9-4858-AD53-6EE9511A6C25}"/>
              </a:ext>
            </a:extLst>
          </p:cNvPr>
          <p:cNvCxnSpPr>
            <a:cxnSpLocks/>
          </p:cNvCxnSpPr>
          <p:nvPr/>
        </p:nvCxnSpPr>
        <p:spPr>
          <a:xfrm>
            <a:off x="2212153" y="4309265"/>
            <a:ext cx="3428359" cy="45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1F0E88C-A116-4A88-B1B6-71C61B1CE84B}"/>
              </a:ext>
            </a:extLst>
          </p:cNvPr>
          <p:cNvSpPr/>
          <p:nvPr/>
        </p:nvSpPr>
        <p:spPr>
          <a:xfrm>
            <a:off x="5640513" y="4557315"/>
            <a:ext cx="3092522" cy="493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Max(P(h), P(s), P(a), P(o) )</a:t>
            </a:r>
          </a:p>
        </p:txBody>
      </p:sp>
      <p:sp>
        <p:nvSpPr>
          <p:cNvPr id="26" name="TextBox 25">
            <a:extLst>
              <a:ext uri="{FF2B5EF4-FFF2-40B4-BE49-F238E27FC236}">
                <a16:creationId xmlns:a16="http://schemas.microsoft.com/office/drawing/2014/main" id="{B3EFE9FE-8D40-4A98-A411-31FEA068F6BB}"/>
              </a:ext>
            </a:extLst>
          </p:cNvPr>
          <p:cNvSpPr txBox="1"/>
          <p:nvPr/>
        </p:nvSpPr>
        <p:spPr>
          <a:xfrm rot="870386">
            <a:off x="3524439" y="3897318"/>
            <a:ext cx="1562455" cy="369332"/>
          </a:xfrm>
          <a:prstGeom prst="rect">
            <a:avLst/>
          </a:prstGeom>
          <a:noFill/>
        </p:spPr>
        <p:txBody>
          <a:bodyPr wrap="square" rtlCol="0">
            <a:spAutoFit/>
          </a:bodyPr>
          <a:lstStyle/>
          <a:p>
            <a:r>
              <a:rPr lang="en-US"/>
              <a:t>P(h)*</a:t>
            </a:r>
            <a:r>
              <a:rPr lang="en-US" err="1"/>
              <a:t>ratio_h</a:t>
            </a:r>
            <a:endParaRPr lang="en-US"/>
          </a:p>
        </p:txBody>
      </p:sp>
      <p:sp>
        <p:nvSpPr>
          <p:cNvPr id="27" name="TextBox 26">
            <a:extLst>
              <a:ext uri="{FF2B5EF4-FFF2-40B4-BE49-F238E27FC236}">
                <a16:creationId xmlns:a16="http://schemas.microsoft.com/office/drawing/2014/main" id="{C9075FD4-749C-45D2-8A2B-73F10C338865}"/>
              </a:ext>
            </a:extLst>
          </p:cNvPr>
          <p:cNvSpPr txBox="1"/>
          <p:nvPr/>
        </p:nvSpPr>
        <p:spPr>
          <a:xfrm rot="324568">
            <a:off x="3074553" y="4203539"/>
            <a:ext cx="1583840" cy="369332"/>
          </a:xfrm>
          <a:prstGeom prst="rect">
            <a:avLst/>
          </a:prstGeom>
          <a:noFill/>
        </p:spPr>
        <p:txBody>
          <a:bodyPr wrap="square" rtlCol="0">
            <a:spAutoFit/>
          </a:bodyPr>
          <a:lstStyle/>
          <a:p>
            <a:r>
              <a:rPr lang="en-US"/>
              <a:t>P(s)*</a:t>
            </a:r>
            <a:r>
              <a:rPr lang="en-US" err="1"/>
              <a:t>ratio_s</a:t>
            </a:r>
            <a:endParaRPr lang="en-US"/>
          </a:p>
        </p:txBody>
      </p:sp>
      <p:sp>
        <p:nvSpPr>
          <p:cNvPr id="28" name="TextBox 27">
            <a:extLst>
              <a:ext uri="{FF2B5EF4-FFF2-40B4-BE49-F238E27FC236}">
                <a16:creationId xmlns:a16="http://schemas.microsoft.com/office/drawing/2014/main" id="{E5EEA87B-3D0D-4EA4-962F-66E72FB197AC}"/>
              </a:ext>
            </a:extLst>
          </p:cNvPr>
          <p:cNvSpPr txBox="1"/>
          <p:nvPr/>
        </p:nvSpPr>
        <p:spPr>
          <a:xfrm rot="21229141">
            <a:off x="2679553" y="4655824"/>
            <a:ext cx="1477242" cy="369332"/>
          </a:xfrm>
          <a:prstGeom prst="rect">
            <a:avLst/>
          </a:prstGeom>
          <a:noFill/>
        </p:spPr>
        <p:txBody>
          <a:bodyPr wrap="square" rtlCol="0">
            <a:spAutoFit/>
          </a:bodyPr>
          <a:lstStyle/>
          <a:p>
            <a:r>
              <a:rPr lang="en-US"/>
              <a:t>P(a)*</a:t>
            </a:r>
            <a:r>
              <a:rPr lang="en-US" err="1"/>
              <a:t>ratio_a</a:t>
            </a:r>
            <a:endParaRPr lang="en-US"/>
          </a:p>
        </p:txBody>
      </p:sp>
      <p:sp>
        <p:nvSpPr>
          <p:cNvPr id="29" name="TextBox 28">
            <a:extLst>
              <a:ext uri="{FF2B5EF4-FFF2-40B4-BE49-F238E27FC236}">
                <a16:creationId xmlns:a16="http://schemas.microsoft.com/office/drawing/2014/main" id="{7C3ED7DC-D0F5-458E-B5D0-BB39FDB7E39D}"/>
              </a:ext>
            </a:extLst>
          </p:cNvPr>
          <p:cNvSpPr txBox="1"/>
          <p:nvPr/>
        </p:nvSpPr>
        <p:spPr>
          <a:xfrm rot="20555285">
            <a:off x="3210561" y="5064744"/>
            <a:ext cx="1387601" cy="369332"/>
          </a:xfrm>
          <a:prstGeom prst="rect">
            <a:avLst/>
          </a:prstGeom>
          <a:noFill/>
        </p:spPr>
        <p:txBody>
          <a:bodyPr wrap="square" rtlCol="0">
            <a:spAutoFit/>
          </a:bodyPr>
          <a:lstStyle/>
          <a:p>
            <a:r>
              <a:rPr lang="en-US"/>
              <a:t>P(o)*</a:t>
            </a:r>
            <a:r>
              <a:rPr lang="en-US" err="1"/>
              <a:t>ratio_o</a:t>
            </a:r>
            <a:endParaRPr lang="en-US"/>
          </a:p>
        </p:txBody>
      </p:sp>
    </p:spTree>
    <p:extLst>
      <p:ext uri="{BB962C8B-B14F-4D97-AF65-F5344CB8AC3E}">
        <p14:creationId xmlns:p14="http://schemas.microsoft.com/office/powerpoint/2010/main" val="1194229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BFA7-C176-4292-B358-6C1B6ECC661B}"/>
              </a:ext>
            </a:extLst>
          </p:cNvPr>
          <p:cNvSpPr>
            <a:spLocks noGrp="1"/>
          </p:cNvSpPr>
          <p:nvPr>
            <p:ph type="title"/>
          </p:nvPr>
        </p:nvSpPr>
        <p:spPr>
          <a:xfrm>
            <a:off x="838200" y="336249"/>
            <a:ext cx="10515600" cy="1325563"/>
          </a:xfrm>
        </p:spPr>
        <p:txBody>
          <a:bodyPr/>
          <a:lstStyle/>
          <a:p>
            <a:r>
              <a:rPr lang="en-US">
                <a:cs typeface="Calibri Light"/>
              </a:rPr>
              <a:t>Results</a:t>
            </a:r>
            <a:endParaRPr lang="en-US"/>
          </a:p>
        </p:txBody>
      </p:sp>
      <p:sp>
        <p:nvSpPr>
          <p:cNvPr id="5" name="Rectangle 1">
            <a:extLst>
              <a:ext uri="{FF2B5EF4-FFF2-40B4-BE49-F238E27FC236}">
                <a16:creationId xmlns:a16="http://schemas.microsoft.com/office/drawing/2014/main" id="{DC154E93-064A-4603-87BC-ECFC64EECD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ontent Placeholder 10">
            <a:extLst>
              <a:ext uri="{FF2B5EF4-FFF2-40B4-BE49-F238E27FC236}">
                <a16:creationId xmlns:a16="http://schemas.microsoft.com/office/drawing/2014/main" id="{F459A9F5-6C62-4322-8016-D64778D97F93}"/>
              </a:ext>
            </a:extLst>
          </p:cNvPr>
          <p:cNvSpPr>
            <a:spLocks noGrp="1"/>
          </p:cNvSpPr>
          <p:nvPr>
            <p:ph idx="1"/>
          </p:nvPr>
        </p:nvSpPr>
        <p:spPr/>
        <p:txBody>
          <a:bodyPr>
            <a:normAutofit/>
          </a:bodyPr>
          <a:lstStyle/>
          <a:p>
            <a:pPr marL="0" indent="0">
              <a:buNone/>
            </a:pPr>
            <a:r>
              <a:rPr lang="en-US"/>
              <a:t>Our Model:                                                   Baseline</a:t>
            </a:r>
          </a:p>
          <a:p>
            <a:pPr marL="0" indent="0">
              <a:buNone/>
            </a:pPr>
            <a:endParaRPr lang="en-US"/>
          </a:p>
          <a:p>
            <a:pPr marL="0" indent="0">
              <a:buNone/>
            </a:pPr>
            <a:endParaRPr lang="en-US"/>
          </a:p>
        </p:txBody>
      </p:sp>
      <p:pic>
        <p:nvPicPr>
          <p:cNvPr id="14" name="Picture 13">
            <a:extLst>
              <a:ext uri="{FF2B5EF4-FFF2-40B4-BE49-F238E27FC236}">
                <a16:creationId xmlns:a16="http://schemas.microsoft.com/office/drawing/2014/main" id="{03E3ED6A-A8B8-4113-B94C-9444AFFED3A3}"/>
              </a:ext>
            </a:extLst>
          </p:cNvPr>
          <p:cNvPicPr>
            <a:picLocks noChangeAspect="1"/>
          </p:cNvPicPr>
          <p:nvPr/>
        </p:nvPicPr>
        <p:blipFill>
          <a:blip r:embed="rId3"/>
          <a:stretch>
            <a:fillRect/>
          </a:stretch>
        </p:blipFill>
        <p:spPr>
          <a:xfrm>
            <a:off x="5962550" y="2865739"/>
            <a:ext cx="4238625" cy="2933700"/>
          </a:xfrm>
          <a:prstGeom prst="rect">
            <a:avLst/>
          </a:prstGeom>
        </p:spPr>
      </p:pic>
      <p:pic>
        <p:nvPicPr>
          <p:cNvPr id="4" name="Picture 3">
            <a:extLst>
              <a:ext uri="{FF2B5EF4-FFF2-40B4-BE49-F238E27FC236}">
                <a16:creationId xmlns:a16="http://schemas.microsoft.com/office/drawing/2014/main" id="{7D250C6A-E10D-4E90-A096-78CAD95F1C5D}"/>
              </a:ext>
            </a:extLst>
          </p:cNvPr>
          <p:cNvPicPr>
            <a:picLocks noChangeAspect="1"/>
          </p:cNvPicPr>
          <p:nvPr/>
        </p:nvPicPr>
        <p:blipFill>
          <a:blip r:embed="rId4"/>
          <a:stretch>
            <a:fillRect/>
          </a:stretch>
        </p:blipFill>
        <p:spPr>
          <a:xfrm>
            <a:off x="838200" y="2827639"/>
            <a:ext cx="4219575" cy="2971800"/>
          </a:xfrm>
          <a:prstGeom prst="rect">
            <a:avLst/>
          </a:prstGeom>
        </p:spPr>
      </p:pic>
      <p:sp>
        <p:nvSpPr>
          <p:cNvPr id="16" name="Rectangle 15">
            <a:extLst>
              <a:ext uri="{FF2B5EF4-FFF2-40B4-BE49-F238E27FC236}">
                <a16:creationId xmlns:a16="http://schemas.microsoft.com/office/drawing/2014/main" id="{EAF1EE69-32C3-43C6-9FED-24BB0EFBBCDC}"/>
              </a:ext>
            </a:extLst>
          </p:cNvPr>
          <p:cNvSpPr/>
          <p:nvPr/>
        </p:nvSpPr>
        <p:spPr>
          <a:xfrm>
            <a:off x="4591550" y="3503594"/>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1079F9D6-4754-48C9-AB02-E8B512D6DC90}"/>
              </a:ext>
            </a:extLst>
          </p:cNvPr>
          <p:cNvSpPr/>
          <p:nvPr/>
        </p:nvSpPr>
        <p:spPr>
          <a:xfrm>
            <a:off x="4591550" y="3788809"/>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AE6B207-D664-46DB-9A1B-1E26741F5430}"/>
              </a:ext>
            </a:extLst>
          </p:cNvPr>
          <p:cNvSpPr/>
          <p:nvPr/>
        </p:nvSpPr>
        <p:spPr>
          <a:xfrm>
            <a:off x="4591550" y="4074024"/>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0779ECC0-4A5E-4C25-8140-54E1657DAC6C}"/>
              </a:ext>
            </a:extLst>
          </p:cNvPr>
          <p:cNvSpPr/>
          <p:nvPr/>
        </p:nvSpPr>
        <p:spPr>
          <a:xfrm>
            <a:off x="4577113" y="4370913"/>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6E237BD8-D35D-47D2-9ADD-3071B278F51D}"/>
              </a:ext>
            </a:extLst>
          </p:cNvPr>
          <p:cNvSpPr/>
          <p:nvPr/>
        </p:nvSpPr>
        <p:spPr>
          <a:xfrm>
            <a:off x="4577112" y="5222105"/>
            <a:ext cx="398249" cy="20213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118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A9A5-19D2-49D4-9AE6-5CA5E61E33B8}"/>
              </a:ext>
            </a:extLst>
          </p:cNvPr>
          <p:cNvSpPr>
            <a:spLocks noGrp="1"/>
          </p:cNvSpPr>
          <p:nvPr>
            <p:ph type="title"/>
          </p:nvPr>
        </p:nvSpPr>
        <p:spPr/>
        <p:txBody>
          <a:bodyPr/>
          <a:lstStyle/>
          <a:p>
            <a:r>
              <a:rPr lang="en-US"/>
              <a:t>More Work</a:t>
            </a:r>
          </a:p>
        </p:txBody>
      </p:sp>
      <p:sp>
        <p:nvSpPr>
          <p:cNvPr id="3" name="Content Placeholder 2">
            <a:extLst>
              <a:ext uri="{FF2B5EF4-FFF2-40B4-BE49-F238E27FC236}">
                <a16:creationId xmlns:a16="http://schemas.microsoft.com/office/drawing/2014/main" id="{3C5651A9-252A-466C-A896-B6CF74C34A78}"/>
              </a:ext>
            </a:extLst>
          </p:cNvPr>
          <p:cNvSpPr>
            <a:spLocks noGrp="1"/>
          </p:cNvSpPr>
          <p:nvPr>
            <p:ph idx="1"/>
          </p:nvPr>
        </p:nvSpPr>
        <p:spPr/>
        <p:txBody>
          <a:bodyPr vert="horz" lIns="91440" tIns="45720" rIns="91440" bIns="45720" rtlCol="0" anchor="t">
            <a:normAutofit/>
          </a:bodyPr>
          <a:lstStyle/>
          <a:p>
            <a:r>
              <a:rPr lang="en-US"/>
              <a:t>Keep stop words</a:t>
            </a:r>
          </a:p>
          <a:p>
            <a:r>
              <a:rPr lang="en-US">
                <a:cs typeface="Calibri"/>
              </a:rPr>
              <a:t>Analyze mispredictions</a:t>
            </a:r>
          </a:p>
          <a:p>
            <a:endParaRPr lang="en-US">
              <a:cs typeface="Calibri"/>
            </a:endParaRPr>
          </a:p>
        </p:txBody>
      </p:sp>
    </p:spTree>
    <p:extLst>
      <p:ext uri="{BB962C8B-B14F-4D97-AF65-F5344CB8AC3E}">
        <p14:creationId xmlns:p14="http://schemas.microsoft.com/office/powerpoint/2010/main" val="207552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sp>
        <p:nvSpPr>
          <p:cNvPr id="5" name="Content Placeholder 4">
            <a:extLst>
              <a:ext uri="{FF2B5EF4-FFF2-40B4-BE49-F238E27FC236}">
                <a16:creationId xmlns:a16="http://schemas.microsoft.com/office/drawing/2014/main" id="{56A952C8-14CE-4009-8C73-0F3FDF0BE159}"/>
              </a:ext>
            </a:extLst>
          </p:cNvPr>
          <p:cNvSpPr>
            <a:spLocks noGrp="1"/>
          </p:cNvSpPr>
          <p:nvPr>
            <p:ph idx="1"/>
          </p:nvPr>
        </p:nvSpPr>
        <p:spPr/>
        <p:txBody>
          <a:bodyPr vert="horz" lIns="91440" tIns="45720" rIns="91440" bIns="45720" rtlCol="0" anchor="t">
            <a:normAutofit/>
          </a:bodyPr>
          <a:lstStyle/>
          <a:p>
            <a:r>
              <a:rPr lang="en-US">
                <a:cs typeface="Calibri"/>
              </a:rPr>
              <a:t>Uppercase</a:t>
            </a:r>
          </a:p>
          <a:p>
            <a:r>
              <a:rPr lang="en-US">
                <a:cs typeface="Calibri"/>
              </a:rPr>
              <a:t>Abbreviation</a:t>
            </a:r>
          </a:p>
          <a:p>
            <a:r>
              <a:rPr lang="en-US">
                <a:cs typeface="Calibri"/>
              </a:rPr>
              <a:t>Emoji</a:t>
            </a:r>
          </a:p>
          <a:p>
            <a:r>
              <a:rPr lang="en-US">
                <a:cs typeface="Calibri"/>
              </a:rPr>
              <a:t>Lemmatization</a:t>
            </a:r>
          </a:p>
          <a:p>
            <a:r>
              <a:rPr lang="en-US">
                <a:cs typeface="Calibri"/>
              </a:rPr>
              <a:t>Stop words</a:t>
            </a:r>
          </a:p>
          <a:p>
            <a:r>
              <a:rPr lang="en-US">
                <a:cs typeface="Calibri"/>
              </a:rPr>
              <a:t>Punctuation</a:t>
            </a:r>
          </a:p>
          <a:p>
            <a:r>
              <a:rPr lang="en-US">
                <a:cs typeface="Calibri"/>
              </a:rPr>
              <a:t>Old fashion emoticon</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472501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858-6CD2-46A3-84D7-B5676DC98810}"/>
              </a:ext>
            </a:extLst>
          </p:cNvPr>
          <p:cNvSpPr>
            <a:spLocks noGrp="1"/>
          </p:cNvSpPr>
          <p:nvPr>
            <p:ph type="ctrTitle"/>
          </p:nvPr>
        </p:nvSpPr>
        <p:spPr/>
        <p:txBody>
          <a:bodyPr/>
          <a:lstStyle/>
          <a:p>
            <a:r>
              <a:rPr lang="en-US">
                <a:cs typeface="Calibri Light"/>
              </a:rPr>
              <a:t>Thank you</a:t>
            </a:r>
            <a:endParaRPr lang="en-US"/>
          </a:p>
        </p:txBody>
      </p:sp>
      <p:sp>
        <p:nvSpPr>
          <p:cNvPr id="3" name="Subtitle 2">
            <a:extLst>
              <a:ext uri="{FF2B5EF4-FFF2-40B4-BE49-F238E27FC236}">
                <a16:creationId xmlns:a16="http://schemas.microsoft.com/office/drawing/2014/main" id="{E4FD8333-D275-4D5C-8FC7-305D32768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1551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9E7A-AF49-4842-91FB-AB415C4D523C}"/>
              </a:ext>
            </a:extLst>
          </p:cNvPr>
          <p:cNvSpPr>
            <a:spLocks noGrp="1"/>
          </p:cNvSpPr>
          <p:nvPr>
            <p:ph type="title"/>
          </p:nvPr>
        </p:nvSpPr>
        <p:spPr/>
        <p:txBody>
          <a:bodyPr/>
          <a:lstStyle/>
          <a:p>
            <a:r>
              <a:rPr lang="en-US">
                <a:cs typeface="Calibri Light"/>
              </a:rPr>
              <a:t>Feature - TF-IDF</a:t>
            </a:r>
            <a:endParaRPr lang="en-US"/>
          </a:p>
        </p:txBody>
      </p:sp>
      <p:sp>
        <p:nvSpPr>
          <p:cNvPr id="3" name="Content Placeholder 2">
            <a:extLst>
              <a:ext uri="{FF2B5EF4-FFF2-40B4-BE49-F238E27FC236}">
                <a16:creationId xmlns:a16="http://schemas.microsoft.com/office/drawing/2014/main" id="{325FA18D-27F1-4415-8FAD-A313F88D8737}"/>
              </a:ext>
            </a:extLst>
          </p:cNvPr>
          <p:cNvSpPr>
            <a:spLocks noGrp="1"/>
          </p:cNvSpPr>
          <p:nvPr>
            <p:ph idx="1"/>
          </p:nvPr>
        </p:nvSpPr>
        <p:spPr/>
        <p:txBody>
          <a:bodyPr vert="horz" lIns="91440" tIns="45720" rIns="91440" bIns="45720" rtlCol="0" anchor="t">
            <a:normAutofit fontScale="92500" lnSpcReduction="10000"/>
          </a:bodyPr>
          <a:lstStyle/>
          <a:p>
            <a:r>
              <a:rPr lang="en-US" b="1">
                <a:ea typeface="+mn-lt"/>
                <a:cs typeface="+mn-lt"/>
              </a:rPr>
              <a:t>TF: Term Frequency - </a:t>
            </a:r>
            <a:r>
              <a:rPr lang="en-US">
                <a:ea typeface="+mn-lt"/>
                <a:cs typeface="+mn-lt"/>
              </a:rPr>
              <a:t>how frequently a term occurs in a document.</a:t>
            </a:r>
          </a:p>
          <a:p>
            <a:r>
              <a:rPr lang="en-US">
                <a:ea typeface="+mn-lt"/>
                <a:cs typeface="+mn-lt"/>
              </a:rPr>
              <a:t>TF(t, d) = (Number of times term t appears in a document) / (Total number of terms in the document)</a:t>
            </a:r>
          </a:p>
          <a:p>
            <a:endParaRPr lang="en-US">
              <a:ea typeface="+mn-lt"/>
              <a:cs typeface="+mn-lt"/>
            </a:endParaRPr>
          </a:p>
          <a:p>
            <a:r>
              <a:rPr lang="en-US" b="1">
                <a:ea typeface="+mn-lt"/>
                <a:cs typeface="+mn-lt"/>
              </a:rPr>
              <a:t>IDF: Inverse Document Frequency - </a:t>
            </a:r>
            <a:r>
              <a:rPr lang="en-US">
                <a:ea typeface="+mn-lt"/>
                <a:cs typeface="+mn-lt"/>
              </a:rPr>
              <a:t>how important a term is.</a:t>
            </a:r>
          </a:p>
          <a:p>
            <a:r>
              <a:rPr lang="en-US">
                <a:ea typeface="+mn-lt"/>
                <a:cs typeface="+mn-lt"/>
              </a:rPr>
              <a:t>IDF(t, D) = log (Total number of documents / Number of documents with term t in it).</a:t>
            </a:r>
          </a:p>
          <a:p>
            <a:endParaRPr lang="en-US">
              <a:cs typeface="Calibri"/>
            </a:endParaRPr>
          </a:p>
          <a:p>
            <a:r>
              <a:rPr lang="en-US" b="1">
                <a:cs typeface="Calibri"/>
              </a:rPr>
              <a:t>TF-IDF</a:t>
            </a:r>
          </a:p>
          <a:p>
            <a:r>
              <a:rPr lang="en-US">
                <a:cs typeface="Calibri"/>
              </a:rPr>
              <a:t>TF-IDF(t, d, D) = TF(t, d) * IDF(t, D)</a:t>
            </a:r>
          </a:p>
        </p:txBody>
      </p:sp>
      <p:sp>
        <p:nvSpPr>
          <p:cNvPr id="4" name="TextBox 3">
            <a:extLst>
              <a:ext uri="{FF2B5EF4-FFF2-40B4-BE49-F238E27FC236}">
                <a16:creationId xmlns:a16="http://schemas.microsoft.com/office/drawing/2014/main" id="{6021CF56-A6A6-40C4-8099-86622FC7FA13}"/>
              </a:ext>
            </a:extLst>
          </p:cNvPr>
          <p:cNvSpPr txBox="1"/>
          <p:nvPr/>
        </p:nvSpPr>
        <p:spPr>
          <a:xfrm>
            <a:off x="842513" y="6305908"/>
            <a:ext cx="9989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https://en.wikipedia.org/wiki/Tf%E2%80%93idf</a:t>
            </a:r>
            <a:endParaRPr lang="en-US"/>
          </a:p>
        </p:txBody>
      </p:sp>
    </p:spTree>
    <p:extLst>
      <p:ext uri="{BB962C8B-B14F-4D97-AF65-F5344CB8AC3E}">
        <p14:creationId xmlns:p14="http://schemas.microsoft.com/office/powerpoint/2010/main" val="271994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78DC56F1-A0DF-40F2-AA2D-2D5AD2ADB0E4}"/>
              </a:ext>
            </a:extLst>
          </p:cNvPr>
          <p:cNvPicPr>
            <a:picLocks noGrp="1" noChangeAspect="1"/>
          </p:cNvPicPr>
          <p:nvPr>
            <p:ph idx="1"/>
          </p:nvPr>
        </p:nvPicPr>
        <p:blipFill>
          <a:blip r:embed="rId3"/>
          <a:stretch>
            <a:fillRect/>
          </a:stretch>
        </p:blipFill>
        <p:spPr>
          <a:xfrm>
            <a:off x="1872719" y="1516709"/>
            <a:ext cx="8446564" cy="2044043"/>
          </a:xfrm>
        </p:spPr>
      </p:pic>
      <p:sp>
        <p:nvSpPr>
          <p:cNvPr id="3" name="TextBox 2">
            <a:extLst>
              <a:ext uri="{FF2B5EF4-FFF2-40B4-BE49-F238E27FC236}">
                <a16:creationId xmlns:a16="http://schemas.microsoft.com/office/drawing/2014/main" id="{62CE6EC5-C8F8-49C7-9886-45A63642AC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09A15FCB-B73B-4D1A-858B-7B524C5F3E51}"/>
              </a:ext>
            </a:extLst>
          </p:cNvPr>
          <p:cNvPicPr>
            <a:picLocks noChangeAspect="1"/>
          </p:cNvPicPr>
          <p:nvPr/>
        </p:nvPicPr>
        <p:blipFill>
          <a:blip r:embed="rId4"/>
          <a:stretch>
            <a:fillRect/>
          </a:stretch>
        </p:blipFill>
        <p:spPr>
          <a:xfrm>
            <a:off x="1870841" y="3786121"/>
            <a:ext cx="8452068" cy="1992920"/>
          </a:xfrm>
          <a:prstGeom prst="rect">
            <a:avLst/>
          </a:prstGeom>
        </p:spPr>
      </p:pic>
    </p:spTree>
    <p:extLst>
      <p:ext uri="{BB962C8B-B14F-4D97-AF65-F5344CB8AC3E}">
        <p14:creationId xmlns:p14="http://schemas.microsoft.com/office/powerpoint/2010/main" val="218965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38FCF54B-770F-4F0B-8026-EF561EA70CFE}"/>
              </a:ext>
            </a:extLst>
          </p:cNvPr>
          <p:cNvPicPr>
            <a:picLocks noGrp="1" noChangeAspect="1"/>
          </p:cNvPicPr>
          <p:nvPr>
            <p:ph idx="1"/>
          </p:nvPr>
        </p:nvPicPr>
        <p:blipFill>
          <a:blip r:embed="rId3"/>
          <a:stretch>
            <a:fillRect/>
          </a:stretch>
        </p:blipFill>
        <p:spPr>
          <a:xfrm>
            <a:off x="2630214" y="1453771"/>
            <a:ext cx="6931575" cy="2094345"/>
          </a:xfrm>
        </p:spPr>
      </p:pic>
      <p:pic>
        <p:nvPicPr>
          <p:cNvPr id="7" name="Picture 7" descr="A screenshot of a cell phone&#10;&#10;Description generated with very high confidence">
            <a:extLst>
              <a:ext uri="{FF2B5EF4-FFF2-40B4-BE49-F238E27FC236}">
                <a16:creationId xmlns:a16="http://schemas.microsoft.com/office/drawing/2014/main" id="{81A66946-3CEA-4B6B-8109-033F3CC4BB73}"/>
              </a:ext>
            </a:extLst>
          </p:cNvPr>
          <p:cNvPicPr>
            <a:picLocks noChangeAspect="1"/>
          </p:cNvPicPr>
          <p:nvPr/>
        </p:nvPicPr>
        <p:blipFill>
          <a:blip r:embed="rId4"/>
          <a:stretch>
            <a:fillRect/>
          </a:stretch>
        </p:blipFill>
        <p:spPr>
          <a:xfrm>
            <a:off x="2632841" y="3773128"/>
            <a:ext cx="6927067" cy="2454837"/>
          </a:xfrm>
          <a:prstGeom prst="rect">
            <a:avLst/>
          </a:prstGeom>
        </p:spPr>
      </p:pic>
    </p:spTree>
    <p:extLst>
      <p:ext uri="{BB962C8B-B14F-4D97-AF65-F5344CB8AC3E}">
        <p14:creationId xmlns:p14="http://schemas.microsoft.com/office/powerpoint/2010/main" val="242181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25939ED9-EBA3-4AF7-9ADE-1DDCEC6CF712}"/>
              </a:ext>
            </a:extLst>
          </p:cNvPr>
          <p:cNvPicPr>
            <a:picLocks noGrp="1" noChangeAspect="1"/>
          </p:cNvPicPr>
          <p:nvPr>
            <p:ph idx="1"/>
          </p:nvPr>
        </p:nvPicPr>
        <p:blipFill>
          <a:blip r:embed="rId3"/>
          <a:stretch>
            <a:fillRect/>
          </a:stretch>
        </p:blipFill>
        <p:spPr>
          <a:xfrm>
            <a:off x="2451866" y="1353860"/>
            <a:ext cx="7288268" cy="2411030"/>
          </a:xfrm>
        </p:spPr>
      </p:pic>
      <p:sp>
        <p:nvSpPr>
          <p:cNvPr id="8" name="TextBox 7">
            <a:extLst>
              <a:ext uri="{FF2B5EF4-FFF2-40B4-BE49-F238E27FC236}">
                <a16:creationId xmlns:a16="http://schemas.microsoft.com/office/drawing/2014/main" id="{82EF26F8-DCD7-4139-A436-D95330CA4C8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9" name="Picture 9" descr="A screenshot of a cell phone&#10;&#10;Description generated with very high confidence">
            <a:extLst>
              <a:ext uri="{FF2B5EF4-FFF2-40B4-BE49-F238E27FC236}">
                <a16:creationId xmlns:a16="http://schemas.microsoft.com/office/drawing/2014/main" id="{F4DD9832-70CE-443A-BCEF-6304D7145C08}"/>
              </a:ext>
            </a:extLst>
          </p:cNvPr>
          <p:cNvPicPr>
            <a:picLocks noChangeAspect="1"/>
          </p:cNvPicPr>
          <p:nvPr/>
        </p:nvPicPr>
        <p:blipFill>
          <a:blip r:embed="rId4"/>
          <a:stretch>
            <a:fillRect/>
          </a:stretch>
        </p:blipFill>
        <p:spPr>
          <a:xfrm>
            <a:off x="2454166" y="4075462"/>
            <a:ext cx="7278663" cy="2251063"/>
          </a:xfrm>
          <a:prstGeom prst="rect">
            <a:avLst/>
          </a:prstGeom>
        </p:spPr>
      </p:pic>
    </p:spTree>
    <p:extLst>
      <p:ext uri="{BB962C8B-B14F-4D97-AF65-F5344CB8AC3E}">
        <p14:creationId xmlns:p14="http://schemas.microsoft.com/office/powerpoint/2010/main" val="378898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sp>
        <p:nvSpPr>
          <p:cNvPr id="3" name="TextBox 2">
            <a:extLst>
              <a:ext uri="{FF2B5EF4-FFF2-40B4-BE49-F238E27FC236}">
                <a16:creationId xmlns:a16="http://schemas.microsoft.com/office/drawing/2014/main" id="{3128297B-F536-47F9-B272-B702E502485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2" name="Picture 12" descr="A screenshot of a cell phone&#10;&#10;Description generated with very high confidence">
            <a:extLst>
              <a:ext uri="{FF2B5EF4-FFF2-40B4-BE49-F238E27FC236}">
                <a16:creationId xmlns:a16="http://schemas.microsoft.com/office/drawing/2014/main" id="{53390E5B-DBB4-4F5E-8D68-0384AC500E3F}"/>
              </a:ext>
            </a:extLst>
          </p:cNvPr>
          <p:cNvPicPr>
            <a:picLocks noGrp="1" noChangeAspect="1"/>
          </p:cNvPicPr>
          <p:nvPr>
            <p:ph idx="1"/>
          </p:nvPr>
        </p:nvPicPr>
        <p:blipFill>
          <a:blip r:embed="rId3"/>
          <a:stretch>
            <a:fillRect/>
          </a:stretch>
        </p:blipFill>
        <p:spPr>
          <a:xfrm>
            <a:off x="2194034" y="3951084"/>
            <a:ext cx="7798677" cy="1960751"/>
          </a:xfrm>
        </p:spPr>
      </p:pic>
      <p:sp>
        <p:nvSpPr>
          <p:cNvPr id="4" name="TextBox 3">
            <a:extLst>
              <a:ext uri="{FF2B5EF4-FFF2-40B4-BE49-F238E27FC236}">
                <a16:creationId xmlns:a16="http://schemas.microsoft.com/office/drawing/2014/main" id="{05B61F26-FF74-43B7-8AD5-176B19081AE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D7FCC0E3-6EBF-4A95-B130-82FAFD199A4E}"/>
              </a:ext>
            </a:extLst>
          </p:cNvPr>
          <p:cNvPicPr>
            <a:picLocks noChangeAspect="1"/>
          </p:cNvPicPr>
          <p:nvPr/>
        </p:nvPicPr>
        <p:blipFill>
          <a:blip r:embed="rId4"/>
          <a:stretch>
            <a:fillRect/>
          </a:stretch>
        </p:blipFill>
        <p:spPr>
          <a:xfrm>
            <a:off x="2191407" y="1682712"/>
            <a:ext cx="7804932" cy="1886245"/>
          </a:xfrm>
          <a:prstGeom prst="rect">
            <a:avLst/>
          </a:prstGeom>
        </p:spPr>
      </p:pic>
    </p:spTree>
    <p:extLst>
      <p:ext uri="{BB962C8B-B14F-4D97-AF65-F5344CB8AC3E}">
        <p14:creationId xmlns:p14="http://schemas.microsoft.com/office/powerpoint/2010/main" val="322011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780A-F2DB-4A0F-A029-451F2B9F2DFA}"/>
              </a:ext>
            </a:extLst>
          </p:cNvPr>
          <p:cNvSpPr>
            <a:spLocks noGrp="1"/>
          </p:cNvSpPr>
          <p:nvPr>
            <p:ph type="title"/>
          </p:nvPr>
        </p:nvSpPr>
        <p:spPr/>
        <p:txBody>
          <a:bodyPr/>
          <a:lstStyle/>
          <a:p>
            <a:r>
              <a:rPr lang="en-US">
                <a:cs typeface="Calibri Light"/>
              </a:rPr>
              <a:t>Preprocessing</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6A567B0E-2A44-4C78-8A92-299A92968612}"/>
              </a:ext>
            </a:extLst>
          </p:cNvPr>
          <p:cNvPicPr>
            <a:picLocks noGrp="1" noChangeAspect="1"/>
          </p:cNvPicPr>
          <p:nvPr>
            <p:ph idx="1"/>
          </p:nvPr>
        </p:nvPicPr>
        <p:blipFill>
          <a:blip r:embed="rId3"/>
          <a:stretch>
            <a:fillRect/>
          </a:stretch>
        </p:blipFill>
        <p:spPr>
          <a:xfrm>
            <a:off x="2456793" y="1299823"/>
            <a:ext cx="7278415" cy="2127968"/>
          </a:xfrm>
        </p:spPr>
      </p:pic>
      <p:sp>
        <p:nvSpPr>
          <p:cNvPr id="3" name="TextBox 2">
            <a:extLst>
              <a:ext uri="{FF2B5EF4-FFF2-40B4-BE49-F238E27FC236}">
                <a16:creationId xmlns:a16="http://schemas.microsoft.com/office/drawing/2014/main" id="{B5096E72-58A5-4476-956C-4FF2F429751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FECC0F4D-9D8B-4143-A607-CCFC96C20521}"/>
              </a:ext>
            </a:extLst>
          </p:cNvPr>
          <p:cNvPicPr>
            <a:picLocks noChangeAspect="1"/>
          </p:cNvPicPr>
          <p:nvPr/>
        </p:nvPicPr>
        <p:blipFill>
          <a:blip r:embed="rId4"/>
          <a:stretch>
            <a:fillRect/>
          </a:stretch>
        </p:blipFill>
        <p:spPr>
          <a:xfrm>
            <a:off x="2454166" y="3656319"/>
            <a:ext cx="7277413" cy="2030807"/>
          </a:xfrm>
          <a:prstGeom prst="rect">
            <a:avLst/>
          </a:prstGeom>
        </p:spPr>
      </p:pic>
    </p:spTree>
    <p:extLst>
      <p:ext uri="{BB962C8B-B14F-4D97-AF65-F5344CB8AC3E}">
        <p14:creationId xmlns:p14="http://schemas.microsoft.com/office/powerpoint/2010/main" val="1987911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41</Slides>
  <Notes>17</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Emotion Detection in Dialogues </vt:lpstr>
      <vt:lpstr>Dataset</vt:lpstr>
      <vt:lpstr>Dataset</vt:lpstr>
      <vt:lpstr>Preprocessing</vt:lpstr>
      <vt:lpstr>Preprocessing</vt:lpstr>
      <vt:lpstr>Preprocessing</vt:lpstr>
      <vt:lpstr>Preprocessing</vt:lpstr>
      <vt:lpstr>Preprocessing</vt:lpstr>
      <vt:lpstr>Preprocessing</vt:lpstr>
      <vt:lpstr>Preprocessing</vt:lpstr>
      <vt:lpstr>Preprocessing: Cleaned Dataset 1</vt:lpstr>
      <vt:lpstr>Preprocessing: Cleaned Dataset 2</vt:lpstr>
      <vt:lpstr>Preprocessing: Cleaned Dataset 3 </vt:lpstr>
      <vt:lpstr>Feature Extraction</vt:lpstr>
      <vt:lpstr>Feature – Word Count</vt:lpstr>
      <vt:lpstr>Feature – Word Count</vt:lpstr>
      <vt:lpstr>Feature – Word Count</vt:lpstr>
      <vt:lpstr>Feature – Word Count</vt:lpstr>
      <vt:lpstr>Feature – Special Character #</vt:lpstr>
      <vt:lpstr>Feature – Special Character #</vt:lpstr>
      <vt:lpstr>Feature - Uppercases</vt:lpstr>
      <vt:lpstr>Feature - Uppercases</vt:lpstr>
      <vt:lpstr>Feature - Exclamation Marks</vt:lpstr>
      <vt:lpstr>Feature - Exclamation Marks</vt:lpstr>
      <vt:lpstr>Feature - Emojis</vt:lpstr>
      <vt:lpstr>Feature - Emoticons</vt:lpstr>
      <vt:lpstr>Feature - Unigrams</vt:lpstr>
      <vt:lpstr>Feature - Unigrams</vt:lpstr>
      <vt:lpstr>Feature - Bigrams</vt:lpstr>
      <vt:lpstr>Feature - Bigrams</vt:lpstr>
      <vt:lpstr>Feature - Trigrams</vt:lpstr>
      <vt:lpstr>Feature - Trigrams</vt:lpstr>
      <vt:lpstr>Feature – Combination on Turns</vt:lpstr>
      <vt:lpstr>Feature Selection</vt:lpstr>
      <vt:lpstr>Model</vt:lpstr>
      <vt:lpstr>Results</vt:lpstr>
      <vt:lpstr>Possibility Adjusting</vt:lpstr>
      <vt:lpstr>Results</vt:lpstr>
      <vt:lpstr>More Work</vt:lpstr>
      <vt:lpstr>Thank you</vt:lpstr>
      <vt:lpstr>Feature - TF-IDF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2019-12-01T16:43:34Z</dcterms:created>
  <dcterms:modified xsi:type="dcterms:W3CDTF">2019-12-06T16:50:26Z</dcterms:modified>
</cp:coreProperties>
</file>