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5"/>
    <p:restoredTop sz="86379"/>
  </p:normalViewPr>
  <p:slideViewPr>
    <p:cSldViewPr snapToGrid="0" snapToObjects="1">
      <p:cViewPr varScale="1">
        <p:scale>
          <a:sx n="85" d="100"/>
          <a:sy n="85"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A8F4C-F63B-4B48-8A75-C02DD6913567}" type="datetimeFigureOut">
              <a:rPr lang="en-US" smtClean="0"/>
              <a:t>9/27/17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28C19-92EA-4349-B371-02538B7792A1}" type="slidenum">
              <a:rPr lang="en-US" smtClean="0"/>
              <a:t>‹#›</a:t>
            </a:fld>
            <a:endParaRPr lang="en-US"/>
          </a:p>
        </p:txBody>
      </p:sp>
    </p:spTree>
    <p:extLst>
      <p:ext uri="{BB962C8B-B14F-4D97-AF65-F5344CB8AC3E}">
        <p14:creationId xmlns:p14="http://schemas.microsoft.com/office/powerpoint/2010/main" val="159123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1</a:t>
            </a:fld>
            <a:endParaRPr lang="en-US"/>
          </a:p>
        </p:txBody>
      </p:sp>
    </p:spTree>
    <p:extLst>
      <p:ext uri="{BB962C8B-B14F-4D97-AF65-F5344CB8AC3E}">
        <p14:creationId xmlns:p14="http://schemas.microsoft.com/office/powerpoint/2010/main" val="88876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2</a:t>
            </a:fld>
            <a:endParaRPr lang="en-US"/>
          </a:p>
        </p:txBody>
      </p:sp>
    </p:spTree>
    <p:extLst>
      <p:ext uri="{BB962C8B-B14F-4D97-AF65-F5344CB8AC3E}">
        <p14:creationId xmlns:p14="http://schemas.microsoft.com/office/powerpoint/2010/main" val="126705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Give</a:t>
            </a:r>
            <a:r>
              <a:rPr lang="en-US" baseline="0" dirty="0" smtClean="0"/>
              <a:t> a brief introduction on all the variables you have </a:t>
            </a:r>
          </a:p>
          <a:p>
            <a:pPr marL="228600" indent="-228600">
              <a:buAutoNum type="arabicPeriod"/>
            </a:pPr>
            <a:r>
              <a:rPr lang="en-US" baseline="0" dirty="0" smtClean="0"/>
              <a:t>Indicate the reason why you select a subset of the data for you analysis </a:t>
            </a:r>
          </a:p>
          <a:p>
            <a:pPr marL="228600" indent="-228600">
              <a:buAutoNum type="arabicPeriod"/>
            </a:pPr>
            <a:r>
              <a:rPr lang="en-US" baseline="0" dirty="0" smtClean="0"/>
              <a:t>Explain all the missing values, outliers, bad data points you found </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4</a:t>
            </a:fld>
            <a:endParaRPr lang="en-US"/>
          </a:p>
        </p:txBody>
      </p:sp>
    </p:spTree>
    <p:extLst>
      <p:ext uri="{BB962C8B-B14F-4D97-AF65-F5344CB8AC3E}">
        <p14:creationId xmlns:p14="http://schemas.microsoft.com/office/powerpoint/2010/main" val="149977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define your</a:t>
            </a:r>
            <a:r>
              <a:rPr lang="en-US" baseline="0" dirty="0" smtClean="0"/>
              <a:t> outcome ( KPI) first </a:t>
            </a:r>
          </a:p>
          <a:p>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6</a:t>
            </a:fld>
            <a:endParaRPr lang="en-US"/>
          </a:p>
        </p:txBody>
      </p:sp>
    </p:spTree>
    <p:extLst>
      <p:ext uri="{BB962C8B-B14F-4D97-AF65-F5344CB8AC3E}">
        <p14:creationId xmlns:p14="http://schemas.microsoft.com/office/powerpoint/2010/main" val="104365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to show result in a</a:t>
            </a:r>
            <a:r>
              <a:rPr lang="en-US" baseline="0" dirty="0" smtClean="0"/>
              <a:t> table and limit your decimal point to a meaningful level </a:t>
            </a:r>
          </a:p>
          <a:p>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7</a:t>
            </a:fld>
            <a:endParaRPr lang="en-US"/>
          </a:p>
        </p:txBody>
      </p:sp>
    </p:spTree>
    <p:extLst>
      <p:ext uri="{BB962C8B-B14F-4D97-AF65-F5344CB8AC3E}">
        <p14:creationId xmlns:p14="http://schemas.microsoft.com/office/powerpoint/2010/main" val="91966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significant result does</a:t>
            </a:r>
            <a:r>
              <a:rPr lang="en-US" baseline="0" dirty="0" smtClean="0"/>
              <a:t> not necessary mean the experiment went wrong. However, for this case study, the way the experiment design did not directly measure the impact of long vs short message. So you could mention that, but do not give people an impression that any experiment should have significant result. </a:t>
            </a:r>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10</a:t>
            </a:fld>
            <a:endParaRPr lang="en-US"/>
          </a:p>
        </p:txBody>
      </p:sp>
    </p:spTree>
    <p:extLst>
      <p:ext uri="{BB962C8B-B14F-4D97-AF65-F5344CB8AC3E}">
        <p14:creationId xmlns:p14="http://schemas.microsoft.com/office/powerpoint/2010/main" val="224090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Adjust experiment</a:t>
            </a:r>
            <a:r>
              <a:rPr lang="en-US" baseline="0" dirty="0" smtClean="0"/>
              <a:t> in order to study the things you are interested ( long message Vs short message) in a better way.</a:t>
            </a:r>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13</a:t>
            </a:fld>
            <a:endParaRPr lang="en-US"/>
          </a:p>
        </p:txBody>
      </p:sp>
    </p:spTree>
    <p:extLst>
      <p:ext uri="{BB962C8B-B14F-4D97-AF65-F5344CB8AC3E}">
        <p14:creationId xmlns:p14="http://schemas.microsoft.com/office/powerpoint/2010/main" val="211127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limit your decimal point to a meaningful level. </a:t>
            </a:r>
          </a:p>
          <a:p>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14</a:t>
            </a:fld>
            <a:endParaRPr lang="en-US"/>
          </a:p>
        </p:txBody>
      </p:sp>
    </p:spTree>
    <p:extLst>
      <p:ext uri="{BB962C8B-B14F-4D97-AF65-F5344CB8AC3E}">
        <p14:creationId xmlns:p14="http://schemas.microsoft.com/office/powerpoint/2010/main" val="1849621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to mention specific outcome</a:t>
            </a:r>
            <a:r>
              <a:rPr lang="en-US" baseline="0" dirty="0" smtClean="0"/>
              <a:t> rather than saying nothing. </a:t>
            </a:r>
          </a:p>
          <a:p>
            <a:r>
              <a:rPr lang="en-US" baseline="0" dirty="0" smtClean="0"/>
              <a:t>You do get some significant result using 320 words, however, that does not necessary mean there is causal inference for using “ 320 words” ) </a:t>
            </a:r>
          </a:p>
          <a:p>
            <a:endParaRPr lang="en-US" dirty="0"/>
          </a:p>
        </p:txBody>
      </p:sp>
      <p:sp>
        <p:nvSpPr>
          <p:cNvPr id="4" name="Slide Number Placeholder 3"/>
          <p:cNvSpPr>
            <a:spLocks noGrp="1"/>
          </p:cNvSpPr>
          <p:nvPr>
            <p:ph type="sldNum" sz="quarter" idx="10"/>
          </p:nvPr>
        </p:nvSpPr>
        <p:spPr/>
        <p:txBody>
          <a:bodyPr/>
          <a:lstStyle/>
          <a:p>
            <a:fld id="{D2828C19-92EA-4349-B371-02538B7792A1}" type="slidenum">
              <a:rPr lang="en-US" smtClean="0"/>
              <a:t>16</a:t>
            </a:fld>
            <a:endParaRPr lang="en-US"/>
          </a:p>
        </p:txBody>
      </p:sp>
    </p:spTree>
    <p:extLst>
      <p:ext uri="{BB962C8B-B14F-4D97-AF65-F5344CB8AC3E}">
        <p14:creationId xmlns:p14="http://schemas.microsoft.com/office/powerpoint/2010/main" val="210707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6E5078-9F79-E549-A0B4-F77C60DA423B}" type="datetimeFigureOut">
              <a:rPr lang="en-US" smtClean="0"/>
              <a:t>9/27/17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E5078-9F79-E549-A0B4-F77C60DA423B}" type="datetimeFigureOut">
              <a:rPr lang="en-US" smtClean="0"/>
              <a:t>9/27/17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E5078-9F79-E549-A0B4-F77C60DA423B}" type="datetimeFigureOut">
              <a:rPr lang="en-US" smtClean="0"/>
              <a:t>9/27/17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E5078-9F79-E549-A0B4-F77C60DA423B}" type="datetimeFigureOut">
              <a:rPr lang="en-US" smtClean="0"/>
              <a:t>9/27/17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E5078-9F79-E549-A0B4-F77C60DA423B}" type="datetimeFigureOut">
              <a:rPr lang="en-US" smtClean="0"/>
              <a:t>9/27/17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6E5078-9F79-E549-A0B4-F77C60DA423B}" type="datetimeFigureOut">
              <a:rPr lang="en-US" smtClean="0"/>
              <a:t>9/27/17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6E5078-9F79-E549-A0B4-F77C60DA423B}" type="datetimeFigureOut">
              <a:rPr lang="en-US" smtClean="0"/>
              <a:t>9/27/17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6E5078-9F79-E549-A0B4-F77C60DA423B}" type="datetimeFigureOut">
              <a:rPr lang="en-US" smtClean="0"/>
              <a:t>9/27/17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E5078-9F79-E549-A0B4-F77C60DA423B}" type="datetimeFigureOut">
              <a:rPr lang="en-US" smtClean="0"/>
              <a:t>9/27/17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E5078-9F79-E549-A0B4-F77C60DA423B}" type="datetimeFigureOut">
              <a:rPr lang="en-US" smtClean="0"/>
              <a:t>9/27/17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E5078-9F79-E549-A0B4-F77C60DA423B}" type="datetimeFigureOut">
              <a:rPr lang="en-US" smtClean="0"/>
              <a:t>9/27/17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60F0A-90B7-C447-9C58-5B6505ED17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E5078-9F79-E549-A0B4-F77C60DA423B}" type="datetimeFigureOut">
              <a:rPr lang="en-US" smtClean="0"/>
              <a:t>9/27/17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60F0A-90B7-C447-9C58-5B6505ED17D5}" type="slidenum">
              <a:rPr lang="en-US" smtClean="0"/>
              <a:t>‹#›</a:t>
            </a:fld>
            <a:endParaRPr lang="en-US"/>
          </a:p>
        </p:txBody>
      </p:sp>
    </p:spTree>
    <p:extLst>
      <p:ext uri="{BB962C8B-B14F-4D97-AF65-F5344CB8AC3E}">
        <p14:creationId xmlns:p14="http://schemas.microsoft.com/office/powerpoint/2010/main" val="18134493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802" y="1113375"/>
            <a:ext cx="9699353" cy="2387600"/>
          </a:xfrm>
        </p:spPr>
        <p:txBody>
          <a:bodyPr/>
          <a:lstStyle/>
          <a:p>
            <a:r>
              <a:rPr lang="en-US" dirty="0" smtClean="0"/>
              <a:t>Case Study: A/B test and Experiment Design</a:t>
            </a:r>
            <a:endParaRPr lang="en-US" dirty="0"/>
          </a:p>
        </p:txBody>
      </p:sp>
      <p:sp>
        <p:nvSpPr>
          <p:cNvPr id="3" name="Subtitle 2"/>
          <p:cNvSpPr>
            <a:spLocks noGrp="1"/>
          </p:cNvSpPr>
          <p:nvPr>
            <p:ph type="subTitle" idx="1"/>
          </p:nvPr>
        </p:nvSpPr>
        <p:spPr>
          <a:xfrm>
            <a:off x="1524000" y="3991340"/>
            <a:ext cx="9144000" cy="1655762"/>
          </a:xfrm>
        </p:spPr>
        <p:txBody>
          <a:bodyPr/>
          <a:lstStyle/>
          <a:p>
            <a:r>
              <a:rPr lang="en-US" dirty="0" smtClean="0"/>
              <a:t>-Airbnb </a:t>
            </a:r>
            <a:r>
              <a:rPr lang="en-US" dirty="0"/>
              <a:t>Data Science </a:t>
            </a:r>
            <a:r>
              <a:rPr lang="en-US" dirty="0" smtClean="0"/>
              <a:t>Challenge by </a:t>
            </a:r>
            <a:r>
              <a:rPr lang="en-US" dirty="0" err="1" smtClean="0"/>
              <a:t>Yice</a:t>
            </a:r>
            <a:r>
              <a:rPr lang="en-US" dirty="0" smtClean="0"/>
              <a:t> Luo</a:t>
            </a:r>
          </a:p>
          <a:p>
            <a:r>
              <a:rPr lang="en-US" dirty="0" smtClean="0"/>
              <a:t>Aug. 23th 2017</a:t>
            </a:r>
            <a:endParaRPr lang="en-US" dirty="0"/>
          </a:p>
        </p:txBody>
      </p:sp>
    </p:spTree>
    <p:extLst>
      <p:ext uri="{BB962C8B-B14F-4D97-AF65-F5344CB8AC3E}">
        <p14:creationId xmlns:p14="http://schemas.microsoft.com/office/powerpoint/2010/main" val="207367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03844" cy="1325563"/>
          </a:xfrm>
        </p:spPr>
        <p:txBody>
          <a:bodyPr/>
          <a:lstStyle/>
          <a:p>
            <a:r>
              <a:rPr lang="en-US" dirty="0" smtClean="0"/>
              <a:t>Using t-tests to check which parts of the experiment go wrong.</a:t>
            </a:r>
            <a:endParaRPr lang="en-US" dirty="0"/>
          </a:p>
        </p:txBody>
      </p:sp>
      <p:sp>
        <p:nvSpPr>
          <p:cNvPr id="3" name="Content Placeholder 2"/>
          <p:cNvSpPr>
            <a:spLocks noGrp="1"/>
          </p:cNvSpPr>
          <p:nvPr>
            <p:ph idx="1"/>
          </p:nvPr>
        </p:nvSpPr>
        <p:spPr>
          <a:xfrm>
            <a:off x="838200" y="2040114"/>
            <a:ext cx="10515600" cy="4351338"/>
          </a:xfrm>
        </p:spPr>
        <p:txBody>
          <a:bodyPr>
            <a:normAutofit/>
          </a:bodyPr>
          <a:lstStyle/>
          <a:p>
            <a:r>
              <a:rPr lang="en-US" dirty="0" smtClean="0"/>
              <a:t>Check if guests in treatment group writing messages longer than 140 words more than those in control group.</a:t>
            </a:r>
          </a:p>
          <a:p>
            <a:pPr marL="0" indent="0">
              <a:buNone/>
            </a:pPr>
            <a:r>
              <a:rPr lang="en-US" dirty="0" smtClean="0"/>
              <a:t>	</a:t>
            </a:r>
            <a:r>
              <a:rPr lang="en-US" dirty="0" err="1" smtClean="0"/>
              <a:t>ttest_ind</a:t>
            </a:r>
            <a:r>
              <a:rPr lang="en-US" dirty="0" smtClean="0"/>
              <a:t>: t = 1.432 p = 0.15218 </a:t>
            </a:r>
          </a:p>
          <a:p>
            <a:pPr marL="0" indent="0">
              <a:buNone/>
            </a:pPr>
            <a:r>
              <a:rPr lang="en-US" dirty="0" smtClean="0"/>
              <a:t>	</a:t>
            </a:r>
            <a:r>
              <a:rPr lang="en-US" dirty="0"/>
              <a:t> Not significant </a:t>
            </a:r>
            <a:endParaRPr lang="en-US" dirty="0" smtClean="0"/>
          </a:p>
          <a:p>
            <a:r>
              <a:rPr lang="en-US" dirty="0" smtClean="0"/>
              <a:t>Check if the treated group has better result</a:t>
            </a:r>
          </a:p>
          <a:p>
            <a:pPr marL="0" indent="0">
              <a:buNone/>
            </a:pPr>
            <a:r>
              <a:rPr lang="en-US" dirty="0" smtClean="0"/>
              <a:t>	</a:t>
            </a:r>
            <a:r>
              <a:rPr lang="en-US" dirty="0" err="1" smtClean="0"/>
              <a:t>ttest_ind</a:t>
            </a:r>
            <a:r>
              <a:rPr lang="en-US" dirty="0" smtClean="0"/>
              <a:t>: t = -0.363293 p = 0.716395 </a:t>
            </a:r>
          </a:p>
          <a:p>
            <a:pPr marL="0" indent="0">
              <a:buNone/>
            </a:pPr>
            <a:r>
              <a:rPr lang="en-US" dirty="0" smtClean="0"/>
              <a:t>	</a:t>
            </a:r>
            <a:r>
              <a:rPr lang="en-US" dirty="0"/>
              <a:t> Not significant</a:t>
            </a:r>
          </a:p>
        </p:txBody>
      </p:sp>
    </p:spTree>
    <p:extLst>
      <p:ext uri="{BB962C8B-B14F-4D97-AF65-F5344CB8AC3E}">
        <p14:creationId xmlns:p14="http://schemas.microsoft.com/office/powerpoint/2010/main" val="114714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03844" cy="1325563"/>
          </a:xfrm>
        </p:spPr>
        <p:txBody>
          <a:bodyPr/>
          <a:lstStyle/>
          <a:p>
            <a:r>
              <a:rPr lang="en-US" dirty="0" smtClean="0"/>
              <a:t>Using t-tests to check which parts of the experiment go wrong.</a:t>
            </a:r>
            <a:endParaRPr lang="en-US" dirty="0"/>
          </a:p>
        </p:txBody>
      </p:sp>
      <p:sp>
        <p:nvSpPr>
          <p:cNvPr id="3" name="Content Placeholder 2"/>
          <p:cNvSpPr>
            <a:spLocks noGrp="1"/>
          </p:cNvSpPr>
          <p:nvPr>
            <p:ph idx="1"/>
          </p:nvPr>
        </p:nvSpPr>
        <p:spPr>
          <a:xfrm>
            <a:off x="838200" y="2040114"/>
            <a:ext cx="10515600" cy="4351338"/>
          </a:xfrm>
        </p:spPr>
        <p:txBody>
          <a:bodyPr>
            <a:normAutofit/>
          </a:bodyPr>
          <a:lstStyle/>
          <a:p>
            <a:r>
              <a:rPr lang="en-US" dirty="0" smtClean="0"/>
              <a:t>Check </a:t>
            </a:r>
            <a:r>
              <a:rPr lang="en-US" dirty="0"/>
              <a:t>if message longer than 140 words results better replied rate.</a:t>
            </a:r>
            <a:r>
              <a:rPr lang="en-US" dirty="0" smtClean="0"/>
              <a:t>	</a:t>
            </a:r>
          </a:p>
          <a:p>
            <a:pPr marL="0" indent="0">
              <a:buNone/>
            </a:pPr>
            <a:r>
              <a:rPr lang="nb-NO" dirty="0" smtClean="0"/>
              <a:t>	</a:t>
            </a:r>
            <a:r>
              <a:rPr lang="nb-NO" dirty="0" err="1" smtClean="0"/>
              <a:t>ttest_ind</a:t>
            </a:r>
            <a:r>
              <a:rPr lang="nb-NO" dirty="0"/>
              <a:t>: t = -0.183783 p = 0.854206 </a:t>
            </a:r>
            <a:endParaRPr lang="en-US" dirty="0" smtClean="0"/>
          </a:p>
          <a:p>
            <a:pPr marL="0" indent="0">
              <a:buNone/>
            </a:pPr>
            <a:r>
              <a:rPr lang="en-US" dirty="0" smtClean="0"/>
              <a:t>	Not significant</a:t>
            </a:r>
          </a:p>
          <a:p>
            <a:r>
              <a:rPr lang="en-US" dirty="0" smtClean="0"/>
              <a:t>Check if the treated group has better result</a:t>
            </a:r>
          </a:p>
          <a:p>
            <a:pPr marL="0" indent="0">
              <a:buNone/>
            </a:pPr>
            <a:r>
              <a:rPr lang="en-US" dirty="0" smtClean="0"/>
              <a:t>	</a:t>
            </a:r>
            <a:r>
              <a:rPr lang="nb-NO" dirty="0" err="1"/>
              <a:t>ttest_ind</a:t>
            </a:r>
            <a:r>
              <a:rPr lang="nb-NO" dirty="0"/>
              <a:t>: t = 0.84074 p = 0.400611</a:t>
            </a:r>
            <a:endParaRPr lang="en-US" dirty="0" smtClean="0"/>
          </a:p>
          <a:p>
            <a:pPr marL="0" indent="0">
              <a:buNone/>
            </a:pPr>
            <a:r>
              <a:rPr lang="en-US" dirty="0" smtClean="0"/>
              <a:t>	</a:t>
            </a:r>
            <a:r>
              <a:rPr lang="en-US" dirty="0"/>
              <a:t> Not significant</a:t>
            </a:r>
            <a:endParaRPr lang="en-US" dirty="0" smtClean="0"/>
          </a:p>
          <a:p>
            <a:r>
              <a:rPr lang="en-US" dirty="0" smtClean="0"/>
              <a:t>None of the results are significant. We need further analysis.</a:t>
            </a:r>
            <a:endParaRPr lang="en-US" dirty="0"/>
          </a:p>
        </p:txBody>
      </p:sp>
    </p:spTree>
    <p:extLst>
      <p:ext uri="{BB962C8B-B14F-4D97-AF65-F5344CB8AC3E}">
        <p14:creationId xmlns:p14="http://schemas.microsoft.com/office/powerpoint/2010/main" val="172561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 of message length</a:t>
            </a:r>
            <a:endParaRPr lang="en-US" dirty="0"/>
          </a:p>
        </p:txBody>
      </p:sp>
      <p:pic>
        <p:nvPicPr>
          <p:cNvPr id="4" name="Content Placeholder 3"/>
          <p:cNvPicPr>
            <a:picLocks noGrp="1" noChangeAspect="1"/>
          </p:cNvPicPr>
          <p:nvPr>
            <p:ph idx="1"/>
          </p:nvPr>
        </p:nvPicPr>
        <p:blipFill>
          <a:blip r:embed="rId2"/>
          <a:stretch>
            <a:fillRect/>
          </a:stretch>
        </p:blipFill>
        <p:spPr>
          <a:xfrm>
            <a:off x="661105" y="1845822"/>
            <a:ext cx="4660900" cy="3136900"/>
          </a:xfrm>
          <a:prstGeom prst="rect">
            <a:avLst/>
          </a:prstGeom>
        </p:spPr>
      </p:pic>
      <p:pic>
        <p:nvPicPr>
          <p:cNvPr id="5" name="Picture 4"/>
          <p:cNvPicPr>
            <a:picLocks noChangeAspect="1"/>
          </p:cNvPicPr>
          <p:nvPr/>
        </p:nvPicPr>
        <p:blipFill>
          <a:blip r:embed="rId3"/>
          <a:stretch>
            <a:fillRect/>
          </a:stretch>
        </p:blipFill>
        <p:spPr>
          <a:xfrm>
            <a:off x="6429726" y="1845822"/>
            <a:ext cx="4791429" cy="3136900"/>
          </a:xfrm>
          <a:prstGeom prst="rect">
            <a:avLst/>
          </a:prstGeom>
        </p:spPr>
      </p:pic>
      <p:sp>
        <p:nvSpPr>
          <p:cNvPr id="6" name="TextBox 5"/>
          <p:cNvSpPr txBox="1"/>
          <p:nvPr/>
        </p:nvSpPr>
        <p:spPr>
          <a:xfrm>
            <a:off x="541866" y="5137856"/>
            <a:ext cx="10476089" cy="1384995"/>
          </a:xfrm>
          <a:prstGeom prst="rect">
            <a:avLst/>
          </a:prstGeom>
          <a:noFill/>
        </p:spPr>
        <p:txBody>
          <a:bodyPr wrap="square" rtlCol="0">
            <a:spAutoFit/>
          </a:bodyPr>
          <a:lstStyle/>
          <a:p>
            <a:r>
              <a:rPr lang="en-US" sz="2800" dirty="0" smtClean="0"/>
              <a:t>Only 14% guests write inquiries shorter than 140 words, which results our long message requirement meaningless, leading to insignificant result of the first t-test.</a:t>
            </a:r>
            <a:endParaRPr lang="en-US" sz="2800" dirty="0"/>
          </a:p>
        </p:txBody>
      </p:sp>
    </p:spTree>
    <p:extLst>
      <p:ext uri="{BB962C8B-B14F-4D97-AF65-F5344CB8AC3E}">
        <p14:creationId xmlns:p14="http://schemas.microsoft.com/office/powerpoint/2010/main" val="104249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adjustment</a:t>
            </a:r>
            <a:endParaRPr lang="en-US" dirty="0"/>
          </a:p>
        </p:txBody>
      </p:sp>
      <p:sp>
        <p:nvSpPr>
          <p:cNvPr id="3" name="Content Placeholder 2"/>
          <p:cNvSpPr>
            <a:spLocks noGrp="1"/>
          </p:cNvSpPr>
          <p:nvPr>
            <p:ph idx="1"/>
          </p:nvPr>
        </p:nvSpPr>
        <p:spPr/>
        <p:txBody>
          <a:bodyPr/>
          <a:lstStyle/>
          <a:p>
            <a:r>
              <a:rPr lang="en-US" dirty="0"/>
              <a:t>Observing the histograms, we find that 140 words might be too short</a:t>
            </a:r>
            <a:r>
              <a:rPr lang="en-US" dirty="0" smtClean="0"/>
              <a:t>.</a:t>
            </a:r>
          </a:p>
          <a:p>
            <a:endParaRPr lang="en-US" dirty="0"/>
          </a:p>
          <a:p>
            <a:r>
              <a:rPr lang="en-US" dirty="0" smtClean="0"/>
              <a:t>We can find a better number to define the “long message”.</a:t>
            </a:r>
          </a:p>
          <a:p>
            <a:endParaRPr lang="en-US" dirty="0"/>
          </a:p>
          <a:p>
            <a:r>
              <a:rPr lang="en-US" dirty="0" smtClean="0"/>
              <a:t>We do a series of t-tests to find the best length of the message.</a:t>
            </a:r>
            <a:endParaRPr lang="en-US" dirty="0"/>
          </a:p>
        </p:txBody>
      </p:sp>
    </p:spTree>
    <p:extLst>
      <p:ext uri="{BB962C8B-B14F-4D97-AF65-F5344CB8AC3E}">
        <p14:creationId xmlns:p14="http://schemas.microsoft.com/office/powerpoint/2010/main" val="166950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178" y="1407935"/>
            <a:ext cx="10515600" cy="5263797"/>
          </a:xfrm>
        </p:spPr>
        <p:txBody>
          <a:bodyPr>
            <a:normAutofit fontScale="92500" lnSpcReduction="10000"/>
          </a:bodyPr>
          <a:lstStyle/>
          <a:p>
            <a:r>
              <a:rPr lang="en-US" b="1" dirty="0" smtClean="0"/>
              <a:t>We increase the required length of message from 10 words to 3170 words, carrying out a t-test each time. We have:</a:t>
            </a:r>
          </a:p>
          <a:p>
            <a:pPr lvl="1"/>
            <a:r>
              <a:rPr lang="en-US" b="1" dirty="0" smtClean="0"/>
              <a:t>requirement</a:t>
            </a:r>
            <a:r>
              <a:rPr lang="en-US" b="1" dirty="0"/>
              <a:t>: </a:t>
            </a:r>
            <a:r>
              <a:rPr lang="en-US" b="1" dirty="0" smtClean="0"/>
              <a:t>240. </a:t>
            </a:r>
            <a:r>
              <a:rPr lang="en-US" b="1" dirty="0" err="1"/>
              <a:t>ttest_ind</a:t>
            </a:r>
            <a:r>
              <a:rPr lang="en-US" b="1" dirty="0"/>
              <a:t>: t = 1.80298 p = 0.0714259</a:t>
            </a:r>
          </a:p>
          <a:p>
            <a:pPr lvl="1"/>
            <a:r>
              <a:rPr lang="en-US" b="1" dirty="0"/>
              <a:t>requirement: </a:t>
            </a:r>
            <a:r>
              <a:rPr lang="en-US" b="1" dirty="0" smtClean="0"/>
              <a:t>270. </a:t>
            </a:r>
            <a:r>
              <a:rPr lang="en-US" b="1" dirty="0" err="1"/>
              <a:t>ttest_ind</a:t>
            </a:r>
            <a:r>
              <a:rPr lang="en-US" b="1" dirty="0"/>
              <a:t>: t = 2.02038 p = 0.0433706</a:t>
            </a:r>
          </a:p>
          <a:p>
            <a:pPr lvl="1"/>
            <a:r>
              <a:rPr lang="en-US" b="1" dirty="0"/>
              <a:t>requirement: </a:t>
            </a:r>
            <a:r>
              <a:rPr lang="en-US" b="1" dirty="0" smtClean="0"/>
              <a:t>280. </a:t>
            </a:r>
            <a:r>
              <a:rPr lang="en-US" b="1" dirty="0" err="1"/>
              <a:t>ttest_ind</a:t>
            </a:r>
            <a:r>
              <a:rPr lang="en-US" b="1" dirty="0"/>
              <a:t>: t = 1.97819 p = 0.0479346</a:t>
            </a:r>
          </a:p>
          <a:p>
            <a:pPr lvl="1"/>
            <a:r>
              <a:rPr lang="en-US" b="1" dirty="0"/>
              <a:t>requirement: </a:t>
            </a:r>
            <a:r>
              <a:rPr lang="en-US" b="1" dirty="0" smtClean="0"/>
              <a:t>300</a:t>
            </a:r>
            <a:r>
              <a:rPr lang="en-US" b="1" dirty="0"/>
              <a:t>. </a:t>
            </a:r>
            <a:r>
              <a:rPr lang="en-US" b="1" dirty="0" err="1"/>
              <a:t>ttest_ind</a:t>
            </a:r>
            <a:r>
              <a:rPr lang="en-US" b="1" dirty="0"/>
              <a:t>: t = 1.95209 p = 0.0509551</a:t>
            </a:r>
          </a:p>
          <a:p>
            <a:pPr lvl="1"/>
            <a:r>
              <a:rPr lang="en-US" b="1" dirty="0"/>
              <a:t>requirement: </a:t>
            </a:r>
            <a:r>
              <a:rPr lang="en-US" b="1" dirty="0" smtClean="0"/>
              <a:t>310. </a:t>
            </a:r>
            <a:r>
              <a:rPr lang="en-US" b="1" dirty="0" err="1"/>
              <a:t>ttest_ind</a:t>
            </a:r>
            <a:r>
              <a:rPr lang="en-US" b="1" dirty="0"/>
              <a:t>: t = 1.99222 p = 0.0463748</a:t>
            </a:r>
          </a:p>
          <a:p>
            <a:pPr lvl="1"/>
            <a:r>
              <a:rPr lang="en-US" b="1" dirty="0"/>
              <a:t>requirement: </a:t>
            </a:r>
            <a:r>
              <a:rPr lang="en-US" b="1" dirty="0" smtClean="0"/>
              <a:t>320. </a:t>
            </a:r>
            <a:r>
              <a:rPr lang="en-US" b="1" dirty="0" err="1"/>
              <a:t>ttest_ind</a:t>
            </a:r>
            <a:r>
              <a:rPr lang="en-US" b="1" dirty="0"/>
              <a:t>: t = 2.05044 p = 0.0403491</a:t>
            </a:r>
          </a:p>
          <a:p>
            <a:r>
              <a:rPr lang="en-US" dirty="0" smtClean="0"/>
              <a:t>So lengths of 270 words, 280 words and 320 words all result significant difference in 95% confidence level.</a:t>
            </a:r>
          </a:p>
          <a:p>
            <a:r>
              <a:rPr lang="en-US" dirty="0" smtClean="0"/>
              <a:t>According to the previous histograms, guests writing messages of length 250 words~ 280 words have the greatest size. </a:t>
            </a:r>
          </a:p>
          <a:p>
            <a:r>
              <a:rPr lang="en-US" dirty="0" smtClean="0"/>
              <a:t>Requirement of 320 words has the smallest p-value.</a:t>
            </a:r>
          </a:p>
          <a:p>
            <a:r>
              <a:rPr lang="en-US" dirty="0" smtClean="0">
                <a:solidFill>
                  <a:schemeClr val="accent3">
                    <a:lumMod val="75000"/>
                  </a:schemeClr>
                </a:solidFill>
              </a:rPr>
              <a:t>Suggestion2: Setting the required number of words as 320.</a:t>
            </a:r>
          </a:p>
          <a:p>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t>Experiment adjustment</a:t>
            </a:r>
            <a:endParaRPr lang="en-US" dirty="0"/>
          </a:p>
        </p:txBody>
      </p:sp>
    </p:spTree>
    <p:extLst>
      <p:ext uri="{BB962C8B-B14F-4D97-AF65-F5344CB8AC3E}">
        <p14:creationId xmlns:p14="http://schemas.microsoft.com/office/powerpoint/2010/main" val="2073267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9178" y="240948"/>
            <a:ext cx="10515600" cy="1858786"/>
          </a:xfrm>
        </p:spPr>
        <p:txBody>
          <a:bodyPr>
            <a:normAutofit fontScale="90000"/>
          </a:bodyPr>
          <a:lstStyle/>
          <a:p>
            <a:r>
              <a:rPr lang="en-US" dirty="0" smtClean="0"/>
              <a:t>See if replied time, accepted time and accepted rate have obvious relationship with message length.</a:t>
            </a:r>
            <a:endParaRPr lang="en-US" dirty="0"/>
          </a:p>
        </p:txBody>
      </p:sp>
      <p:pic>
        <p:nvPicPr>
          <p:cNvPr id="4" name="Content Placeholder 3"/>
          <p:cNvPicPr>
            <a:picLocks noGrp="1" noChangeAspect="1"/>
          </p:cNvPicPr>
          <p:nvPr>
            <p:ph idx="1"/>
          </p:nvPr>
        </p:nvPicPr>
        <p:blipFill>
          <a:blip r:embed="rId2"/>
          <a:stretch>
            <a:fillRect/>
          </a:stretch>
        </p:blipFill>
        <p:spPr>
          <a:xfrm>
            <a:off x="1" y="2259014"/>
            <a:ext cx="3917244" cy="2638144"/>
          </a:xfrm>
          <a:prstGeom prst="rect">
            <a:avLst/>
          </a:prstGeom>
        </p:spPr>
      </p:pic>
      <p:pic>
        <p:nvPicPr>
          <p:cNvPr id="5" name="Picture 4"/>
          <p:cNvPicPr>
            <a:picLocks noChangeAspect="1"/>
          </p:cNvPicPr>
          <p:nvPr/>
        </p:nvPicPr>
        <p:blipFill>
          <a:blip r:embed="rId3"/>
          <a:stretch>
            <a:fillRect/>
          </a:stretch>
        </p:blipFill>
        <p:spPr>
          <a:xfrm>
            <a:off x="3969813" y="2259013"/>
            <a:ext cx="3962272" cy="2638145"/>
          </a:xfrm>
          <a:prstGeom prst="rect">
            <a:avLst/>
          </a:prstGeom>
        </p:spPr>
      </p:pic>
      <p:pic>
        <p:nvPicPr>
          <p:cNvPr id="6" name="Picture 5"/>
          <p:cNvPicPr>
            <a:picLocks noChangeAspect="1"/>
          </p:cNvPicPr>
          <p:nvPr/>
        </p:nvPicPr>
        <p:blipFill>
          <a:blip r:embed="rId4"/>
          <a:stretch>
            <a:fillRect/>
          </a:stretch>
        </p:blipFill>
        <p:spPr>
          <a:xfrm>
            <a:off x="7843701" y="2259013"/>
            <a:ext cx="3881409" cy="2638145"/>
          </a:xfrm>
          <a:prstGeom prst="rect">
            <a:avLst/>
          </a:prstGeom>
        </p:spPr>
      </p:pic>
      <p:sp>
        <p:nvSpPr>
          <p:cNvPr id="7" name="TextBox 6"/>
          <p:cNvSpPr txBox="1"/>
          <p:nvPr/>
        </p:nvSpPr>
        <p:spPr>
          <a:xfrm>
            <a:off x="759178" y="5373512"/>
            <a:ext cx="7993715" cy="523220"/>
          </a:xfrm>
          <a:prstGeom prst="rect">
            <a:avLst/>
          </a:prstGeom>
          <a:noFill/>
        </p:spPr>
        <p:txBody>
          <a:bodyPr wrap="square" rtlCol="0">
            <a:spAutoFit/>
          </a:bodyPr>
          <a:lstStyle/>
          <a:p>
            <a:pPr marL="457200" indent="-457200">
              <a:buFont typeface="Arial" charset="0"/>
              <a:buChar char="•"/>
            </a:pPr>
            <a:r>
              <a:rPr lang="en-US" sz="2800" dirty="0" smtClean="0"/>
              <a:t>Cannot see obvious relationship between them.</a:t>
            </a:r>
            <a:endParaRPr lang="en-US" sz="2800" dirty="0"/>
          </a:p>
        </p:txBody>
      </p:sp>
    </p:spTree>
    <p:extLst>
      <p:ext uri="{BB962C8B-B14F-4D97-AF65-F5344CB8AC3E}">
        <p14:creationId xmlns:p14="http://schemas.microsoft.com/office/powerpoint/2010/main" val="98257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original required number of words </a:t>
            </a:r>
            <a:r>
              <a:rPr lang="en-US" dirty="0" smtClean="0">
                <a:solidFill>
                  <a:srgbClr val="FF0000"/>
                </a:solidFill>
              </a:rPr>
              <a:t>results nothing</a:t>
            </a:r>
            <a:r>
              <a:rPr lang="en-US" dirty="0" smtClean="0"/>
              <a:t>. The experiment should not be launched to everyone.</a:t>
            </a:r>
          </a:p>
          <a:p>
            <a:endParaRPr lang="en-US" dirty="0" smtClean="0"/>
          </a:p>
          <a:p>
            <a:r>
              <a:rPr lang="en-US" dirty="0" smtClean="0"/>
              <a:t>The required </a:t>
            </a:r>
            <a:r>
              <a:rPr lang="en-US" dirty="0" smtClean="0">
                <a:solidFill>
                  <a:srgbClr val="FF0000"/>
                </a:solidFill>
              </a:rPr>
              <a:t>number of words should be adjusted.  </a:t>
            </a:r>
            <a:r>
              <a:rPr lang="en-US" dirty="0" smtClean="0"/>
              <a:t>(320 words should be much better.)</a:t>
            </a:r>
          </a:p>
          <a:p>
            <a:endParaRPr lang="en-US" dirty="0"/>
          </a:p>
          <a:p>
            <a:r>
              <a:rPr lang="en-US" dirty="0" smtClean="0"/>
              <a:t>The experiment should be redesigned. (Group the guests booking via channel </a:t>
            </a:r>
            <a:r>
              <a:rPr lang="en-US" dirty="0" err="1" smtClean="0"/>
              <a:t>contact_me</a:t>
            </a:r>
            <a:r>
              <a:rPr lang="en-US" dirty="0" smtClean="0"/>
              <a:t>, not all of the guests.)</a:t>
            </a:r>
          </a:p>
          <a:p>
            <a:endParaRPr lang="en-US" dirty="0"/>
          </a:p>
        </p:txBody>
      </p:sp>
    </p:spTree>
    <p:extLst>
      <p:ext uri="{BB962C8B-B14F-4D97-AF65-F5344CB8AC3E}">
        <p14:creationId xmlns:p14="http://schemas.microsoft.com/office/powerpoint/2010/main" val="116693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a:t>
            </a:r>
            <a:endParaRPr lang="en-US" dirty="0"/>
          </a:p>
        </p:txBody>
      </p:sp>
      <p:sp>
        <p:nvSpPr>
          <p:cNvPr id="3" name="Content Placeholder 2"/>
          <p:cNvSpPr>
            <a:spLocks noGrp="1"/>
          </p:cNvSpPr>
          <p:nvPr>
            <p:ph idx="1"/>
          </p:nvPr>
        </p:nvSpPr>
        <p:spPr>
          <a:xfrm>
            <a:off x="838200" y="1822217"/>
            <a:ext cx="10515600" cy="3439896"/>
          </a:xfrm>
        </p:spPr>
        <p:txBody>
          <a:bodyPr/>
          <a:lstStyle/>
          <a:p>
            <a:endParaRPr lang="en-US" dirty="0"/>
          </a:p>
          <a:p>
            <a:r>
              <a:rPr lang="en-US" dirty="0" smtClean="0"/>
              <a:t>Randomized study </a:t>
            </a:r>
          </a:p>
          <a:p>
            <a:endParaRPr lang="en-US" dirty="0"/>
          </a:p>
          <a:p>
            <a:r>
              <a:rPr lang="en-US" dirty="0" smtClean="0"/>
              <a:t>50</a:t>
            </a:r>
            <a:r>
              <a:rPr lang="en-US" dirty="0"/>
              <a:t>% guests are </a:t>
            </a:r>
            <a:r>
              <a:rPr lang="en-US" dirty="0" smtClean="0"/>
              <a:t>asked </a:t>
            </a:r>
            <a:r>
              <a:rPr lang="en-US" dirty="0"/>
              <a:t>to write an inquiry longer than 140 </a:t>
            </a:r>
            <a:r>
              <a:rPr lang="en-US" dirty="0" smtClean="0"/>
              <a:t>words</a:t>
            </a:r>
            <a:r>
              <a:rPr lang="en-US" dirty="0"/>
              <a:t> </a:t>
            </a:r>
            <a:r>
              <a:rPr lang="en-US" dirty="0" smtClean="0"/>
              <a:t>to host</a:t>
            </a:r>
          </a:p>
          <a:p>
            <a:endParaRPr lang="en-US" dirty="0" smtClean="0"/>
          </a:p>
          <a:p>
            <a:r>
              <a:rPr lang="en-US" dirty="0"/>
              <a:t>3 different booking channels</a:t>
            </a:r>
          </a:p>
          <a:p>
            <a:endParaRPr lang="en-US" dirty="0" smtClean="0"/>
          </a:p>
          <a:p>
            <a:endParaRPr lang="en-US" dirty="0"/>
          </a:p>
        </p:txBody>
      </p:sp>
    </p:spTree>
    <p:extLst>
      <p:ext uri="{BB962C8B-B14F-4D97-AF65-F5344CB8AC3E}">
        <p14:creationId xmlns:p14="http://schemas.microsoft.com/office/powerpoint/2010/main" val="118117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 </a:t>
            </a:r>
            <a:endParaRPr lang="en-US" dirty="0"/>
          </a:p>
        </p:txBody>
      </p:sp>
      <p:sp>
        <p:nvSpPr>
          <p:cNvPr id="3" name="Content Placeholder 2"/>
          <p:cNvSpPr>
            <a:spLocks noGrp="1"/>
          </p:cNvSpPr>
          <p:nvPr>
            <p:ph idx="1"/>
          </p:nvPr>
        </p:nvSpPr>
        <p:spPr/>
        <p:txBody>
          <a:bodyPr/>
          <a:lstStyle/>
          <a:p>
            <a:r>
              <a:rPr lang="en-US" dirty="0" smtClean="0"/>
              <a:t>To </a:t>
            </a:r>
            <a:r>
              <a:rPr lang="en-US" dirty="0"/>
              <a:t>help our guests maximize their likelihood of being accepted by the hosts they </a:t>
            </a:r>
            <a:r>
              <a:rPr lang="en-US" dirty="0" smtClean="0"/>
              <a:t>contact. </a:t>
            </a:r>
          </a:p>
          <a:p>
            <a:endParaRPr lang="en-US" dirty="0"/>
          </a:p>
          <a:p>
            <a:r>
              <a:rPr lang="en-US" dirty="0" smtClean="0"/>
              <a:t>Shall we launched this message to everyone?</a:t>
            </a:r>
          </a:p>
          <a:p>
            <a:endParaRPr lang="en-US" dirty="0"/>
          </a:p>
          <a:p>
            <a:r>
              <a:rPr lang="en-US" dirty="0" smtClean="0"/>
              <a:t>Is there any modification needed for the experiment?</a:t>
            </a:r>
            <a:endParaRPr lang="en-US" dirty="0"/>
          </a:p>
        </p:txBody>
      </p:sp>
    </p:spTree>
    <p:extLst>
      <p:ext uri="{BB962C8B-B14F-4D97-AF65-F5344CB8AC3E}">
        <p14:creationId xmlns:p14="http://schemas.microsoft.com/office/powerpoint/2010/main" val="7811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026"/>
            <a:ext cx="10515600" cy="1325563"/>
          </a:xfrm>
        </p:spPr>
        <p:txBody>
          <a:bodyPr/>
          <a:lstStyle/>
          <a:p>
            <a:r>
              <a:rPr lang="en-US" dirty="0" smtClean="0"/>
              <a:t>Data Frame Overview</a:t>
            </a:r>
            <a:endParaRPr lang="en-US" dirty="0"/>
          </a:p>
        </p:txBody>
      </p:sp>
      <p:sp>
        <p:nvSpPr>
          <p:cNvPr id="3" name="Content Placeholder 2"/>
          <p:cNvSpPr>
            <a:spLocks noGrp="1"/>
          </p:cNvSpPr>
          <p:nvPr>
            <p:ph idx="1"/>
          </p:nvPr>
        </p:nvSpPr>
        <p:spPr>
          <a:xfrm>
            <a:off x="838200" y="1907322"/>
            <a:ext cx="10360378" cy="4351338"/>
          </a:xfrm>
        </p:spPr>
        <p:txBody>
          <a:bodyPr/>
          <a:lstStyle/>
          <a:p>
            <a:r>
              <a:rPr lang="en-US" dirty="0" smtClean="0"/>
              <a:t>Guests using </a:t>
            </a:r>
            <a:r>
              <a:rPr lang="en-US" dirty="0" err="1" smtClean="0"/>
              <a:t>book_it</a:t>
            </a:r>
            <a:r>
              <a:rPr lang="en-US" dirty="0" smtClean="0"/>
              <a:t> or </a:t>
            </a:r>
            <a:r>
              <a:rPr lang="en-US" dirty="0" err="1" smtClean="0"/>
              <a:t>instant_book</a:t>
            </a:r>
            <a:r>
              <a:rPr lang="en-US" dirty="0" smtClean="0"/>
              <a:t> have constant 100% accepted rate, so we are not going to analyze this part of data.</a:t>
            </a:r>
          </a:p>
          <a:p>
            <a:r>
              <a:rPr lang="en-US" dirty="0" smtClean="0"/>
              <a:t>After dropping the data of channels </a:t>
            </a:r>
            <a:r>
              <a:rPr lang="en-US" dirty="0" err="1" smtClean="0"/>
              <a:t>book_it</a:t>
            </a:r>
            <a:r>
              <a:rPr lang="en-US" dirty="0" smtClean="0"/>
              <a:t> and </a:t>
            </a:r>
            <a:r>
              <a:rPr lang="en-US" dirty="0" err="1" smtClean="0"/>
              <a:t>instant_book</a:t>
            </a:r>
            <a:r>
              <a:rPr lang="en-US" dirty="0" smtClean="0"/>
              <a:t>, we have:</a:t>
            </a:r>
          </a:p>
          <a:p>
            <a:pPr lvl="1"/>
            <a:r>
              <a:rPr lang="en-US" dirty="0" smtClean="0"/>
              <a:t>Treatment.   </a:t>
            </a:r>
          </a:p>
          <a:p>
            <a:pPr lvl="2"/>
            <a:r>
              <a:rPr lang="en-US" dirty="0" err="1" smtClean="0"/>
              <a:t>ts_interaction_first</a:t>
            </a:r>
            <a:r>
              <a:rPr lang="en-US" dirty="0" smtClean="0"/>
              <a:t> </a:t>
            </a:r>
            <a:r>
              <a:rPr lang="en-US" dirty="0"/>
              <a:t>4482 </a:t>
            </a:r>
            <a:endParaRPr lang="en-US" dirty="0" smtClean="0"/>
          </a:p>
          <a:p>
            <a:pPr lvl="2"/>
            <a:r>
              <a:rPr lang="en-US" dirty="0" err="1" smtClean="0"/>
              <a:t>ts_reply_at_first</a:t>
            </a:r>
            <a:r>
              <a:rPr lang="en-US" dirty="0" smtClean="0"/>
              <a:t> 3788 </a:t>
            </a:r>
          </a:p>
          <a:p>
            <a:pPr lvl="2"/>
            <a:r>
              <a:rPr lang="en-US" dirty="0" err="1" smtClean="0"/>
              <a:t>ts_accepted_at_first</a:t>
            </a:r>
            <a:r>
              <a:rPr lang="en-US" dirty="0" smtClean="0"/>
              <a:t> </a:t>
            </a:r>
            <a:r>
              <a:rPr lang="en-US" dirty="0"/>
              <a:t>1225 </a:t>
            </a:r>
            <a:endParaRPr lang="en-US" dirty="0" smtClean="0"/>
          </a:p>
          <a:p>
            <a:pPr lvl="2"/>
            <a:r>
              <a:rPr lang="en-US" dirty="0" err="1" smtClean="0"/>
              <a:t>m_first_message_length</a:t>
            </a:r>
            <a:r>
              <a:rPr lang="en-US" dirty="0" smtClean="0"/>
              <a:t> </a:t>
            </a:r>
            <a:r>
              <a:rPr lang="en-US" dirty="0"/>
              <a:t>4482 </a:t>
            </a:r>
            <a:endParaRPr lang="en-US" dirty="0" smtClean="0"/>
          </a:p>
          <a:p>
            <a:pPr lvl="2"/>
            <a:r>
              <a:rPr lang="en-US" dirty="0" smtClean="0"/>
              <a:t>ab 4482</a:t>
            </a:r>
          </a:p>
          <a:p>
            <a:pPr lvl="2"/>
            <a:endParaRPr lang="en-US" dirty="0"/>
          </a:p>
        </p:txBody>
      </p:sp>
      <p:sp>
        <p:nvSpPr>
          <p:cNvPr id="5" name="Rectangle 4"/>
          <p:cNvSpPr/>
          <p:nvPr/>
        </p:nvSpPr>
        <p:spPr>
          <a:xfrm>
            <a:off x="5257800" y="3725975"/>
            <a:ext cx="6096000" cy="2066207"/>
          </a:xfrm>
          <a:prstGeom prst="rect">
            <a:avLst/>
          </a:prstGeom>
        </p:spPr>
        <p:txBody>
          <a:bodyPr>
            <a:spAutoFit/>
          </a:bodyPr>
          <a:lstStyle/>
          <a:p>
            <a:pPr marL="685800" lvl="1" indent="-228600">
              <a:lnSpc>
                <a:spcPct val="90000"/>
              </a:lnSpc>
              <a:spcBef>
                <a:spcPts val="500"/>
              </a:spcBef>
              <a:buFont typeface="Arial" panose="020B0604020202020204" pitchFamily="34" charset="0"/>
              <a:buChar char="•"/>
            </a:pPr>
            <a:r>
              <a:rPr lang="en-US" sz="2400" dirty="0" smtClean="0">
                <a:solidFill>
                  <a:prstClr val="white"/>
                </a:solidFill>
              </a:rPr>
              <a:t>Control</a:t>
            </a:r>
            <a:endParaRPr lang="en-US" sz="2400" dirty="0">
              <a:solidFill>
                <a:prstClr val="white"/>
              </a:solidFill>
            </a:endParaRPr>
          </a:p>
          <a:p>
            <a:pPr marL="1143000" lvl="2" indent="-228600">
              <a:lnSpc>
                <a:spcPct val="90000"/>
              </a:lnSpc>
              <a:spcBef>
                <a:spcPts val="500"/>
              </a:spcBef>
              <a:buFont typeface="Arial" panose="020B0604020202020204" pitchFamily="34" charset="0"/>
              <a:buChar char="•"/>
            </a:pPr>
            <a:r>
              <a:rPr lang="en-US" sz="2000" dirty="0" err="1" smtClean="0"/>
              <a:t>ts_interaction_first</a:t>
            </a:r>
            <a:r>
              <a:rPr lang="en-US" sz="2000" dirty="0" smtClean="0"/>
              <a:t> 4488 </a:t>
            </a:r>
          </a:p>
          <a:p>
            <a:pPr marL="1143000" lvl="2" indent="-228600">
              <a:lnSpc>
                <a:spcPct val="90000"/>
              </a:lnSpc>
              <a:spcBef>
                <a:spcPts val="500"/>
              </a:spcBef>
              <a:buFont typeface="Arial" panose="020B0604020202020204" pitchFamily="34" charset="0"/>
              <a:buChar char="•"/>
            </a:pPr>
            <a:r>
              <a:rPr lang="en-US" sz="2000" dirty="0" err="1" smtClean="0"/>
              <a:t>ts_reply_at_first</a:t>
            </a:r>
            <a:r>
              <a:rPr lang="en-US" sz="2000" dirty="0" smtClean="0"/>
              <a:t> 3760 </a:t>
            </a:r>
          </a:p>
          <a:p>
            <a:pPr marL="1143000" lvl="2" indent="-228600">
              <a:lnSpc>
                <a:spcPct val="90000"/>
              </a:lnSpc>
              <a:spcBef>
                <a:spcPts val="500"/>
              </a:spcBef>
              <a:buFont typeface="Arial" panose="020B0604020202020204" pitchFamily="34" charset="0"/>
              <a:buChar char="•"/>
            </a:pPr>
            <a:r>
              <a:rPr lang="en-US" sz="2000" dirty="0" err="1" smtClean="0"/>
              <a:t>ts_accepted_at_first</a:t>
            </a:r>
            <a:r>
              <a:rPr lang="en-US" sz="2000" dirty="0" smtClean="0"/>
              <a:t> 1242 </a:t>
            </a:r>
            <a:r>
              <a:rPr lang="en-US" sz="2000" dirty="0" err="1" smtClean="0"/>
              <a:t>m_first_message_length</a:t>
            </a:r>
            <a:r>
              <a:rPr lang="en-US" sz="2000" dirty="0" smtClean="0"/>
              <a:t> 4488 </a:t>
            </a:r>
          </a:p>
          <a:p>
            <a:pPr marL="1143000" lvl="2" indent="-228600">
              <a:lnSpc>
                <a:spcPct val="90000"/>
              </a:lnSpc>
              <a:spcBef>
                <a:spcPts val="500"/>
              </a:spcBef>
              <a:buFont typeface="Arial" panose="020B0604020202020204" pitchFamily="34" charset="0"/>
              <a:buChar char="•"/>
            </a:pPr>
            <a:r>
              <a:rPr lang="en-US" sz="2000" dirty="0" smtClean="0"/>
              <a:t>ab 4488</a:t>
            </a:r>
            <a:endParaRPr lang="en-US" sz="2000" dirty="0">
              <a:solidFill>
                <a:prstClr val="white"/>
              </a:solidFill>
            </a:endParaRPr>
          </a:p>
        </p:txBody>
      </p:sp>
    </p:spTree>
    <p:extLst>
      <p:ext uri="{BB962C8B-B14F-4D97-AF65-F5344CB8AC3E}">
        <p14:creationId xmlns:p14="http://schemas.microsoft.com/office/powerpoint/2010/main" val="153477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 Overview</a:t>
            </a:r>
          </a:p>
        </p:txBody>
      </p:sp>
      <p:sp>
        <p:nvSpPr>
          <p:cNvPr id="3" name="Content Placeholder 2"/>
          <p:cNvSpPr>
            <a:spLocks noGrp="1"/>
          </p:cNvSpPr>
          <p:nvPr>
            <p:ph idx="1"/>
          </p:nvPr>
        </p:nvSpPr>
        <p:spPr/>
        <p:txBody>
          <a:bodyPr/>
          <a:lstStyle/>
          <a:p>
            <a:r>
              <a:rPr lang="en-US" dirty="0">
                <a:solidFill>
                  <a:prstClr val="white"/>
                </a:solidFill>
              </a:rPr>
              <a:t>We can see treatment group and control group have different sample sizes</a:t>
            </a:r>
            <a:r>
              <a:rPr lang="en-US" dirty="0" smtClean="0">
                <a:solidFill>
                  <a:prstClr val="white"/>
                </a:solidFill>
              </a:rPr>
              <a:t>.</a:t>
            </a:r>
          </a:p>
          <a:p>
            <a:endParaRPr lang="en-US" dirty="0">
              <a:solidFill>
                <a:prstClr val="white"/>
              </a:solidFill>
            </a:endParaRPr>
          </a:p>
          <a:p>
            <a:r>
              <a:rPr lang="en-US" dirty="0">
                <a:solidFill>
                  <a:prstClr val="white"/>
                </a:solidFill>
              </a:rPr>
              <a:t>It might be caused by dropping data before grouping</a:t>
            </a:r>
            <a:r>
              <a:rPr lang="en-US" dirty="0" smtClean="0">
                <a:solidFill>
                  <a:prstClr val="white"/>
                </a:solidFill>
              </a:rPr>
              <a:t>.</a:t>
            </a:r>
          </a:p>
          <a:p>
            <a:endParaRPr lang="en-US" dirty="0">
              <a:solidFill>
                <a:prstClr val="white"/>
              </a:solidFill>
            </a:endParaRPr>
          </a:p>
          <a:p>
            <a:r>
              <a:rPr lang="en-US" dirty="0">
                <a:solidFill>
                  <a:schemeClr val="accent3">
                    <a:lumMod val="75000"/>
                  </a:schemeClr>
                </a:solidFill>
              </a:rPr>
              <a:t>Suggestion1: Since the guests not using </a:t>
            </a:r>
            <a:r>
              <a:rPr lang="en-US" dirty="0" err="1">
                <a:solidFill>
                  <a:schemeClr val="accent3">
                    <a:lumMod val="75000"/>
                  </a:schemeClr>
                </a:solidFill>
              </a:rPr>
              <a:t>contact_me</a:t>
            </a:r>
            <a:r>
              <a:rPr lang="en-US" dirty="0">
                <a:solidFill>
                  <a:schemeClr val="accent3">
                    <a:lumMod val="75000"/>
                  </a:schemeClr>
                </a:solidFill>
              </a:rPr>
              <a:t> are not in our consideration, only guests using </a:t>
            </a:r>
            <a:r>
              <a:rPr lang="en-US" dirty="0" err="1">
                <a:solidFill>
                  <a:schemeClr val="accent3">
                    <a:lumMod val="75000"/>
                  </a:schemeClr>
                </a:solidFill>
              </a:rPr>
              <a:t>contact_me</a:t>
            </a:r>
            <a:r>
              <a:rPr lang="en-US" dirty="0">
                <a:solidFill>
                  <a:schemeClr val="accent3">
                    <a:lumMod val="75000"/>
                  </a:schemeClr>
                </a:solidFill>
              </a:rPr>
              <a:t> should be in the experiment </a:t>
            </a:r>
            <a:r>
              <a:rPr lang="en-US" dirty="0" smtClean="0">
                <a:solidFill>
                  <a:schemeClr val="accent3">
                    <a:lumMod val="75000"/>
                  </a:schemeClr>
                </a:solidFill>
              </a:rPr>
              <a:t>and evenly grouped.</a:t>
            </a:r>
            <a:endParaRPr lang="en-US" dirty="0">
              <a:solidFill>
                <a:schemeClr val="accent3">
                  <a:lumMod val="75000"/>
                </a:schemeClr>
              </a:solidFill>
            </a:endParaRPr>
          </a:p>
          <a:p>
            <a:endParaRPr lang="en-US" dirty="0"/>
          </a:p>
        </p:txBody>
      </p:sp>
    </p:spTree>
    <p:extLst>
      <p:ext uri="{BB962C8B-B14F-4D97-AF65-F5344CB8AC3E}">
        <p14:creationId xmlns:p14="http://schemas.microsoft.com/office/powerpoint/2010/main" val="79101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Whether or not guests in treatment group have better accepted rate?</a:t>
            </a:r>
            <a:endParaRPr lang="en-US" dirty="0"/>
          </a:p>
        </p:txBody>
      </p:sp>
      <p:sp>
        <p:nvSpPr>
          <p:cNvPr id="3" name="Content Placeholder 2"/>
          <p:cNvSpPr>
            <a:spLocks noGrp="1"/>
          </p:cNvSpPr>
          <p:nvPr>
            <p:ph idx="1"/>
          </p:nvPr>
        </p:nvSpPr>
        <p:spPr>
          <a:xfrm>
            <a:off x="838200" y="1825625"/>
            <a:ext cx="4930422" cy="2610908"/>
          </a:xfrm>
        </p:spPr>
        <p:txBody>
          <a:bodyPr/>
          <a:lstStyle/>
          <a:p>
            <a:pPr marL="0" indent="0">
              <a:buNone/>
            </a:pPr>
            <a:r>
              <a:rPr lang="en-US" dirty="0" smtClean="0"/>
              <a:t>ab                accepted </a:t>
            </a:r>
          </a:p>
          <a:p>
            <a:pPr marL="0" indent="0">
              <a:buNone/>
            </a:pPr>
            <a:r>
              <a:rPr lang="en-US" dirty="0" smtClean="0"/>
              <a:t>control        0.0            0.723930 </a:t>
            </a:r>
          </a:p>
          <a:p>
            <a:pPr marL="914400" lvl="2" indent="0">
              <a:buNone/>
            </a:pPr>
            <a:r>
              <a:rPr lang="en-US" sz="2800" dirty="0" smtClean="0"/>
              <a:t>         1.0            0.276070 </a:t>
            </a:r>
          </a:p>
        </p:txBody>
      </p:sp>
      <p:sp>
        <p:nvSpPr>
          <p:cNvPr id="4" name="Rectangle 3"/>
          <p:cNvSpPr/>
          <p:nvPr/>
        </p:nvSpPr>
        <p:spPr>
          <a:xfrm>
            <a:off x="-90311" y="3172096"/>
            <a:ext cx="6096000" cy="954107"/>
          </a:xfrm>
          <a:prstGeom prst="rect">
            <a:avLst/>
          </a:prstGeom>
        </p:spPr>
        <p:txBody>
          <a:bodyPr>
            <a:spAutoFit/>
          </a:bodyPr>
          <a:lstStyle/>
          <a:p>
            <a:pPr lvl="2"/>
            <a:r>
              <a:rPr lang="en-US" sz="2800" dirty="0" smtClean="0"/>
              <a:t>treatment    0.0          0.727354 </a:t>
            </a:r>
          </a:p>
          <a:p>
            <a:pPr lvl="2"/>
            <a:r>
              <a:rPr lang="en-US" sz="2800" dirty="0"/>
              <a:t>	 </a:t>
            </a:r>
            <a:r>
              <a:rPr lang="en-US" sz="2800" dirty="0" smtClean="0"/>
              <a:t>         1.0          0.272646 </a:t>
            </a:r>
          </a:p>
        </p:txBody>
      </p:sp>
      <p:sp>
        <p:nvSpPr>
          <p:cNvPr id="5" name="Rectangle 4"/>
          <p:cNvSpPr/>
          <p:nvPr/>
        </p:nvSpPr>
        <p:spPr>
          <a:xfrm>
            <a:off x="5396089" y="1811161"/>
            <a:ext cx="6096000" cy="2246769"/>
          </a:xfrm>
          <a:prstGeom prst="rect">
            <a:avLst/>
          </a:prstGeom>
        </p:spPr>
        <p:txBody>
          <a:bodyPr>
            <a:spAutoFit/>
          </a:bodyPr>
          <a:lstStyle/>
          <a:p>
            <a:pPr lvl="2"/>
            <a:r>
              <a:rPr lang="en-US" sz="2800" dirty="0" smtClean="0"/>
              <a:t>ab              accepted </a:t>
            </a:r>
          </a:p>
          <a:p>
            <a:pPr lvl="2"/>
            <a:r>
              <a:rPr lang="en-US" sz="2800" dirty="0" smtClean="0"/>
              <a:t>control       0.0    </a:t>
            </a:r>
            <a:r>
              <a:rPr lang="en-US" sz="2800" dirty="0" smtClean="0"/>
              <a:t>3,249 </a:t>
            </a:r>
            <a:endParaRPr lang="en-US" sz="2800" dirty="0" smtClean="0"/>
          </a:p>
          <a:p>
            <a:pPr lvl="2"/>
            <a:r>
              <a:rPr lang="en-US" sz="2800" dirty="0"/>
              <a:t>	 </a:t>
            </a:r>
            <a:r>
              <a:rPr lang="en-US" sz="2800" dirty="0" smtClean="0"/>
              <a:t>       1.0     </a:t>
            </a:r>
            <a:r>
              <a:rPr lang="en-US" sz="2800" dirty="0" smtClean="0"/>
              <a:t>1,239 </a:t>
            </a:r>
            <a:endParaRPr lang="en-US" sz="2800" dirty="0" smtClean="0"/>
          </a:p>
          <a:p>
            <a:pPr lvl="2"/>
            <a:r>
              <a:rPr lang="en-US" sz="2800" dirty="0" smtClean="0"/>
              <a:t>treatment  0.0    </a:t>
            </a:r>
            <a:r>
              <a:rPr lang="en-US" sz="2800" dirty="0" smtClean="0"/>
              <a:t>3,260  </a:t>
            </a:r>
            <a:endParaRPr lang="en-US" sz="2800" dirty="0" smtClean="0"/>
          </a:p>
          <a:p>
            <a:pPr lvl="2"/>
            <a:r>
              <a:rPr lang="en-US" sz="2800" dirty="0"/>
              <a:t>	</a:t>
            </a:r>
            <a:r>
              <a:rPr lang="en-US" sz="2800" dirty="0" smtClean="0"/>
              <a:t>        1.0     </a:t>
            </a:r>
            <a:r>
              <a:rPr lang="en-US" sz="2800" dirty="0" smtClean="0"/>
              <a:t>1,222</a:t>
            </a:r>
            <a:endParaRPr lang="en-US" sz="2800" dirty="0"/>
          </a:p>
        </p:txBody>
      </p:sp>
      <p:sp>
        <p:nvSpPr>
          <p:cNvPr id="6" name="TextBox 5"/>
          <p:cNvSpPr txBox="1"/>
          <p:nvPr/>
        </p:nvSpPr>
        <p:spPr>
          <a:xfrm>
            <a:off x="982134" y="4571470"/>
            <a:ext cx="9866489" cy="369332"/>
          </a:xfrm>
          <a:prstGeom prst="rect">
            <a:avLst/>
          </a:prstGeom>
          <a:noFill/>
        </p:spPr>
        <p:txBody>
          <a:bodyPr wrap="square" rtlCol="0">
            <a:spAutoFit/>
          </a:bodyPr>
          <a:lstStyle/>
          <a:p>
            <a:r>
              <a:rPr lang="en-US" dirty="0" smtClean="0"/>
              <a:t>Accepted rates in each group                                               Accepted numbers in each group</a:t>
            </a:r>
            <a:endParaRPr lang="en-US" dirty="0"/>
          </a:p>
        </p:txBody>
      </p:sp>
      <p:sp>
        <p:nvSpPr>
          <p:cNvPr id="7" name="TextBox 6"/>
          <p:cNvSpPr txBox="1"/>
          <p:nvPr/>
        </p:nvSpPr>
        <p:spPr>
          <a:xfrm>
            <a:off x="982133" y="5305950"/>
            <a:ext cx="9866489" cy="954107"/>
          </a:xfrm>
          <a:prstGeom prst="rect">
            <a:avLst/>
          </a:prstGeom>
          <a:noFill/>
        </p:spPr>
        <p:txBody>
          <a:bodyPr wrap="square" rtlCol="0">
            <a:spAutoFit/>
          </a:bodyPr>
          <a:lstStyle/>
          <a:p>
            <a:pPr marL="457200" indent="-457200">
              <a:buFont typeface="Arial" charset="0"/>
              <a:buChar char="•"/>
            </a:pPr>
            <a:r>
              <a:rPr lang="en-US" sz="2800" dirty="0" smtClean="0"/>
              <a:t>We cannot see a significant difference in 2 groups</a:t>
            </a:r>
            <a:r>
              <a:rPr lang="en-US" dirty="0" smtClean="0"/>
              <a:t>. </a:t>
            </a:r>
            <a:r>
              <a:rPr lang="en-US" sz="2800" dirty="0" smtClean="0"/>
              <a:t>Further tests should be carried out.</a:t>
            </a:r>
            <a:endParaRPr lang="en-US" sz="2800" dirty="0"/>
          </a:p>
        </p:txBody>
      </p:sp>
    </p:spTree>
    <p:extLst>
      <p:ext uri="{BB962C8B-B14F-4D97-AF65-F5344CB8AC3E}">
        <p14:creationId xmlns:p14="http://schemas.microsoft.com/office/powerpoint/2010/main" val="165144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a:t>
            </a:r>
            <a:endParaRPr lang="en-US" dirty="0"/>
          </a:p>
        </p:txBody>
      </p:sp>
      <p:sp>
        <p:nvSpPr>
          <p:cNvPr id="3" name="Content Placeholder 2"/>
          <p:cNvSpPr>
            <a:spLocks noGrp="1"/>
          </p:cNvSpPr>
          <p:nvPr>
            <p:ph idx="1"/>
          </p:nvPr>
        </p:nvSpPr>
        <p:spPr>
          <a:xfrm>
            <a:off x="838200" y="1603022"/>
            <a:ext cx="10515600" cy="4573941"/>
          </a:xfrm>
        </p:spPr>
        <p:txBody>
          <a:bodyPr>
            <a:normAutofit/>
          </a:bodyPr>
          <a:lstStyle/>
          <a:p>
            <a:pPr marL="0" indent="0">
              <a:buNone/>
            </a:pPr>
            <a:r>
              <a:rPr lang="en-US" dirty="0"/>
              <a:t>Chi-square test of contingency table: </a:t>
            </a:r>
            <a:r>
              <a:rPr lang="en-US" dirty="0" smtClean="0"/>
              <a:t>accepted </a:t>
            </a:r>
            <a:r>
              <a:rPr lang="en-US" dirty="0"/>
              <a:t>Vs treatment group </a:t>
            </a:r>
            <a:endParaRPr lang="en-US" dirty="0" smtClean="0"/>
          </a:p>
          <a:p>
            <a:pPr marL="0" indent="0">
              <a:buNone/>
            </a:pPr>
            <a:r>
              <a:rPr lang="en-US" dirty="0"/>
              <a:t>accepted</a:t>
            </a:r>
            <a:r>
              <a:rPr lang="en-US" dirty="0" smtClean="0"/>
              <a:t>   0.0           1.0 </a:t>
            </a:r>
          </a:p>
          <a:p>
            <a:pPr marL="0" indent="0">
              <a:buNone/>
            </a:pPr>
            <a:r>
              <a:rPr lang="en-US" dirty="0" smtClean="0"/>
              <a:t>control      </a:t>
            </a:r>
            <a:r>
              <a:rPr lang="hr-HR" dirty="0" smtClean="0"/>
              <a:t>0.723930 </a:t>
            </a:r>
            <a:r>
              <a:rPr lang="hr-HR" dirty="0"/>
              <a:t>0.276070</a:t>
            </a:r>
            <a:r>
              <a:rPr lang="en-US" dirty="0" smtClean="0"/>
              <a:t>  </a:t>
            </a:r>
          </a:p>
          <a:p>
            <a:pPr marL="0" indent="0">
              <a:buNone/>
            </a:pPr>
            <a:r>
              <a:rPr lang="en-US" dirty="0" smtClean="0"/>
              <a:t>treatment </a:t>
            </a:r>
            <a:r>
              <a:rPr lang="is-IS" dirty="0"/>
              <a:t>0.727354 0.272646</a:t>
            </a:r>
            <a:endParaRPr lang="en-US" dirty="0" smtClean="0"/>
          </a:p>
          <a:p>
            <a:pPr marL="0" indent="0">
              <a:buNone/>
            </a:pPr>
            <a:r>
              <a:rPr lang="en-US" dirty="0"/>
              <a:t>accepted</a:t>
            </a:r>
            <a:r>
              <a:rPr lang="en-US" dirty="0" smtClean="0"/>
              <a:t>   0.0  1.0 </a:t>
            </a:r>
          </a:p>
          <a:p>
            <a:pPr marL="0" indent="0">
              <a:buNone/>
            </a:pPr>
            <a:r>
              <a:rPr lang="en-US" dirty="0" smtClean="0"/>
              <a:t>control      </a:t>
            </a:r>
            <a:r>
              <a:rPr lang="is-IS" dirty="0" smtClean="0"/>
              <a:t>3249 </a:t>
            </a:r>
            <a:r>
              <a:rPr lang="is-IS" dirty="0"/>
              <a:t>1239 </a:t>
            </a:r>
            <a:endParaRPr lang="is-IS" dirty="0" smtClean="0"/>
          </a:p>
          <a:p>
            <a:pPr marL="0" indent="0">
              <a:buNone/>
            </a:pPr>
            <a:r>
              <a:rPr lang="en-US" dirty="0" smtClean="0"/>
              <a:t>treatment </a:t>
            </a:r>
            <a:r>
              <a:rPr lang="cs-CZ" dirty="0"/>
              <a:t>3260 1222</a:t>
            </a:r>
            <a:endParaRPr lang="en-US" dirty="0" smtClean="0"/>
          </a:p>
          <a:p>
            <a:pPr marL="0" indent="0">
              <a:buNone/>
            </a:pPr>
            <a:r>
              <a:rPr lang="en-US" dirty="0" smtClean="0"/>
              <a:t>chi2 = 0.115  p-value = 0. 73</a:t>
            </a:r>
          </a:p>
          <a:p>
            <a:pPr marL="0" indent="0">
              <a:buNone/>
            </a:pPr>
            <a:r>
              <a:rPr lang="en-US" dirty="0" smtClean="0"/>
              <a:t>The difference of </a:t>
            </a:r>
            <a:r>
              <a:rPr lang="en-US" dirty="0"/>
              <a:t>accepted</a:t>
            </a:r>
            <a:r>
              <a:rPr lang="en-US" dirty="0" smtClean="0"/>
              <a:t> rate in 2 groups is not significant.</a:t>
            </a:r>
            <a:endParaRPr lang="en-US" dirty="0"/>
          </a:p>
        </p:txBody>
      </p:sp>
    </p:spTree>
    <p:extLst>
      <p:ext uri="{BB962C8B-B14F-4D97-AF65-F5344CB8AC3E}">
        <p14:creationId xmlns:p14="http://schemas.microsoft.com/office/powerpoint/2010/main" val="128672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a:t>
            </a:r>
            <a:endParaRPr lang="en-US" dirty="0"/>
          </a:p>
        </p:txBody>
      </p:sp>
      <p:sp>
        <p:nvSpPr>
          <p:cNvPr id="3" name="Content Placeholder 2"/>
          <p:cNvSpPr>
            <a:spLocks noGrp="1"/>
          </p:cNvSpPr>
          <p:nvPr>
            <p:ph idx="1"/>
          </p:nvPr>
        </p:nvSpPr>
        <p:spPr>
          <a:xfrm>
            <a:off x="838200" y="1603022"/>
            <a:ext cx="10515600" cy="4573941"/>
          </a:xfrm>
        </p:spPr>
        <p:txBody>
          <a:bodyPr>
            <a:normAutofit/>
          </a:bodyPr>
          <a:lstStyle/>
          <a:p>
            <a:pPr marL="0" indent="0">
              <a:buNone/>
            </a:pPr>
            <a:r>
              <a:rPr lang="en-US" dirty="0"/>
              <a:t>Chi-square test of contingency table: replied Vs treatment group </a:t>
            </a:r>
            <a:endParaRPr lang="en-US" dirty="0" smtClean="0"/>
          </a:p>
          <a:p>
            <a:pPr marL="0" indent="0">
              <a:buNone/>
            </a:pPr>
            <a:r>
              <a:rPr lang="en-US" dirty="0" smtClean="0"/>
              <a:t>replied       0.0           1.0 </a:t>
            </a:r>
          </a:p>
          <a:p>
            <a:pPr marL="0" indent="0">
              <a:buNone/>
            </a:pPr>
            <a:r>
              <a:rPr lang="en-US" dirty="0" smtClean="0"/>
              <a:t>control      0.162210 </a:t>
            </a:r>
            <a:r>
              <a:rPr lang="en-US" dirty="0"/>
              <a:t>0.837790  </a:t>
            </a:r>
            <a:endParaRPr lang="en-US" dirty="0" smtClean="0"/>
          </a:p>
          <a:p>
            <a:pPr marL="0" indent="0">
              <a:buNone/>
            </a:pPr>
            <a:r>
              <a:rPr lang="en-US" dirty="0" smtClean="0"/>
              <a:t>treatment </a:t>
            </a:r>
            <a:r>
              <a:rPr lang="en-US" dirty="0"/>
              <a:t>0.155065 0.844935 </a:t>
            </a:r>
            <a:endParaRPr lang="en-US" dirty="0" smtClean="0"/>
          </a:p>
          <a:p>
            <a:pPr marL="0" indent="0">
              <a:buNone/>
            </a:pPr>
            <a:r>
              <a:rPr lang="en-US" dirty="0" smtClean="0"/>
              <a:t>replied       0.0  1.0 </a:t>
            </a:r>
          </a:p>
          <a:p>
            <a:pPr marL="0" indent="0">
              <a:buNone/>
            </a:pPr>
            <a:r>
              <a:rPr lang="en-US" dirty="0" smtClean="0"/>
              <a:t>control      728 </a:t>
            </a:r>
            <a:r>
              <a:rPr lang="en-US" dirty="0"/>
              <a:t>3760 </a:t>
            </a:r>
            <a:endParaRPr lang="en-US" dirty="0" smtClean="0"/>
          </a:p>
          <a:p>
            <a:pPr marL="0" indent="0">
              <a:buNone/>
            </a:pPr>
            <a:r>
              <a:rPr lang="en-US" dirty="0" smtClean="0"/>
              <a:t>treatment </a:t>
            </a:r>
            <a:r>
              <a:rPr lang="en-US" dirty="0"/>
              <a:t>695 3787 </a:t>
            </a:r>
            <a:endParaRPr lang="en-US" dirty="0" smtClean="0"/>
          </a:p>
          <a:p>
            <a:pPr marL="0" indent="0">
              <a:buNone/>
            </a:pPr>
            <a:r>
              <a:rPr lang="en-US" dirty="0" smtClean="0"/>
              <a:t>chi2 = 0.805  p-value = 0. 37</a:t>
            </a:r>
          </a:p>
          <a:p>
            <a:pPr marL="0" indent="0">
              <a:buNone/>
            </a:pPr>
            <a:r>
              <a:rPr lang="en-US" dirty="0" smtClean="0"/>
              <a:t>The difference of replied rate in 2 groups is not significant.</a:t>
            </a:r>
            <a:endParaRPr lang="en-US" dirty="0"/>
          </a:p>
        </p:txBody>
      </p:sp>
    </p:spTree>
    <p:extLst>
      <p:ext uri="{BB962C8B-B14F-4D97-AF65-F5344CB8AC3E}">
        <p14:creationId xmlns:p14="http://schemas.microsoft.com/office/powerpoint/2010/main" val="59197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9933" y="1137445"/>
            <a:ext cx="4721578" cy="3492500"/>
          </a:xfrm>
          <a:prstGeom prst="rect">
            <a:avLst/>
          </a:prstGeom>
        </p:spPr>
      </p:pic>
      <p:pic>
        <p:nvPicPr>
          <p:cNvPr id="5" name="Picture 4"/>
          <p:cNvPicPr>
            <a:picLocks noChangeAspect="1"/>
          </p:cNvPicPr>
          <p:nvPr/>
        </p:nvPicPr>
        <p:blipFill>
          <a:blip r:embed="rId3"/>
          <a:stretch>
            <a:fillRect/>
          </a:stretch>
        </p:blipFill>
        <p:spPr>
          <a:xfrm>
            <a:off x="6389511" y="1137445"/>
            <a:ext cx="5034845" cy="3492500"/>
          </a:xfrm>
          <a:prstGeom prst="rect">
            <a:avLst/>
          </a:prstGeom>
        </p:spPr>
      </p:pic>
      <p:sp>
        <p:nvSpPr>
          <p:cNvPr id="7" name="TextBox 6"/>
          <p:cNvSpPr txBox="1"/>
          <p:nvPr/>
        </p:nvSpPr>
        <p:spPr>
          <a:xfrm>
            <a:off x="970843" y="5181600"/>
            <a:ext cx="10239024" cy="954107"/>
          </a:xfrm>
          <a:prstGeom prst="rect">
            <a:avLst/>
          </a:prstGeom>
          <a:noFill/>
        </p:spPr>
        <p:txBody>
          <a:bodyPr wrap="square" rtlCol="0">
            <a:spAutoFit/>
          </a:bodyPr>
          <a:lstStyle/>
          <a:p>
            <a:r>
              <a:rPr lang="en-US" sz="2800" dirty="0" smtClean="0"/>
              <a:t>According to the tests and plots, there is no big difference. This might suggest that the experiment should be redesigned or stopped.</a:t>
            </a:r>
            <a:endParaRPr lang="en-US" sz="2800" dirty="0"/>
          </a:p>
        </p:txBody>
      </p:sp>
    </p:spTree>
    <p:extLst>
      <p:ext uri="{BB962C8B-B14F-4D97-AF65-F5344CB8AC3E}">
        <p14:creationId xmlns:p14="http://schemas.microsoft.com/office/powerpoint/2010/main" val="1983450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3602</TotalTime>
  <Words>947</Words>
  <Application>Microsoft Macintosh PowerPoint</Application>
  <PresentationFormat>Widescreen</PresentationFormat>
  <Paragraphs>132</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Case Study: A/B test and Experiment Design</vt:lpstr>
      <vt:lpstr>Experiment design</vt:lpstr>
      <vt:lpstr>Our goal: </vt:lpstr>
      <vt:lpstr>Data Frame Overview</vt:lpstr>
      <vt:lpstr>Data Frame Overview</vt:lpstr>
      <vt:lpstr>Whether or not guests in treatment group have better accepted rate?</vt:lpstr>
      <vt:lpstr>Chi-square test</vt:lpstr>
      <vt:lpstr>Chi-square test</vt:lpstr>
      <vt:lpstr>PowerPoint Presentation</vt:lpstr>
      <vt:lpstr>Using t-tests to check which parts of the experiment go wrong.</vt:lpstr>
      <vt:lpstr>Using t-tests to check which parts of the experiment go wrong.</vt:lpstr>
      <vt:lpstr>Histograms of message length</vt:lpstr>
      <vt:lpstr>Experiment adjustment</vt:lpstr>
      <vt:lpstr>Experiment adjustment</vt:lpstr>
      <vt:lpstr>See if replied time, accepted time and accepted rate have obvious relationship with message length.</vt:lpstr>
      <vt:lpstr>Conclusion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 Science Challenge</dc:title>
  <dc:creator>Microsoft Office User</dc:creator>
  <cp:lastModifiedBy>Microsoft Office User</cp:lastModifiedBy>
  <cp:revision>53</cp:revision>
  <cp:lastPrinted>2017-08-24T00:35:07Z</cp:lastPrinted>
  <dcterms:created xsi:type="dcterms:W3CDTF">2017-08-23T22:03:25Z</dcterms:created>
  <dcterms:modified xsi:type="dcterms:W3CDTF">2017-09-27T23:39:07Z</dcterms:modified>
</cp:coreProperties>
</file>