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73" r:id="rId3"/>
    <p:sldId id="258" r:id="rId4"/>
    <p:sldId id="270" r:id="rId5"/>
    <p:sldId id="259" r:id="rId6"/>
    <p:sldId id="260" r:id="rId7"/>
    <p:sldId id="261" r:id="rId8"/>
    <p:sldId id="262" r:id="rId9"/>
    <p:sldId id="264" r:id="rId10"/>
    <p:sldId id="263" r:id="rId11"/>
    <p:sldId id="272" r:id="rId12"/>
    <p:sldId id="271" r:id="rId13"/>
    <p:sldId id="274" r:id="rId14"/>
    <p:sldId id="265" r:id="rId15"/>
    <p:sldId id="276" r:id="rId16"/>
    <p:sldId id="275"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32"/>
    <p:restoredTop sz="94698"/>
  </p:normalViewPr>
  <p:slideViewPr>
    <p:cSldViewPr snapToGrid="0" snapToObjects="1">
      <p:cViewPr varScale="1">
        <p:scale>
          <a:sx n="86" d="100"/>
          <a:sy n="86" d="100"/>
        </p:scale>
        <p:origin x="248"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666891-6873-0742-856C-B92281AA3104}" type="datetimeFigureOut">
              <a:rPr lang="en-US" smtClean="0"/>
              <a:t>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4B625-42D2-324C-934C-2C69E63D7BDA}" type="slidenum">
              <a:rPr lang="en-US" smtClean="0"/>
              <a:t>‹#›</a:t>
            </a:fld>
            <a:endParaRPr lang="en-US"/>
          </a:p>
        </p:txBody>
      </p:sp>
    </p:spTree>
    <p:extLst>
      <p:ext uri="{BB962C8B-B14F-4D97-AF65-F5344CB8AC3E}">
        <p14:creationId xmlns:p14="http://schemas.microsoft.com/office/powerpoint/2010/main" val="4203510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Scientific Computing Tools for Python</a:t>
            </a:r>
          </a:p>
          <a:p>
            <a:endParaRPr lang="en-US" dirty="0"/>
          </a:p>
          <a:p>
            <a:r>
              <a:rPr lang="en-US" sz="1200" b="0" i="0" kern="1200" dirty="0">
                <a:solidFill>
                  <a:schemeClr val="tx1"/>
                </a:solidFill>
                <a:effectLst/>
                <a:latin typeface="+mn-lt"/>
                <a:ea typeface="+mn-ea"/>
                <a:cs typeface="+mn-cs"/>
              </a:rPr>
              <a:t>a collection of numerical algorithms and domain-specific toolboxes, including signal processing, optimization, statistics and much more.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Integration, optimization, interpolation, optimization, etc.</a:t>
            </a:r>
            <a:endParaRPr lang="en-US" dirty="0"/>
          </a:p>
        </p:txBody>
      </p:sp>
      <p:sp>
        <p:nvSpPr>
          <p:cNvPr id="4" name="Slide Number Placeholder 3"/>
          <p:cNvSpPr>
            <a:spLocks noGrp="1"/>
          </p:cNvSpPr>
          <p:nvPr>
            <p:ph type="sldNum" sz="quarter" idx="5"/>
          </p:nvPr>
        </p:nvSpPr>
        <p:spPr/>
        <p:txBody>
          <a:bodyPr/>
          <a:lstStyle/>
          <a:p>
            <a:fld id="{1344B625-42D2-324C-934C-2C69E63D7BDA}" type="slidenum">
              <a:rPr lang="en-US" smtClean="0"/>
              <a:t>3</a:t>
            </a:fld>
            <a:endParaRPr lang="en-US"/>
          </a:p>
        </p:txBody>
      </p:sp>
    </p:spTree>
    <p:extLst>
      <p:ext uri="{BB962C8B-B14F-4D97-AF65-F5344CB8AC3E}">
        <p14:creationId xmlns:p14="http://schemas.microsoft.com/office/powerpoint/2010/main" val="850442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2/1/19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2/1/19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2/1/19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2/1/19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2/1/19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2/1/19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2/1/19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2/1/19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scipy.org/doc/scipy/referen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83FF-7442-CE4D-92EC-62E61267E3A1}"/>
              </a:ext>
            </a:extLst>
          </p:cNvPr>
          <p:cNvSpPr>
            <a:spLocks noGrp="1"/>
          </p:cNvSpPr>
          <p:nvPr>
            <p:ph type="ctrTitle"/>
          </p:nvPr>
        </p:nvSpPr>
        <p:spPr/>
        <p:txBody>
          <a:bodyPr/>
          <a:lstStyle/>
          <a:p>
            <a:r>
              <a:rPr lang="en-US" dirty="0" err="1"/>
              <a:t>Scipy</a:t>
            </a:r>
            <a:r>
              <a:rPr lang="en-US" dirty="0"/>
              <a:t> library</a:t>
            </a:r>
          </a:p>
        </p:txBody>
      </p:sp>
      <p:sp>
        <p:nvSpPr>
          <p:cNvPr id="3" name="Subtitle 2">
            <a:extLst>
              <a:ext uri="{FF2B5EF4-FFF2-40B4-BE49-F238E27FC236}">
                <a16:creationId xmlns:a16="http://schemas.microsoft.com/office/drawing/2014/main" id="{3E0AFA7B-3D1F-4640-8C8A-A2C2D944FB8E}"/>
              </a:ext>
            </a:extLst>
          </p:cNvPr>
          <p:cNvSpPr>
            <a:spLocks noGrp="1"/>
          </p:cNvSpPr>
          <p:nvPr>
            <p:ph type="subTitle" idx="1"/>
          </p:nvPr>
        </p:nvSpPr>
        <p:spPr/>
        <p:txBody>
          <a:bodyPr/>
          <a:lstStyle/>
          <a:p>
            <a:r>
              <a:rPr lang="en-US" dirty="0"/>
              <a:t>Leo Li</a:t>
            </a:r>
          </a:p>
        </p:txBody>
      </p:sp>
    </p:spTree>
    <p:extLst>
      <p:ext uri="{BB962C8B-B14F-4D97-AF65-F5344CB8AC3E}">
        <p14:creationId xmlns:p14="http://schemas.microsoft.com/office/powerpoint/2010/main" val="2365692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5"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97" name="Rectangle 96">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EA5399-2AA0-3844-9A8B-FFE391761756}"/>
              </a:ext>
            </a:extLst>
          </p:cNvPr>
          <p:cNvSpPr>
            <a:spLocks noGrp="1"/>
          </p:cNvSpPr>
          <p:nvPr>
            <p:ph type="title"/>
          </p:nvPr>
        </p:nvSpPr>
        <p:spPr>
          <a:xfrm>
            <a:off x="2880485" y="841375"/>
            <a:ext cx="6230857" cy="1230570"/>
          </a:xfrm>
        </p:spPr>
        <p:txBody>
          <a:bodyPr vert="horz" lIns="228600" tIns="228600" rIns="228600" bIns="0" rtlCol="0" anchor="t">
            <a:normAutofit/>
          </a:bodyPr>
          <a:lstStyle/>
          <a:p>
            <a:pPr algn="l"/>
            <a:r>
              <a:rPr lang="en-US" sz="3600">
                <a:solidFill>
                  <a:schemeClr val="accent1"/>
                </a:solidFill>
              </a:rPr>
              <a:t>Finding inverse matrix</a:t>
            </a:r>
          </a:p>
        </p:txBody>
      </p:sp>
      <p:sp>
        <p:nvSpPr>
          <p:cNvPr id="99" name="Isosceles Triangle 98">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C77455A0-54F6-8040-B087-A3E8C2539649}"/>
                  </a:ext>
                </a:extLst>
              </p:cNvPr>
              <p:cNvSpPr>
                <a:spLocks noGrp="1"/>
              </p:cNvSpPr>
              <p:nvPr>
                <p:ph idx="1"/>
              </p:nvPr>
            </p:nvSpPr>
            <p:spPr>
              <a:xfrm>
                <a:off x="2880487" y="2249046"/>
                <a:ext cx="8203439" cy="3802762"/>
              </a:xfrm>
            </p:spPr>
            <p:txBody>
              <a:bodyPr anchor="t">
                <a:normAutofit/>
              </a:bodyPr>
              <a:lstStyle/>
              <a:p>
                <a:pPr marL="0" indent="0">
                  <a:buNone/>
                </a:pPr>
                <a:r>
                  <a:rPr lang="en-US" sz="1600" dirty="0"/>
                  <a:t>Vectors and matrices are powerful math tools. Finding inverse of a matrix can also be useful, since it can give one the solution vector of a matrix rather easily. To find a inverse of a matrix, the </a:t>
                </a:r>
                <a:r>
                  <a:rPr lang="en-US" sz="1600" dirty="0" err="1"/>
                  <a:t>scipy</a:t>
                </a:r>
                <a:r>
                  <a:rPr lang="en-US" sz="1600" dirty="0"/>
                  <a:t> would use the </a:t>
                </a:r>
                <a:r>
                  <a:rPr lang="en-US" sz="1600" dirty="0" err="1"/>
                  <a:t>linalg.inv</a:t>
                </a:r>
                <a:r>
                  <a:rPr lang="en-US" sz="1600" dirty="0"/>
                  <a:t>() function:</a:t>
                </a:r>
              </a:p>
              <a:p>
                <a:endParaRPr lang="en-US" sz="1600" dirty="0"/>
              </a:p>
              <a:p>
                <a:endParaRPr lang="en-US" sz="1600" dirty="0"/>
              </a:p>
              <a:p>
                <a:endParaRPr lang="en-US" sz="1600" dirty="0"/>
              </a:p>
              <a:p>
                <a:pPr marL="0" indent="0">
                  <a:buNone/>
                </a:pPr>
                <a:r>
                  <a:rPr lang="en-US" sz="1600" dirty="0"/>
                  <a:t>This corresponds to calculating the inverse of the matrix</a:t>
                </a:r>
              </a:p>
              <a:p>
                <a:pPr marL="0" indent="0">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m:ctrlPr>
                        </m:mPr>
                        <m:mr>
                          <m:e>
                            <m:r>
                              <a:rPr lang="en-US" i="1"/>
                              <m:t>1</m:t>
                            </m:r>
                          </m:e>
                          <m:e>
                            <m:r>
                              <a:rPr lang="en-US" i="1"/>
                              <m:t>3</m:t>
                            </m:r>
                          </m:e>
                          <m:e>
                            <m:r>
                              <a:rPr lang="en-US" i="1"/>
                              <m:t>5</m:t>
                            </m:r>
                          </m:e>
                        </m:mr>
                        <m:mr>
                          <m:e>
                            <m:r>
                              <a:rPr lang="en-US" i="1"/>
                              <m:t>2</m:t>
                            </m:r>
                          </m:e>
                          <m:e>
                            <m:r>
                              <a:rPr lang="en-US" i="1"/>
                              <m:t>5</m:t>
                            </m:r>
                          </m:e>
                          <m:e>
                            <m:r>
                              <a:rPr lang="en-US" i="1"/>
                              <m:t>1</m:t>
                            </m:r>
                          </m:e>
                        </m:mr>
                        <m:mr>
                          <m:e>
                            <m:r>
                              <a:rPr lang="en-US" i="1"/>
                              <m:t>2</m:t>
                            </m:r>
                          </m:e>
                          <m:e>
                            <m:r>
                              <a:rPr lang="en-US" i="1"/>
                              <m:t>3</m:t>
                            </m:r>
                          </m:e>
                          <m:e>
                            <m:r>
                              <a:rPr lang="en-US" i="1"/>
                              <m:t>8</m:t>
                            </m:r>
                          </m:e>
                        </m:mr>
                      </m:m>
                    </m:oMath>
                  </m:oMathPara>
                </a14:m>
                <a:endParaRPr lang="en-US" dirty="0"/>
              </a:p>
              <a:p>
                <a:pPr marL="0" indent="0">
                  <a:buNone/>
                </a:pPr>
                <a:endParaRPr lang="en-US" dirty="0"/>
              </a:p>
              <a:p>
                <a:pPr marL="0" indent="0">
                  <a:buNone/>
                </a:pPr>
                <a:endParaRPr lang="en-US" sz="1600" dirty="0"/>
              </a:p>
            </p:txBody>
          </p:sp>
        </mc:Choice>
        <mc:Fallback>
          <p:sp>
            <p:nvSpPr>
              <p:cNvPr id="4" name="Content Placeholder 3">
                <a:extLst>
                  <a:ext uri="{FF2B5EF4-FFF2-40B4-BE49-F238E27FC236}">
                    <a16:creationId xmlns:a16="http://schemas.microsoft.com/office/drawing/2014/main" id="{C77455A0-54F6-8040-B087-A3E8C2539649}"/>
                  </a:ext>
                </a:extLst>
              </p:cNvPr>
              <p:cNvSpPr>
                <a:spLocks noGrp="1" noRot="1" noChangeAspect="1" noMove="1" noResize="1" noEditPoints="1" noAdjustHandles="1" noChangeArrowheads="1" noChangeShapeType="1" noTextEdit="1"/>
              </p:cNvSpPr>
              <p:nvPr>
                <p:ph idx="1"/>
              </p:nvPr>
            </p:nvSpPr>
            <p:spPr>
              <a:xfrm>
                <a:off x="2880487" y="2249046"/>
                <a:ext cx="8203439" cy="3802762"/>
              </a:xfrm>
              <a:blipFill>
                <a:blip r:embed="rId2"/>
                <a:stretch>
                  <a:fillRect l="-309"/>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F4228D9-0EAC-F54B-9242-79E536A65618}"/>
              </a:ext>
            </a:extLst>
          </p:cNvPr>
          <p:cNvPicPr>
            <a:picLocks noChangeAspect="1"/>
          </p:cNvPicPr>
          <p:nvPr/>
        </p:nvPicPr>
        <p:blipFill>
          <a:blip r:embed="rId3"/>
          <a:stretch>
            <a:fillRect/>
          </a:stretch>
        </p:blipFill>
        <p:spPr>
          <a:xfrm>
            <a:off x="3069841" y="3208338"/>
            <a:ext cx="5803900" cy="1397000"/>
          </a:xfrm>
          <a:prstGeom prst="rect">
            <a:avLst/>
          </a:prstGeom>
        </p:spPr>
      </p:pic>
    </p:spTree>
    <p:extLst>
      <p:ext uri="{BB962C8B-B14F-4D97-AF65-F5344CB8AC3E}">
        <p14:creationId xmlns:p14="http://schemas.microsoft.com/office/powerpoint/2010/main" val="1782580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8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93" name="Rectangle 9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D2B1F7-A429-3442-A189-A40D7724BA82}"/>
              </a:ext>
            </a:extLst>
          </p:cNvPr>
          <p:cNvSpPr>
            <a:spLocks noGrp="1"/>
          </p:cNvSpPr>
          <p:nvPr>
            <p:ph type="title"/>
          </p:nvPr>
        </p:nvSpPr>
        <p:spPr>
          <a:xfrm>
            <a:off x="2880485" y="841375"/>
            <a:ext cx="6230857" cy="1230570"/>
          </a:xfrm>
        </p:spPr>
        <p:txBody>
          <a:bodyPr vert="horz" lIns="228600" tIns="228600" rIns="228600" bIns="0" rtlCol="0" anchor="t">
            <a:normAutofit/>
          </a:bodyPr>
          <a:lstStyle/>
          <a:p>
            <a:pPr algn="l"/>
            <a:r>
              <a:rPr lang="en-US" sz="3600">
                <a:solidFill>
                  <a:schemeClr val="accent1"/>
                </a:solidFill>
              </a:rPr>
              <a:t>Why not Numpy???</a:t>
            </a:r>
          </a:p>
        </p:txBody>
      </p:sp>
      <p:sp>
        <p:nvSpPr>
          <p:cNvPr id="95" name="Isosceles Triangle 9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Content Placeholder 3">
            <a:extLst>
              <a:ext uri="{FF2B5EF4-FFF2-40B4-BE49-F238E27FC236}">
                <a16:creationId xmlns:a16="http://schemas.microsoft.com/office/drawing/2014/main" id="{1C32ED69-3E07-1747-A6B8-98E4DBCB0FFF}"/>
              </a:ext>
            </a:extLst>
          </p:cNvPr>
          <p:cNvSpPr>
            <a:spLocks noGrp="1"/>
          </p:cNvSpPr>
          <p:nvPr>
            <p:ph idx="1"/>
          </p:nvPr>
        </p:nvSpPr>
        <p:spPr>
          <a:xfrm>
            <a:off x="2868200" y="1927486"/>
            <a:ext cx="8663814" cy="4136764"/>
          </a:xfrm>
        </p:spPr>
        <p:txBody>
          <a:bodyPr anchor="t">
            <a:normAutofit lnSpcReduction="10000"/>
          </a:bodyPr>
          <a:lstStyle/>
          <a:p>
            <a:pPr marL="0" indent="0">
              <a:buNone/>
            </a:pPr>
            <a:r>
              <a:rPr lang="en-US" sz="1600" dirty="0"/>
              <a:t>Notice that </a:t>
            </a:r>
            <a:r>
              <a:rPr lang="en-US" sz="1600" dirty="0" err="1"/>
              <a:t>Numpy</a:t>
            </a:r>
            <a:r>
              <a:rPr lang="en-US" sz="1600" dirty="0"/>
              <a:t> seems like a more related library to linear algebra. However, in fact, the </a:t>
            </a:r>
            <a:r>
              <a:rPr lang="en-US" sz="1600" dirty="0" err="1"/>
              <a:t>scipy</a:t>
            </a:r>
            <a:r>
              <a:rPr lang="en-US" sz="1600" dirty="0"/>
              <a:t> library is built on </a:t>
            </a:r>
            <a:r>
              <a:rPr lang="en-US" sz="1600" dirty="0" err="1"/>
              <a:t>Numpy</a:t>
            </a:r>
            <a:r>
              <a:rPr lang="en-US" sz="1600" dirty="0"/>
              <a:t>. In </a:t>
            </a:r>
            <a:r>
              <a:rPr lang="en-US" sz="1600" dirty="0" err="1"/>
              <a:t>Numpy</a:t>
            </a:r>
            <a:r>
              <a:rPr lang="en-US" sz="1600" dirty="0"/>
              <a:t>, if one wants to find a inverse matrix, he would do something like this:</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So here the mat() function allows the user to enter a matrix that is stored as data in “matrix” format. This seems convenient and extremely easy to use, but the matrix type data is not as useful as </a:t>
            </a:r>
            <a:r>
              <a:rPr lang="en-US" sz="1600" dirty="0" err="1"/>
              <a:t>numpy</a:t>
            </a:r>
            <a:r>
              <a:rPr lang="en-US" sz="1600" dirty="0"/>
              <a:t> arrays. Arrays are more widely used in all kinds of data processing, while the matrix function serves solely as a matrix.</a:t>
            </a:r>
          </a:p>
        </p:txBody>
      </p:sp>
      <p:pic>
        <p:nvPicPr>
          <p:cNvPr id="7" name="Picture 6">
            <a:extLst>
              <a:ext uri="{FF2B5EF4-FFF2-40B4-BE49-F238E27FC236}">
                <a16:creationId xmlns:a16="http://schemas.microsoft.com/office/drawing/2014/main" id="{D0D06B3D-9061-C249-BF8E-BC235BABB9AB}"/>
              </a:ext>
            </a:extLst>
          </p:cNvPr>
          <p:cNvPicPr>
            <a:picLocks noChangeAspect="1"/>
          </p:cNvPicPr>
          <p:nvPr/>
        </p:nvPicPr>
        <p:blipFill rotWithShape="1">
          <a:blip r:embed="rId2"/>
          <a:srcRect l="-26" t="371" r="75145" b="52077"/>
          <a:stretch/>
        </p:blipFill>
        <p:spPr>
          <a:xfrm>
            <a:off x="4620465" y="2755285"/>
            <a:ext cx="2407374" cy="1968637"/>
          </a:xfrm>
          <a:prstGeom prst="rect">
            <a:avLst/>
          </a:prstGeom>
        </p:spPr>
      </p:pic>
    </p:spTree>
    <p:extLst>
      <p:ext uri="{BB962C8B-B14F-4D97-AF65-F5344CB8AC3E}">
        <p14:creationId xmlns:p14="http://schemas.microsoft.com/office/powerpoint/2010/main" val="1681833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4"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1"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96" name="Rectangle 95">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03C337-69BB-974A-8ACC-257FA9284E9E}"/>
              </a:ext>
            </a:extLst>
          </p:cNvPr>
          <p:cNvSpPr>
            <a:spLocks noGrp="1"/>
          </p:cNvSpPr>
          <p:nvPr>
            <p:ph type="title"/>
          </p:nvPr>
        </p:nvSpPr>
        <p:spPr>
          <a:xfrm>
            <a:off x="2880483" y="656127"/>
            <a:ext cx="6230857" cy="1230570"/>
          </a:xfrm>
        </p:spPr>
        <p:txBody>
          <a:bodyPr vert="horz" lIns="228600" tIns="228600" rIns="228600" bIns="0" rtlCol="0" anchor="t">
            <a:normAutofit/>
          </a:bodyPr>
          <a:lstStyle/>
          <a:p>
            <a:pPr algn="l"/>
            <a:r>
              <a:rPr lang="en-US" sz="3600" dirty="0">
                <a:solidFill>
                  <a:schemeClr val="accent1"/>
                </a:solidFill>
              </a:rPr>
              <a:t>Applications</a:t>
            </a:r>
          </a:p>
        </p:txBody>
      </p:sp>
      <p:sp>
        <p:nvSpPr>
          <p:cNvPr id="98" name="Isosceles Triangle 97">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Content Placeholder 3">
            <a:extLst>
              <a:ext uri="{FF2B5EF4-FFF2-40B4-BE49-F238E27FC236}">
                <a16:creationId xmlns:a16="http://schemas.microsoft.com/office/drawing/2014/main" id="{F4FCF6FA-AE99-4A43-9219-303335D5431B}"/>
              </a:ext>
            </a:extLst>
          </p:cNvPr>
          <p:cNvSpPr>
            <a:spLocks noGrp="1"/>
          </p:cNvSpPr>
          <p:nvPr>
            <p:ph idx="1"/>
          </p:nvPr>
        </p:nvSpPr>
        <p:spPr>
          <a:xfrm>
            <a:off x="2880484" y="1846517"/>
            <a:ext cx="6123783" cy="3802762"/>
          </a:xfrm>
        </p:spPr>
        <p:txBody>
          <a:bodyPr anchor="t">
            <a:normAutofit/>
          </a:bodyPr>
          <a:lstStyle/>
          <a:p>
            <a:pPr marL="0" indent="0">
              <a:buNone/>
            </a:pPr>
            <a:r>
              <a:rPr lang="en-US" sz="1600" dirty="0"/>
              <a:t>Matrices can often be related to image processing. An image can be transformed into a matrix, and the image matrix can be operated to manipulate the image. Filter is one of the tools that are used to manipulate images. For example, if we have this blurring filter here:</a:t>
            </a:r>
          </a:p>
        </p:txBody>
      </p:sp>
      <p:pic>
        <p:nvPicPr>
          <p:cNvPr id="8" name="Picture 7">
            <a:extLst>
              <a:ext uri="{FF2B5EF4-FFF2-40B4-BE49-F238E27FC236}">
                <a16:creationId xmlns:a16="http://schemas.microsoft.com/office/drawing/2014/main" id="{1A5A60FF-757B-6F44-9488-D8DABB7C56CB}"/>
              </a:ext>
            </a:extLst>
          </p:cNvPr>
          <p:cNvPicPr>
            <a:picLocks noChangeAspect="1"/>
          </p:cNvPicPr>
          <p:nvPr/>
        </p:nvPicPr>
        <p:blipFill>
          <a:blip r:embed="rId2"/>
          <a:stretch>
            <a:fillRect/>
          </a:stretch>
        </p:blipFill>
        <p:spPr>
          <a:xfrm>
            <a:off x="2513083" y="3472657"/>
            <a:ext cx="8966200" cy="2971800"/>
          </a:xfrm>
          <a:prstGeom prst="rect">
            <a:avLst/>
          </a:prstGeom>
        </p:spPr>
      </p:pic>
    </p:spTree>
    <p:extLst>
      <p:ext uri="{BB962C8B-B14F-4D97-AF65-F5344CB8AC3E}">
        <p14:creationId xmlns:p14="http://schemas.microsoft.com/office/powerpoint/2010/main" val="352334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B18FFE-B861-204A-A86C-A51BD7816B5E}"/>
              </a:ext>
            </a:extLst>
          </p:cNvPr>
          <p:cNvSpPr>
            <a:spLocks noGrp="1"/>
          </p:cNvSpPr>
          <p:nvPr>
            <p:ph type="title"/>
          </p:nvPr>
        </p:nvSpPr>
        <p:spPr>
          <a:xfrm>
            <a:off x="2880485" y="841375"/>
            <a:ext cx="6230857" cy="1230570"/>
          </a:xfrm>
        </p:spPr>
        <p:txBody>
          <a:bodyPr anchor="t">
            <a:normAutofit/>
          </a:bodyPr>
          <a:lstStyle/>
          <a:p>
            <a:pPr algn="l"/>
            <a:r>
              <a:rPr lang="en-US" sz="3600" dirty="0">
                <a:solidFill>
                  <a:schemeClr val="accent1"/>
                </a:solidFill>
              </a:rPr>
              <a:t>Application</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18036D3B-E541-5948-B894-DB7B3E58DA1A}"/>
              </a:ext>
            </a:extLst>
          </p:cNvPr>
          <p:cNvSpPr>
            <a:spLocks noGrp="1"/>
          </p:cNvSpPr>
          <p:nvPr>
            <p:ph idx="1"/>
          </p:nvPr>
        </p:nvSpPr>
        <p:spPr>
          <a:xfrm>
            <a:off x="2880484" y="1931887"/>
            <a:ext cx="6123783" cy="3802762"/>
          </a:xfrm>
        </p:spPr>
        <p:txBody>
          <a:bodyPr anchor="t">
            <a:normAutofit/>
          </a:bodyPr>
          <a:lstStyle/>
          <a:p>
            <a:pPr marL="0" indent="0">
              <a:buNone/>
            </a:pPr>
            <a:r>
              <a:rPr lang="en-US" sz="1600" dirty="0"/>
              <a:t>If the user finds the inverse of the blurring filter, and apply it to the blurred image, the user would be able to get a clearer image</a:t>
            </a:r>
          </a:p>
        </p:txBody>
      </p:sp>
      <p:pic>
        <p:nvPicPr>
          <p:cNvPr id="5" name="Picture 4">
            <a:extLst>
              <a:ext uri="{FF2B5EF4-FFF2-40B4-BE49-F238E27FC236}">
                <a16:creationId xmlns:a16="http://schemas.microsoft.com/office/drawing/2014/main" id="{B261297C-4CB2-4748-8A02-7588DC285BB4}"/>
              </a:ext>
            </a:extLst>
          </p:cNvPr>
          <p:cNvPicPr>
            <a:picLocks noChangeAspect="1"/>
          </p:cNvPicPr>
          <p:nvPr/>
        </p:nvPicPr>
        <p:blipFill>
          <a:blip r:embed="rId2"/>
          <a:stretch>
            <a:fillRect/>
          </a:stretch>
        </p:blipFill>
        <p:spPr>
          <a:xfrm>
            <a:off x="2262056" y="3227645"/>
            <a:ext cx="9372600" cy="2933700"/>
          </a:xfrm>
          <a:prstGeom prst="rect">
            <a:avLst/>
          </a:prstGeom>
        </p:spPr>
      </p:pic>
    </p:spTree>
    <p:extLst>
      <p:ext uri="{BB962C8B-B14F-4D97-AF65-F5344CB8AC3E}">
        <p14:creationId xmlns:p14="http://schemas.microsoft.com/office/powerpoint/2010/main" val="196435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8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93" name="Rectangle 9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D52E9C-86A5-C842-9E4D-303C781174C2}"/>
              </a:ext>
            </a:extLst>
          </p:cNvPr>
          <p:cNvSpPr>
            <a:spLocks noGrp="1"/>
          </p:cNvSpPr>
          <p:nvPr>
            <p:ph type="title"/>
          </p:nvPr>
        </p:nvSpPr>
        <p:spPr>
          <a:xfrm>
            <a:off x="2880485" y="841375"/>
            <a:ext cx="6230857" cy="1230570"/>
          </a:xfrm>
        </p:spPr>
        <p:txBody>
          <a:bodyPr vert="horz" lIns="228600" tIns="228600" rIns="228600" bIns="0" rtlCol="0" anchor="t">
            <a:normAutofit/>
          </a:bodyPr>
          <a:lstStyle/>
          <a:p>
            <a:pPr algn="l"/>
            <a:r>
              <a:rPr lang="en-US" sz="3600" dirty="0">
                <a:solidFill>
                  <a:schemeClr val="accent1"/>
                </a:solidFill>
              </a:rPr>
              <a:t>Solving linear system</a:t>
            </a:r>
          </a:p>
        </p:txBody>
      </p:sp>
      <p:sp>
        <p:nvSpPr>
          <p:cNvPr id="95" name="Isosceles Triangle 9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Content Placeholder 3">
            <a:extLst>
              <a:ext uri="{FF2B5EF4-FFF2-40B4-BE49-F238E27FC236}">
                <a16:creationId xmlns:a16="http://schemas.microsoft.com/office/drawing/2014/main" id="{EBCAB5F4-C451-834D-BFE3-1404C6C48F5C}"/>
              </a:ext>
            </a:extLst>
          </p:cNvPr>
          <p:cNvSpPr>
            <a:spLocks noGrp="1"/>
          </p:cNvSpPr>
          <p:nvPr>
            <p:ph idx="1"/>
          </p:nvPr>
        </p:nvSpPr>
        <p:spPr>
          <a:xfrm>
            <a:off x="2880487" y="2249046"/>
            <a:ext cx="6123783" cy="3802762"/>
          </a:xfrm>
        </p:spPr>
        <p:txBody>
          <a:bodyPr anchor="t">
            <a:normAutofit/>
          </a:bodyPr>
          <a:lstStyle/>
          <a:p>
            <a:pPr marL="0" indent="0">
              <a:buNone/>
            </a:pPr>
            <a:r>
              <a:rPr lang="en-US" sz="1600" dirty="0"/>
              <a:t>Solving linear system is the most basic part of linear algebra, the code is rather easy. </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For a general linear system, we have Ax=b. In this case, we have A and b as </a:t>
            </a:r>
            <a:r>
              <a:rPr lang="en-US" sz="1600" dirty="0" err="1"/>
              <a:t>numpy</a:t>
            </a:r>
            <a:r>
              <a:rPr lang="en-US" sz="1600" dirty="0"/>
              <a:t> arrays, and use the </a:t>
            </a:r>
            <a:r>
              <a:rPr lang="en-US" sz="1600" dirty="0" err="1"/>
              <a:t>np.linalg.solve</a:t>
            </a:r>
            <a:r>
              <a:rPr lang="en-US" sz="1600" dirty="0"/>
              <a:t>() function to solve the linear system.</a:t>
            </a:r>
          </a:p>
        </p:txBody>
      </p:sp>
      <p:pic>
        <p:nvPicPr>
          <p:cNvPr id="7" name="Picture 6">
            <a:extLst>
              <a:ext uri="{FF2B5EF4-FFF2-40B4-BE49-F238E27FC236}">
                <a16:creationId xmlns:a16="http://schemas.microsoft.com/office/drawing/2014/main" id="{6B60176A-4E90-B74C-A980-0104E4E1698C}"/>
              </a:ext>
            </a:extLst>
          </p:cNvPr>
          <p:cNvPicPr>
            <a:picLocks noChangeAspect="1"/>
          </p:cNvPicPr>
          <p:nvPr/>
        </p:nvPicPr>
        <p:blipFill>
          <a:blip r:embed="rId2"/>
          <a:stretch>
            <a:fillRect/>
          </a:stretch>
        </p:blipFill>
        <p:spPr>
          <a:xfrm>
            <a:off x="2940036" y="2913320"/>
            <a:ext cx="5765800" cy="1676400"/>
          </a:xfrm>
          <a:prstGeom prst="rect">
            <a:avLst/>
          </a:prstGeom>
        </p:spPr>
      </p:pic>
    </p:spTree>
    <p:extLst>
      <p:ext uri="{BB962C8B-B14F-4D97-AF65-F5344CB8AC3E}">
        <p14:creationId xmlns:p14="http://schemas.microsoft.com/office/powerpoint/2010/main" val="837594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7F9F4B-38FF-B345-8290-58B00FFD5632}"/>
              </a:ext>
            </a:extLst>
          </p:cNvPr>
          <p:cNvSpPr>
            <a:spLocks noGrp="1"/>
          </p:cNvSpPr>
          <p:nvPr>
            <p:ph type="title"/>
          </p:nvPr>
        </p:nvSpPr>
        <p:spPr>
          <a:xfrm>
            <a:off x="2880485" y="841375"/>
            <a:ext cx="6230857" cy="1230570"/>
          </a:xfrm>
        </p:spPr>
        <p:txBody>
          <a:bodyPr anchor="t">
            <a:normAutofit/>
          </a:bodyPr>
          <a:lstStyle/>
          <a:p>
            <a:pPr algn="l"/>
            <a:r>
              <a:rPr lang="en-US" sz="3600" dirty="0">
                <a:solidFill>
                  <a:schemeClr val="accent1"/>
                </a:solidFill>
              </a:rPr>
              <a:t>Other useful functions</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BC2B9984-BA6C-8146-BCB0-7217952A14B3}"/>
              </a:ext>
            </a:extLst>
          </p:cNvPr>
          <p:cNvSpPr>
            <a:spLocks noGrp="1"/>
          </p:cNvSpPr>
          <p:nvPr>
            <p:ph idx="1"/>
          </p:nvPr>
        </p:nvSpPr>
        <p:spPr>
          <a:xfrm>
            <a:off x="2880487" y="2249046"/>
            <a:ext cx="6123783" cy="3802762"/>
          </a:xfrm>
        </p:spPr>
        <p:txBody>
          <a:bodyPr anchor="t">
            <a:normAutofit/>
          </a:bodyPr>
          <a:lstStyle/>
          <a:p>
            <a:pPr marL="0" indent="0">
              <a:buNone/>
            </a:pPr>
            <a:r>
              <a:rPr lang="en-US" sz="1600" dirty="0"/>
              <a:t>Some other useful functions in the </a:t>
            </a:r>
            <a:r>
              <a:rPr lang="en-US" sz="1600" dirty="0" err="1"/>
              <a:t>Scipy</a:t>
            </a:r>
            <a:r>
              <a:rPr lang="en-US" sz="1600" dirty="0"/>
              <a:t> library are the special functions(Bessel function, </a:t>
            </a:r>
            <a:r>
              <a:rPr lang="en-US" sz="1600" dirty="0" err="1"/>
              <a:t>Cython</a:t>
            </a:r>
            <a:r>
              <a:rPr lang="en-US" sz="1600" dirty="0"/>
              <a:t> bindings for special functions, etc.) and interpolation. The special function part provides a convenient way for mathematicians, scientists, and programmers to access these complicated algorithms. Interpolation can also be very useful. A 2d image can also be seen as a contour map where colors represents the z value at a certain point. By using interpolation, filters can be applied to the image, and a blurred image can be smoothened.</a:t>
            </a:r>
          </a:p>
        </p:txBody>
      </p:sp>
    </p:spTree>
    <p:extLst>
      <p:ext uri="{BB962C8B-B14F-4D97-AF65-F5344CB8AC3E}">
        <p14:creationId xmlns:p14="http://schemas.microsoft.com/office/powerpoint/2010/main" val="4248052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1" name="Freeform: Shape 30">
            <a:extLst>
              <a:ext uri="{FF2B5EF4-FFF2-40B4-BE49-F238E27FC236}">
                <a16:creationId xmlns:a16="http://schemas.microsoft.com/office/drawing/2014/main" id="{B3D296CC-CA82-4C71-A176-6A9FECDB8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75000"/>
          </a:xfrm>
          <a:custGeom>
            <a:avLst/>
            <a:gdLst>
              <a:gd name="connsiteX0" fmla="*/ 0 w 12192000"/>
              <a:gd name="connsiteY0" fmla="*/ 0 h 2075000"/>
              <a:gd name="connsiteX1" fmla="*/ 12192000 w 12192000"/>
              <a:gd name="connsiteY1" fmla="*/ 0 h 2075000"/>
              <a:gd name="connsiteX2" fmla="*/ 12192000 w 12192000"/>
              <a:gd name="connsiteY2" fmla="*/ 558112 h 2075000"/>
              <a:gd name="connsiteX3" fmla="*/ 12192000 w 12192000"/>
              <a:gd name="connsiteY3" fmla="*/ 750237 h 2075000"/>
              <a:gd name="connsiteX4" fmla="*/ 12192000 w 12192000"/>
              <a:gd name="connsiteY4" fmla="*/ 1726055 h 2075000"/>
              <a:gd name="connsiteX5" fmla="*/ 12113803 w 12192000"/>
              <a:gd name="connsiteY5" fmla="*/ 1734338 h 2075000"/>
              <a:gd name="connsiteX6" fmla="*/ 6753597 w 12192000"/>
              <a:gd name="connsiteY6" fmla="*/ 2057895 h 2075000"/>
              <a:gd name="connsiteX7" fmla="*/ 400746 w 12192000"/>
              <a:gd name="connsiteY7" fmla="*/ 1886552 h 2075000"/>
              <a:gd name="connsiteX8" fmla="*/ 0 w 12192000"/>
              <a:gd name="connsiteY8" fmla="*/ 1849576 h 2075000"/>
              <a:gd name="connsiteX9" fmla="*/ 0 w 12192000"/>
              <a:gd name="connsiteY9" fmla="*/ 750237 h 2075000"/>
              <a:gd name="connsiteX10" fmla="*/ 0 w 12192000"/>
              <a:gd name="connsiteY10" fmla="*/ 558112 h 20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075000">
                <a:moveTo>
                  <a:pt x="0" y="0"/>
                </a:moveTo>
                <a:lnTo>
                  <a:pt x="12192000" y="0"/>
                </a:lnTo>
                <a:lnTo>
                  <a:pt x="12192000" y="558112"/>
                </a:lnTo>
                <a:lnTo>
                  <a:pt x="12192000" y="750237"/>
                </a:lnTo>
                <a:lnTo>
                  <a:pt x="12192000" y="1726055"/>
                </a:lnTo>
                <a:lnTo>
                  <a:pt x="12113803" y="1734338"/>
                </a:lnTo>
                <a:cubicBezTo>
                  <a:pt x="10139508" y="1932287"/>
                  <a:pt x="8237152" y="2025290"/>
                  <a:pt x="6753597" y="2057895"/>
                </a:cubicBezTo>
                <a:cubicBezTo>
                  <a:pt x="4940362" y="2097744"/>
                  <a:pt x="2657278" y="2078414"/>
                  <a:pt x="400746" y="1886552"/>
                </a:cubicBezTo>
                <a:lnTo>
                  <a:pt x="0" y="1849576"/>
                </a:lnTo>
                <a:lnTo>
                  <a:pt x="0" y="750237"/>
                </a:lnTo>
                <a:lnTo>
                  <a:pt x="0" y="558112"/>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A109373-1F0D-884C-B704-90394DCCBD83}"/>
              </a:ext>
            </a:extLst>
          </p:cNvPr>
          <p:cNvSpPr>
            <a:spLocks noGrp="1"/>
          </p:cNvSpPr>
          <p:nvPr>
            <p:ph type="title"/>
          </p:nvPr>
        </p:nvSpPr>
        <p:spPr>
          <a:xfrm>
            <a:off x="807720" y="762608"/>
            <a:ext cx="10481519" cy="1003932"/>
          </a:xfrm>
        </p:spPr>
        <p:txBody>
          <a:bodyPr anchor="ctr">
            <a:normAutofit/>
          </a:bodyPr>
          <a:lstStyle/>
          <a:p>
            <a:pPr algn="l"/>
            <a:r>
              <a:rPr lang="en-US" sz="3600" dirty="0">
                <a:solidFill>
                  <a:schemeClr val="accent1"/>
                </a:solidFill>
              </a:rPr>
              <a:t>Conclusion</a:t>
            </a:r>
          </a:p>
        </p:txBody>
      </p:sp>
      <p:sp>
        <p:nvSpPr>
          <p:cNvPr id="3" name="Content Placeholder 2">
            <a:extLst>
              <a:ext uri="{FF2B5EF4-FFF2-40B4-BE49-F238E27FC236}">
                <a16:creationId xmlns:a16="http://schemas.microsoft.com/office/drawing/2014/main" id="{54C5E0CA-8B06-1445-B8E7-042C4FCFFF9C}"/>
              </a:ext>
            </a:extLst>
          </p:cNvPr>
          <p:cNvSpPr>
            <a:spLocks noGrp="1"/>
          </p:cNvSpPr>
          <p:nvPr>
            <p:ph idx="1"/>
          </p:nvPr>
        </p:nvSpPr>
        <p:spPr>
          <a:xfrm>
            <a:off x="807721" y="2635976"/>
            <a:ext cx="8227269" cy="3542776"/>
          </a:xfrm>
        </p:spPr>
        <p:txBody>
          <a:bodyPr anchor="t">
            <a:normAutofit/>
          </a:bodyPr>
          <a:lstStyle/>
          <a:p>
            <a:pPr marL="0" indent="0">
              <a:buNone/>
            </a:pPr>
            <a:r>
              <a:rPr lang="en-US" sz="2400" dirty="0"/>
              <a:t>In this book I have only mentioned functions that are the easiest to understand. As I mentioned in the beginning, the </a:t>
            </a:r>
            <a:r>
              <a:rPr lang="en-US" sz="2400" dirty="0" err="1"/>
              <a:t>Scipy</a:t>
            </a:r>
            <a:r>
              <a:rPr lang="en-US" sz="2400" dirty="0"/>
              <a:t> library has a lot of other advanced algorithms that are hard to understand as a high school student. This might not be useful for us now, but maybe it will one day in the future.</a:t>
            </a:r>
          </a:p>
        </p:txBody>
      </p:sp>
    </p:spTree>
    <p:extLst>
      <p:ext uri="{BB962C8B-B14F-4D97-AF65-F5344CB8AC3E}">
        <p14:creationId xmlns:p14="http://schemas.microsoft.com/office/powerpoint/2010/main" val="46494677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F9BC-2909-9F41-8CA3-0464112A889A}"/>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654B74E1-7BBF-814E-88E5-5ED8390CF4EA}"/>
              </a:ext>
            </a:extLst>
          </p:cNvPr>
          <p:cNvSpPr>
            <a:spLocks noGrp="1"/>
          </p:cNvSpPr>
          <p:nvPr>
            <p:ph idx="1"/>
          </p:nvPr>
        </p:nvSpPr>
        <p:spPr/>
        <p:txBody>
          <a:bodyPr/>
          <a:lstStyle/>
          <a:p>
            <a:r>
              <a:rPr lang="en-US" dirty="0">
                <a:hlinkClick r:id="rId2"/>
              </a:rPr>
              <a:t>https://docs.scipy.org/doc/scipy/reference/</a:t>
            </a:r>
            <a:endParaRPr lang="en-US" dirty="0"/>
          </a:p>
          <a:p>
            <a:r>
              <a:rPr lang="en-US" dirty="0"/>
              <a:t>https://</a:t>
            </a:r>
            <a:r>
              <a:rPr lang="en-US" dirty="0" err="1"/>
              <a:t>www.cs.cornell.edu</a:t>
            </a:r>
            <a:r>
              <a:rPr lang="en-US" dirty="0"/>
              <a:t>/boom/2003sp/</a:t>
            </a:r>
            <a:r>
              <a:rPr lang="en-US" dirty="0" err="1"/>
              <a:t>ProjectArch</a:t>
            </a:r>
            <a:r>
              <a:rPr lang="en-US" dirty="0"/>
              <a:t>/</a:t>
            </a:r>
            <a:r>
              <a:rPr lang="en-US" dirty="0" err="1"/>
              <a:t>ConjugateGrad</a:t>
            </a:r>
            <a:r>
              <a:rPr lang="en-US" dirty="0"/>
              <a:t>/</a:t>
            </a:r>
            <a:r>
              <a:rPr lang="en-US" dirty="0" err="1"/>
              <a:t>index.htm</a:t>
            </a:r>
            <a:endParaRPr lang="en-US" dirty="0"/>
          </a:p>
        </p:txBody>
      </p:sp>
    </p:spTree>
    <p:extLst>
      <p:ext uri="{BB962C8B-B14F-4D97-AF65-F5344CB8AC3E}">
        <p14:creationId xmlns:p14="http://schemas.microsoft.com/office/powerpoint/2010/main" val="1553322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1E1DB-2567-4D48-87B5-9D9820B8C56B}"/>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80A6B7A8-F479-5E48-BA16-02769F869DE0}"/>
              </a:ext>
            </a:extLst>
          </p:cNvPr>
          <p:cNvSpPr>
            <a:spLocks noGrp="1"/>
          </p:cNvSpPr>
          <p:nvPr>
            <p:ph idx="1"/>
          </p:nvPr>
        </p:nvSpPr>
        <p:spPr/>
        <p:txBody>
          <a:bodyPr anchor="ctr">
            <a:normAutofit/>
          </a:bodyPr>
          <a:lstStyle/>
          <a:p>
            <a:pPr marL="514350" indent="-514350">
              <a:buFont typeface="+mj-lt"/>
              <a:buAutoNum type="arabicPeriod"/>
            </a:pPr>
            <a:r>
              <a:rPr lang="en-US" sz="3200" dirty="0"/>
              <a:t>Overview</a:t>
            </a:r>
          </a:p>
          <a:p>
            <a:pPr marL="514350" indent="-514350">
              <a:buFont typeface="+mj-lt"/>
              <a:buAutoNum type="arabicPeriod"/>
            </a:pPr>
            <a:r>
              <a:rPr lang="en-US" sz="3200" dirty="0"/>
              <a:t>Functionality</a:t>
            </a:r>
          </a:p>
          <a:p>
            <a:pPr marL="514350" indent="-514350">
              <a:buFont typeface="+mj-lt"/>
              <a:buAutoNum type="arabicPeriod"/>
            </a:pPr>
            <a:r>
              <a:rPr lang="en-US" sz="3200" dirty="0"/>
              <a:t>Conclusion</a:t>
            </a:r>
          </a:p>
        </p:txBody>
      </p:sp>
    </p:spTree>
    <p:extLst>
      <p:ext uri="{BB962C8B-B14F-4D97-AF65-F5344CB8AC3E}">
        <p14:creationId xmlns:p14="http://schemas.microsoft.com/office/powerpoint/2010/main" val="3875159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1376FE6E-3875-4BA3-BFD3-1C83AE033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8DF80DFC-0DAA-4D9C-8708-26E7744A4B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7E93B5CF-DC1B-4064-90CA-0640ACCBB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6">
              <a:extLst>
                <a:ext uri="{FF2B5EF4-FFF2-40B4-BE49-F238E27FC236}">
                  <a16:creationId xmlns:a16="http://schemas.microsoft.com/office/drawing/2014/main" id="{487309AD-9F54-464C-9D5C-F9150E22C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7">
              <a:extLst>
                <a:ext uri="{FF2B5EF4-FFF2-40B4-BE49-F238E27FC236}">
                  <a16:creationId xmlns:a16="http://schemas.microsoft.com/office/drawing/2014/main" id="{6BC9C62A-C653-4416-B29F-2B8637B751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8">
              <a:extLst>
                <a:ext uri="{FF2B5EF4-FFF2-40B4-BE49-F238E27FC236}">
                  <a16:creationId xmlns:a16="http://schemas.microsoft.com/office/drawing/2014/main" id="{8E22D742-5156-4D69-B462-2E99F39FF6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9">
              <a:extLst>
                <a:ext uri="{FF2B5EF4-FFF2-40B4-BE49-F238E27FC236}">
                  <a16:creationId xmlns:a16="http://schemas.microsoft.com/office/drawing/2014/main" id="{D61B1907-60B8-4FC1-98EA-DEB3F1DAC7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0">
              <a:extLst>
                <a:ext uri="{FF2B5EF4-FFF2-40B4-BE49-F238E27FC236}">
                  <a16:creationId xmlns:a16="http://schemas.microsoft.com/office/drawing/2014/main" id="{F14EF8A0-ED07-4B22-8F80-7513143E7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1">
              <a:extLst>
                <a:ext uri="{FF2B5EF4-FFF2-40B4-BE49-F238E27FC236}">
                  <a16:creationId xmlns:a16="http://schemas.microsoft.com/office/drawing/2014/main" id="{550E6AEB-8B09-481B-B233-A8D35A885A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2">
              <a:extLst>
                <a:ext uri="{FF2B5EF4-FFF2-40B4-BE49-F238E27FC236}">
                  <a16:creationId xmlns:a16="http://schemas.microsoft.com/office/drawing/2014/main" id="{BC1C3702-CA3C-4D58-AA87-0A1981493B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3">
              <a:extLst>
                <a:ext uri="{FF2B5EF4-FFF2-40B4-BE49-F238E27FC236}">
                  <a16:creationId xmlns:a16="http://schemas.microsoft.com/office/drawing/2014/main" id="{2B883B1C-B586-4A3F-9E1B-EF85AF6AFB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4">
              <a:extLst>
                <a:ext uri="{FF2B5EF4-FFF2-40B4-BE49-F238E27FC236}">
                  <a16:creationId xmlns:a16="http://schemas.microsoft.com/office/drawing/2014/main" id="{9297B2A8-7568-46B9-ACCF-30568CF41D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5">
              <a:extLst>
                <a:ext uri="{FF2B5EF4-FFF2-40B4-BE49-F238E27FC236}">
                  <a16:creationId xmlns:a16="http://schemas.microsoft.com/office/drawing/2014/main" id="{5C254FE3-EC1A-44F0-B752-2354791B6B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6">
              <a:extLst>
                <a:ext uri="{FF2B5EF4-FFF2-40B4-BE49-F238E27FC236}">
                  <a16:creationId xmlns:a16="http://schemas.microsoft.com/office/drawing/2014/main" id="{E16AC1BB-5503-4804-99EE-E958D42C3B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7">
              <a:extLst>
                <a:ext uri="{FF2B5EF4-FFF2-40B4-BE49-F238E27FC236}">
                  <a16:creationId xmlns:a16="http://schemas.microsoft.com/office/drawing/2014/main" id="{60687E84-3245-4B30-9488-74D33E9E5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8">
              <a:extLst>
                <a:ext uri="{FF2B5EF4-FFF2-40B4-BE49-F238E27FC236}">
                  <a16:creationId xmlns:a16="http://schemas.microsoft.com/office/drawing/2014/main" id="{EDF0E227-412B-4AFB-952B-21EE1EC507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9">
              <a:extLst>
                <a:ext uri="{FF2B5EF4-FFF2-40B4-BE49-F238E27FC236}">
                  <a16:creationId xmlns:a16="http://schemas.microsoft.com/office/drawing/2014/main" id="{D0D51459-1816-4501-BFB8-11D89FCE7A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20">
              <a:extLst>
                <a:ext uri="{FF2B5EF4-FFF2-40B4-BE49-F238E27FC236}">
                  <a16:creationId xmlns:a16="http://schemas.microsoft.com/office/drawing/2014/main" id="{EEF2FE98-05EB-4725-ACCF-C52D5DF977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1">
              <a:extLst>
                <a:ext uri="{FF2B5EF4-FFF2-40B4-BE49-F238E27FC236}">
                  <a16:creationId xmlns:a16="http://schemas.microsoft.com/office/drawing/2014/main" id="{36AE0C8D-3882-4E4C-8B0A-D2BF187A0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2">
              <a:extLst>
                <a:ext uri="{FF2B5EF4-FFF2-40B4-BE49-F238E27FC236}">
                  <a16:creationId xmlns:a16="http://schemas.microsoft.com/office/drawing/2014/main" id="{26FB5F9D-B512-421F-8071-88C359958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3">
              <a:extLst>
                <a:ext uri="{FF2B5EF4-FFF2-40B4-BE49-F238E27FC236}">
                  <a16:creationId xmlns:a16="http://schemas.microsoft.com/office/drawing/2014/main" id="{C6E4F7F4-DB5A-47A2-8745-C154D0E938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8" name="Rectangle 57">
            <a:extLst>
              <a:ext uri="{FF2B5EF4-FFF2-40B4-BE49-F238E27FC236}">
                <a16:creationId xmlns:a16="http://schemas.microsoft.com/office/drawing/2014/main" id="{65AB87A9-8B9A-4793-87D4-AE126DADD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0" y="-6706"/>
            <a:ext cx="67490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737607C9-4B59-4CB6-AE2D-C25102D553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62312" y="1186483"/>
            <a:ext cx="3822597" cy="4477933"/>
            <a:chOff x="807084" y="1186483"/>
            <a:chExt cx="3822597" cy="4477933"/>
          </a:xfrm>
        </p:grpSpPr>
        <p:sp>
          <p:nvSpPr>
            <p:cNvPr id="61" name="Rectangle 60">
              <a:extLst>
                <a:ext uri="{FF2B5EF4-FFF2-40B4-BE49-F238E27FC236}">
                  <a16:creationId xmlns:a16="http://schemas.microsoft.com/office/drawing/2014/main" id="{91458B88-1946-4006-9355-59CDC73C0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39">
              <a:extLst>
                <a:ext uri="{FF2B5EF4-FFF2-40B4-BE49-F238E27FC236}">
                  <a16:creationId xmlns:a16="http://schemas.microsoft.com/office/drawing/2014/main" id="{E93D5CDB-D8FE-4E91-A168-F8A5603DC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1EE5B02-AD0B-4340-AD50-196911128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42AB042-477E-FC4D-8350-2FDEF6D3E37A}"/>
              </a:ext>
            </a:extLst>
          </p:cNvPr>
          <p:cNvSpPr>
            <a:spLocks noGrp="1"/>
          </p:cNvSpPr>
          <p:nvPr>
            <p:ph type="title"/>
          </p:nvPr>
        </p:nvSpPr>
        <p:spPr>
          <a:xfrm>
            <a:off x="7650643" y="2075504"/>
            <a:ext cx="3654569" cy="2042725"/>
          </a:xfrm>
        </p:spPr>
        <p:txBody>
          <a:bodyPr vert="horz" lIns="228600" tIns="228600" rIns="228600" bIns="0" rtlCol="0" anchor="b">
            <a:normAutofit/>
          </a:bodyPr>
          <a:lstStyle/>
          <a:p>
            <a:pPr>
              <a:lnSpc>
                <a:spcPct val="80000"/>
              </a:lnSpc>
            </a:pPr>
            <a:r>
              <a:rPr lang="en-US" sz="5400" dirty="0"/>
              <a:t>Introduction</a:t>
            </a:r>
          </a:p>
        </p:txBody>
      </p:sp>
      <p:sp>
        <p:nvSpPr>
          <p:cNvPr id="5" name="Content Placeholder 4">
            <a:extLst>
              <a:ext uri="{FF2B5EF4-FFF2-40B4-BE49-F238E27FC236}">
                <a16:creationId xmlns:a16="http://schemas.microsoft.com/office/drawing/2014/main" id="{3899FF7C-AEFA-8C46-A55C-DD885E5C0E4E}"/>
              </a:ext>
            </a:extLst>
          </p:cNvPr>
          <p:cNvSpPr>
            <a:spLocks noGrp="1"/>
          </p:cNvSpPr>
          <p:nvPr>
            <p:ph idx="1"/>
          </p:nvPr>
        </p:nvSpPr>
        <p:spPr>
          <a:xfrm>
            <a:off x="486556" y="764935"/>
            <a:ext cx="6281873" cy="5248622"/>
          </a:xfrm>
        </p:spPr>
        <p:txBody>
          <a:bodyPr anchor="t">
            <a:normAutofit fontScale="70000" lnSpcReduction="20000"/>
          </a:bodyPr>
          <a:lstStyle/>
          <a:p>
            <a:pPr>
              <a:lnSpc>
                <a:spcPct val="150000"/>
              </a:lnSpc>
            </a:pPr>
            <a:r>
              <a:rPr lang="en-US" dirty="0" err="1"/>
              <a:t>Scipy</a:t>
            </a:r>
            <a:r>
              <a:rPr lang="en-US" dirty="0"/>
              <a:t> has multiple definitions. As a programming ecosystem, </a:t>
            </a:r>
            <a:r>
              <a:rPr lang="en-US" dirty="0" err="1"/>
              <a:t>Scipy</a:t>
            </a:r>
            <a:r>
              <a:rPr lang="en-US" dirty="0"/>
              <a:t> includes libraries like </a:t>
            </a:r>
            <a:r>
              <a:rPr lang="en-US" dirty="0" err="1"/>
              <a:t>Numpy</a:t>
            </a:r>
            <a:r>
              <a:rPr lang="en-US" dirty="0"/>
              <a:t>, </a:t>
            </a:r>
            <a:r>
              <a:rPr lang="en-US" dirty="0" err="1"/>
              <a:t>Sympy</a:t>
            </a:r>
            <a:r>
              <a:rPr lang="en-US" dirty="0"/>
              <a:t>, Matplotlib, etc. As a library, </a:t>
            </a:r>
            <a:r>
              <a:rPr lang="en-US" dirty="0" err="1"/>
              <a:t>Scipy</a:t>
            </a:r>
            <a:r>
              <a:rPr lang="en-US" dirty="0"/>
              <a:t> provides a range of useful advanced scientific and mathematics algorithms Its primary functions include:</a:t>
            </a:r>
          </a:p>
          <a:p>
            <a:pPr>
              <a:lnSpc>
                <a:spcPct val="150000"/>
              </a:lnSpc>
            </a:pPr>
            <a:r>
              <a:rPr lang="en-US" dirty="0"/>
              <a:t>Special functions</a:t>
            </a:r>
          </a:p>
          <a:p>
            <a:pPr>
              <a:lnSpc>
                <a:spcPct val="150000"/>
              </a:lnSpc>
            </a:pPr>
            <a:r>
              <a:rPr lang="en-US" dirty="0" err="1"/>
              <a:t>Intergration</a:t>
            </a:r>
            <a:endParaRPr lang="en-US" dirty="0"/>
          </a:p>
          <a:p>
            <a:pPr>
              <a:lnSpc>
                <a:spcPct val="150000"/>
              </a:lnSpc>
            </a:pPr>
            <a:r>
              <a:rPr lang="en-US" dirty="0"/>
              <a:t>Optimization</a:t>
            </a:r>
          </a:p>
          <a:p>
            <a:pPr>
              <a:lnSpc>
                <a:spcPct val="150000"/>
              </a:lnSpc>
            </a:pPr>
            <a:r>
              <a:rPr lang="en-US" dirty="0"/>
              <a:t>Interpolation</a:t>
            </a:r>
          </a:p>
          <a:p>
            <a:pPr>
              <a:lnSpc>
                <a:spcPct val="150000"/>
              </a:lnSpc>
            </a:pPr>
            <a:r>
              <a:rPr lang="en-US" dirty="0"/>
              <a:t>Fourier transforms</a:t>
            </a:r>
          </a:p>
          <a:p>
            <a:pPr>
              <a:lnSpc>
                <a:spcPct val="150000"/>
              </a:lnSpc>
            </a:pPr>
            <a:r>
              <a:rPr lang="en-US" dirty="0"/>
              <a:t>Signal Processing</a:t>
            </a:r>
          </a:p>
          <a:p>
            <a:pPr>
              <a:lnSpc>
                <a:spcPct val="150000"/>
              </a:lnSpc>
            </a:pPr>
            <a:r>
              <a:rPr lang="en-US" dirty="0"/>
              <a:t>Linear Algebra</a:t>
            </a:r>
          </a:p>
          <a:p>
            <a:pPr>
              <a:lnSpc>
                <a:spcPct val="150000"/>
              </a:lnSpc>
            </a:pPr>
            <a:r>
              <a:rPr lang="en-US" dirty="0"/>
              <a:t>…</a:t>
            </a:r>
          </a:p>
          <a:p>
            <a:pPr marL="0" indent="0">
              <a:lnSpc>
                <a:spcPct val="150000"/>
              </a:lnSpc>
              <a:buNone/>
            </a:pPr>
            <a:r>
              <a:rPr lang="en-US" dirty="0"/>
              <a:t>In this book I will not introduce all the topics, partly due to the limited length of the book, but also partly due to my incapability to understand some of the algorithms</a:t>
            </a:r>
          </a:p>
        </p:txBody>
      </p:sp>
    </p:spTree>
    <p:extLst>
      <p:ext uri="{BB962C8B-B14F-4D97-AF65-F5344CB8AC3E}">
        <p14:creationId xmlns:p14="http://schemas.microsoft.com/office/powerpoint/2010/main" val="3840023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831267-5CAE-41B8-A1CC-66FE1628A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79EE808-85F9-455B-B8F9-FBE90075F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89DCC09-ED44-478A-8F79-A02EBAF7A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8E2E2454-5C03-4173-B8FE-1AB94658D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2E8C684E-09F3-4317-A7D3-3D18C3593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C5505EC4-4943-4963-98E8-69AF3FDF0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4562C7B8-8AFB-4DDB-B72F-284990D5C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3443E48-282C-4250-A466-0EC71FB9E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E1DA5A47-4EF3-4987-A0B2-0D48C03004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97C0249-6965-4479-85DD-65D339807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93CC77F-968A-4E39-A274-827827914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238E5CF-CAEC-4B5C-9DB6-A40F03FB3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BD96636-6E63-4D65-A35C-92653FC48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8D56D53D-1432-4D95-B0DD-3799916FD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15107AD-3A21-4847-8F6C-C40629276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74B4AC16-93AF-4037-B469-BD1BAB95C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57AEC385-0F84-4743-A483-0E9711446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90B47478-85F0-4BCA-9C98-48B633FD5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8F8E9C6-76DE-42DF-9CD7-B9789CDE1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60FFC41-5F89-4B42-913F-7FB17806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B956442-7A16-4B5B-908F-D69FC0A93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B54D797E-632B-4287-907B-A96D2CCBF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BF7D9703-D82B-498D-AA68-475F298FA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F8D580F2-1EDA-4B5F-98EB-EF8F18E9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E0F2EADF-2A67-482F-B290-DED5172BB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5" name="Isosceles Triangle 22">
              <a:extLst>
                <a:ext uri="{FF2B5EF4-FFF2-40B4-BE49-F238E27FC236}">
                  <a16:creationId xmlns:a16="http://schemas.microsoft.com/office/drawing/2014/main" id="{39BCFDA0-B04D-4835-A135-02F8969F3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6DD3C0B8-C176-40C2-93F5-670E2BAC7D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7147EEF7-F50A-CC4A-8C35-CB5B10A56B65}"/>
              </a:ext>
            </a:extLst>
          </p:cNvPr>
          <p:cNvSpPr>
            <a:spLocks noGrp="1"/>
          </p:cNvSpPr>
          <p:nvPr>
            <p:ph type="title"/>
          </p:nvPr>
        </p:nvSpPr>
        <p:spPr>
          <a:xfrm>
            <a:off x="888631" y="2349925"/>
            <a:ext cx="3498979" cy="2456442"/>
          </a:xfrm>
        </p:spPr>
        <p:txBody>
          <a:bodyPr>
            <a:normAutofit/>
          </a:bodyPr>
          <a:lstStyle/>
          <a:p>
            <a:r>
              <a:rPr lang="en-US"/>
              <a:t>Installation</a:t>
            </a:r>
            <a:endParaRPr lang="en-US" dirty="0"/>
          </a:p>
        </p:txBody>
      </p:sp>
      <p:sp>
        <p:nvSpPr>
          <p:cNvPr id="4" name="Content Placeholder 3">
            <a:extLst>
              <a:ext uri="{FF2B5EF4-FFF2-40B4-BE49-F238E27FC236}">
                <a16:creationId xmlns:a16="http://schemas.microsoft.com/office/drawing/2014/main" id="{457CBC5F-344A-A340-9F29-E31E0ECD85B4}"/>
              </a:ext>
            </a:extLst>
          </p:cNvPr>
          <p:cNvSpPr>
            <a:spLocks noGrp="1"/>
          </p:cNvSpPr>
          <p:nvPr>
            <p:ph idx="1"/>
          </p:nvPr>
        </p:nvSpPr>
        <p:spPr>
          <a:xfrm>
            <a:off x="5118447" y="803186"/>
            <a:ext cx="6281873" cy="5248622"/>
          </a:xfrm>
        </p:spPr>
        <p:txBody>
          <a:bodyPr anchor="t"/>
          <a:lstStyle/>
          <a:p>
            <a:r>
              <a:rPr lang="en-US"/>
              <a:t>The installation of the library is rather easy. Just like most other libraries, the scipy library can also be installed via the pip or pip3 install command in the terminal. </a:t>
            </a:r>
            <a:endParaRPr lang="en-US" dirty="0"/>
          </a:p>
        </p:txBody>
      </p:sp>
      <p:pic>
        <p:nvPicPr>
          <p:cNvPr id="7" name="Picture 6">
            <a:extLst>
              <a:ext uri="{FF2B5EF4-FFF2-40B4-BE49-F238E27FC236}">
                <a16:creationId xmlns:a16="http://schemas.microsoft.com/office/drawing/2014/main" id="{1D440DCA-C303-3645-8224-DBC132793700}"/>
              </a:ext>
            </a:extLst>
          </p:cNvPr>
          <p:cNvPicPr>
            <a:picLocks noChangeAspect="1"/>
          </p:cNvPicPr>
          <p:nvPr/>
        </p:nvPicPr>
        <p:blipFill>
          <a:blip r:embed="rId2"/>
          <a:stretch>
            <a:fillRect/>
          </a:stretch>
        </p:blipFill>
        <p:spPr>
          <a:xfrm>
            <a:off x="5463005" y="2349925"/>
            <a:ext cx="5104983" cy="3284325"/>
          </a:xfrm>
          <a:prstGeom prst="rect">
            <a:avLst/>
          </a:prstGeom>
        </p:spPr>
      </p:pic>
      <p:sp>
        <p:nvSpPr>
          <p:cNvPr id="9" name="TextBox 8">
            <a:extLst>
              <a:ext uri="{FF2B5EF4-FFF2-40B4-BE49-F238E27FC236}">
                <a16:creationId xmlns:a16="http://schemas.microsoft.com/office/drawing/2014/main" id="{C7C80D74-57CB-C844-8B5A-6C8C5DF81FE8}"/>
              </a:ext>
            </a:extLst>
          </p:cNvPr>
          <p:cNvSpPr txBox="1"/>
          <p:nvPr/>
        </p:nvSpPr>
        <p:spPr>
          <a:xfrm>
            <a:off x="5591331" y="5694363"/>
            <a:ext cx="4796853" cy="369332"/>
          </a:xfrm>
          <a:prstGeom prst="rect">
            <a:avLst/>
          </a:prstGeom>
          <a:noFill/>
        </p:spPr>
        <p:txBody>
          <a:bodyPr wrap="square" rtlCol="0">
            <a:spAutoFit/>
          </a:bodyPr>
          <a:lstStyle/>
          <a:p>
            <a:r>
              <a:rPr lang="en-US" dirty="0"/>
              <a:t>Like that easy!</a:t>
            </a:r>
          </a:p>
        </p:txBody>
      </p:sp>
    </p:spTree>
    <p:extLst>
      <p:ext uri="{BB962C8B-B14F-4D97-AF65-F5344CB8AC3E}">
        <p14:creationId xmlns:p14="http://schemas.microsoft.com/office/powerpoint/2010/main" val="18070246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4" name="Rectangle 33">
            <a:extLst>
              <a:ext uri="{FF2B5EF4-FFF2-40B4-BE49-F238E27FC236}">
                <a16:creationId xmlns:a16="http://schemas.microsoft.com/office/drawing/2014/main" id="{3F68D903-F26B-46F9-911C-92FEC6A69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88E6E148-E023-4954-86E3-30141DFB5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37" name="Freeform 5">
              <a:extLst>
                <a:ext uri="{FF2B5EF4-FFF2-40B4-BE49-F238E27FC236}">
                  <a16:creationId xmlns:a16="http://schemas.microsoft.com/office/drawing/2014/main" id="{0D3F982F-CC17-4661-8EAF-7BC5E6735A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a:extLst/>
          </p:spPr>
        </p:sp>
        <p:sp>
          <p:nvSpPr>
            <p:cNvPr id="38" name="Freeform 6">
              <a:extLst>
                <a:ext uri="{FF2B5EF4-FFF2-40B4-BE49-F238E27FC236}">
                  <a16:creationId xmlns:a16="http://schemas.microsoft.com/office/drawing/2014/main" id="{90D37B37-763F-44D7-AEBC-44893638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p:spPr>
        </p:sp>
        <p:sp>
          <p:nvSpPr>
            <p:cNvPr id="39" name="Freeform 7">
              <a:extLst>
                <a:ext uri="{FF2B5EF4-FFF2-40B4-BE49-F238E27FC236}">
                  <a16:creationId xmlns:a16="http://schemas.microsoft.com/office/drawing/2014/main" id="{37E4608D-34B6-48E2-8243-67D04B36F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a:extLst/>
          </p:spPr>
        </p:sp>
        <p:sp>
          <p:nvSpPr>
            <p:cNvPr id="40" name="Freeform 8">
              <a:extLst>
                <a:ext uri="{FF2B5EF4-FFF2-40B4-BE49-F238E27FC236}">
                  <a16:creationId xmlns:a16="http://schemas.microsoft.com/office/drawing/2014/main" id="{F40C4AC8-50E7-49B1-8864-2CE866701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a:extLst/>
          </p:spPr>
        </p:sp>
        <p:sp>
          <p:nvSpPr>
            <p:cNvPr id="41" name="Freeform 9">
              <a:extLst>
                <a:ext uri="{FF2B5EF4-FFF2-40B4-BE49-F238E27FC236}">
                  <a16:creationId xmlns:a16="http://schemas.microsoft.com/office/drawing/2014/main" id="{8B74515D-097E-4D6D-9614-3EE424776F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a:extLst/>
          </p:spPr>
        </p:sp>
        <p:sp>
          <p:nvSpPr>
            <p:cNvPr id="42" name="Freeform 10">
              <a:extLst>
                <a:ext uri="{FF2B5EF4-FFF2-40B4-BE49-F238E27FC236}">
                  <a16:creationId xmlns:a16="http://schemas.microsoft.com/office/drawing/2014/main" id="{B01B715E-8AF8-4069-AFF6-C4731F0C3B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a:extLst/>
          </p:spPr>
        </p:sp>
        <p:sp>
          <p:nvSpPr>
            <p:cNvPr id="43" name="Freeform 11">
              <a:extLst>
                <a:ext uri="{FF2B5EF4-FFF2-40B4-BE49-F238E27FC236}">
                  <a16:creationId xmlns:a16="http://schemas.microsoft.com/office/drawing/2014/main" id="{E1E01D11-2228-4016-AD29-65D1C6DB2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a:extLst/>
          </p:spPr>
        </p:sp>
        <p:sp>
          <p:nvSpPr>
            <p:cNvPr id="44" name="Freeform 12">
              <a:extLst>
                <a:ext uri="{FF2B5EF4-FFF2-40B4-BE49-F238E27FC236}">
                  <a16:creationId xmlns:a16="http://schemas.microsoft.com/office/drawing/2014/main" id="{1459FE25-5A43-4BCE-B99B-4F40DE8A4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a:extLst/>
          </p:spPr>
        </p:sp>
        <p:sp>
          <p:nvSpPr>
            <p:cNvPr id="45" name="Freeform 13">
              <a:extLst>
                <a:ext uri="{FF2B5EF4-FFF2-40B4-BE49-F238E27FC236}">
                  <a16:creationId xmlns:a16="http://schemas.microsoft.com/office/drawing/2014/main" id="{3B23074C-316F-47BD-8C6B-EC2FF4952F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a:extLst/>
          </p:spPr>
        </p:sp>
        <p:sp>
          <p:nvSpPr>
            <p:cNvPr id="46" name="Freeform 14">
              <a:extLst>
                <a:ext uri="{FF2B5EF4-FFF2-40B4-BE49-F238E27FC236}">
                  <a16:creationId xmlns:a16="http://schemas.microsoft.com/office/drawing/2014/main" id="{A8080108-D92A-4D64-AFA7-DCCBAF669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a:extLst/>
          </p:spPr>
        </p:sp>
        <p:sp>
          <p:nvSpPr>
            <p:cNvPr id="47" name="Freeform 15">
              <a:extLst>
                <a:ext uri="{FF2B5EF4-FFF2-40B4-BE49-F238E27FC236}">
                  <a16:creationId xmlns:a16="http://schemas.microsoft.com/office/drawing/2014/main" id="{4CDA9133-E392-4602-8F72-342B0F2B1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a:extLst/>
          </p:spPr>
        </p:sp>
        <p:sp>
          <p:nvSpPr>
            <p:cNvPr id="48" name="Freeform 16">
              <a:extLst>
                <a:ext uri="{FF2B5EF4-FFF2-40B4-BE49-F238E27FC236}">
                  <a16:creationId xmlns:a16="http://schemas.microsoft.com/office/drawing/2014/main" id="{41574FAC-64B1-48BF-9962-5F1D6F293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a:extLst/>
          </p:spPr>
        </p:sp>
        <p:sp>
          <p:nvSpPr>
            <p:cNvPr id="49" name="Freeform 17">
              <a:extLst>
                <a:ext uri="{FF2B5EF4-FFF2-40B4-BE49-F238E27FC236}">
                  <a16:creationId xmlns:a16="http://schemas.microsoft.com/office/drawing/2014/main" id="{3C0763C8-12E2-42A2-96FE-5731CDF293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a:extLst/>
          </p:spPr>
        </p:sp>
        <p:sp>
          <p:nvSpPr>
            <p:cNvPr id="50" name="Freeform 18">
              <a:extLst>
                <a:ext uri="{FF2B5EF4-FFF2-40B4-BE49-F238E27FC236}">
                  <a16:creationId xmlns:a16="http://schemas.microsoft.com/office/drawing/2014/main" id="{FA456C9D-7219-467B-B2AD-D5789A7D2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a:extLst/>
          </p:spPr>
        </p:sp>
        <p:sp>
          <p:nvSpPr>
            <p:cNvPr id="51" name="Freeform 19">
              <a:extLst>
                <a:ext uri="{FF2B5EF4-FFF2-40B4-BE49-F238E27FC236}">
                  <a16:creationId xmlns:a16="http://schemas.microsoft.com/office/drawing/2014/main" id="{77284864-DE74-4A45-AD93-F63035040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a:extLst/>
          </p:spPr>
        </p:sp>
        <p:sp>
          <p:nvSpPr>
            <p:cNvPr id="52" name="Freeform 20">
              <a:extLst>
                <a:ext uri="{FF2B5EF4-FFF2-40B4-BE49-F238E27FC236}">
                  <a16:creationId xmlns:a16="http://schemas.microsoft.com/office/drawing/2014/main" id="{2ECA1844-43F9-45F6-B52D-4854DBC48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a:extLst/>
          </p:spPr>
        </p:sp>
        <p:sp>
          <p:nvSpPr>
            <p:cNvPr id="53" name="Freeform 21">
              <a:extLst>
                <a:ext uri="{FF2B5EF4-FFF2-40B4-BE49-F238E27FC236}">
                  <a16:creationId xmlns:a16="http://schemas.microsoft.com/office/drawing/2014/main" id="{F9ECEA64-1836-4323-A0A3-D4F829112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p:spPr>
        </p:sp>
        <p:sp>
          <p:nvSpPr>
            <p:cNvPr id="54" name="Freeform 22">
              <a:extLst>
                <a:ext uri="{FF2B5EF4-FFF2-40B4-BE49-F238E27FC236}">
                  <a16:creationId xmlns:a16="http://schemas.microsoft.com/office/drawing/2014/main" id="{950F914B-7F44-4D5A-97BB-4BE453F4A4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p:spPr>
        </p:sp>
        <p:sp>
          <p:nvSpPr>
            <p:cNvPr id="55" name="Freeform 23">
              <a:extLst>
                <a:ext uri="{FF2B5EF4-FFF2-40B4-BE49-F238E27FC236}">
                  <a16:creationId xmlns:a16="http://schemas.microsoft.com/office/drawing/2014/main" id="{A3EFB651-6736-424B-995D-48C4B0E55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p:spPr>
        </p:sp>
      </p:grpSp>
      <p:grpSp>
        <p:nvGrpSpPr>
          <p:cNvPr id="57" name="Group 56">
            <a:extLst>
              <a:ext uri="{FF2B5EF4-FFF2-40B4-BE49-F238E27FC236}">
                <a16:creationId xmlns:a16="http://schemas.microsoft.com/office/drawing/2014/main" id="{1FB4E014-64CE-4D11-A129-94A1893FA6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58" name="Rectangle 57">
              <a:extLst>
                <a:ext uri="{FF2B5EF4-FFF2-40B4-BE49-F238E27FC236}">
                  <a16:creationId xmlns:a16="http://schemas.microsoft.com/office/drawing/2014/main" id="{DFBDC1C1-8061-451F-8181-9F0402645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Isosceles Triangle 58">
              <a:extLst>
                <a:ext uri="{FF2B5EF4-FFF2-40B4-BE49-F238E27FC236}">
                  <a16:creationId xmlns:a16="http://schemas.microsoft.com/office/drawing/2014/main" id="{C35F105D-10BD-4664-8966-82DC76172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Rectangle 59">
              <a:extLst>
                <a:ext uri="{FF2B5EF4-FFF2-40B4-BE49-F238E27FC236}">
                  <a16:creationId xmlns:a16="http://schemas.microsoft.com/office/drawing/2014/main" id="{6C9E557E-56E2-4C47-BB57-B5D2A4FB3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B3C5351C-24F8-414E-940F-7993BCAD05C5}"/>
              </a:ext>
            </a:extLst>
          </p:cNvPr>
          <p:cNvSpPr>
            <a:spLocks noGrp="1"/>
          </p:cNvSpPr>
          <p:nvPr>
            <p:ph type="title"/>
          </p:nvPr>
        </p:nvSpPr>
        <p:spPr>
          <a:xfrm>
            <a:off x="1759236" y="2075504"/>
            <a:ext cx="8679915" cy="1748729"/>
          </a:xfrm>
        </p:spPr>
        <p:txBody>
          <a:bodyPr vert="horz" lIns="228600" tIns="228600" rIns="228600" bIns="0" rtlCol="0" anchor="b">
            <a:normAutofit/>
          </a:bodyPr>
          <a:lstStyle/>
          <a:p>
            <a:pPr>
              <a:lnSpc>
                <a:spcPct val="80000"/>
              </a:lnSpc>
            </a:pPr>
            <a:r>
              <a:rPr lang="en-US" sz="5400" dirty="0"/>
              <a:t>Integration</a:t>
            </a:r>
          </a:p>
        </p:txBody>
      </p:sp>
      <p:sp>
        <p:nvSpPr>
          <p:cNvPr id="3" name="Text Placeholder 2">
            <a:extLst>
              <a:ext uri="{FF2B5EF4-FFF2-40B4-BE49-F238E27FC236}">
                <a16:creationId xmlns:a16="http://schemas.microsoft.com/office/drawing/2014/main" id="{389EDA9C-6FA0-0746-95E6-68B43ABB15A2}"/>
              </a:ext>
            </a:extLst>
          </p:cNvPr>
          <p:cNvSpPr>
            <a:spLocks noGrp="1"/>
          </p:cNvSpPr>
          <p:nvPr>
            <p:ph type="body" idx="1"/>
          </p:nvPr>
        </p:nvSpPr>
        <p:spPr>
          <a:xfrm>
            <a:off x="1759237" y="3906266"/>
            <a:ext cx="8673427" cy="1322587"/>
          </a:xfrm>
        </p:spPr>
        <p:txBody>
          <a:bodyPr vert="horz" lIns="91440" tIns="0" rIns="91440" bIns="45720" rtlCol="0">
            <a:normAutofit/>
          </a:bodyPr>
          <a:lstStyle/>
          <a:p>
            <a:pPr>
              <a:lnSpc>
                <a:spcPct val="100000"/>
              </a:lnSpc>
            </a:pPr>
            <a:endParaRPr lang="en-US"/>
          </a:p>
        </p:txBody>
      </p:sp>
    </p:spTree>
    <p:extLst>
      <p:ext uri="{BB962C8B-B14F-4D97-AF65-F5344CB8AC3E}">
        <p14:creationId xmlns:p14="http://schemas.microsoft.com/office/powerpoint/2010/main" val="392133418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 name="Group 9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1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1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123" name="Rectangle 12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581A1B-30F9-F041-9A77-606126C78704}"/>
              </a:ext>
            </a:extLst>
          </p:cNvPr>
          <p:cNvSpPr>
            <a:spLocks noGrp="1"/>
          </p:cNvSpPr>
          <p:nvPr>
            <p:ph type="title"/>
          </p:nvPr>
        </p:nvSpPr>
        <p:spPr>
          <a:xfrm>
            <a:off x="2892054" y="565150"/>
            <a:ext cx="6230857" cy="1230570"/>
          </a:xfrm>
        </p:spPr>
        <p:txBody>
          <a:bodyPr vert="horz" lIns="228600" tIns="228600" rIns="228600" bIns="0" rtlCol="0" anchor="t">
            <a:normAutofit/>
          </a:bodyPr>
          <a:lstStyle/>
          <a:p>
            <a:pPr algn="l"/>
            <a:r>
              <a:rPr lang="en-US" sz="3600" dirty="0">
                <a:solidFill>
                  <a:schemeClr val="accent1"/>
                </a:solidFill>
              </a:rPr>
              <a:t>General integration</a:t>
            </a:r>
          </a:p>
        </p:txBody>
      </p:sp>
      <p:sp>
        <p:nvSpPr>
          <p:cNvPr id="125" name="Isosceles Triangle 12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8577C78-8327-4F46-9C2A-9857A30E53A7}"/>
                  </a:ext>
                </a:extLst>
              </p:cNvPr>
              <p:cNvSpPr>
                <a:spLocks noGrp="1"/>
              </p:cNvSpPr>
              <p:nvPr>
                <p:ph idx="1"/>
              </p:nvPr>
            </p:nvSpPr>
            <p:spPr>
              <a:xfrm>
                <a:off x="2880484" y="1891601"/>
                <a:ext cx="6936617" cy="4389278"/>
              </a:xfrm>
            </p:spPr>
            <p:txBody>
              <a:bodyPr anchor="t">
                <a:normAutofit fontScale="92500" lnSpcReduction="10000"/>
              </a:bodyPr>
              <a:lstStyle/>
              <a:p>
                <a:r>
                  <a:rPr lang="en-US" sz="1600" dirty="0"/>
                  <a:t>General integration works as the example shows:</a:t>
                </a:r>
              </a:p>
              <a:p>
                <a:endParaRPr lang="en-US" sz="1600" dirty="0"/>
              </a:p>
              <a:p>
                <a:endParaRPr lang="en-US" sz="1600" dirty="0"/>
              </a:p>
              <a:p>
                <a:endParaRPr lang="en-US" sz="1600" dirty="0"/>
              </a:p>
              <a:p>
                <a:endParaRPr lang="en-US" sz="1600" dirty="0"/>
              </a:p>
              <a:p>
                <a:endParaRPr lang="en-US" sz="1600" dirty="0"/>
              </a:p>
              <a:p>
                <a:pPr marL="0" indent="0">
                  <a:buNone/>
                </a:pPr>
                <a:r>
                  <a:rPr lang="en-US" sz="1600" dirty="0"/>
                  <a:t>For integration, the quad() command is used. In the parenthesis, “lambda x” specifies what the function is integrating with respect to; the argument after the colon is the function to be integrated, and the final two arguments corresponds to the lower and upper limit of integration. In this example, ”result” is the same as</a:t>
                </a:r>
              </a:p>
              <a:p>
                <a:pPr marL="0" indent="0">
                  <a:buNone/>
                </a:pPr>
                <a14:m>
                  <m:oMathPara xmlns:m="http://schemas.openxmlformats.org/officeDocument/2006/math">
                    <m:oMathParaPr>
                      <m:jc m:val="centerGroup"/>
                    </m:oMathParaPr>
                    <m:oMath xmlns:m="http://schemas.openxmlformats.org/officeDocument/2006/math">
                      <m:nary>
                        <m:naryPr>
                          <m:limLoc m:val="subSup"/>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𝑑𝑥</m:t>
                          </m:r>
                        </m:e>
                      </m:nary>
                    </m:oMath>
                  </m:oMathPara>
                </a14:m>
                <a:endParaRPr lang="en-US" dirty="0"/>
              </a:p>
              <a:p>
                <a:pPr marL="0" indent="0">
                  <a:buNone/>
                </a:pPr>
                <a:endParaRPr lang="en-US" sz="1600" dirty="0"/>
              </a:p>
            </p:txBody>
          </p:sp>
        </mc:Choice>
        <mc:Fallback xmlns="">
          <p:sp>
            <p:nvSpPr>
              <p:cNvPr id="4" name="Content Placeholder 3">
                <a:extLst>
                  <a:ext uri="{FF2B5EF4-FFF2-40B4-BE49-F238E27FC236}">
                    <a16:creationId xmlns:a16="http://schemas.microsoft.com/office/drawing/2014/main" id="{58577C78-8327-4F46-9C2A-9857A30E53A7}"/>
                  </a:ext>
                </a:extLst>
              </p:cNvPr>
              <p:cNvSpPr>
                <a:spLocks noGrp="1" noRot="1" noChangeAspect="1" noMove="1" noResize="1" noEditPoints="1" noAdjustHandles="1" noChangeArrowheads="1" noChangeShapeType="1" noTextEdit="1"/>
              </p:cNvSpPr>
              <p:nvPr>
                <p:ph idx="1"/>
              </p:nvPr>
            </p:nvSpPr>
            <p:spPr>
              <a:xfrm>
                <a:off x="2880484" y="1891601"/>
                <a:ext cx="6936617" cy="4389278"/>
              </a:xfrm>
              <a:blipFill>
                <a:blip r:embed="rId2"/>
                <a:stretch>
                  <a:fillRect l="-366" t="-288" b="-34006"/>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F6B97CD7-0604-AE46-B50D-33D50B72FBEB}"/>
              </a:ext>
            </a:extLst>
          </p:cNvPr>
          <p:cNvPicPr>
            <a:picLocks noChangeAspect="1"/>
          </p:cNvPicPr>
          <p:nvPr/>
        </p:nvPicPr>
        <p:blipFill>
          <a:blip r:embed="rId3"/>
          <a:stretch>
            <a:fillRect/>
          </a:stretch>
        </p:blipFill>
        <p:spPr>
          <a:xfrm>
            <a:off x="2892054" y="2347769"/>
            <a:ext cx="6915103" cy="1721137"/>
          </a:xfrm>
          <a:prstGeom prst="rect">
            <a:avLst/>
          </a:prstGeom>
        </p:spPr>
      </p:pic>
    </p:spTree>
    <p:extLst>
      <p:ext uri="{BB962C8B-B14F-4D97-AF65-F5344CB8AC3E}">
        <p14:creationId xmlns:p14="http://schemas.microsoft.com/office/powerpoint/2010/main" val="4241485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8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93" name="Rectangle 9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01FB9B-7DCD-9F46-A6AA-0685C7C36973}"/>
              </a:ext>
            </a:extLst>
          </p:cNvPr>
          <p:cNvSpPr>
            <a:spLocks noGrp="1"/>
          </p:cNvSpPr>
          <p:nvPr>
            <p:ph type="title"/>
          </p:nvPr>
        </p:nvSpPr>
        <p:spPr>
          <a:xfrm>
            <a:off x="2880487" y="499140"/>
            <a:ext cx="6230857" cy="1230570"/>
          </a:xfrm>
        </p:spPr>
        <p:txBody>
          <a:bodyPr vert="horz" lIns="228600" tIns="228600" rIns="228600" bIns="0" rtlCol="0" anchor="t">
            <a:normAutofit/>
          </a:bodyPr>
          <a:lstStyle/>
          <a:p>
            <a:pPr algn="l"/>
            <a:r>
              <a:rPr lang="en-US" sz="3600" dirty="0">
                <a:solidFill>
                  <a:schemeClr val="accent1"/>
                </a:solidFill>
              </a:rPr>
              <a:t>Integrating a function with parameters</a:t>
            </a:r>
          </a:p>
        </p:txBody>
      </p:sp>
      <p:sp>
        <p:nvSpPr>
          <p:cNvPr id="95" name="Isosceles Triangle 9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43E85EC-6949-464B-9117-0C299B6C3675}"/>
                  </a:ext>
                </a:extLst>
              </p:cNvPr>
              <p:cNvSpPr>
                <a:spLocks noGrp="1"/>
              </p:cNvSpPr>
              <p:nvPr>
                <p:ph idx="1"/>
              </p:nvPr>
            </p:nvSpPr>
            <p:spPr>
              <a:xfrm>
                <a:off x="2880487" y="2038571"/>
                <a:ext cx="6684201" cy="4391598"/>
              </a:xfrm>
            </p:spPr>
            <p:txBody>
              <a:bodyPr anchor="t">
                <a:normAutofit fontScale="92500" lnSpcReduction="10000"/>
              </a:bodyPr>
              <a:lstStyle/>
              <a:p>
                <a:pPr marL="0" indent="0">
                  <a:buNone/>
                </a:pPr>
                <a:r>
                  <a:rPr lang="en-US" sz="1600" dirty="0"/>
                  <a:t>The quad() function can also integrate function with parameters in it. For example, for this integral</a:t>
                </a:r>
              </a:p>
              <a:p>
                <a:pPr marL="0" indent="0">
                  <a:buNone/>
                </a:pPr>
                <a14:m>
                  <m:oMathPara xmlns:m="http://schemas.openxmlformats.org/officeDocument/2006/math">
                    <m:oMathParaPr>
                      <m:jc m:val="center"/>
                    </m:oMathParaPr>
                    <m:oMath xmlns:m="http://schemas.openxmlformats.org/officeDocument/2006/math">
                      <m:nary>
                        <m:naryPr>
                          <m:limLoc m:val="subSup"/>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1</m:t>
                          </m:r>
                        </m:sup>
                        <m:e>
                          <m:r>
                            <a:rPr lang="en-US" i="1">
                              <a:latin typeface="Cambria Math" panose="02040503050406030204" pitchFamily="18" charset="0"/>
                            </a:rPr>
                            <m:t>𝑎</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𝑏𝑑𝑥</m:t>
                          </m:r>
                        </m:e>
                      </m:nary>
                    </m:oMath>
                  </m:oMathPara>
                </a14:m>
                <a:endParaRPr lang="en-US" dirty="0"/>
              </a:p>
              <a:p>
                <a:pPr marL="0" indent="0">
                  <a:buNone/>
                </a:pPr>
                <a:r>
                  <a:rPr lang="en-US" dirty="0"/>
                  <a:t>the corresponding code in python would be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Where after the upper and lower limits, another argument, </a:t>
                </a:r>
                <a:r>
                  <a:rPr lang="en-US" dirty="0" err="1"/>
                  <a:t>args</a:t>
                </a:r>
                <a:r>
                  <a:rPr lang="en-US" dirty="0"/>
                  <a:t> = (a, b) is added to claim that a and b are parameters in this function</a:t>
                </a:r>
              </a:p>
              <a:p>
                <a:endParaRPr lang="en-US" sz="1600" dirty="0"/>
              </a:p>
            </p:txBody>
          </p:sp>
        </mc:Choice>
        <mc:Fallback xmlns="">
          <p:sp>
            <p:nvSpPr>
              <p:cNvPr id="4" name="Content Placeholder 3">
                <a:extLst>
                  <a:ext uri="{FF2B5EF4-FFF2-40B4-BE49-F238E27FC236}">
                    <a16:creationId xmlns:a16="http://schemas.microsoft.com/office/drawing/2014/main" id="{E43E85EC-6949-464B-9117-0C299B6C3675}"/>
                  </a:ext>
                </a:extLst>
              </p:cNvPr>
              <p:cNvSpPr>
                <a:spLocks noGrp="1" noRot="1" noChangeAspect="1" noMove="1" noResize="1" noEditPoints="1" noAdjustHandles="1" noChangeArrowheads="1" noChangeShapeType="1" noTextEdit="1"/>
              </p:cNvSpPr>
              <p:nvPr>
                <p:ph idx="1"/>
              </p:nvPr>
            </p:nvSpPr>
            <p:spPr>
              <a:xfrm>
                <a:off x="2880487" y="2038571"/>
                <a:ext cx="6684201" cy="4391598"/>
              </a:xfrm>
              <a:blipFill>
                <a:blip r:embed="rId2"/>
                <a:stretch>
                  <a:fillRect l="-569" t="-9538" r="-380" b="-289"/>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27433CED-A7FF-9344-B2F8-B897CBA78A74}"/>
              </a:ext>
            </a:extLst>
          </p:cNvPr>
          <p:cNvPicPr>
            <a:picLocks noChangeAspect="1"/>
          </p:cNvPicPr>
          <p:nvPr/>
        </p:nvPicPr>
        <p:blipFill>
          <a:blip r:embed="rId3"/>
          <a:stretch>
            <a:fillRect/>
          </a:stretch>
        </p:blipFill>
        <p:spPr>
          <a:xfrm>
            <a:off x="4006521" y="3756838"/>
            <a:ext cx="4193246" cy="1702594"/>
          </a:xfrm>
          <a:prstGeom prst="rect">
            <a:avLst/>
          </a:prstGeom>
        </p:spPr>
      </p:pic>
    </p:spTree>
    <p:extLst>
      <p:ext uri="{BB962C8B-B14F-4D97-AF65-F5344CB8AC3E}">
        <p14:creationId xmlns:p14="http://schemas.microsoft.com/office/powerpoint/2010/main" val="1258821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80"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6"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7"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102" name="Rectangle 101">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21CAE9-6594-7148-BBFE-04A80B3FE22A}"/>
              </a:ext>
            </a:extLst>
          </p:cNvPr>
          <p:cNvSpPr>
            <a:spLocks noGrp="1"/>
          </p:cNvSpPr>
          <p:nvPr>
            <p:ph type="title"/>
          </p:nvPr>
        </p:nvSpPr>
        <p:spPr>
          <a:xfrm>
            <a:off x="2880485" y="841375"/>
            <a:ext cx="6230857" cy="1230570"/>
          </a:xfrm>
        </p:spPr>
        <p:txBody>
          <a:bodyPr vert="horz" lIns="228600" tIns="228600" rIns="228600" bIns="0" rtlCol="0" anchor="t">
            <a:normAutofit/>
          </a:bodyPr>
          <a:lstStyle/>
          <a:p>
            <a:pPr algn="l"/>
            <a:r>
              <a:rPr lang="en-US" sz="3600">
                <a:solidFill>
                  <a:schemeClr val="accent1"/>
                </a:solidFill>
              </a:rPr>
              <a:t>Double integration</a:t>
            </a:r>
          </a:p>
        </p:txBody>
      </p:sp>
      <p:sp>
        <p:nvSpPr>
          <p:cNvPr id="104" name="Isosceles Triangle 103">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5BBC6F68-2BB7-E943-B03A-1E6A62C39A57}"/>
                  </a:ext>
                </a:extLst>
              </p:cNvPr>
              <p:cNvSpPr>
                <a:spLocks noGrp="1"/>
              </p:cNvSpPr>
              <p:nvPr>
                <p:ph idx="1"/>
              </p:nvPr>
            </p:nvSpPr>
            <p:spPr>
              <a:xfrm>
                <a:off x="2880487" y="2249046"/>
                <a:ext cx="6123783" cy="3802762"/>
              </a:xfrm>
            </p:spPr>
            <p:txBody>
              <a:bodyPr anchor="t">
                <a:normAutofit/>
              </a:bodyPr>
              <a:lstStyle/>
              <a:p>
                <a:pPr marL="0" indent="0">
                  <a:buNone/>
                </a:pPr>
                <a:r>
                  <a:rPr lang="en-US" sz="1600" dirty="0"/>
                  <a:t>Double integration can be achieved by using the </a:t>
                </a:r>
                <a:r>
                  <a:rPr lang="en-US" sz="1600" dirty="0" err="1"/>
                  <a:t>dbquad</a:t>
                </a:r>
                <a:r>
                  <a:rPr lang="en-US" sz="1600" dirty="0"/>
                  <a:t>() function. For example, if we were to integrate this function:</a:t>
                </a:r>
              </a:p>
              <a:p>
                <a:pPr marL="0" indent="0">
                  <a:buNone/>
                </a:pPr>
                <a14:m>
                  <m:oMathPara xmlns:m="http://schemas.openxmlformats.org/officeDocument/2006/math">
                    <m:oMathParaPr>
                      <m:jc m:val="centerGroup"/>
                    </m:oMathParaPr>
                    <m:oMath xmlns:m="http://schemas.openxmlformats.org/officeDocument/2006/math">
                      <m:nary>
                        <m:naryPr>
                          <m:limLoc m:val="undOvr"/>
                          <m:ctrlPr>
                            <a:rPr lang="en-US" i="1">
                              <a:latin typeface="Cambria Math" panose="02040503050406030204" pitchFamily="18" charset="0"/>
                            </a:rPr>
                          </m:ctrlPr>
                        </m:naryPr>
                        <m:sub>
                          <m:r>
                            <a:rPr lang="en-US" i="1">
                              <a:latin typeface="Cambria Math" panose="02040503050406030204" pitchFamily="18" charset="0"/>
                            </a:rPr>
                            <m:t>𝑦</m:t>
                          </m:r>
                          <m:r>
                            <a:rPr lang="en-US" i="1">
                              <a:latin typeface="Cambria Math" panose="02040503050406030204" pitchFamily="18" charset="0"/>
                            </a:rPr>
                            <m:t>=0</m:t>
                          </m:r>
                        </m:sub>
                        <m:sup>
                          <m:r>
                            <a:rPr lang="en-US" i="1">
                              <a:latin typeface="Cambria Math" panose="02040503050406030204" pitchFamily="18" charset="0"/>
                            </a:rPr>
                            <m:t>1/2</m:t>
                          </m:r>
                        </m:sup>
                        <m:e>
                          <m:r>
                            <a:rPr lang="en-US" i="1">
                              <a:latin typeface="Cambria Math" panose="02040503050406030204" pitchFamily="18" charset="0"/>
                            </a:rPr>
                            <m:t> </m:t>
                          </m:r>
                        </m:e>
                      </m:nary>
                      <m:nary>
                        <m:naryPr>
                          <m:limLoc m:val="subSup"/>
                          <m:ctrlPr>
                            <a:rPr lang="en-US" i="1">
                              <a:latin typeface="Cambria Math" panose="02040503050406030204" pitchFamily="18" charset="0"/>
                            </a:rPr>
                          </m:ctrlPr>
                        </m:naryPr>
                        <m:sub>
                          <m:r>
                            <a:rPr lang="en-US" i="1">
                              <a:latin typeface="Cambria Math" panose="02040503050406030204" pitchFamily="18" charset="0"/>
                            </a:rPr>
                            <m:t>𝑥</m:t>
                          </m:r>
                          <m:r>
                            <a:rPr lang="en-US" i="1">
                              <a:latin typeface="Cambria Math" panose="02040503050406030204" pitchFamily="18" charset="0"/>
                            </a:rPr>
                            <m:t>=0</m:t>
                          </m:r>
                        </m:sub>
                        <m:sup>
                          <m:r>
                            <a:rPr lang="en-US" i="1">
                              <a:latin typeface="Cambria Math" panose="02040503050406030204" pitchFamily="18" charset="0"/>
                            </a:rPr>
                            <m:t>1</m:t>
                          </m:r>
                        </m:sup>
                        <m:e>
                          <m:r>
                            <a:rPr lang="en-US" i="1">
                              <a:latin typeface="Cambria Math" panose="02040503050406030204" pitchFamily="18" charset="0"/>
                            </a:rPr>
                            <m:t>𝑥𝑦𝑑𝑥𝑑𝑦</m:t>
                          </m:r>
                        </m:e>
                      </m:nary>
                    </m:oMath>
                  </m:oMathPara>
                </a14:m>
                <a:endParaRPr lang="en-US" dirty="0"/>
              </a:p>
              <a:p>
                <a:pPr marL="0" indent="0">
                  <a:buNone/>
                </a:pPr>
                <a:r>
                  <a:rPr lang="en-US" sz="1600" dirty="0"/>
                  <a:t>Then the code would be</a:t>
                </a:r>
              </a:p>
              <a:p>
                <a:pPr marL="0" indent="0">
                  <a:buNone/>
                </a:pPr>
                <a:endParaRPr lang="en-US" sz="1600" dirty="0"/>
              </a:p>
              <a:p>
                <a:pPr marL="0" indent="0">
                  <a:buNone/>
                </a:pPr>
                <a:endParaRPr lang="en-US" sz="1600" dirty="0"/>
              </a:p>
              <a:p>
                <a:pPr marL="0" indent="0">
                  <a:buNone/>
                </a:pPr>
                <a:r>
                  <a:rPr lang="en-US" sz="1600" dirty="0"/>
                  <a:t>Similarly, first the variables in the function are claimed, then the actual function, upper and lower limits.</a:t>
                </a:r>
              </a:p>
            </p:txBody>
          </p:sp>
        </mc:Choice>
        <mc:Fallback>
          <p:sp>
            <p:nvSpPr>
              <p:cNvPr id="4" name="Content Placeholder 3">
                <a:extLst>
                  <a:ext uri="{FF2B5EF4-FFF2-40B4-BE49-F238E27FC236}">
                    <a16:creationId xmlns:a16="http://schemas.microsoft.com/office/drawing/2014/main" id="{5BBC6F68-2BB7-E943-B03A-1E6A62C39A57}"/>
                  </a:ext>
                </a:extLst>
              </p:cNvPr>
              <p:cNvSpPr>
                <a:spLocks noGrp="1" noRot="1" noChangeAspect="1" noMove="1" noResize="1" noEditPoints="1" noAdjustHandles="1" noChangeArrowheads="1" noChangeShapeType="1" noTextEdit="1"/>
              </p:cNvSpPr>
              <p:nvPr>
                <p:ph idx="1"/>
              </p:nvPr>
            </p:nvSpPr>
            <p:spPr>
              <a:xfrm>
                <a:off x="2880487" y="2249046"/>
                <a:ext cx="6123783" cy="3802762"/>
              </a:xfrm>
              <a:blipFill>
                <a:blip r:embed="rId2"/>
                <a:stretch>
                  <a:fillRect l="-414" t="-5648" r="-207"/>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2B7AA228-E9D9-5645-A933-4371C5984E31}"/>
              </a:ext>
            </a:extLst>
          </p:cNvPr>
          <p:cNvPicPr>
            <a:picLocks noChangeAspect="1"/>
          </p:cNvPicPr>
          <p:nvPr/>
        </p:nvPicPr>
        <p:blipFill>
          <a:blip r:embed="rId3"/>
          <a:stretch>
            <a:fillRect/>
          </a:stretch>
        </p:blipFill>
        <p:spPr>
          <a:xfrm>
            <a:off x="2548485" y="4329007"/>
            <a:ext cx="8060544" cy="674793"/>
          </a:xfrm>
          <a:prstGeom prst="rect">
            <a:avLst/>
          </a:prstGeom>
        </p:spPr>
      </p:pic>
    </p:spTree>
    <p:extLst>
      <p:ext uri="{BB962C8B-B14F-4D97-AF65-F5344CB8AC3E}">
        <p14:creationId xmlns:p14="http://schemas.microsoft.com/office/powerpoint/2010/main" val="145624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4" name="Rectangle 33">
            <a:extLst>
              <a:ext uri="{FF2B5EF4-FFF2-40B4-BE49-F238E27FC236}">
                <a16:creationId xmlns:a16="http://schemas.microsoft.com/office/drawing/2014/main" id="{3F68D903-F26B-46F9-911C-92FEC6A69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88E6E148-E023-4954-86E3-30141DFB5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37" name="Freeform 5">
              <a:extLst>
                <a:ext uri="{FF2B5EF4-FFF2-40B4-BE49-F238E27FC236}">
                  <a16:creationId xmlns:a16="http://schemas.microsoft.com/office/drawing/2014/main" id="{0D3F982F-CC17-4661-8EAF-7BC5E6735A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a:extLst/>
          </p:spPr>
        </p:sp>
        <p:sp>
          <p:nvSpPr>
            <p:cNvPr id="38" name="Freeform 6">
              <a:extLst>
                <a:ext uri="{FF2B5EF4-FFF2-40B4-BE49-F238E27FC236}">
                  <a16:creationId xmlns:a16="http://schemas.microsoft.com/office/drawing/2014/main" id="{90D37B37-763F-44D7-AEBC-44893638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p:spPr>
        </p:sp>
        <p:sp>
          <p:nvSpPr>
            <p:cNvPr id="39" name="Freeform 7">
              <a:extLst>
                <a:ext uri="{FF2B5EF4-FFF2-40B4-BE49-F238E27FC236}">
                  <a16:creationId xmlns:a16="http://schemas.microsoft.com/office/drawing/2014/main" id="{37E4608D-34B6-48E2-8243-67D04B36F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a:extLst/>
          </p:spPr>
        </p:sp>
        <p:sp>
          <p:nvSpPr>
            <p:cNvPr id="40" name="Freeform 8">
              <a:extLst>
                <a:ext uri="{FF2B5EF4-FFF2-40B4-BE49-F238E27FC236}">
                  <a16:creationId xmlns:a16="http://schemas.microsoft.com/office/drawing/2014/main" id="{F40C4AC8-50E7-49B1-8864-2CE866701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a:extLst/>
          </p:spPr>
        </p:sp>
        <p:sp>
          <p:nvSpPr>
            <p:cNvPr id="41" name="Freeform 9">
              <a:extLst>
                <a:ext uri="{FF2B5EF4-FFF2-40B4-BE49-F238E27FC236}">
                  <a16:creationId xmlns:a16="http://schemas.microsoft.com/office/drawing/2014/main" id="{8B74515D-097E-4D6D-9614-3EE424776F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a:extLst/>
          </p:spPr>
        </p:sp>
        <p:sp>
          <p:nvSpPr>
            <p:cNvPr id="42" name="Freeform 10">
              <a:extLst>
                <a:ext uri="{FF2B5EF4-FFF2-40B4-BE49-F238E27FC236}">
                  <a16:creationId xmlns:a16="http://schemas.microsoft.com/office/drawing/2014/main" id="{B01B715E-8AF8-4069-AFF6-C4731F0C3B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a:extLst/>
          </p:spPr>
        </p:sp>
        <p:sp>
          <p:nvSpPr>
            <p:cNvPr id="43" name="Freeform 11">
              <a:extLst>
                <a:ext uri="{FF2B5EF4-FFF2-40B4-BE49-F238E27FC236}">
                  <a16:creationId xmlns:a16="http://schemas.microsoft.com/office/drawing/2014/main" id="{E1E01D11-2228-4016-AD29-65D1C6DB2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a:extLst/>
          </p:spPr>
        </p:sp>
        <p:sp>
          <p:nvSpPr>
            <p:cNvPr id="44" name="Freeform 12">
              <a:extLst>
                <a:ext uri="{FF2B5EF4-FFF2-40B4-BE49-F238E27FC236}">
                  <a16:creationId xmlns:a16="http://schemas.microsoft.com/office/drawing/2014/main" id="{1459FE25-5A43-4BCE-B99B-4F40DE8A4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a:extLst/>
          </p:spPr>
        </p:sp>
        <p:sp>
          <p:nvSpPr>
            <p:cNvPr id="45" name="Freeform 13">
              <a:extLst>
                <a:ext uri="{FF2B5EF4-FFF2-40B4-BE49-F238E27FC236}">
                  <a16:creationId xmlns:a16="http://schemas.microsoft.com/office/drawing/2014/main" id="{3B23074C-316F-47BD-8C6B-EC2FF4952F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a:extLst/>
          </p:spPr>
        </p:sp>
        <p:sp>
          <p:nvSpPr>
            <p:cNvPr id="46" name="Freeform 14">
              <a:extLst>
                <a:ext uri="{FF2B5EF4-FFF2-40B4-BE49-F238E27FC236}">
                  <a16:creationId xmlns:a16="http://schemas.microsoft.com/office/drawing/2014/main" id="{A8080108-D92A-4D64-AFA7-DCCBAF669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a:extLst/>
          </p:spPr>
        </p:sp>
        <p:sp>
          <p:nvSpPr>
            <p:cNvPr id="47" name="Freeform 15">
              <a:extLst>
                <a:ext uri="{FF2B5EF4-FFF2-40B4-BE49-F238E27FC236}">
                  <a16:creationId xmlns:a16="http://schemas.microsoft.com/office/drawing/2014/main" id="{4CDA9133-E392-4602-8F72-342B0F2B1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a:extLst/>
          </p:spPr>
        </p:sp>
        <p:sp>
          <p:nvSpPr>
            <p:cNvPr id="48" name="Freeform 16">
              <a:extLst>
                <a:ext uri="{FF2B5EF4-FFF2-40B4-BE49-F238E27FC236}">
                  <a16:creationId xmlns:a16="http://schemas.microsoft.com/office/drawing/2014/main" id="{41574FAC-64B1-48BF-9962-5F1D6F293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a:extLst/>
          </p:spPr>
        </p:sp>
        <p:sp>
          <p:nvSpPr>
            <p:cNvPr id="49" name="Freeform 17">
              <a:extLst>
                <a:ext uri="{FF2B5EF4-FFF2-40B4-BE49-F238E27FC236}">
                  <a16:creationId xmlns:a16="http://schemas.microsoft.com/office/drawing/2014/main" id="{3C0763C8-12E2-42A2-96FE-5731CDF293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a:extLst/>
          </p:spPr>
        </p:sp>
        <p:sp>
          <p:nvSpPr>
            <p:cNvPr id="50" name="Freeform 18">
              <a:extLst>
                <a:ext uri="{FF2B5EF4-FFF2-40B4-BE49-F238E27FC236}">
                  <a16:creationId xmlns:a16="http://schemas.microsoft.com/office/drawing/2014/main" id="{FA456C9D-7219-467B-B2AD-D5789A7D2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a:extLst/>
          </p:spPr>
        </p:sp>
        <p:sp>
          <p:nvSpPr>
            <p:cNvPr id="51" name="Freeform 19">
              <a:extLst>
                <a:ext uri="{FF2B5EF4-FFF2-40B4-BE49-F238E27FC236}">
                  <a16:creationId xmlns:a16="http://schemas.microsoft.com/office/drawing/2014/main" id="{77284864-DE74-4A45-AD93-F63035040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a:extLst/>
          </p:spPr>
        </p:sp>
        <p:sp>
          <p:nvSpPr>
            <p:cNvPr id="52" name="Freeform 20">
              <a:extLst>
                <a:ext uri="{FF2B5EF4-FFF2-40B4-BE49-F238E27FC236}">
                  <a16:creationId xmlns:a16="http://schemas.microsoft.com/office/drawing/2014/main" id="{2ECA1844-43F9-45F6-B52D-4854DBC48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a:extLst/>
          </p:spPr>
        </p:sp>
        <p:sp>
          <p:nvSpPr>
            <p:cNvPr id="53" name="Freeform 21">
              <a:extLst>
                <a:ext uri="{FF2B5EF4-FFF2-40B4-BE49-F238E27FC236}">
                  <a16:creationId xmlns:a16="http://schemas.microsoft.com/office/drawing/2014/main" id="{F9ECEA64-1836-4323-A0A3-D4F829112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p:spPr>
        </p:sp>
        <p:sp>
          <p:nvSpPr>
            <p:cNvPr id="54" name="Freeform 22">
              <a:extLst>
                <a:ext uri="{FF2B5EF4-FFF2-40B4-BE49-F238E27FC236}">
                  <a16:creationId xmlns:a16="http://schemas.microsoft.com/office/drawing/2014/main" id="{950F914B-7F44-4D5A-97BB-4BE453F4A4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p:spPr>
        </p:sp>
        <p:sp>
          <p:nvSpPr>
            <p:cNvPr id="55" name="Freeform 23">
              <a:extLst>
                <a:ext uri="{FF2B5EF4-FFF2-40B4-BE49-F238E27FC236}">
                  <a16:creationId xmlns:a16="http://schemas.microsoft.com/office/drawing/2014/main" id="{A3EFB651-6736-424B-995D-48C4B0E55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p:spPr>
        </p:sp>
      </p:grpSp>
      <p:grpSp>
        <p:nvGrpSpPr>
          <p:cNvPr id="57" name="Group 56">
            <a:extLst>
              <a:ext uri="{FF2B5EF4-FFF2-40B4-BE49-F238E27FC236}">
                <a16:creationId xmlns:a16="http://schemas.microsoft.com/office/drawing/2014/main" id="{1FB4E014-64CE-4D11-A129-94A1893FA6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58" name="Rectangle 57">
              <a:extLst>
                <a:ext uri="{FF2B5EF4-FFF2-40B4-BE49-F238E27FC236}">
                  <a16:creationId xmlns:a16="http://schemas.microsoft.com/office/drawing/2014/main" id="{DFBDC1C1-8061-451F-8181-9F0402645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Isosceles Triangle 58">
              <a:extLst>
                <a:ext uri="{FF2B5EF4-FFF2-40B4-BE49-F238E27FC236}">
                  <a16:creationId xmlns:a16="http://schemas.microsoft.com/office/drawing/2014/main" id="{C35F105D-10BD-4664-8966-82DC76172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Rectangle 59">
              <a:extLst>
                <a:ext uri="{FF2B5EF4-FFF2-40B4-BE49-F238E27FC236}">
                  <a16:creationId xmlns:a16="http://schemas.microsoft.com/office/drawing/2014/main" id="{6C9E557E-56E2-4C47-BB57-B5D2A4FB3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8CA88416-63E4-4C4E-8B04-B646163EB08C}"/>
              </a:ext>
            </a:extLst>
          </p:cNvPr>
          <p:cNvSpPr>
            <a:spLocks noGrp="1"/>
          </p:cNvSpPr>
          <p:nvPr>
            <p:ph type="title"/>
          </p:nvPr>
        </p:nvSpPr>
        <p:spPr>
          <a:xfrm>
            <a:off x="1759236" y="2075504"/>
            <a:ext cx="8679915" cy="1748729"/>
          </a:xfrm>
        </p:spPr>
        <p:txBody>
          <a:bodyPr vert="horz" lIns="228600" tIns="228600" rIns="228600" bIns="0" rtlCol="0" anchor="b">
            <a:normAutofit/>
          </a:bodyPr>
          <a:lstStyle/>
          <a:p>
            <a:pPr>
              <a:lnSpc>
                <a:spcPct val="80000"/>
              </a:lnSpc>
            </a:pPr>
            <a:r>
              <a:rPr lang="en-US" sz="5400"/>
              <a:t>Matrix operations</a:t>
            </a:r>
          </a:p>
        </p:txBody>
      </p:sp>
      <p:sp>
        <p:nvSpPr>
          <p:cNvPr id="3" name="Text Placeholder 2">
            <a:extLst>
              <a:ext uri="{FF2B5EF4-FFF2-40B4-BE49-F238E27FC236}">
                <a16:creationId xmlns:a16="http://schemas.microsoft.com/office/drawing/2014/main" id="{1707BA5D-1DCA-EC48-8F53-1C4D0A8BBCD5}"/>
              </a:ext>
            </a:extLst>
          </p:cNvPr>
          <p:cNvSpPr>
            <a:spLocks noGrp="1"/>
          </p:cNvSpPr>
          <p:nvPr>
            <p:ph type="body" idx="1"/>
          </p:nvPr>
        </p:nvSpPr>
        <p:spPr>
          <a:xfrm>
            <a:off x="1759237" y="3906266"/>
            <a:ext cx="8673427" cy="1322587"/>
          </a:xfrm>
        </p:spPr>
        <p:txBody>
          <a:bodyPr vert="horz" lIns="91440" tIns="0" rIns="91440" bIns="45720" rtlCol="0">
            <a:normAutofit/>
          </a:bodyPr>
          <a:lstStyle/>
          <a:p>
            <a:pPr>
              <a:lnSpc>
                <a:spcPct val="100000"/>
              </a:lnSpc>
            </a:pPr>
            <a:endParaRPr lang="en-US"/>
          </a:p>
        </p:txBody>
      </p:sp>
    </p:spTree>
    <p:extLst>
      <p:ext uri="{BB962C8B-B14F-4D97-AF65-F5344CB8AC3E}">
        <p14:creationId xmlns:p14="http://schemas.microsoft.com/office/powerpoint/2010/main" val="47716707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TotalTime>502</TotalTime>
  <Words>896</Words>
  <Application>Microsoft Macintosh PowerPoint</Application>
  <PresentationFormat>Widescreen</PresentationFormat>
  <Paragraphs>86</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Calibri Light</vt:lpstr>
      <vt:lpstr>Cambria Math</vt:lpstr>
      <vt:lpstr>Rockwell</vt:lpstr>
      <vt:lpstr>Wingdings</vt:lpstr>
      <vt:lpstr>Atlas</vt:lpstr>
      <vt:lpstr>Scipy library</vt:lpstr>
      <vt:lpstr>Table of contents</vt:lpstr>
      <vt:lpstr>Introduction</vt:lpstr>
      <vt:lpstr>Installation</vt:lpstr>
      <vt:lpstr>Integration</vt:lpstr>
      <vt:lpstr>General integration</vt:lpstr>
      <vt:lpstr>Integrating a function with parameters</vt:lpstr>
      <vt:lpstr>Double integration</vt:lpstr>
      <vt:lpstr>Matrix operations</vt:lpstr>
      <vt:lpstr>Finding inverse matrix</vt:lpstr>
      <vt:lpstr>Why not Numpy???</vt:lpstr>
      <vt:lpstr>Applications</vt:lpstr>
      <vt:lpstr>Application</vt:lpstr>
      <vt:lpstr>Solving linear system</vt:lpstr>
      <vt:lpstr>Other useful functions</vt:lpstr>
      <vt:lpstr>Conclusion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Scipy library</dc:title>
  <dc:creator>Li20, Yichao (Leo)</dc:creator>
  <cp:lastModifiedBy>Li20, Yichao (Leo)</cp:lastModifiedBy>
  <cp:revision>54</cp:revision>
  <dcterms:created xsi:type="dcterms:W3CDTF">2019-01-28T17:39:36Z</dcterms:created>
  <dcterms:modified xsi:type="dcterms:W3CDTF">2019-02-01T08:33:39Z</dcterms:modified>
</cp:coreProperties>
</file>