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88" r:id="rId5"/>
    <p:sldId id="270" r:id="rId6"/>
    <p:sldId id="277" r:id="rId7"/>
    <p:sldId id="278" r:id="rId8"/>
    <p:sldId id="280" r:id="rId9"/>
    <p:sldId id="271" r:id="rId10"/>
    <p:sldId id="272" r:id="rId11"/>
    <p:sldId id="283" r:id="rId12"/>
    <p:sldId id="290" r:id="rId13"/>
    <p:sldId id="286" r:id="rId14"/>
    <p:sldId id="289" r:id="rId15"/>
    <p:sldId id="285" r:id="rId16"/>
    <p:sldId id="284" r:id="rId17"/>
    <p:sldId id="281" r:id="rId18"/>
    <p:sldId id="273" r:id="rId19"/>
    <p:sldId id="282" r:id="rId20"/>
    <p:sldId id="274" r:id="rId21"/>
    <p:sldId id="275" r:id="rId22"/>
    <p:sldId id="291" r:id="rId23"/>
    <p:sldId id="292" r:id="rId24"/>
    <p:sldId id="293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53F-B87D-4506-AA3A-1E46A92E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9809-017D-430F-957C-1538923A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474-1F2D-4212-8792-07C00B0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9E24-178F-4CD9-B405-F4AB559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FAE2-90B1-4814-8F02-85E5E53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EA4-E0E5-4AC8-8192-D025375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B312-C229-4B03-9C77-2850C7DC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DE75-6D06-421B-9575-F956AF7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86B2-0818-46C1-AFEF-5BA9CF8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138-1295-4945-AC98-C995369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38F6-DA2E-4415-9CA6-D0E0BAE7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E792-99E2-459D-89A7-C65F124F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7856-1B96-4534-871F-7C0B1A4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4E79-807A-466E-8E0B-032FCDB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4A99-D122-469D-BB5F-7B9CFE4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D158-50BA-4DB3-A654-74A86CDB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DB9-9540-4491-9256-B2F71C3E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3DB-920B-42BC-AFEC-948B796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54B-3752-4263-A4EF-8AAC62C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A360-30A7-48BB-9CA7-BE9F9C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743-DA7D-459D-B813-EE6FF50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23AC-F9B4-4673-954A-7ABEC06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209-F360-4DEE-8ECA-1DF1768D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CC1-D127-4940-AD45-F02302B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5D0F-0897-46E3-A0E3-CD5D25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2F0-223F-4220-A95C-5DC933C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8221-CB32-4D4E-87B2-E9AAB855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6B1-0172-4715-A0F6-CC776FA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798F-3EEC-4D86-915C-B033E364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5389-57F4-4F5F-8E2C-84C132B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DA98-FCA6-4E8D-99D1-72A5C79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F5E-6DEC-405A-8D23-4606879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5F58-25A7-4748-B516-0921965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767D-A640-4EF0-9E82-C7FE133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E2BF-8FFD-4297-8655-6BCD7EAB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400E-D2B3-48C0-A583-2922263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EBA6-A37B-4FD2-BE3F-F22092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F0B1-455D-497F-A75B-66971EE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9239-A14E-4F69-B2F2-68C783D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196-89E9-40AA-A7A8-96C7AF83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51A7-C3EC-4E1F-8388-9D2D5B0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AF12A-CA86-40B1-A266-3557C861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96D6-54C8-4421-BC2A-2D4F35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4763-C421-4F39-86F4-28DDBB12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3F87-49CB-4FAA-AE88-34FBEB3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002E-1399-4875-A0A8-0EEDFE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88F-5BCC-43A9-95E5-F3F9E57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A55E-320F-4B62-9AA8-167966FD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416D-E6B2-4065-8F06-3B8B1674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7F18-D4BB-428B-81F4-4DFE8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DE5C-AF36-4DB2-B163-9EFD8BA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FE0-FB4F-4761-8AF7-2D09B5C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1583-ED3C-4283-9DCB-485D12F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7CB33-40C7-4C41-89E6-67FB92A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8971-F740-4CA4-9BDC-DE89B33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BD04-7EF4-440A-AE2B-1BF6672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0E03-966E-40C7-943B-CCE5D2D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409A-29C5-4639-B9CF-0CA69D7D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E57C-4A3C-4BC3-B99D-9DDFFB6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EB7C-9BF8-4743-8C78-74398A6E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100-31E8-4165-989D-7F58099E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83C4-3467-4284-9496-45F50DF3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6F99-C686-4B23-9D93-BC427501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hemtools.readthedocs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mtools.readthedocs.io/en/latest/content/NGS_pipelines/tutorial.html#id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ww.encodeproject.org/data-standards/terms/#library" TargetMode="External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F99-CC0A-49EB-A67B-D45D4CF5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06AB-AC63-4D07-88C4-7AA20C06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4-18-2019</a:t>
            </a:r>
          </a:p>
          <a:p>
            <a:r>
              <a:rPr lang="en-US" dirty="0"/>
              <a:t>Yichao Li</a:t>
            </a:r>
          </a:p>
          <a:p>
            <a:r>
              <a:rPr lang="en-US" dirty="0"/>
              <a:t>Yichao.Li@stjude.org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5CA15-A866-491C-8936-0881888CA52B}"/>
              </a:ext>
            </a:extLst>
          </p:cNvPr>
          <p:cNvSpPr/>
          <p:nvPr/>
        </p:nvSpPr>
        <p:spPr>
          <a:xfrm>
            <a:off x="3783573" y="6458273"/>
            <a:ext cx="4171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principles: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9B98D-CE15-4D23-B9D8-9E95C7EE587E}"/>
              </a:ext>
            </a:extLst>
          </p:cNvPr>
          <p:cNvSpPr/>
          <p:nvPr/>
        </p:nvSpPr>
        <p:spPr>
          <a:xfrm>
            <a:off x="1038425" y="1950133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0486C-4907-421C-8031-4AED436733D5}"/>
              </a:ext>
            </a:extLst>
          </p:cNvPr>
          <p:cNvSpPr/>
          <p:nvPr/>
        </p:nvSpPr>
        <p:spPr>
          <a:xfrm>
            <a:off x="1038425" y="3022868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41791-9DE7-40CD-86E2-9D89D745C065}"/>
              </a:ext>
            </a:extLst>
          </p:cNvPr>
          <p:cNvSpPr/>
          <p:nvPr/>
        </p:nvSpPr>
        <p:spPr>
          <a:xfrm>
            <a:off x="1038425" y="4222253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46984-3971-4FF8-90D8-696A820615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078788" y="2323358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3B64F4-7AC5-4A93-8BB2-B81DB541DF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078788" y="3396093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0646E24-0869-4A22-B6A2-4E1E451E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56" y="2380423"/>
            <a:ext cx="8477250" cy="1428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BD333A-942A-48FC-AD52-4AD4A5E7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23" y="1713758"/>
            <a:ext cx="840105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CA9490-D72C-4D55-B19E-037B9ACC3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023" y="4094540"/>
            <a:ext cx="8372475" cy="628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46A52F-806F-4871-A339-39CD28239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5366980"/>
            <a:ext cx="7508147" cy="14158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3EF559-CD7B-432E-B0B6-A546F5F1D145}"/>
              </a:ext>
            </a:extLst>
          </p:cNvPr>
          <p:cNvSpPr/>
          <p:nvPr/>
        </p:nvSpPr>
        <p:spPr>
          <a:xfrm>
            <a:off x="8705493" y="495957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525640-6B37-4C61-9319-94373B9A5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5366980"/>
            <a:ext cx="4453605" cy="13558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5CB6408-8F4E-4B76-A835-3C8933AB779B}"/>
              </a:ext>
            </a:extLst>
          </p:cNvPr>
          <p:cNvSpPr/>
          <p:nvPr/>
        </p:nvSpPr>
        <p:spPr>
          <a:xfrm>
            <a:off x="2284183" y="4925371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209896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09"/>
            <a:ext cx="10515600" cy="1325563"/>
          </a:xfrm>
        </p:spPr>
        <p:txBody>
          <a:bodyPr/>
          <a:lstStyle/>
          <a:p>
            <a:r>
              <a:rPr lang="en-US" dirty="0"/>
              <a:t>Hands on exercises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CC4C1-4E05-4088-856C-5D927D0E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46" y="1291903"/>
            <a:ext cx="5806991" cy="48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09"/>
            <a:ext cx="10515600" cy="1325563"/>
          </a:xfrm>
        </p:spPr>
        <p:txBody>
          <a:bodyPr/>
          <a:lstStyle/>
          <a:p>
            <a:r>
              <a:rPr lang="en-US" dirty="0"/>
              <a:t>Hands on exercises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FF465-4E8D-4CE9-AF50-F7DA8FAE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28" y="2032146"/>
            <a:ext cx="8610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8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ATAC-seq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0AD49-FD22-4060-ADBB-1CE1A0DB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05" y="1690688"/>
            <a:ext cx="8562975" cy="418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09C85-F110-46CE-BA9B-BE09A5FE39C8}"/>
              </a:ext>
            </a:extLst>
          </p:cNvPr>
          <p:cNvSpPr/>
          <p:nvPr/>
        </p:nvSpPr>
        <p:spPr>
          <a:xfrm>
            <a:off x="9603584" y="3226818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C0E33D-5E97-4CC5-B039-FFFC138207B6}"/>
              </a:ext>
            </a:extLst>
          </p:cNvPr>
          <p:cNvSpPr/>
          <p:nvPr/>
        </p:nvSpPr>
        <p:spPr>
          <a:xfrm>
            <a:off x="9603584" y="4299553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EB75C-57A1-4553-8032-7E137C84B2F9}"/>
              </a:ext>
            </a:extLst>
          </p:cNvPr>
          <p:cNvSpPr/>
          <p:nvPr/>
        </p:nvSpPr>
        <p:spPr>
          <a:xfrm>
            <a:off x="9603584" y="5498938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FE5328-441C-4C49-87CE-77533427456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643947" y="3600043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907A3-0A60-4031-9606-9FB24C547C8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643947" y="4672778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Single-end </a:t>
            </a:r>
            <a:r>
              <a:rPr lang="en-US" dirty="0" err="1"/>
              <a:t>ChIP</a:t>
            </a:r>
            <a:r>
              <a:rPr lang="en-US" dirty="0"/>
              <a:t>-seq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2606C-D698-4ACD-B24B-05B6EE42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2" y="1556770"/>
            <a:ext cx="8477250" cy="4667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2E529E-D2E5-4CB6-8279-870A02EDD9C3}"/>
              </a:ext>
            </a:extLst>
          </p:cNvPr>
          <p:cNvSpPr/>
          <p:nvPr/>
        </p:nvSpPr>
        <p:spPr>
          <a:xfrm>
            <a:off x="9273074" y="3242387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EA416-4D73-439D-8179-4A26929C094F}"/>
              </a:ext>
            </a:extLst>
          </p:cNvPr>
          <p:cNvSpPr/>
          <p:nvPr/>
        </p:nvSpPr>
        <p:spPr>
          <a:xfrm>
            <a:off x="9273074" y="4315122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D53B3-9A64-4FA1-B7FC-64576C17764C}"/>
              </a:ext>
            </a:extLst>
          </p:cNvPr>
          <p:cNvSpPr/>
          <p:nvPr/>
        </p:nvSpPr>
        <p:spPr>
          <a:xfrm>
            <a:off x="9273074" y="5514507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FB0F6-331F-4462-951F-CFA5A6BF9BE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313437" y="3615612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AB3587-E715-453E-A290-36811AAF3FD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313437" y="4688347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3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RUN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B4F16-33D3-404F-836D-D946C57C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5" y="1690688"/>
            <a:ext cx="8458200" cy="4562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11697-F462-450D-A049-76223728F7F9}"/>
              </a:ext>
            </a:extLst>
          </p:cNvPr>
          <p:cNvSpPr/>
          <p:nvPr/>
        </p:nvSpPr>
        <p:spPr>
          <a:xfrm>
            <a:off x="9460972" y="3373294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9B39-EC15-45AA-849E-EA2CA7173463}"/>
              </a:ext>
            </a:extLst>
          </p:cNvPr>
          <p:cNvSpPr/>
          <p:nvPr/>
        </p:nvSpPr>
        <p:spPr>
          <a:xfrm>
            <a:off x="9460972" y="4446029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C2C64-FCCD-4C75-95D8-CBC97439BD6F}"/>
              </a:ext>
            </a:extLst>
          </p:cNvPr>
          <p:cNvSpPr/>
          <p:nvPr/>
        </p:nvSpPr>
        <p:spPr>
          <a:xfrm>
            <a:off x="9460972" y="5645414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76046-9B78-4492-B3E9-779FA17C0B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501335" y="3746519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E9025-9B13-4CDF-8DA9-D9A0F3773D6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501335" y="4819254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3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Paired-end </a:t>
            </a:r>
            <a:r>
              <a:rPr lang="en-US" dirty="0" err="1"/>
              <a:t>ChIP</a:t>
            </a:r>
            <a:r>
              <a:rPr lang="en-US" dirty="0"/>
              <a:t>-seq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35EBD-9C22-4F59-BF49-06A2ED94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2" y="1690688"/>
            <a:ext cx="8467725" cy="4562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C6D9E3-187E-4450-AB5C-289B7976E0B8}"/>
              </a:ext>
            </a:extLst>
          </p:cNvPr>
          <p:cNvSpPr/>
          <p:nvPr/>
        </p:nvSpPr>
        <p:spPr>
          <a:xfrm>
            <a:off x="9419027" y="3334316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348A0-927F-4474-ABF8-6ACB8DE4B44E}"/>
              </a:ext>
            </a:extLst>
          </p:cNvPr>
          <p:cNvSpPr/>
          <p:nvPr/>
        </p:nvSpPr>
        <p:spPr>
          <a:xfrm>
            <a:off x="9419027" y="440705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20CE5-9094-45F3-8B33-980F5879ECB2}"/>
              </a:ext>
            </a:extLst>
          </p:cNvPr>
          <p:cNvSpPr/>
          <p:nvPr/>
        </p:nvSpPr>
        <p:spPr>
          <a:xfrm>
            <a:off x="9419027" y="5606436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ED0FD2-FBBF-4BA5-9AA6-397ED08D70E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459390" y="3707541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E0575-F0B7-464F-8898-BAC357106C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459390" y="4780276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1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dirty="0" err="1"/>
              <a:t>HemTools</a:t>
            </a:r>
            <a:r>
              <a:rPr lang="en-US" dirty="0"/>
              <a:t>   </a:t>
            </a:r>
            <a:r>
              <a:rPr lang="en-US" dirty="0" err="1"/>
              <a:t>subcmd</a:t>
            </a:r>
            <a:r>
              <a:rPr lang="en-US" dirty="0"/>
              <a:t>   </a:t>
            </a:r>
            <a:r>
              <a:rPr lang="en-US" dirty="0" err="1"/>
              <a:t>some_required_parameters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subcmd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case-sensitive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4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2757" cy="4351338"/>
          </a:xfrm>
        </p:spPr>
        <p:txBody>
          <a:bodyPr/>
          <a:lstStyle/>
          <a:p>
            <a:r>
              <a:rPr lang="en-US" dirty="0"/>
              <a:t>Required parameters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236BD-9307-4323-9EBF-AD6C140C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57" y="505748"/>
            <a:ext cx="6563936" cy="59871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E7B173-0803-4D86-B053-2F94F2B47CE3}"/>
              </a:ext>
            </a:extLst>
          </p:cNvPr>
          <p:cNvSpPr/>
          <p:nvPr/>
        </p:nvSpPr>
        <p:spPr>
          <a:xfrm>
            <a:off x="5589037" y="4683967"/>
            <a:ext cx="6307494" cy="942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3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Input format (</a:t>
            </a:r>
            <a:r>
              <a:rPr lang="en-US" dirty="0" err="1"/>
              <a:t>tsv</a:t>
            </a:r>
            <a:r>
              <a:rPr lang="en-US" dirty="0"/>
              <a:t>, tab-separated values)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DA78-8DF1-4480-8E81-EFE3DA38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4604391"/>
            <a:ext cx="7508147" cy="1415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0E78C-F44E-449B-9EE5-8445CA27129B}"/>
              </a:ext>
            </a:extLst>
          </p:cNvPr>
          <p:cNvSpPr/>
          <p:nvPr/>
        </p:nvSpPr>
        <p:spPr>
          <a:xfrm>
            <a:off x="8854622" y="411492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94A9-7256-4C7A-9930-6B0E9F79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4604391"/>
            <a:ext cx="4453605" cy="1355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7B86C4-4A9A-4EFC-8272-A390A39E32DD}"/>
              </a:ext>
            </a:extLst>
          </p:cNvPr>
          <p:cNvSpPr/>
          <p:nvPr/>
        </p:nvSpPr>
        <p:spPr>
          <a:xfrm>
            <a:off x="2566075" y="4235059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13950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29BC35-C978-4DFD-875C-F25B63CE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2" y="3422229"/>
            <a:ext cx="3124039" cy="324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610CE-BE7A-44A6-B054-D1D2AFFD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624E-8899-4554-8B13-DBBDE6E3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50" y="177411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Software overview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ATAC-seq</a:t>
            </a:r>
          </a:p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CUT &amp; RUN</a:t>
            </a:r>
          </a:p>
          <a:p>
            <a:r>
              <a:rPr lang="en-US" dirty="0"/>
              <a:t>General principles</a:t>
            </a:r>
          </a:p>
          <a:p>
            <a:r>
              <a:rPr lang="en-US" dirty="0"/>
              <a:t>Other functionalities</a:t>
            </a:r>
          </a:p>
          <a:p>
            <a:pPr lvl="1"/>
            <a:r>
              <a:rPr lang="en-US" dirty="0"/>
              <a:t>RNA-seq</a:t>
            </a:r>
          </a:p>
          <a:p>
            <a:pPr lvl="1"/>
            <a:r>
              <a:rPr lang="en-US" dirty="0"/>
              <a:t>CRISPR screening</a:t>
            </a:r>
          </a:p>
          <a:p>
            <a:pPr lvl="1"/>
            <a:r>
              <a:rPr lang="en-US" dirty="0"/>
              <a:t>Volcano plot</a:t>
            </a:r>
          </a:p>
          <a:p>
            <a:r>
              <a:rPr lang="en-US" dirty="0"/>
              <a:t>Questionnaire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AAE56-F30E-4CA1-A347-5DBB2856B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15" y="105697"/>
            <a:ext cx="2943871" cy="6646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831D85-E99B-4D71-9B42-B70DA4CD04CD}"/>
              </a:ext>
            </a:extLst>
          </p:cNvPr>
          <p:cNvSpPr/>
          <p:nvPr/>
        </p:nvSpPr>
        <p:spPr>
          <a:xfrm>
            <a:off x="10478069" y="180459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CUT &amp; RUN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03C8E-6899-4375-84CF-C8C1E6EAA584}"/>
              </a:ext>
            </a:extLst>
          </p:cNvPr>
          <p:cNvSpPr/>
          <p:nvPr/>
        </p:nvSpPr>
        <p:spPr>
          <a:xfrm>
            <a:off x="10699793" y="3734965"/>
            <a:ext cx="1507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ATAC-seq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2B4B3-DB1B-4413-BBE8-081DF0AD69BB}"/>
              </a:ext>
            </a:extLst>
          </p:cNvPr>
          <p:cNvSpPr/>
          <p:nvPr/>
        </p:nvSpPr>
        <p:spPr>
          <a:xfrm>
            <a:off x="4281087" y="1130309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B158C7-0F65-41DC-96E6-9066492B7D5D}"/>
              </a:ext>
            </a:extLst>
          </p:cNvPr>
          <p:cNvSpPr/>
          <p:nvPr/>
        </p:nvSpPr>
        <p:spPr>
          <a:xfrm>
            <a:off x="-254519" y="6192922"/>
            <a:ext cx="4171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hlinkClick r:id="rId4"/>
              </a:rPr>
              <a:t>https://hemtools.readthedocs.io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A47CF-E824-4186-9660-D83102649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532" y="226484"/>
            <a:ext cx="2943871" cy="2881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04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0D363-4B32-48B9-BC61-37D7B2B3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4607"/>
            <a:ext cx="2965667" cy="1872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58E28-6FAE-49D6-BCC2-E3668C0AD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48"/>
          <a:stretch/>
        </p:blipFill>
        <p:spPr>
          <a:xfrm>
            <a:off x="5375141" y="681038"/>
            <a:ext cx="5695950" cy="1631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63A99-D07C-4FB3-8989-1E189E0D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41" y="3141265"/>
            <a:ext cx="3524250" cy="2381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67721-4813-485A-BC53-4D835B835022}"/>
              </a:ext>
            </a:extLst>
          </p:cNvPr>
          <p:cNvGrpSpPr/>
          <p:nvPr/>
        </p:nvGrpSpPr>
        <p:grpSpPr>
          <a:xfrm>
            <a:off x="5040155" y="4001293"/>
            <a:ext cx="7000010" cy="2213223"/>
            <a:chOff x="5551884" y="4505870"/>
            <a:chExt cx="7000010" cy="22132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FA7F39-4419-4ECD-9D95-4C3FC406D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80" r="93190"/>
            <a:stretch/>
          </p:blipFill>
          <p:spPr>
            <a:xfrm>
              <a:off x="5551884" y="4509293"/>
              <a:ext cx="446243" cy="2209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B8E37A-C52B-4472-A564-D47EFF1D9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722"/>
            <a:stretch/>
          </p:blipFill>
          <p:spPr>
            <a:xfrm>
              <a:off x="5998127" y="4505870"/>
              <a:ext cx="6553767" cy="22098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44DF2-3213-4A9C-BD6F-2AFCCEB2066C}"/>
              </a:ext>
            </a:extLst>
          </p:cNvPr>
          <p:cNvCxnSpPr>
            <a:cxnSpLocks/>
          </p:cNvCxnSpPr>
          <p:nvPr/>
        </p:nvCxnSpPr>
        <p:spPr>
          <a:xfrm flipV="1">
            <a:off x="2248250" y="1283516"/>
            <a:ext cx="3039469" cy="209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08C6D-CBC1-4933-A6F5-4A1DC7374B8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20732" y="3260328"/>
            <a:ext cx="2454409" cy="3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2D3EC-9A89-49E0-837B-1F8517A93D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08308" y="4120356"/>
            <a:ext cx="2531847" cy="98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D0A3C0-AFE1-444E-AA76-88C51A637E31}"/>
              </a:ext>
            </a:extLst>
          </p:cNvPr>
          <p:cNvSpPr txBox="1"/>
          <p:nvPr/>
        </p:nvSpPr>
        <p:spPr>
          <a:xfrm>
            <a:off x="643541" y="4859784"/>
            <a:ext cx="3778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Paired-end data will run MACS2 twice: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rmdup.uq</a:t>
            </a:r>
            <a:r>
              <a:rPr lang="en-US" dirty="0">
                <a:solidFill>
                  <a:srgbClr val="FF0000"/>
                </a:solidFill>
              </a:rPr>
              <a:t> bam</a:t>
            </a:r>
          </a:p>
          <a:p>
            <a:pPr marL="285750" indent="-285750">
              <a:buFontTx/>
              <a:buChar char="-"/>
            </a:pPr>
            <a:r>
              <a:rPr lang="en-US" dirty="0"/>
              <a:t>raw bam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B9109-2889-42E9-A030-6FE33E23D6C6}"/>
              </a:ext>
            </a:extLst>
          </p:cNvPr>
          <p:cNvSpPr txBox="1"/>
          <p:nvPr/>
        </p:nvSpPr>
        <p:spPr>
          <a:xfrm>
            <a:off x="643541" y="5950860"/>
            <a:ext cx="371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Single-end data will just run MACS2 using raw bam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B6C3E5-DEE0-4B52-A6E0-77E29B37E6DB}"/>
              </a:ext>
            </a:extLst>
          </p:cNvPr>
          <p:cNvCxnSpPr>
            <a:cxnSpLocks/>
          </p:cNvCxnSpPr>
          <p:nvPr/>
        </p:nvCxnSpPr>
        <p:spPr>
          <a:xfrm flipV="1">
            <a:off x="2498665" y="4601985"/>
            <a:ext cx="2531847" cy="71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C0A71E45-0882-4A36-A455-200B53648FAB}"/>
              </a:ext>
            </a:extLst>
          </p:cNvPr>
          <p:cNvSpPr/>
          <p:nvPr/>
        </p:nvSpPr>
        <p:spPr>
          <a:xfrm>
            <a:off x="5108376" y="4060272"/>
            <a:ext cx="45719" cy="104934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0F47E-D952-457C-B957-EDEDEDB9E905}"/>
              </a:ext>
            </a:extLst>
          </p:cNvPr>
          <p:cNvSpPr/>
          <p:nvPr/>
        </p:nvSpPr>
        <p:spPr>
          <a:xfrm>
            <a:off x="5383529" y="1275127"/>
            <a:ext cx="5652239" cy="103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4935" cy="4351338"/>
          </a:xfrm>
        </p:spPr>
        <p:txBody>
          <a:bodyPr/>
          <a:lstStyle/>
          <a:p>
            <a:r>
              <a:rPr lang="en-US" dirty="0"/>
              <a:t>Report bugs</a:t>
            </a:r>
          </a:p>
          <a:p>
            <a:r>
              <a:rPr lang="en-US" sz="2000" dirty="0"/>
              <a:t>If no attachment can be found, it might be caused by an error. In such case, please go to the result directory (above) and do </a:t>
            </a:r>
            <a:r>
              <a:rPr lang="en-US" sz="2000" dirty="0" err="1"/>
              <a:t>HemTools</a:t>
            </a:r>
            <a:r>
              <a:rPr lang="en-US" sz="2000" dirty="0"/>
              <a:t> </a:t>
            </a:r>
            <a:r>
              <a:rPr lang="en-US" sz="2000" dirty="0" err="1"/>
              <a:t>report_bug</a:t>
            </a:r>
            <a:r>
              <a:rPr lang="en-US" sz="200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3C647-571F-477E-9720-CEBA172D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5685"/>
            <a:ext cx="5026098" cy="5131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0650B-4B9F-4A97-8D49-F85BC86E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0" y="4564741"/>
            <a:ext cx="5251618" cy="14268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CDC0F-1D36-4739-A6DF-EFDA6AE3768B}"/>
              </a:ext>
            </a:extLst>
          </p:cNvPr>
          <p:cNvSpPr/>
          <p:nvPr/>
        </p:nvSpPr>
        <p:spPr>
          <a:xfrm>
            <a:off x="6195091" y="1729993"/>
            <a:ext cx="4827915" cy="19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Attachments!</a:t>
            </a:r>
          </a:p>
        </p:txBody>
      </p:sp>
    </p:spTree>
    <p:extLst>
      <p:ext uri="{BB962C8B-B14F-4D97-AF65-F5344CB8AC3E}">
        <p14:creationId xmlns:p14="http://schemas.microsoft.com/office/powerpoint/2010/main" val="392371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69F-0EF7-4440-A536-FD6D79F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8006-460B-4BAE-89F2-F3C0219B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9431A-0799-440C-A336-049C8131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2" y="1433214"/>
            <a:ext cx="853440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3DA0F-E24A-4E38-BC2F-0938EFEB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2" y="1913607"/>
            <a:ext cx="8591550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7775C-11EC-48CE-A3FE-EA8A9D447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2" y="4309394"/>
            <a:ext cx="847725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1D0EB-8453-4435-84A7-D9465DC94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49" y="5519738"/>
            <a:ext cx="84486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0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69F-0EF7-4440-A536-FD6D79F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8006-460B-4BAE-89F2-F3C0219B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97C89-A435-4850-9847-9A65291B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8" y="1591243"/>
            <a:ext cx="85344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3BBED-49D5-4A4C-ADCB-D300F39C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1" y="2916806"/>
            <a:ext cx="7592036" cy="39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6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69F-0EF7-4440-A536-FD6D79F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8006-460B-4BAE-89F2-F3C0219B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1523F-9F57-4E7A-81D0-50E62665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6" y="1556900"/>
            <a:ext cx="8591550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D1EAD9-EF36-4445-9038-9A6392EF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5" y="3429000"/>
            <a:ext cx="5131870" cy="2410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D66C7-8ADD-483D-81A3-3267D0ABE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65" y="3582124"/>
            <a:ext cx="5655928" cy="182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ED0E7-AE0F-4C0B-AA96-45A48DDCF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82" y="4028115"/>
            <a:ext cx="5793123" cy="1924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F1E8D-8306-44B6-8B59-DAB45A72C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07" y="4595300"/>
            <a:ext cx="5793123" cy="1878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05CEC4-F8AD-4241-97A3-72A80FB16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26" y="4931865"/>
            <a:ext cx="5597074" cy="19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B5B1-17C4-41B9-B7CF-19BCC47A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FD6B1-4B9E-4C99-AAE6-98183913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549" y="1430171"/>
            <a:ext cx="5001659" cy="4695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52CB3-9F55-43B6-B9ED-8E576035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98" y="5882093"/>
            <a:ext cx="5568382" cy="8452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FF0A69-9553-43F6-86A2-F9D065115146}"/>
              </a:ext>
            </a:extLst>
          </p:cNvPr>
          <p:cNvSpPr/>
          <p:nvPr/>
        </p:nvSpPr>
        <p:spPr>
          <a:xfrm>
            <a:off x="8578664" y="5381402"/>
            <a:ext cx="348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https://hemtools.readthedocs.io/en/latest/content/NGS_pipelines/tutorial.html#id4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6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61" y="2680536"/>
            <a:ext cx="6517189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B25E8274-5791-414B-88BB-53AED94BF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58" y="3688867"/>
            <a:ext cx="12195876" cy="3707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r>
              <a:rPr lang="en-US" dirty="0"/>
              <a:t>A tree of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09" y="1220852"/>
            <a:ext cx="6517189" cy="302997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248C636-3C56-4888-B43D-0C7744801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65988"/>
            <a:ext cx="3812438" cy="19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C0805-761C-48CC-9798-69B82DD7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0" y="1265999"/>
            <a:ext cx="6604932" cy="47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00F05-DBEB-4AF0-909C-6DC8BEBF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778" y="556051"/>
            <a:ext cx="6952125" cy="40809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2D386A-D7B1-4EF0-A5E2-C9BEA754B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191" y="2967402"/>
            <a:ext cx="6127809" cy="3721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5F310-6BC5-4C85-91FE-32DB4EF4E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727" y="4291984"/>
            <a:ext cx="1670268" cy="17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reporting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20EA1-7E9A-4787-AC0F-CD5D6B97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04" y="2419529"/>
            <a:ext cx="4829175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BCE36-36EB-43F4-BCCB-2D8E1F8E5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18" y="977249"/>
            <a:ext cx="5251618" cy="14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reporting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68544-13B5-4F45-B079-5A426A0DB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12"/>
          <a:stretch/>
        </p:blipFill>
        <p:spPr>
          <a:xfrm>
            <a:off x="5539410" y="715"/>
            <a:ext cx="5558526" cy="3476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E536E-EF4B-48A1-8A14-8991A9E6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02" y="2016087"/>
            <a:ext cx="5649342" cy="274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9BACF-99C1-4CA6-8B6D-6657CBE5C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272" y="4689344"/>
            <a:ext cx="5649343" cy="2393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515D5-7C97-4C7B-8015-9324BE905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07" y="5167312"/>
            <a:ext cx="5034585" cy="20841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5D192C-F3E5-4DC9-AD3E-50220D1AE622}"/>
              </a:ext>
            </a:extLst>
          </p:cNvPr>
          <p:cNvSpPr/>
          <p:nvPr/>
        </p:nvSpPr>
        <p:spPr>
          <a:xfrm>
            <a:off x="1349928" y="5371346"/>
            <a:ext cx="34900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7"/>
              </a:rPr>
              <a:t>https://www.encodeproject.org/data-standards/terms/#library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279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7158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Creating user-friendly interface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Online documentation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https://hemtools.readthedocs.io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Bug/Error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Visually-appealing reports</a:t>
            </a:r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5E6E3-FFA3-460D-8515-6DB04488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87" y="2329413"/>
            <a:ext cx="6829250" cy="146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416E4-A4AD-4BF3-B374-07D2633E6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14" b="27490"/>
          <a:stretch/>
        </p:blipFill>
        <p:spPr>
          <a:xfrm>
            <a:off x="5369114" y="4429387"/>
            <a:ext cx="6543796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661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HemTools Tutorial</vt:lpstr>
      <vt:lpstr>Outline</vt:lpstr>
      <vt:lpstr>Software overview</vt:lpstr>
      <vt:lpstr>Software overview</vt:lpstr>
      <vt:lpstr>Software overview</vt:lpstr>
      <vt:lpstr>Software overview</vt:lpstr>
      <vt:lpstr>Software overview</vt:lpstr>
      <vt:lpstr>Software overview</vt:lpstr>
      <vt:lpstr>Software overview</vt:lpstr>
      <vt:lpstr>General principles: workflow</vt:lpstr>
      <vt:lpstr>Hands on exercises</vt:lpstr>
      <vt:lpstr>Hands on exercises</vt:lpstr>
      <vt:lpstr>ATAC-seq example</vt:lpstr>
      <vt:lpstr>Single-end ChIP-seq example</vt:lpstr>
      <vt:lpstr>CUT &amp; RUN example</vt:lpstr>
      <vt:lpstr>Paired-end ChIP-seq example</vt:lpstr>
      <vt:lpstr>General principles</vt:lpstr>
      <vt:lpstr>General principles</vt:lpstr>
      <vt:lpstr>General principles</vt:lpstr>
      <vt:lpstr>General principles</vt:lpstr>
      <vt:lpstr>General principles</vt:lpstr>
      <vt:lpstr>Other functionalities</vt:lpstr>
      <vt:lpstr>Other functionalities</vt:lpstr>
      <vt:lpstr>Other functionalities</vt:lpstr>
      <vt:lpstr>Questionnaire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Tutorial</dc:title>
  <dc:creator>Li, Yichao</dc:creator>
  <cp:lastModifiedBy>Li, Yichao</cp:lastModifiedBy>
  <cp:revision>101</cp:revision>
  <dcterms:created xsi:type="dcterms:W3CDTF">2019-04-03T03:52:08Z</dcterms:created>
  <dcterms:modified xsi:type="dcterms:W3CDTF">2019-04-18T14:47:31Z</dcterms:modified>
</cp:coreProperties>
</file>