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266" r:id="rId6"/>
    <p:sldId id="267" r:id="rId7"/>
    <p:sldId id="260" r:id="rId8"/>
    <p:sldId id="257" r:id="rId9"/>
    <p:sldId id="259" r:id="rId10"/>
    <p:sldId id="271" r:id="rId11"/>
    <p:sldId id="272" r:id="rId12"/>
    <p:sldId id="273" r:id="rId13"/>
    <p:sldId id="274" r:id="rId14"/>
    <p:sldId id="275" r:id="rId15"/>
    <p:sldId id="265" r:id="rId16"/>
    <p:sldId id="305" r:id="rId17"/>
    <p:sldId id="262" r:id="rId18"/>
    <p:sldId id="278" r:id="rId19"/>
    <p:sldId id="263" r:id="rId20"/>
    <p:sldId id="264" r:id="rId21"/>
    <p:sldId id="301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ioinformatics\RNA-Seq-DrElnitski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ioinformatics\RNA-Seq-DrElnitski\Book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ioinformatics\RNA-Seq-DrElnitski\Clustering_Classification\SVMlight_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ioinformatics\RNA-Seq-DrElnitski\Clustering_Classification\SVMlight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Expression</a:t>
            </a:r>
            <a:r>
              <a:rPr lang="en-US" baseline="0"/>
              <a:t> Values of Selected Genes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LOC642366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</c:v>
                </c:pt>
                <c:pt idx="4">
                  <c:v>0.02</c:v>
                </c:pt>
                <c:pt idx="5">
                  <c:v>0.02</c:v>
                </c:pt>
                <c:pt idx="6">
                  <c:v>0.05</c:v>
                </c:pt>
                <c:pt idx="7">
                  <c:v>0.02</c:v>
                </c:pt>
                <c:pt idx="8">
                  <c:v>0.04</c:v>
                </c:pt>
                <c:pt idx="9">
                  <c:v>0.02</c:v>
                </c:pt>
                <c:pt idx="10">
                  <c:v>7.0000000000000007E-2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97-FC4C-96AA-84CE3EFCFCF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KCTD12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52.61</c:v>
                </c:pt>
                <c:pt idx="1">
                  <c:v>91.77</c:v>
                </c:pt>
                <c:pt idx="2">
                  <c:v>42.37</c:v>
                </c:pt>
                <c:pt idx="3">
                  <c:v>59.21</c:v>
                </c:pt>
                <c:pt idx="4">
                  <c:v>11.8</c:v>
                </c:pt>
                <c:pt idx="5">
                  <c:v>38.729999999999997</c:v>
                </c:pt>
                <c:pt idx="6">
                  <c:v>37.36</c:v>
                </c:pt>
                <c:pt idx="7">
                  <c:v>27.78</c:v>
                </c:pt>
                <c:pt idx="8">
                  <c:v>3.18</c:v>
                </c:pt>
                <c:pt idx="9">
                  <c:v>9.5500000000000007</c:v>
                </c:pt>
                <c:pt idx="10">
                  <c:v>17.489999999999998</c:v>
                </c:pt>
                <c:pt idx="11">
                  <c:v>12.71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97-FC4C-96AA-84CE3EFCFCF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ARL4A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3.31</c:v>
                </c:pt>
                <c:pt idx="1">
                  <c:v>3.67</c:v>
                </c:pt>
                <c:pt idx="2">
                  <c:v>2.9</c:v>
                </c:pt>
                <c:pt idx="3">
                  <c:v>4.57</c:v>
                </c:pt>
                <c:pt idx="4">
                  <c:v>3.34</c:v>
                </c:pt>
                <c:pt idx="5">
                  <c:v>2.65</c:v>
                </c:pt>
                <c:pt idx="6">
                  <c:v>2.77</c:v>
                </c:pt>
                <c:pt idx="7">
                  <c:v>1.98</c:v>
                </c:pt>
                <c:pt idx="8">
                  <c:v>0.76</c:v>
                </c:pt>
                <c:pt idx="9">
                  <c:v>0.55000000000000004</c:v>
                </c:pt>
                <c:pt idx="10">
                  <c:v>1.87</c:v>
                </c:pt>
                <c:pt idx="11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97-FC4C-96AA-84CE3EFCFCF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COA3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129.69</c:v>
                </c:pt>
                <c:pt idx="1">
                  <c:v>113.46</c:v>
                </c:pt>
                <c:pt idx="2">
                  <c:v>101.44</c:v>
                </c:pt>
                <c:pt idx="3">
                  <c:v>156.46</c:v>
                </c:pt>
                <c:pt idx="4">
                  <c:v>125.17</c:v>
                </c:pt>
                <c:pt idx="5">
                  <c:v>61.06</c:v>
                </c:pt>
                <c:pt idx="6">
                  <c:v>97.73</c:v>
                </c:pt>
                <c:pt idx="7">
                  <c:v>48.59</c:v>
                </c:pt>
                <c:pt idx="8">
                  <c:v>22.73</c:v>
                </c:pt>
                <c:pt idx="9">
                  <c:v>26.24</c:v>
                </c:pt>
                <c:pt idx="10">
                  <c:v>32.93</c:v>
                </c:pt>
                <c:pt idx="11">
                  <c:v>19.25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97-FC4C-96AA-84CE3EFCFCF7}"/>
            </c:ext>
          </c:extLst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ATPIF1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2.2400000000000002</c:v>
                </c:pt>
                <c:pt idx="1">
                  <c:v>3.75</c:v>
                </c:pt>
                <c:pt idx="2">
                  <c:v>3.68</c:v>
                </c:pt>
                <c:pt idx="3">
                  <c:v>4.33</c:v>
                </c:pt>
                <c:pt idx="4">
                  <c:v>0.25</c:v>
                </c:pt>
                <c:pt idx="5">
                  <c:v>0.24</c:v>
                </c:pt>
                <c:pt idx="6">
                  <c:v>0.5</c:v>
                </c:pt>
                <c:pt idx="7">
                  <c:v>2.0699999999999998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97-FC4C-96AA-84CE3EFCFCF7}"/>
            </c:ext>
          </c:extLst>
        </c:ser>
        <c:ser>
          <c:idx val="4"/>
          <c:order val="5"/>
          <c:tx>
            <c:strRef>
              <c:f>Sheet1!$A$7</c:f>
              <c:strCache>
                <c:ptCount val="1"/>
                <c:pt idx="0">
                  <c:v>BCL2L10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168.53</c:v>
                </c:pt>
                <c:pt idx="1">
                  <c:v>394.6</c:v>
                </c:pt>
                <c:pt idx="2">
                  <c:v>334.04</c:v>
                </c:pt>
                <c:pt idx="3">
                  <c:v>374.5</c:v>
                </c:pt>
                <c:pt idx="4">
                  <c:v>153.25</c:v>
                </c:pt>
                <c:pt idx="5">
                  <c:v>139.69</c:v>
                </c:pt>
                <c:pt idx="6">
                  <c:v>244.91</c:v>
                </c:pt>
                <c:pt idx="7">
                  <c:v>143.78</c:v>
                </c:pt>
                <c:pt idx="8">
                  <c:v>128.91999999999999</c:v>
                </c:pt>
                <c:pt idx="9">
                  <c:v>73.760000000000005</c:v>
                </c:pt>
                <c:pt idx="10">
                  <c:v>135.25</c:v>
                </c:pt>
                <c:pt idx="11">
                  <c:v>49.63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97-FC4C-96AA-84CE3EFCFCF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KCNJ1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</c:v>
                </c:pt>
                <c:pt idx="3">
                  <c:v>0</c:v>
                </c:pt>
                <c:pt idx="4">
                  <c:v>0.02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0.02</c:v>
                </c:pt>
                <c:pt idx="8">
                  <c:v>0.21</c:v>
                </c:pt>
                <c:pt idx="9">
                  <c:v>0.01</c:v>
                </c:pt>
                <c:pt idx="10">
                  <c:v>7.0000000000000007E-2</c:v>
                </c:pt>
                <c:pt idx="1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697-FC4C-96AA-84CE3EFCFCF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EIF4EBP2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13.85</c:v>
                </c:pt>
                <c:pt idx="1">
                  <c:v>15.64</c:v>
                </c:pt>
                <c:pt idx="2">
                  <c:v>8.43</c:v>
                </c:pt>
                <c:pt idx="3">
                  <c:v>10.050000000000001</c:v>
                </c:pt>
                <c:pt idx="4">
                  <c:v>10.9</c:v>
                </c:pt>
                <c:pt idx="5">
                  <c:v>16.47</c:v>
                </c:pt>
                <c:pt idx="6">
                  <c:v>15.89</c:v>
                </c:pt>
                <c:pt idx="7">
                  <c:v>12.7</c:v>
                </c:pt>
                <c:pt idx="8">
                  <c:v>2.57</c:v>
                </c:pt>
                <c:pt idx="9">
                  <c:v>6.95</c:v>
                </c:pt>
                <c:pt idx="10">
                  <c:v>6.93</c:v>
                </c:pt>
                <c:pt idx="11">
                  <c:v>3.56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697-FC4C-96AA-84CE3EFCFCF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CSTF2T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5.51</c:v>
                </c:pt>
                <c:pt idx="1">
                  <c:v>7.67</c:v>
                </c:pt>
                <c:pt idx="2">
                  <c:v>4.07</c:v>
                </c:pt>
                <c:pt idx="3">
                  <c:v>3.92</c:v>
                </c:pt>
                <c:pt idx="4">
                  <c:v>2.83</c:v>
                </c:pt>
                <c:pt idx="5">
                  <c:v>5.03</c:v>
                </c:pt>
                <c:pt idx="6">
                  <c:v>5.85</c:v>
                </c:pt>
                <c:pt idx="7">
                  <c:v>5.13</c:v>
                </c:pt>
                <c:pt idx="8">
                  <c:v>2.16</c:v>
                </c:pt>
                <c:pt idx="9">
                  <c:v>2.39</c:v>
                </c:pt>
                <c:pt idx="10">
                  <c:v>2.34</c:v>
                </c:pt>
                <c:pt idx="11">
                  <c:v>1.82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697-FC4C-96AA-84CE3EFCF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091648"/>
        <c:axId val="108109824"/>
      </c:lineChart>
      <c:catAx>
        <c:axId val="1080916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8109824"/>
        <c:crosses val="autoZero"/>
        <c:auto val="1"/>
        <c:lblAlgn val="ctr"/>
        <c:lblOffset val="100"/>
        <c:noMultiLvlLbl val="0"/>
      </c:catAx>
      <c:valAx>
        <c:axId val="108109824"/>
        <c:scaling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Expression</a:t>
                </a:r>
                <a:r>
                  <a:rPr lang="en-US" baseline="0"/>
                  <a:t> Values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crossAx val="108091648"/>
        <c:crosses val="autoZero"/>
        <c:crossBetween val="between"/>
        <c:minorUnit val="5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Expression</a:t>
            </a:r>
            <a:r>
              <a:rPr lang="en-US" baseline="0"/>
              <a:t> Values of Selected Genes (log 10)</a:t>
            </a:r>
            <a:endParaRPr lang="en-US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LOC642366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</c:v>
                </c:pt>
                <c:pt idx="4">
                  <c:v>0.02</c:v>
                </c:pt>
                <c:pt idx="5">
                  <c:v>0.02</c:v>
                </c:pt>
                <c:pt idx="6">
                  <c:v>0.05</c:v>
                </c:pt>
                <c:pt idx="7">
                  <c:v>0.02</c:v>
                </c:pt>
                <c:pt idx="8">
                  <c:v>0.04</c:v>
                </c:pt>
                <c:pt idx="9">
                  <c:v>0.02</c:v>
                </c:pt>
                <c:pt idx="10">
                  <c:v>7.0000000000000007E-2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26-3047-A4DA-B924401658B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KCTD12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52.61</c:v>
                </c:pt>
                <c:pt idx="1">
                  <c:v>91.77</c:v>
                </c:pt>
                <c:pt idx="2">
                  <c:v>42.37</c:v>
                </c:pt>
                <c:pt idx="3">
                  <c:v>59.21</c:v>
                </c:pt>
                <c:pt idx="4">
                  <c:v>11.8</c:v>
                </c:pt>
                <c:pt idx="5">
                  <c:v>38.729999999999997</c:v>
                </c:pt>
                <c:pt idx="6">
                  <c:v>37.36</c:v>
                </c:pt>
                <c:pt idx="7">
                  <c:v>27.78</c:v>
                </c:pt>
                <c:pt idx="8">
                  <c:v>3.18</c:v>
                </c:pt>
                <c:pt idx="9">
                  <c:v>9.5500000000000007</c:v>
                </c:pt>
                <c:pt idx="10">
                  <c:v>17.489999999999998</c:v>
                </c:pt>
                <c:pt idx="11">
                  <c:v>12.71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26-3047-A4DA-B924401658B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ARL4A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3.31</c:v>
                </c:pt>
                <c:pt idx="1">
                  <c:v>3.67</c:v>
                </c:pt>
                <c:pt idx="2">
                  <c:v>2.9</c:v>
                </c:pt>
                <c:pt idx="3">
                  <c:v>4.57</c:v>
                </c:pt>
                <c:pt idx="4">
                  <c:v>3.34</c:v>
                </c:pt>
                <c:pt idx="5">
                  <c:v>2.65</c:v>
                </c:pt>
                <c:pt idx="6">
                  <c:v>2.77</c:v>
                </c:pt>
                <c:pt idx="7">
                  <c:v>1.98</c:v>
                </c:pt>
                <c:pt idx="8">
                  <c:v>0.76</c:v>
                </c:pt>
                <c:pt idx="9">
                  <c:v>0.55000000000000004</c:v>
                </c:pt>
                <c:pt idx="10">
                  <c:v>1.87</c:v>
                </c:pt>
                <c:pt idx="11">
                  <c:v>1.05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26-3047-A4DA-B924401658B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COA3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129.69</c:v>
                </c:pt>
                <c:pt idx="1">
                  <c:v>113.46</c:v>
                </c:pt>
                <c:pt idx="2">
                  <c:v>101.44</c:v>
                </c:pt>
                <c:pt idx="3">
                  <c:v>156.46</c:v>
                </c:pt>
                <c:pt idx="4">
                  <c:v>125.17</c:v>
                </c:pt>
                <c:pt idx="5">
                  <c:v>61.06</c:v>
                </c:pt>
                <c:pt idx="6">
                  <c:v>97.73</c:v>
                </c:pt>
                <c:pt idx="7">
                  <c:v>48.59</c:v>
                </c:pt>
                <c:pt idx="8">
                  <c:v>22.73</c:v>
                </c:pt>
                <c:pt idx="9">
                  <c:v>26.24</c:v>
                </c:pt>
                <c:pt idx="10">
                  <c:v>32.93</c:v>
                </c:pt>
                <c:pt idx="11">
                  <c:v>19.25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26-3047-A4DA-B924401658B8}"/>
            </c:ext>
          </c:extLst>
        </c:ser>
        <c:ser>
          <c:idx val="5"/>
          <c:order val="4"/>
          <c:tx>
            <c:strRef>
              <c:f>Sheet1!$A$6</c:f>
              <c:strCache>
                <c:ptCount val="1"/>
                <c:pt idx="0">
                  <c:v>ATPIF1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2.2400000000000002</c:v>
                </c:pt>
                <c:pt idx="1">
                  <c:v>3.75</c:v>
                </c:pt>
                <c:pt idx="2">
                  <c:v>3.68</c:v>
                </c:pt>
                <c:pt idx="3">
                  <c:v>4.33</c:v>
                </c:pt>
                <c:pt idx="4">
                  <c:v>0.25</c:v>
                </c:pt>
                <c:pt idx="5">
                  <c:v>0.24</c:v>
                </c:pt>
                <c:pt idx="6">
                  <c:v>0.5</c:v>
                </c:pt>
                <c:pt idx="7">
                  <c:v>2.0699999999999998</c:v>
                </c:pt>
                <c:pt idx="8">
                  <c:v>0</c:v>
                </c:pt>
                <c:pt idx="9">
                  <c:v>0.11</c:v>
                </c:pt>
                <c:pt idx="10">
                  <c:v>0</c:v>
                </c:pt>
                <c:pt idx="11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926-3047-A4DA-B924401658B8}"/>
            </c:ext>
          </c:extLst>
        </c:ser>
        <c:ser>
          <c:idx val="4"/>
          <c:order val="5"/>
          <c:tx>
            <c:strRef>
              <c:f>Sheet1!$A$7</c:f>
              <c:strCache>
                <c:ptCount val="1"/>
                <c:pt idx="0">
                  <c:v>BCL2L10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168.53</c:v>
                </c:pt>
                <c:pt idx="1">
                  <c:v>394.6</c:v>
                </c:pt>
                <c:pt idx="2">
                  <c:v>334.04</c:v>
                </c:pt>
                <c:pt idx="3">
                  <c:v>374.5</c:v>
                </c:pt>
                <c:pt idx="4">
                  <c:v>153.25</c:v>
                </c:pt>
                <c:pt idx="5">
                  <c:v>139.69</c:v>
                </c:pt>
                <c:pt idx="6">
                  <c:v>244.91</c:v>
                </c:pt>
                <c:pt idx="7">
                  <c:v>143.78</c:v>
                </c:pt>
                <c:pt idx="8">
                  <c:v>128.91999999999999</c:v>
                </c:pt>
                <c:pt idx="9">
                  <c:v>73.760000000000005</c:v>
                </c:pt>
                <c:pt idx="10">
                  <c:v>135.25</c:v>
                </c:pt>
                <c:pt idx="11">
                  <c:v>49.63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926-3047-A4DA-B924401658B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KCNJ1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</c:v>
                </c:pt>
                <c:pt idx="1">
                  <c:v>0.01</c:v>
                </c:pt>
                <c:pt idx="2">
                  <c:v>0</c:v>
                </c:pt>
                <c:pt idx="3">
                  <c:v>0</c:v>
                </c:pt>
                <c:pt idx="4">
                  <c:v>0.02</c:v>
                </c:pt>
                <c:pt idx="5">
                  <c:v>0.05</c:v>
                </c:pt>
                <c:pt idx="6">
                  <c:v>7.0000000000000007E-2</c:v>
                </c:pt>
                <c:pt idx="7">
                  <c:v>0.02</c:v>
                </c:pt>
                <c:pt idx="8">
                  <c:v>0.21</c:v>
                </c:pt>
                <c:pt idx="9">
                  <c:v>0.01</c:v>
                </c:pt>
                <c:pt idx="10">
                  <c:v>7.0000000000000007E-2</c:v>
                </c:pt>
                <c:pt idx="11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926-3047-A4DA-B924401658B8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EIF4EBP2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13.85</c:v>
                </c:pt>
                <c:pt idx="1">
                  <c:v>15.64</c:v>
                </c:pt>
                <c:pt idx="2">
                  <c:v>8.43</c:v>
                </c:pt>
                <c:pt idx="3">
                  <c:v>10.050000000000001</c:v>
                </c:pt>
                <c:pt idx="4">
                  <c:v>10.9</c:v>
                </c:pt>
                <c:pt idx="5">
                  <c:v>16.47</c:v>
                </c:pt>
                <c:pt idx="6">
                  <c:v>15.89</c:v>
                </c:pt>
                <c:pt idx="7">
                  <c:v>12.7</c:v>
                </c:pt>
                <c:pt idx="8">
                  <c:v>2.57</c:v>
                </c:pt>
                <c:pt idx="9">
                  <c:v>6.95</c:v>
                </c:pt>
                <c:pt idx="10">
                  <c:v>6.93</c:v>
                </c:pt>
                <c:pt idx="11">
                  <c:v>3.56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926-3047-A4DA-B924401658B8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CSTF2T</c:v>
                </c:pt>
              </c:strCache>
            </c:strRef>
          </c:tx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LMP_R1</c:v>
                </c:pt>
                <c:pt idx="1">
                  <c:v>LMP_R2</c:v>
                </c:pt>
                <c:pt idx="2">
                  <c:v>LMP_R3</c:v>
                </c:pt>
                <c:pt idx="3">
                  <c:v>LMP_R4</c:v>
                </c:pt>
                <c:pt idx="4">
                  <c:v>NML</c:v>
                </c:pt>
                <c:pt idx="5">
                  <c:v>PSO2_R1</c:v>
                </c:pt>
                <c:pt idx="6">
                  <c:v>PSO2_R2</c:v>
                </c:pt>
                <c:pt idx="7">
                  <c:v>PSO2_R3</c:v>
                </c:pt>
                <c:pt idx="8">
                  <c:v>PSO3_R1</c:v>
                </c:pt>
                <c:pt idx="9">
                  <c:v>PSO3_R2</c:v>
                </c:pt>
                <c:pt idx="10">
                  <c:v>PSO3_R3</c:v>
                </c:pt>
                <c:pt idx="11">
                  <c:v>PSO3_R4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5.51</c:v>
                </c:pt>
                <c:pt idx="1">
                  <c:v>7.67</c:v>
                </c:pt>
                <c:pt idx="2">
                  <c:v>4.07</c:v>
                </c:pt>
                <c:pt idx="3">
                  <c:v>3.92</c:v>
                </c:pt>
                <c:pt idx="4">
                  <c:v>2.83</c:v>
                </c:pt>
                <c:pt idx="5">
                  <c:v>5.03</c:v>
                </c:pt>
                <c:pt idx="6">
                  <c:v>5.85</c:v>
                </c:pt>
                <c:pt idx="7">
                  <c:v>5.13</c:v>
                </c:pt>
                <c:pt idx="8">
                  <c:v>2.16</c:v>
                </c:pt>
                <c:pt idx="9">
                  <c:v>2.39</c:v>
                </c:pt>
                <c:pt idx="10">
                  <c:v>2.34</c:v>
                </c:pt>
                <c:pt idx="11">
                  <c:v>1.82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926-3047-A4DA-B92440165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67968"/>
        <c:axId val="125673856"/>
      </c:lineChart>
      <c:catAx>
        <c:axId val="125667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crossAx val="125673856"/>
        <c:crosses val="autoZero"/>
        <c:auto val="1"/>
        <c:lblAlgn val="ctr"/>
        <c:lblOffset val="100"/>
        <c:noMultiLvlLbl val="0"/>
      </c:catAx>
      <c:valAx>
        <c:axId val="125673856"/>
        <c:scaling>
          <c:logBase val="2"/>
          <c:orientation val="minMax"/>
          <c:max val="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Expression</a:t>
                </a:r>
                <a:r>
                  <a:rPr lang="en-US" baseline="0"/>
                  <a:t> Values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in"/>
        <c:tickLblPos val="nextTo"/>
        <c:crossAx val="125667968"/>
        <c:crosses val="autoZero"/>
        <c:crossBetween val="between"/>
        <c:minorUnit val="5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SVM Accuracy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NMLvALL</c:v>
          </c:tx>
          <c:cat>
            <c:multiLvlStrRef>
              <c:f>'Discriminative-5genes'!$B$1:$C$30</c:f>
              <c:multiLvlStrCache>
                <c:ptCount val="30"/>
                <c:lvl>
                  <c:pt idx="0">
                    <c:v> </c:v>
                  </c:pt>
                  <c:pt idx="1">
                    <c:v> g=0.01</c:v>
                  </c:pt>
                  <c:pt idx="2">
                    <c:v> g=0.1</c:v>
                  </c:pt>
                  <c:pt idx="3">
                    <c:v> g=1</c:v>
                  </c:pt>
                  <c:pt idx="4">
                    <c:v> g=10</c:v>
                  </c:pt>
                  <c:pt idx="5">
                    <c:v> g=100</c:v>
                  </c:pt>
                  <c:pt idx="6">
                    <c:v> </c:v>
                  </c:pt>
                  <c:pt idx="7">
                    <c:v> g=0.01</c:v>
                  </c:pt>
                  <c:pt idx="8">
                    <c:v> g=0.1</c:v>
                  </c:pt>
                  <c:pt idx="9">
                    <c:v> g=1</c:v>
                  </c:pt>
                  <c:pt idx="10">
                    <c:v> g=10</c:v>
                  </c:pt>
                  <c:pt idx="11">
                    <c:v> g=100</c:v>
                  </c:pt>
                  <c:pt idx="12">
                    <c:v> </c:v>
                  </c:pt>
                  <c:pt idx="13">
                    <c:v> g=0.01</c:v>
                  </c:pt>
                  <c:pt idx="14">
                    <c:v> g=0.1</c:v>
                  </c:pt>
                  <c:pt idx="15">
                    <c:v> g=1</c:v>
                  </c:pt>
                  <c:pt idx="16">
                    <c:v> g=10</c:v>
                  </c:pt>
                  <c:pt idx="17">
                    <c:v> g=100</c:v>
                  </c:pt>
                  <c:pt idx="18">
                    <c:v> </c:v>
                  </c:pt>
                  <c:pt idx="19">
                    <c:v> g=0.01</c:v>
                  </c:pt>
                  <c:pt idx="20">
                    <c:v> g=0.1</c:v>
                  </c:pt>
                  <c:pt idx="21">
                    <c:v> g=1</c:v>
                  </c:pt>
                  <c:pt idx="22">
                    <c:v> g=10</c:v>
                  </c:pt>
                  <c:pt idx="23">
                    <c:v> g=100</c:v>
                  </c:pt>
                  <c:pt idx="24">
                    <c:v> </c:v>
                  </c:pt>
                  <c:pt idx="25">
                    <c:v> g=0.01</c:v>
                  </c:pt>
                  <c:pt idx="26">
                    <c:v> g=0.1</c:v>
                  </c:pt>
                  <c:pt idx="27">
                    <c:v> g=1</c:v>
                  </c:pt>
                  <c:pt idx="28">
                    <c:v> g=10</c:v>
                  </c:pt>
                  <c:pt idx="29">
                    <c:v> g=100</c:v>
                  </c:pt>
                </c:lvl>
                <c:lvl>
                  <c:pt idx="0">
                    <c:v> c=0.001</c:v>
                  </c:pt>
                  <c:pt idx="6">
                    <c:v> c=0.1</c:v>
                  </c:pt>
                  <c:pt idx="12">
                    <c:v> c=10</c:v>
                  </c:pt>
                  <c:pt idx="18">
                    <c:v> c=100</c:v>
                  </c:pt>
                  <c:pt idx="24">
                    <c:v> c=0.001</c:v>
                  </c:pt>
                </c:lvl>
              </c:multiLvlStrCache>
            </c:multiLvlStrRef>
          </c:cat>
          <c:val>
            <c:numRef>
              <c:f>'Discriminative-5genes'!$Q$1:$Q$24</c:f>
              <c:numCache>
                <c:formatCode>0.00%</c:formatCode>
                <c:ptCount val="24"/>
                <c:pt idx="0">
                  <c:v>0.91666666666666663</c:v>
                </c:pt>
                <c:pt idx="1">
                  <c:v>0.91666666666666663</c:v>
                </c:pt>
                <c:pt idx="2">
                  <c:v>0.91666666666666663</c:v>
                </c:pt>
                <c:pt idx="3">
                  <c:v>0.91666666666666663</c:v>
                </c:pt>
                <c:pt idx="4">
                  <c:v>0.91666666666666663</c:v>
                </c:pt>
                <c:pt idx="5">
                  <c:v>0.91666666666666663</c:v>
                </c:pt>
                <c:pt idx="6">
                  <c:v>0.91666666666666663</c:v>
                </c:pt>
                <c:pt idx="7">
                  <c:v>0.91666666666666663</c:v>
                </c:pt>
                <c:pt idx="8">
                  <c:v>0.91666666666666663</c:v>
                </c:pt>
                <c:pt idx="9">
                  <c:v>0.91666666666666663</c:v>
                </c:pt>
                <c:pt idx="10">
                  <c:v>0.91666666666666663</c:v>
                </c:pt>
                <c:pt idx="11">
                  <c:v>0.91666666666666663</c:v>
                </c:pt>
                <c:pt idx="12">
                  <c:v>0.91666666666666663</c:v>
                </c:pt>
                <c:pt idx="13">
                  <c:v>0.91666666666666663</c:v>
                </c:pt>
                <c:pt idx="14">
                  <c:v>0.91666666666666663</c:v>
                </c:pt>
                <c:pt idx="15">
                  <c:v>0.91666666666666663</c:v>
                </c:pt>
                <c:pt idx="16">
                  <c:v>0.91666666666666663</c:v>
                </c:pt>
                <c:pt idx="17">
                  <c:v>0.91666666666666663</c:v>
                </c:pt>
                <c:pt idx="18">
                  <c:v>0.91666666666666663</c:v>
                </c:pt>
                <c:pt idx="19">
                  <c:v>0.91666666666666663</c:v>
                </c:pt>
                <c:pt idx="20">
                  <c:v>0.91666666666666663</c:v>
                </c:pt>
                <c:pt idx="21">
                  <c:v>0.91666666666666663</c:v>
                </c:pt>
                <c:pt idx="22">
                  <c:v>0.91666666666666663</c:v>
                </c:pt>
                <c:pt idx="23">
                  <c:v>0.91666666666666663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B4-474E-9260-B8103D77EE1B}"/>
            </c:ext>
          </c:extLst>
        </c:ser>
        <c:ser>
          <c:idx val="1"/>
          <c:order val="1"/>
          <c:tx>
            <c:v>LMPvALL</c:v>
          </c:tx>
          <c:val>
            <c:numRef>
              <c:f>'Discriminative-5genes'!$Q$25:$Q$48</c:f>
              <c:numCache>
                <c:formatCode>0.00%</c:formatCode>
                <c:ptCount val="24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1</c:v>
                </c:pt>
                <c:pt idx="13">
                  <c:v>0.66666666666666663</c:v>
                </c:pt>
                <c:pt idx="14">
                  <c:v>0.41666666666666669</c:v>
                </c:pt>
                <c:pt idx="15">
                  <c:v>0.91666666666666663</c:v>
                </c:pt>
                <c:pt idx="16">
                  <c:v>0.91666666666666663</c:v>
                </c:pt>
                <c:pt idx="17">
                  <c:v>1</c:v>
                </c:pt>
                <c:pt idx="18">
                  <c:v>1</c:v>
                </c:pt>
                <c:pt idx="19">
                  <c:v>0.41666666666666669</c:v>
                </c:pt>
                <c:pt idx="20">
                  <c:v>0.83333333333333337</c:v>
                </c:pt>
                <c:pt idx="21">
                  <c:v>0.91666666666666663</c:v>
                </c:pt>
                <c:pt idx="22">
                  <c:v>0.91666666666666663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B4-474E-9260-B8103D77EE1B}"/>
            </c:ext>
          </c:extLst>
        </c:ser>
        <c:ser>
          <c:idx val="2"/>
          <c:order val="2"/>
          <c:tx>
            <c:v>PSO2vALL</c:v>
          </c:tx>
          <c:val>
            <c:numRef>
              <c:f>'Discriminative-5genes'!$Q$49:$Q$72</c:f>
              <c:numCache>
                <c:formatCode>0.00%</c:formatCode>
                <c:ptCount val="24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0.91666666666666663</c:v>
                </c:pt>
                <c:pt idx="13">
                  <c:v>0.75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0.91666666666666663</c:v>
                </c:pt>
                <c:pt idx="18">
                  <c:v>0.91666666666666663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0.91666666666666663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B4-474E-9260-B8103D77EE1B}"/>
            </c:ext>
          </c:extLst>
        </c:ser>
        <c:ser>
          <c:idx val="3"/>
          <c:order val="3"/>
          <c:tx>
            <c:v>PSO3vALL</c:v>
          </c:tx>
          <c:val>
            <c:numRef>
              <c:f>'Discriminative-5genes'!$Q$73:$Q$96</c:f>
              <c:numCache>
                <c:formatCode>0.00%</c:formatCode>
                <c:ptCount val="24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0.5</c:v>
                </c:pt>
                <c:pt idx="13">
                  <c:v>0.66666666666666663</c:v>
                </c:pt>
                <c:pt idx="14">
                  <c:v>0.83333333333333337</c:v>
                </c:pt>
                <c:pt idx="15">
                  <c:v>0.91666666666666663</c:v>
                </c:pt>
                <c:pt idx="16">
                  <c:v>0.83333333333333337</c:v>
                </c:pt>
                <c:pt idx="17">
                  <c:v>0.5</c:v>
                </c:pt>
                <c:pt idx="18">
                  <c:v>0.5</c:v>
                </c:pt>
                <c:pt idx="19">
                  <c:v>0.83333333333333337</c:v>
                </c:pt>
                <c:pt idx="20">
                  <c:v>0.91666666666666663</c:v>
                </c:pt>
                <c:pt idx="21">
                  <c:v>0.91666666666666663</c:v>
                </c:pt>
                <c:pt idx="22">
                  <c:v>0.83333333333333337</c:v>
                </c:pt>
                <c:pt idx="2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B4-474E-9260-B8103D77E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794304"/>
        <c:axId val="97800192"/>
      </c:lineChart>
      <c:catAx>
        <c:axId val="977943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7800192"/>
        <c:crosses val="autoZero"/>
        <c:auto val="1"/>
        <c:lblAlgn val="ctr"/>
        <c:lblOffset val="100"/>
        <c:noMultiLvlLbl val="0"/>
      </c:catAx>
      <c:valAx>
        <c:axId val="97800192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crossAx val="977943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SVM Accuracy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NMLvALL</c:v>
          </c:tx>
          <c:cat>
            <c:multiLvlStrRef>
              <c:f>'Nozeros-138genes'!$B$1:$C$30</c:f>
              <c:multiLvlStrCache>
                <c:ptCount val="30"/>
                <c:lvl>
                  <c:pt idx="0">
                    <c:v> </c:v>
                  </c:pt>
                  <c:pt idx="1">
                    <c:v> g=0.01</c:v>
                  </c:pt>
                  <c:pt idx="2">
                    <c:v> g=0.1</c:v>
                  </c:pt>
                  <c:pt idx="3">
                    <c:v> g=1</c:v>
                  </c:pt>
                  <c:pt idx="4">
                    <c:v> g=10</c:v>
                  </c:pt>
                  <c:pt idx="5">
                    <c:v> g=100</c:v>
                  </c:pt>
                  <c:pt idx="6">
                    <c:v> </c:v>
                  </c:pt>
                  <c:pt idx="7">
                    <c:v> g=0.01</c:v>
                  </c:pt>
                  <c:pt idx="8">
                    <c:v> g=0.1</c:v>
                  </c:pt>
                  <c:pt idx="9">
                    <c:v> g=1</c:v>
                  </c:pt>
                  <c:pt idx="10">
                    <c:v> g=10</c:v>
                  </c:pt>
                  <c:pt idx="11">
                    <c:v> g=100</c:v>
                  </c:pt>
                  <c:pt idx="12">
                    <c:v> </c:v>
                  </c:pt>
                  <c:pt idx="13">
                    <c:v> g=0.01</c:v>
                  </c:pt>
                  <c:pt idx="14">
                    <c:v> g=0.1</c:v>
                  </c:pt>
                  <c:pt idx="15">
                    <c:v> g=1</c:v>
                  </c:pt>
                  <c:pt idx="16">
                    <c:v> g=10</c:v>
                  </c:pt>
                  <c:pt idx="17">
                    <c:v> g=100</c:v>
                  </c:pt>
                  <c:pt idx="18">
                    <c:v> </c:v>
                  </c:pt>
                  <c:pt idx="19">
                    <c:v> g=0.01</c:v>
                  </c:pt>
                  <c:pt idx="20">
                    <c:v> g=0.1</c:v>
                  </c:pt>
                  <c:pt idx="21">
                    <c:v> g=1</c:v>
                  </c:pt>
                  <c:pt idx="22">
                    <c:v> g=10</c:v>
                  </c:pt>
                  <c:pt idx="23">
                    <c:v> g=100</c:v>
                  </c:pt>
                  <c:pt idx="24">
                    <c:v> </c:v>
                  </c:pt>
                  <c:pt idx="25">
                    <c:v> g=0.01</c:v>
                  </c:pt>
                  <c:pt idx="26">
                    <c:v> g=0.1</c:v>
                  </c:pt>
                  <c:pt idx="27">
                    <c:v> g=1</c:v>
                  </c:pt>
                  <c:pt idx="28">
                    <c:v> g=10</c:v>
                  </c:pt>
                  <c:pt idx="29">
                    <c:v> g=100</c:v>
                  </c:pt>
                </c:lvl>
                <c:lvl>
                  <c:pt idx="0">
                    <c:v> c=0.001</c:v>
                  </c:pt>
                  <c:pt idx="6">
                    <c:v> c=0.1</c:v>
                  </c:pt>
                  <c:pt idx="12">
                    <c:v> c=10</c:v>
                  </c:pt>
                  <c:pt idx="18">
                    <c:v> c=100</c:v>
                  </c:pt>
                  <c:pt idx="24">
                    <c:v> c=0.001</c:v>
                  </c:pt>
                </c:lvl>
              </c:multiLvlStrCache>
            </c:multiLvlStrRef>
          </c:cat>
          <c:val>
            <c:numRef>
              <c:f>'Nozeros-138genes'!$Q$1:$Q$24</c:f>
              <c:numCache>
                <c:formatCode>0.00%</c:formatCode>
                <c:ptCount val="24"/>
                <c:pt idx="0">
                  <c:v>0.91666666666666663</c:v>
                </c:pt>
                <c:pt idx="1">
                  <c:v>0.91666666666666663</c:v>
                </c:pt>
                <c:pt idx="2">
                  <c:v>0.91666666666666663</c:v>
                </c:pt>
                <c:pt idx="3">
                  <c:v>0.91666666666666663</c:v>
                </c:pt>
                <c:pt idx="4">
                  <c:v>0.91666666666666663</c:v>
                </c:pt>
                <c:pt idx="5">
                  <c:v>0.91666666666666663</c:v>
                </c:pt>
                <c:pt idx="6">
                  <c:v>0.91666666666666663</c:v>
                </c:pt>
                <c:pt idx="7">
                  <c:v>0.91666666666666663</c:v>
                </c:pt>
                <c:pt idx="8">
                  <c:v>0.91666666666666663</c:v>
                </c:pt>
                <c:pt idx="9">
                  <c:v>0.91666666666666663</c:v>
                </c:pt>
                <c:pt idx="10">
                  <c:v>0.91666666666666663</c:v>
                </c:pt>
                <c:pt idx="11">
                  <c:v>0.91666666666666663</c:v>
                </c:pt>
                <c:pt idx="12">
                  <c:v>0.91666666666666663</c:v>
                </c:pt>
                <c:pt idx="13">
                  <c:v>0.91666666666666663</c:v>
                </c:pt>
                <c:pt idx="14">
                  <c:v>0.91666666666666663</c:v>
                </c:pt>
                <c:pt idx="15">
                  <c:v>0.91666666666666663</c:v>
                </c:pt>
                <c:pt idx="16">
                  <c:v>0.91666666666666663</c:v>
                </c:pt>
                <c:pt idx="17">
                  <c:v>0.91666666666666663</c:v>
                </c:pt>
                <c:pt idx="18">
                  <c:v>0.91666666666666663</c:v>
                </c:pt>
                <c:pt idx="19">
                  <c:v>0.91666666666666663</c:v>
                </c:pt>
                <c:pt idx="20">
                  <c:v>0.91666666666666663</c:v>
                </c:pt>
                <c:pt idx="21">
                  <c:v>0.91666666666666663</c:v>
                </c:pt>
                <c:pt idx="22">
                  <c:v>0.91666666666666663</c:v>
                </c:pt>
                <c:pt idx="23">
                  <c:v>0.91666666666666663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80-FB4E-A4A1-E11B09FC9A66}"/>
            </c:ext>
          </c:extLst>
        </c:ser>
        <c:ser>
          <c:idx val="1"/>
          <c:order val="1"/>
          <c:tx>
            <c:v>LMPvALL</c:v>
          </c:tx>
          <c:val>
            <c:numRef>
              <c:f>'Nozeros-138genes'!$Q$25:$Q$48</c:f>
              <c:numCache>
                <c:formatCode>0.00%</c:formatCode>
                <c:ptCount val="24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0.66666666666666663</c:v>
                </c:pt>
                <c:pt idx="13">
                  <c:v>1</c:v>
                </c:pt>
                <c:pt idx="14">
                  <c:v>0.75</c:v>
                </c:pt>
                <c:pt idx="15">
                  <c:v>0.66666666666666663</c:v>
                </c:pt>
                <c:pt idx="16">
                  <c:v>0.66666666666666663</c:v>
                </c:pt>
                <c:pt idx="17">
                  <c:v>0.66666666666666663</c:v>
                </c:pt>
                <c:pt idx="18">
                  <c:v>0.66666666666666663</c:v>
                </c:pt>
                <c:pt idx="19">
                  <c:v>1</c:v>
                </c:pt>
                <c:pt idx="20">
                  <c:v>0.75</c:v>
                </c:pt>
                <c:pt idx="21">
                  <c:v>0.66666666666666663</c:v>
                </c:pt>
                <c:pt idx="22">
                  <c:v>0.66666666666666663</c:v>
                </c:pt>
                <c:pt idx="23">
                  <c:v>0.66666666666666663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80-FB4E-A4A1-E11B09FC9A66}"/>
            </c:ext>
          </c:extLst>
        </c:ser>
        <c:ser>
          <c:idx val="2"/>
          <c:order val="2"/>
          <c:tx>
            <c:v>PSO2vALL</c:v>
          </c:tx>
          <c:val>
            <c:numRef>
              <c:f>'Nozeros-138genes'!$Q$49:$Q$72</c:f>
              <c:numCache>
                <c:formatCode>0.00%</c:formatCode>
                <c:ptCount val="24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  <c:pt idx="13">
                  <c:v>0.75</c:v>
                </c:pt>
                <c:pt idx="14">
                  <c:v>0.75</c:v>
                </c:pt>
                <c:pt idx="15">
                  <c:v>0.75</c:v>
                </c:pt>
                <c:pt idx="16">
                  <c:v>0.75</c:v>
                </c:pt>
                <c:pt idx="17">
                  <c:v>0.75</c:v>
                </c:pt>
                <c:pt idx="18">
                  <c:v>0.75</c:v>
                </c:pt>
                <c:pt idx="19">
                  <c:v>0.75</c:v>
                </c:pt>
                <c:pt idx="20">
                  <c:v>0.75</c:v>
                </c:pt>
                <c:pt idx="21">
                  <c:v>0.75</c:v>
                </c:pt>
                <c:pt idx="22">
                  <c:v>0.75</c:v>
                </c:pt>
                <c:pt idx="23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80-FB4E-A4A1-E11B09FC9A66}"/>
            </c:ext>
          </c:extLst>
        </c:ser>
        <c:ser>
          <c:idx val="3"/>
          <c:order val="3"/>
          <c:tx>
            <c:v>PSO3vALL</c:v>
          </c:tx>
          <c:val>
            <c:numRef>
              <c:f>'Nozeros-138genes'!$Q$73:$Q$96</c:f>
              <c:numCache>
                <c:formatCode>0.00%</c:formatCode>
                <c:ptCount val="24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0.66666666666666663</c:v>
                </c:pt>
                <c:pt idx="13">
                  <c:v>0.91666666666666663</c:v>
                </c:pt>
                <c:pt idx="14">
                  <c:v>0.91666666666666663</c:v>
                </c:pt>
                <c:pt idx="15">
                  <c:v>0.66666666666666663</c:v>
                </c:pt>
                <c:pt idx="16">
                  <c:v>0.66666666666666663</c:v>
                </c:pt>
                <c:pt idx="17">
                  <c:v>0.66666666666666663</c:v>
                </c:pt>
                <c:pt idx="18">
                  <c:v>0.66666666666666663</c:v>
                </c:pt>
                <c:pt idx="19">
                  <c:v>0.91666666666666663</c:v>
                </c:pt>
                <c:pt idx="20">
                  <c:v>0.91666666666666663</c:v>
                </c:pt>
                <c:pt idx="21">
                  <c:v>0.66666666666666663</c:v>
                </c:pt>
                <c:pt idx="22">
                  <c:v>0.66666666666666663</c:v>
                </c:pt>
                <c:pt idx="23">
                  <c:v>0.66666666666666663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80-FB4E-A4A1-E11B09FC9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828224"/>
        <c:axId val="97838208"/>
      </c:lineChart>
      <c:catAx>
        <c:axId val="97828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7838208"/>
        <c:crosses val="autoZero"/>
        <c:auto val="1"/>
        <c:lblAlgn val="ctr"/>
        <c:lblOffset val="100"/>
        <c:noMultiLvlLbl val="0"/>
      </c:catAx>
      <c:valAx>
        <c:axId val="97838208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crossAx val="978282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F4AB-8038-4102-BD32-8BB7C8F9F834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AFE5-D566-4D8E-9752-5AD6242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enames.org/genefamilies/rn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edcentral.com/1471-2164/14/904#B32" TargetMode="External"/><Relationship Id="rId2" Type="http://schemas.openxmlformats.org/officeDocument/2006/relationships/hyperlink" Target="http://www.biomedcentral.com/1471-2164/14/904#B3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lreprod.org/search?author1=Hyun-Seo+Lee&amp;sortspec=date&amp;submit=Submit" TargetMode="External"/><Relationship Id="rId3" Type="http://schemas.openxmlformats.org/officeDocument/2006/relationships/hyperlink" Target="http://www.biolreprod.org/search?author1=Se-Jin+Yoon&amp;sortspec=date&amp;submit=Submit" TargetMode="External"/><Relationship Id="rId7" Type="http://schemas.openxmlformats.org/officeDocument/2006/relationships/hyperlink" Target="http://www.biolreprod.org/search?author1=Yun+Sun+Kim&amp;sortspec=date&amp;submit=Submit" TargetMode="External"/><Relationship Id="rId12" Type="http://schemas.openxmlformats.org/officeDocument/2006/relationships/hyperlink" Target="http://www.biolreprod.org/content/81/3/497.full#corresp-1" TargetMode="External"/><Relationship Id="rId2" Type="http://schemas.openxmlformats.org/officeDocument/2006/relationships/hyperlink" Target="http://www.biolreprod.org/content/81/3/497.full#fn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lreprod.org/search?author1=Eun-Young+Kim&amp;sortspec=date&amp;submit=Submit" TargetMode="External"/><Relationship Id="rId11" Type="http://schemas.openxmlformats.org/officeDocument/2006/relationships/hyperlink" Target="http://www.biolreprod.org/search?author1=Kyung-Ah+Lee&amp;sortspec=date&amp;submit=Submit" TargetMode="External"/><Relationship Id="rId5" Type="http://schemas.openxmlformats.org/officeDocument/2006/relationships/hyperlink" Target="http://www.biolreprod.org/content/81/3/497.full#fn-2" TargetMode="External"/><Relationship Id="rId10" Type="http://schemas.openxmlformats.org/officeDocument/2006/relationships/hyperlink" Target="http://www.biolreprod.org/search?author1=Jeehyeon+Bae&amp;sortspec=date&amp;submit=Submit" TargetMode="External"/><Relationship Id="rId4" Type="http://schemas.openxmlformats.org/officeDocument/2006/relationships/hyperlink" Target="http://www.biolreprod.org/content/81/3/497.full#fn-1" TargetMode="External"/><Relationship Id="rId9" Type="http://schemas.openxmlformats.org/officeDocument/2006/relationships/hyperlink" Target="http://www.biolreprod.org/search?author1=Kyeoung-Hwa+Kim&amp;sortspec=date&amp;submit=Submi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amigo.geneontology.org/amigo/term/GO:0003096" TargetMode="External"/><Relationship Id="rId13" Type="http://schemas.openxmlformats.org/officeDocument/2006/relationships/hyperlink" Target="http://amigo.geneontology.org/amigo/term/GO:0051260" TargetMode="External"/><Relationship Id="rId18" Type="http://schemas.openxmlformats.org/officeDocument/2006/relationships/hyperlink" Target="http://amigo.geneontology.org/amigo/term/GO:0010638" TargetMode="External"/><Relationship Id="rId3" Type="http://schemas.openxmlformats.org/officeDocument/2006/relationships/hyperlink" Target="http://amigo.geneontology.org/amigo/term/GO:1900128" TargetMode="External"/><Relationship Id="rId7" Type="http://schemas.openxmlformats.org/officeDocument/2006/relationships/hyperlink" Target="http://amigo.geneontology.org/amigo/term/GO:0070294" TargetMode="External"/><Relationship Id="rId12" Type="http://schemas.openxmlformats.org/officeDocument/2006/relationships/hyperlink" Target="http://amigo.geneontology.org/amigo/term/GO:1901030" TargetMode="External"/><Relationship Id="rId17" Type="http://schemas.openxmlformats.org/officeDocument/2006/relationships/hyperlink" Target="http://amigo.geneontology.org/amigo/term/GO:0070293" TargetMode="External"/><Relationship Id="rId2" Type="http://schemas.openxmlformats.org/officeDocument/2006/relationships/hyperlink" Target="http://amigo.geneontology.org/amigo/term/GO:0010822" TargetMode="External"/><Relationship Id="rId16" Type="http://schemas.openxmlformats.org/officeDocument/2006/relationships/hyperlink" Target="http://amigo.geneontology.org/amigo/term/GO:00064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go.geneontology.org/amigo/term/GO:0070131" TargetMode="External"/><Relationship Id="rId11" Type="http://schemas.openxmlformats.org/officeDocument/2006/relationships/hyperlink" Target="http://amigo.geneontology.org/amigo/term/GO:0097034" TargetMode="External"/><Relationship Id="rId5" Type="http://schemas.openxmlformats.org/officeDocument/2006/relationships/hyperlink" Target="http://amigo.geneontology.org/amigo/term/GO:1901979" TargetMode="External"/><Relationship Id="rId15" Type="http://schemas.openxmlformats.org/officeDocument/2006/relationships/hyperlink" Target="http://amigo.geneontology.org/amigo/term/GO:0070271" TargetMode="External"/><Relationship Id="rId10" Type="http://schemas.openxmlformats.org/officeDocument/2006/relationships/hyperlink" Target="http://amigo.geneontology.org/amigo/term/GO:0070129" TargetMode="External"/><Relationship Id="rId4" Type="http://schemas.openxmlformats.org/officeDocument/2006/relationships/hyperlink" Target="http://amigo.geneontology.org/amigo/term/GO:0010821" TargetMode="External"/><Relationship Id="rId9" Type="http://schemas.openxmlformats.org/officeDocument/2006/relationships/hyperlink" Target="http://amigo.geneontology.org/amigo/term/GO:0033617" TargetMode="External"/><Relationship Id="rId14" Type="http://schemas.openxmlformats.org/officeDocument/2006/relationships/hyperlink" Target="http://amigo.geneontology.org/amigo/term/GO:0006461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amigo.geneontology.org/amigo/term/GO:0005488" TargetMode="External"/><Relationship Id="rId13" Type="http://schemas.openxmlformats.org/officeDocument/2006/relationships/hyperlink" Target="http://amigo.geneontology.org/amigo/term/GO:1901981" TargetMode="External"/><Relationship Id="rId3" Type="http://schemas.openxmlformats.org/officeDocument/2006/relationships/hyperlink" Target="http://amigo.geneontology.org/amigo/term/GO:0042030" TargetMode="External"/><Relationship Id="rId7" Type="http://schemas.openxmlformats.org/officeDocument/2006/relationships/hyperlink" Target="http://amigo.geneontology.org/amigo/term/GO:0005242" TargetMode="External"/><Relationship Id="rId12" Type="http://schemas.openxmlformats.org/officeDocument/2006/relationships/hyperlink" Target="http://amigo.geneontology.org/amigo/term/GO:0042803" TargetMode="External"/><Relationship Id="rId2" Type="http://schemas.openxmlformats.org/officeDocument/2006/relationships/hyperlink" Target="http://amigo.geneontology.org/amigo/term/GO:0043532" TargetMode="External"/><Relationship Id="rId16" Type="http://schemas.openxmlformats.org/officeDocument/2006/relationships/hyperlink" Target="http://amigo.geneontology.org/amigo/term/GO:00001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go.geneontology.org/amigo/term/GO:0031369" TargetMode="External"/><Relationship Id="rId11" Type="http://schemas.openxmlformats.org/officeDocument/2006/relationships/hyperlink" Target="http://amigo.geneontology.org/amigo/term/GO:1902936" TargetMode="External"/><Relationship Id="rId5" Type="http://schemas.openxmlformats.org/officeDocument/2006/relationships/hyperlink" Target="http://amigo.geneontology.org/amigo/term/GO:0060590" TargetMode="External"/><Relationship Id="rId15" Type="http://schemas.openxmlformats.org/officeDocument/2006/relationships/hyperlink" Target="http://amigo.geneontology.org/amigo/term/GO:0005267" TargetMode="External"/><Relationship Id="rId10" Type="http://schemas.openxmlformats.org/officeDocument/2006/relationships/hyperlink" Target="http://amigo.geneontology.org/amigo/term/GO:0051117" TargetMode="External"/><Relationship Id="rId4" Type="http://schemas.openxmlformats.org/officeDocument/2006/relationships/hyperlink" Target="http://amigo.geneontology.org/amigo/term/GO:0008190" TargetMode="External"/><Relationship Id="rId9" Type="http://schemas.openxmlformats.org/officeDocument/2006/relationships/hyperlink" Target="http://amigo.geneontology.org/amigo/term/GO:0005546" TargetMode="External"/><Relationship Id="rId14" Type="http://schemas.openxmlformats.org/officeDocument/2006/relationships/hyperlink" Target="http://amigo.geneontology.org/amigo/term/GO:0005249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amigo.geneontology.org/amigo/term/GO:0031305" TargetMode="External"/><Relationship Id="rId13" Type="http://schemas.openxmlformats.org/officeDocument/2006/relationships/hyperlink" Target="http://amigo.geneontology.org/amigo/term/GO:0019866" TargetMode="External"/><Relationship Id="rId18" Type="http://schemas.openxmlformats.org/officeDocument/2006/relationships/hyperlink" Target="http://amigo.geneontology.org/amigo/term/GO:0042734" TargetMode="External"/><Relationship Id="rId3" Type="http://schemas.openxmlformats.org/officeDocument/2006/relationships/hyperlink" Target="http://amigo.geneontology.org/amigo/term/GO:0005740" TargetMode="External"/><Relationship Id="rId7" Type="http://schemas.openxmlformats.org/officeDocument/2006/relationships/hyperlink" Target="http://amigo.geneontology.org/amigo/term/GO:0031975" TargetMode="External"/><Relationship Id="rId12" Type="http://schemas.openxmlformats.org/officeDocument/2006/relationships/hyperlink" Target="http://amigo.geneontology.org/amigo/term/GO:0045259" TargetMode="External"/><Relationship Id="rId17" Type="http://schemas.openxmlformats.org/officeDocument/2006/relationships/hyperlink" Target="http://amigo.geneontology.org/amigo/term/GO:0016469" TargetMode="External"/><Relationship Id="rId2" Type="http://schemas.openxmlformats.org/officeDocument/2006/relationships/hyperlink" Target="http://amigo.geneontology.org/amigo/term/GO:0031966" TargetMode="External"/><Relationship Id="rId16" Type="http://schemas.openxmlformats.org/officeDocument/2006/relationships/hyperlink" Target="http://amigo.geneontology.org/amigo/term/GO:0005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go.geneontology.org/amigo/term/GO:0031967" TargetMode="External"/><Relationship Id="rId11" Type="http://schemas.openxmlformats.org/officeDocument/2006/relationships/hyperlink" Target="http://amigo.geneontology.org/amigo/term/GO:0005753" TargetMode="External"/><Relationship Id="rId5" Type="http://schemas.openxmlformats.org/officeDocument/2006/relationships/hyperlink" Target="http://amigo.geneontology.org/amigo/term/GO:0044429" TargetMode="External"/><Relationship Id="rId15" Type="http://schemas.openxmlformats.org/officeDocument/2006/relationships/hyperlink" Target="http://amigo.geneontology.org/amigo/term/GO:0098573" TargetMode="External"/><Relationship Id="rId10" Type="http://schemas.openxmlformats.org/officeDocument/2006/relationships/hyperlink" Target="http://amigo.geneontology.org/amigo/term/GO:0005743" TargetMode="External"/><Relationship Id="rId4" Type="http://schemas.openxmlformats.org/officeDocument/2006/relationships/hyperlink" Target="http://amigo.geneontology.org/amigo/term/GO:0044455" TargetMode="External"/><Relationship Id="rId9" Type="http://schemas.openxmlformats.org/officeDocument/2006/relationships/hyperlink" Target="http://amigo.geneontology.org/amigo/term/GO:0031304" TargetMode="External"/><Relationship Id="rId14" Type="http://schemas.openxmlformats.org/officeDocument/2006/relationships/hyperlink" Target="http://amigo.geneontology.org/amigo/term/GO:003259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Ovarian Cancer RNA-</a:t>
            </a:r>
            <a:r>
              <a:rPr lang="en-US" dirty="0" err="1"/>
              <a:t>Seq</a:t>
            </a:r>
            <a:r>
              <a:rPr lang="en-US"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Yichao</a:t>
            </a:r>
            <a:r>
              <a:rPr lang="en-US" dirty="0"/>
              <a:t> Li</a:t>
            </a:r>
          </a:p>
          <a:p>
            <a:r>
              <a:rPr lang="en-US" dirty="0" err="1"/>
              <a:t>Xiaoyu</a:t>
            </a:r>
            <a:r>
              <a:rPr lang="en-US" dirty="0"/>
              <a:t> Liang</a:t>
            </a:r>
          </a:p>
        </p:txBody>
      </p:sp>
    </p:spTree>
    <p:extLst>
      <p:ext uri="{BB962C8B-B14F-4D97-AF65-F5344CB8AC3E}">
        <p14:creationId xmlns:p14="http://schemas.microsoft.com/office/powerpoint/2010/main" val="397064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/>
          <a:lstStyle/>
          <a:p>
            <a:r>
              <a:rPr lang="en-US" dirty="0"/>
              <a:t>Genes Annotation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dirty="0"/>
              <a:t>LOC642366</a:t>
            </a:r>
          </a:p>
          <a:p>
            <a:pPr lvl="1"/>
            <a:r>
              <a:rPr lang="en-US" altLang="en-US" dirty="0"/>
              <a:t>uncharacterized LOC642366[Homo sapiens]</a:t>
            </a:r>
          </a:p>
          <a:p>
            <a:pPr lvl="1"/>
            <a:r>
              <a:rPr lang="en-US" altLang="en-US" dirty="0"/>
              <a:t>Chromosome: 5; Location: 5q11.1</a:t>
            </a:r>
          </a:p>
          <a:p>
            <a:pPr lvl="1"/>
            <a:r>
              <a:rPr lang="en-US" altLang="en-US" dirty="0"/>
              <a:t>Annotation: Chromosome 5NC_000005.10 (51372736..51383332, complement)</a:t>
            </a:r>
          </a:p>
          <a:p>
            <a:pPr lvl="1"/>
            <a:r>
              <a:rPr lang="en-US" altLang="en-US" dirty="0"/>
              <a:t>ID: 642366</a:t>
            </a:r>
          </a:p>
          <a:p>
            <a:r>
              <a:rPr lang="en-US" altLang="en-US" dirty="0"/>
              <a:t>KCTD12</a:t>
            </a:r>
          </a:p>
          <a:p>
            <a:pPr lvl="1"/>
            <a:r>
              <a:rPr lang="en-US" altLang="en-US" dirty="0"/>
              <a:t>Official Symbol: KCTD12 and Name: potassium channel </a:t>
            </a:r>
            <a:r>
              <a:rPr lang="en-US" altLang="en-US" dirty="0" err="1"/>
              <a:t>tetramerization</a:t>
            </a:r>
            <a:r>
              <a:rPr lang="en-US" altLang="en-US" dirty="0"/>
              <a:t> domain containing 12[Homo sapiens]</a:t>
            </a:r>
          </a:p>
          <a:p>
            <a:pPr lvl="1"/>
            <a:r>
              <a:rPr lang="en-US" altLang="en-US" dirty="0"/>
              <a:t>Other Aliases: C13orf2, PFET1, PFETIN</a:t>
            </a:r>
          </a:p>
          <a:p>
            <a:pPr lvl="1"/>
            <a:r>
              <a:rPr lang="en-US" altLang="en-US" dirty="0"/>
              <a:t>Other Designations: BTB/POZ domain-containing protein KCTD12; potassium channel </a:t>
            </a:r>
            <a:r>
              <a:rPr lang="en-US" altLang="en-US" dirty="0" err="1"/>
              <a:t>tetramerisation</a:t>
            </a:r>
            <a:r>
              <a:rPr lang="en-US" altLang="en-US" dirty="0"/>
              <a:t> domain containing 12; predominantly fetal expressed T1 domain</a:t>
            </a:r>
          </a:p>
          <a:p>
            <a:pPr lvl="1"/>
            <a:r>
              <a:rPr lang="en-US" altLang="en-US" dirty="0"/>
              <a:t>Chromosome: 13; Location: 13q22.3</a:t>
            </a:r>
          </a:p>
          <a:p>
            <a:pPr lvl="1"/>
            <a:r>
              <a:rPr lang="en-US" altLang="en-US" dirty="0"/>
              <a:t>Annotation: Chromosome 13NC_000013.11 (76880169..76886405, complement)</a:t>
            </a:r>
          </a:p>
          <a:p>
            <a:pPr lvl="1"/>
            <a:r>
              <a:rPr lang="en-US" altLang="en-US" dirty="0"/>
              <a:t>MIM: 610521</a:t>
            </a:r>
          </a:p>
          <a:p>
            <a:pPr lvl="1"/>
            <a:r>
              <a:rPr lang="en-US" altLang="en-US" dirty="0"/>
              <a:t>ID: 115207</a:t>
            </a:r>
          </a:p>
          <a:p>
            <a:r>
              <a:rPr lang="en-US" altLang="en-US" dirty="0"/>
              <a:t>ARL4A</a:t>
            </a:r>
          </a:p>
          <a:p>
            <a:pPr lvl="1"/>
            <a:r>
              <a:rPr lang="en-US" altLang="en-US" dirty="0"/>
              <a:t>Official Symbol: ARL4A and Name: ADP-</a:t>
            </a:r>
            <a:r>
              <a:rPr lang="en-US" altLang="en-US" dirty="0" err="1"/>
              <a:t>ribosylation</a:t>
            </a:r>
            <a:r>
              <a:rPr lang="en-US" altLang="en-US" dirty="0"/>
              <a:t> factor-like 4A[Homo sapiens]</a:t>
            </a:r>
          </a:p>
          <a:p>
            <a:pPr lvl="1"/>
            <a:r>
              <a:rPr lang="en-US" altLang="en-US" dirty="0"/>
              <a:t>Other Aliases: ARL4</a:t>
            </a:r>
          </a:p>
          <a:p>
            <a:pPr lvl="1"/>
            <a:r>
              <a:rPr lang="en-US" altLang="en-US" dirty="0"/>
              <a:t>Other Designations: ADP-</a:t>
            </a:r>
            <a:r>
              <a:rPr lang="en-US" altLang="en-US" dirty="0" err="1"/>
              <a:t>ribosylation</a:t>
            </a:r>
            <a:r>
              <a:rPr lang="en-US" altLang="en-US" dirty="0"/>
              <a:t> factor-like 4; ADP-</a:t>
            </a:r>
            <a:r>
              <a:rPr lang="en-US" altLang="en-US" dirty="0" err="1"/>
              <a:t>ribosylation</a:t>
            </a:r>
            <a:r>
              <a:rPr lang="en-US" altLang="en-US" dirty="0"/>
              <a:t> factor-like protein 4A</a:t>
            </a:r>
          </a:p>
          <a:p>
            <a:pPr lvl="1"/>
            <a:r>
              <a:rPr lang="en-US" altLang="en-US" dirty="0"/>
              <a:t>Chromosome: 7; Location: 7p21.3</a:t>
            </a:r>
          </a:p>
          <a:p>
            <a:pPr lvl="1"/>
            <a:r>
              <a:rPr lang="en-US" altLang="en-US" dirty="0"/>
              <a:t>Annotation: Chromosome 7NC_000007.14 (12686827..12690934)</a:t>
            </a:r>
          </a:p>
          <a:p>
            <a:pPr lvl="1"/>
            <a:r>
              <a:rPr lang="en-US" altLang="en-US" dirty="0"/>
              <a:t>MIM: 604786</a:t>
            </a:r>
          </a:p>
          <a:p>
            <a:pPr lvl="1"/>
            <a:r>
              <a:rPr lang="en-US" altLang="en-US" dirty="0"/>
              <a:t>ID: 10124</a:t>
            </a:r>
          </a:p>
          <a:p>
            <a:r>
              <a:rPr lang="en-US" altLang="en-US" dirty="0"/>
              <a:t>COA3</a:t>
            </a:r>
          </a:p>
          <a:p>
            <a:pPr lvl="1"/>
            <a:r>
              <a:rPr lang="en-US" altLang="en-US" sz="2700" dirty="0"/>
              <a:t>Official Symbol: COA3 and Name: cytochrome c oxidase assembly factor 3[Homo sapiens]</a:t>
            </a:r>
          </a:p>
          <a:p>
            <a:pPr lvl="1"/>
            <a:r>
              <a:rPr lang="en-US" altLang="en-US" sz="2700" dirty="0"/>
              <a:t>Other Aliases: HSPC009, CCDC56, MITRAC12</a:t>
            </a:r>
          </a:p>
          <a:p>
            <a:pPr lvl="1"/>
            <a:r>
              <a:rPr lang="en-US" altLang="en-US" sz="2700" dirty="0"/>
              <a:t>Other Designations: coiled-coil domain-containing protein 56; cytochrome C oxidase assembly factor 3 homolog, mitochondrial; cytochrome c oxidase assembly factor 3 homolog, mitochondrial; cytochrome c oxidase assembly protein 3 homolog, mitochondrial; mitochondrial translation regulation assembly intermediate of cytochrome c oxidase protein of 12 </a:t>
            </a:r>
            <a:r>
              <a:rPr lang="en-US" altLang="en-US" sz="2700" dirty="0" err="1"/>
              <a:t>kDa</a:t>
            </a:r>
            <a:endParaRPr lang="en-US" altLang="en-US" sz="2700" dirty="0"/>
          </a:p>
          <a:p>
            <a:pPr lvl="1"/>
            <a:r>
              <a:rPr lang="en-US" altLang="en-US" sz="2700" dirty="0"/>
              <a:t>Chromosome: 17; Location: 17q21</a:t>
            </a:r>
          </a:p>
          <a:p>
            <a:pPr lvl="1"/>
            <a:r>
              <a:rPr lang="en-US" altLang="en-US" sz="2700" dirty="0"/>
              <a:t>Annotation: Chromosome 17NC_000017.11 (42797618..42798725, complement)</a:t>
            </a:r>
          </a:p>
          <a:p>
            <a:pPr lvl="1"/>
            <a:r>
              <a:rPr lang="en-US" altLang="en-US" sz="2700" dirty="0"/>
              <a:t>MIM: 614775</a:t>
            </a:r>
          </a:p>
          <a:p>
            <a:pPr lvl="1"/>
            <a:r>
              <a:rPr lang="en-US" altLang="en-US" sz="2700" dirty="0"/>
              <a:t>ID: 28958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6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/>
          <a:lstStyle/>
          <a:p>
            <a:r>
              <a:rPr lang="en-US" dirty="0"/>
              <a:t>Genes Annotation Study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ATPIF1</a:t>
            </a:r>
          </a:p>
          <a:p>
            <a:pPr lvl="1"/>
            <a:r>
              <a:rPr lang="en-US" altLang="en-US" dirty="0"/>
              <a:t>Official Symbol: ATPIF1 and Name: ATPase inhibitory factor 1[Homo sapiens]</a:t>
            </a:r>
          </a:p>
          <a:p>
            <a:pPr lvl="1"/>
            <a:r>
              <a:rPr lang="en-US" altLang="en-US" dirty="0"/>
              <a:t>Other Aliases: RP5-1092A3.1, ATPI, ATPIP, IP</a:t>
            </a:r>
          </a:p>
          <a:p>
            <a:pPr lvl="1"/>
            <a:r>
              <a:rPr lang="en-US" altLang="en-US" dirty="0"/>
              <a:t>Other Designations: ATP synthase inhibitor protein; ATPase inhibitor protein; ATPase inhibitor, mitochondrial; IF(1); IF1; inhibitor of F(1)F(o)-ATPase</a:t>
            </a:r>
          </a:p>
          <a:p>
            <a:pPr lvl="1"/>
            <a:r>
              <a:rPr lang="en-US" altLang="en-US" dirty="0"/>
              <a:t>Chromosome: 1; Location: 1p35.3</a:t>
            </a:r>
          </a:p>
          <a:p>
            <a:pPr lvl="1"/>
            <a:r>
              <a:rPr lang="en-US" altLang="en-US" dirty="0"/>
              <a:t>Annotation: Chromosome 1NC_000001.11 (28236091..28238105)</a:t>
            </a:r>
          </a:p>
          <a:p>
            <a:pPr lvl="1"/>
            <a:r>
              <a:rPr lang="en-US" altLang="en-US" dirty="0"/>
              <a:t>MIM: 614981</a:t>
            </a:r>
          </a:p>
          <a:p>
            <a:pPr lvl="1"/>
            <a:r>
              <a:rPr lang="en-US" altLang="en-US" dirty="0"/>
              <a:t>ID: 93974</a:t>
            </a:r>
          </a:p>
          <a:p>
            <a:r>
              <a:rPr lang="en-US" altLang="en-US" dirty="0"/>
              <a:t>BCL2L10</a:t>
            </a:r>
          </a:p>
          <a:p>
            <a:pPr lvl="1"/>
            <a:r>
              <a:rPr lang="en-US" altLang="en-US" dirty="0"/>
              <a:t>Official Symbol: BCL2L10 and Name: BCL2-like 10 (apoptosis facilitator)[Homo sapiens]</a:t>
            </a:r>
          </a:p>
          <a:p>
            <a:pPr lvl="1"/>
            <a:r>
              <a:rPr lang="en-US" altLang="en-US" dirty="0"/>
              <a:t>Other Aliases: BCL-B, Boo, Diva</a:t>
            </a:r>
          </a:p>
          <a:p>
            <a:pPr lvl="1"/>
            <a:r>
              <a:rPr lang="en-US" altLang="en-US" dirty="0"/>
              <a:t>Other Designations: anti-apoptotic protein </a:t>
            </a:r>
            <a:r>
              <a:rPr lang="en-US" altLang="en-US" dirty="0" err="1"/>
              <a:t>NrH</a:t>
            </a:r>
            <a:r>
              <a:rPr lang="en-US" altLang="en-US" dirty="0"/>
              <a:t>; apoptosis regulator </a:t>
            </a:r>
            <a:r>
              <a:rPr lang="en-US" altLang="en-US" dirty="0" err="1"/>
              <a:t>Bcl</a:t>
            </a:r>
            <a:r>
              <a:rPr lang="en-US" altLang="en-US" dirty="0"/>
              <a:t>-B; bcl-2-like protein 10; bcl2-L-10</a:t>
            </a:r>
          </a:p>
          <a:p>
            <a:pPr lvl="1"/>
            <a:r>
              <a:rPr lang="en-US" altLang="en-US" dirty="0"/>
              <a:t>Chromosome: 15; Location: 15q21</a:t>
            </a:r>
          </a:p>
          <a:p>
            <a:pPr lvl="1"/>
            <a:r>
              <a:rPr lang="en-US" altLang="en-US" dirty="0"/>
              <a:t>Annotation: Chromosome 15NC_000015.10 (52109293..52112775, complement)</a:t>
            </a:r>
          </a:p>
          <a:p>
            <a:pPr lvl="1"/>
            <a:r>
              <a:rPr lang="en-US" altLang="en-US" dirty="0"/>
              <a:t>MIM: 606910</a:t>
            </a:r>
          </a:p>
          <a:p>
            <a:pPr lvl="1"/>
            <a:r>
              <a:rPr lang="en-US" altLang="en-US" dirty="0"/>
              <a:t>ID: 10017</a:t>
            </a:r>
          </a:p>
          <a:p>
            <a:r>
              <a:rPr lang="en-US" altLang="en-US" dirty="0"/>
              <a:t>KCNJ1</a:t>
            </a:r>
          </a:p>
          <a:p>
            <a:pPr lvl="1"/>
            <a:r>
              <a:rPr lang="en-US" altLang="en-US" dirty="0"/>
              <a:t>Official Symbol: KCNJ1 and Name: potassium inwardly-rectifying channel, subfamily J, member 1[Homo sapiens]</a:t>
            </a:r>
          </a:p>
          <a:p>
            <a:pPr lvl="1"/>
            <a:r>
              <a:rPr lang="en-US" altLang="en-US" dirty="0"/>
              <a:t>Other Aliases: KIR1.1, ROMK, ROMK1</a:t>
            </a:r>
          </a:p>
          <a:p>
            <a:pPr lvl="1"/>
            <a:r>
              <a:rPr lang="en-US" altLang="en-US" dirty="0"/>
              <a:t>Other Designations: ATP-regulated potassium channel ROM-K; ATP-sensitive inward rectifier potassium channel 1; inward rectifier K(+) channel Kir1.1; inwardly rectifying K+ channel; potassium channel, inwardly rectifying subfamily J member 1</a:t>
            </a:r>
          </a:p>
          <a:p>
            <a:pPr lvl="1"/>
            <a:r>
              <a:rPr lang="en-US" altLang="en-US" dirty="0"/>
              <a:t>Chromosome: 11; Location: 11q24</a:t>
            </a:r>
          </a:p>
          <a:p>
            <a:pPr lvl="1"/>
            <a:r>
              <a:rPr lang="en-US" altLang="en-US" dirty="0"/>
              <a:t>Annotation: Chromosome 11NC_000011.10 (128838014..128867373, complement)</a:t>
            </a:r>
          </a:p>
          <a:p>
            <a:pPr lvl="1"/>
            <a:r>
              <a:rPr lang="en-US" altLang="en-US" dirty="0"/>
              <a:t>MIM: 600359</a:t>
            </a:r>
          </a:p>
          <a:p>
            <a:pPr lvl="1"/>
            <a:r>
              <a:rPr lang="en-US" altLang="en-US" dirty="0"/>
              <a:t>ID: 3758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/>
          <a:lstStyle/>
          <a:p>
            <a:r>
              <a:rPr lang="en-US" dirty="0"/>
              <a:t>Genes Annotation Study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191000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EIF4EBP2</a:t>
            </a:r>
          </a:p>
          <a:p>
            <a:pPr lvl="1"/>
            <a:r>
              <a:rPr lang="en-US" altLang="en-US" dirty="0"/>
              <a:t>Official Symbol: EIF4EBP2 and Name: eukaryotic translation initiation factor 4E binding protein 2[Homo sapiens]</a:t>
            </a:r>
          </a:p>
          <a:p>
            <a:pPr lvl="1"/>
            <a:r>
              <a:rPr lang="en-US" altLang="en-US" dirty="0"/>
              <a:t>Other Aliases: 4EBP2, PHASII</a:t>
            </a:r>
          </a:p>
          <a:p>
            <a:pPr lvl="1"/>
            <a:r>
              <a:rPr lang="en-US" altLang="en-US" dirty="0"/>
              <a:t>Other Designations: 4E-BP2; eIF4E-binding protein 2; eukaryotic translation initiation factor 4E-binding protein 2; phosphorylated, heat and acid stable regulated by insulin protein II</a:t>
            </a:r>
          </a:p>
          <a:p>
            <a:pPr lvl="1"/>
            <a:r>
              <a:rPr lang="en-US" altLang="en-US" dirty="0"/>
              <a:t>Chromosome: 10; Location: 10q21-q22</a:t>
            </a:r>
          </a:p>
          <a:p>
            <a:pPr lvl="1"/>
            <a:r>
              <a:rPr lang="en-US" altLang="en-US" dirty="0"/>
              <a:t>Annotation: Chromosome 10NC_000010.11 (70404105..70428618)</a:t>
            </a:r>
          </a:p>
          <a:p>
            <a:pPr lvl="1"/>
            <a:r>
              <a:rPr lang="en-US" altLang="en-US" dirty="0"/>
              <a:t>MIM: 602224</a:t>
            </a:r>
          </a:p>
          <a:p>
            <a:pPr lvl="1"/>
            <a:r>
              <a:rPr lang="en-US" altLang="en-US" dirty="0"/>
              <a:t>ID: 1979</a:t>
            </a:r>
          </a:p>
          <a:p>
            <a:r>
              <a:rPr lang="en-US" altLang="en-US" dirty="0"/>
              <a:t>CSTF2T</a:t>
            </a:r>
          </a:p>
          <a:p>
            <a:pPr lvl="1"/>
            <a:r>
              <a:rPr lang="en-US" altLang="en-US" dirty="0"/>
              <a:t>Official Symbol: CSTF2T and Name: cleavage stimulation factor, 3' pre-RNA, subunit 2, 64kDa, tau variant[Homo sapiens]</a:t>
            </a:r>
          </a:p>
          <a:p>
            <a:pPr lvl="1"/>
            <a:r>
              <a:rPr lang="en-US" altLang="en-US" dirty="0"/>
              <a:t>Other Aliases: CstF-64T</a:t>
            </a:r>
          </a:p>
          <a:p>
            <a:pPr lvl="1"/>
            <a:r>
              <a:rPr lang="en-US" altLang="en-US" dirty="0"/>
              <a:t>Other Designations: CF-1 64 </a:t>
            </a:r>
            <a:r>
              <a:rPr lang="en-US" altLang="en-US" dirty="0" err="1"/>
              <a:t>kDa</a:t>
            </a:r>
            <a:r>
              <a:rPr lang="en-US" altLang="en-US" dirty="0"/>
              <a:t> subunit tau; CSTF 64 </a:t>
            </a:r>
            <a:r>
              <a:rPr lang="en-US" altLang="en-US" dirty="0" err="1"/>
              <a:t>kDa</a:t>
            </a:r>
            <a:r>
              <a:rPr lang="en-US" altLang="en-US" dirty="0"/>
              <a:t> subunit tau; cleavage stimulation factor 64 </a:t>
            </a:r>
            <a:r>
              <a:rPr lang="en-US" altLang="en-US" dirty="0" err="1"/>
              <a:t>kDa</a:t>
            </a:r>
            <a:r>
              <a:rPr lang="en-US" altLang="en-US" dirty="0"/>
              <a:t> subunit tau; cleavage stimulation factor subunit 2 tau; cleavage stimulation factor subunit 2 tau variant; tauCstF-64</a:t>
            </a:r>
          </a:p>
          <a:p>
            <a:pPr lvl="1"/>
            <a:r>
              <a:rPr lang="en-US" altLang="en-US" dirty="0"/>
              <a:t>Chromosome: 10; Location: 10q11</a:t>
            </a:r>
          </a:p>
          <a:p>
            <a:pPr lvl="1"/>
            <a:r>
              <a:rPr lang="en-US" altLang="en-US" dirty="0"/>
              <a:t>Annotation: Chromosome 10NC_000010.11 (51695486..51699595, complement)</a:t>
            </a:r>
          </a:p>
          <a:p>
            <a:pPr lvl="1"/>
            <a:r>
              <a:rPr lang="en-US" altLang="en-US" dirty="0"/>
              <a:t>MIM: 611968</a:t>
            </a:r>
          </a:p>
          <a:p>
            <a:pPr lvl="1"/>
            <a:r>
              <a:rPr lang="en-US" altLang="en-US" dirty="0"/>
              <a:t>ID: 23283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2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Delete genes that have </a:t>
            </a:r>
            <a:r>
              <a:rPr lang="en-US" dirty="0" err="1"/>
              <a:t>fpkm</a:t>
            </a:r>
            <a:r>
              <a:rPr lang="en-US" dirty="0"/>
              <a:t> of 0 across all samples</a:t>
            </a:r>
          </a:p>
          <a:p>
            <a:r>
              <a:rPr lang="en-US" dirty="0"/>
              <a:t>Delete genes that only expressed in one sample (unless the sample is NML)</a:t>
            </a:r>
          </a:p>
          <a:p>
            <a:r>
              <a:rPr lang="en-US" dirty="0"/>
              <a:t>Delete non-protein coding RNAs</a:t>
            </a:r>
          </a:p>
          <a:p>
            <a:pPr lvl="1"/>
            <a:r>
              <a:rPr lang="en-US" dirty="0"/>
              <a:t>Use gene names from </a:t>
            </a:r>
            <a:r>
              <a:rPr lang="en-US" dirty="0">
                <a:hlinkClick r:id="rId2"/>
              </a:rPr>
              <a:t>http://www.genenames.org/genefamilies/rna</a:t>
            </a:r>
            <a:endParaRPr lang="en-US" dirty="0"/>
          </a:p>
          <a:p>
            <a:pPr lvl="1"/>
            <a:r>
              <a:rPr lang="en-US" dirty="0"/>
              <a:t>Including:</a:t>
            </a:r>
          </a:p>
          <a:p>
            <a:pPr lvl="2"/>
            <a:r>
              <a:rPr lang="en-US" dirty="0"/>
              <a:t>microRNAs (MIRXX)</a:t>
            </a:r>
          </a:p>
          <a:p>
            <a:pPr lvl="2"/>
            <a:r>
              <a:rPr lang="en-US" dirty="0"/>
              <a:t>small </a:t>
            </a:r>
            <a:r>
              <a:rPr lang="en-US" dirty="0" err="1"/>
              <a:t>nucleolar</a:t>
            </a:r>
            <a:r>
              <a:rPr lang="en-US" dirty="0"/>
              <a:t> RNA (SNORXX)</a:t>
            </a:r>
          </a:p>
          <a:p>
            <a:pPr lvl="2"/>
            <a:r>
              <a:rPr lang="en-US" dirty="0"/>
              <a:t>long </a:t>
            </a:r>
            <a:r>
              <a:rPr lang="en-US" dirty="0" err="1"/>
              <a:t>intergenic</a:t>
            </a:r>
            <a:r>
              <a:rPr lang="en-US" dirty="0"/>
              <a:t> non-protein coding RNA (LINCXX)</a:t>
            </a:r>
          </a:p>
          <a:p>
            <a:pPr lvl="2"/>
            <a:r>
              <a:rPr lang="en-US" dirty="0"/>
              <a:t>vault RNA (VTRNAXX)</a:t>
            </a:r>
          </a:p>
          <a:p>
            <a:pPr lvl="2"/>
            <a:r>
              <a:rPr lang="en-US" dirty="0"/>
              <a:t>Small </a:t>
            </a:r>
            <a:r>
              <a:rPr lang="en-US" dirty="0" err="1"/>
              <a:t>Cajal</a:t>
            </a:r>
            <a:r>
              <a:rPr lang="en-US" dirty="0"/>
              <a:t> body-specific RNA (SCARNAXX)</a:t>
            </a:r>
          </a:p>
          <a:p>
            <a:pPr lvl="2"/>
            <a:r>
              <a:rPr lang="en-US" dirty="0"/>
              <a:t>Small nuclear RNAs (RNUXX)</a:t>
            </a:r>
          </a:p>
          <a:p>
            <a:pPr lvl="2"/>
            <a:r>
              <a:rPr lang="en-US" dirty="0" err="1"/>
              <a:t>MiscRNAs</a:t>
            </a:r>
            <a:r>
              <a:rPr lang="en-US" dirty="0"/>
              <a:t> (RMRP, RPPH1)</a:t>
            </a:r>
          </a:p>
          <a:p>
            <a:pPr lvl="2"/>
            <a:endParaRPr lang="en-US" dirty="0"/>
          </a:p>
          <a:p>
            <a:r>
              <a:rPr lang="en-US" dirty="0"/>
              <a:t>Obtained 674 genes</a:t>
            </a:r>
          </a:p>
        </p:txBody>
      </p:sp>
    </p:spTree>
    <p:extLst>
      <p:ext uri="{BB962C8B-B14F-4D97-AF65-F5344CB8AC3E}">
        <p14:creationId xmlns:p14="http://schemas.microsoft.com/office/powerpoint/2010/main" val="32525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for samples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3862" y="1528293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set of genes successfully separate samples, with the distance matrix of “</a:t>
            </a:r>
            <a:r>
              <a:rPr lang="en-US" dirty="0" err="1"/>
              <a:t>canberra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distance matrix cannot separate samples successfully.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5023"/>
            <a:ext cx="4525963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820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5300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510" y="20412"/>
            <a:ext cx="2476500" cy="381000"/>
          </a:xfrm>
        </p:spPr>
        <p:txBody>
          <a:bodyPr>
            <a:normAutofit/>
          </a:bodyPr>
          <a:lstStyle/>
          <a:p>
            <a:r>
              <a:rPr lang="en-US" sz="1600" b="1" dirty="0"/>
              <a:t>Nested Cross Validation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01412"/>
            <a:ext cx="168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Outer Loop</a:t>
            </a:r>
          </a:p>
          <a:p>
            <a:r>
              <a:rPr lang="en-US" sz="1200" dirty="0"/>
              <a:t>12-fold cross validation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84893"/>
              </p:ext>
            </p:extLst>
          </p:nvPr>
        </p:nvGraphicFramePr>
        <p:xfrm>
          <a:off x="2780159" y="4264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 flipV="1">
            <a:off x="2948095" y="854939"/>
            <a:ext cx="152400" cy="2319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95695" y="118841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5884625" y="-1619937"/>
            <a:ext cx="344270" cy="5181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2260" y="11430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Inner Loop</a:t>
            </a:r>
          </a:p>
          <a:p>
            <a:r>
              <a:rPr lang="en-US" sz="1200" b="1" dirty="0"/>
              <a:t>11-fold cross validation for each parameters setting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14644"/>
              </p:ext>
            </p:extLst>
          </p:nvPr>
        </p:nvGraphicFramePr>
        <p:xfrm>
          <a:off x="3313559" y="1610360"/>
          <a:ext cx="558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Down Arrow 18"/>
          <p:cNvSpPr/>
          <p:nvPr/>
        </p:nvSpPr>
        <p:spPr>
          <a:xfrm flipV="1">
            <a:off x="3465959" y="2067560"/>
            <a:ext cx="152400" cy="23192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3059" y="241412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validation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6178918" y="-178677"/>
            <a:ext cx="352707" cy="4724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8672" y="2414124"/>
            <a:ext cx="69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78375"/>
              </p:ext>
            </p:extLst>
          </p:nvPr>
        </p:nvGraphicFramePr>
        <p:xfrm>
          <a:off x="3313559" y="2691123"/>
          <a:ext cx="558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87896"/>
              </p:ext>
            </p:extLst>
          </p:nvPr>
        </p:nvGraphicFramePr>
        <p:xfrm>
          <a:off x="3313559" y="3286760"/>
          <a:ext cx="558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08672" y="3439160"/>
            <a:ext cx="22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5870"/>
              </p:ext>
            </p:extLst>
          </p:nvPr>
        </p:nvGraphicFramePr>
        <p:xfrm>
          <a:off x="3327400" y="4463701"/>
          <a:ext cx="558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048"/>
              </p:ext>
            </p:extLst>
          </p:nvPr>
        </p:nvGraphicFramePr>
        <p:xfrm>
          <a:off x="2802353" y="508033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eft Brace 27"/>
          <p:cNvSpPr/>
          <p:nvPr/>
        </p:nvSpPr>
        <p:spPr>
          <a:xfrm>
            <a:off x="2627759" y="1600200"/>
            <a:ext cx="320336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" y="1828800"/>
            <a:ext cx="23263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each parameters setting, calculate the average accuracy. </a:t>
            </a:r>
          </a:p>
          <a:p>
            <a:endParaRPr lang="en-US" sz="1200" dirty="0"/>
          </a:p>
          <a:p>
            <a:r>
              <a:rPr lang="en-US" sz="1200" dirty="0"/>
              <a:t>Choose parameters setting that performed the best.</a:t>
            </a:r>
          </a:p>
          <a:p>
            <a:endParaRPr lang="en-US" sz="1200" dirty="0"/>
          </a:p>
          <a:p>
            <a:r>
              <a:rPr lang="en-US" sz="1200" dirty="0"/>
              <a:t>If more than one setting achieve the highest accuracy, choose the most general one (which give the simplest model)</a:t>
            </a:r>
          </a:p>
          <a:p>
            <a:endParaRPr lang="en-US" sz="1200" dirty="0"/>
          </a:p>
          <a:p>
            <a:r>
              <a:rPr lang="en-US" sz="1200" dirty="0"/>
              <a:t>Use the best parameters setting train 11 data samples, and test on 1.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08672" y="5297010"/>
            <a:ext cx="225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  <a:p>
            <a:r>
              <a:rPr lang="en-US" sz="2000" b="1" dirty="0"/>
              <a:t>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89669"/>
              </p:ext>
            </p:extLst>
          </p:nvPr>
        </p:nvGraphicFramePr>
        <p:xfrm>
          <a:off x="2787927" y="631267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363" y="5257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Repeat the process 12 times, so that each data sample was used as the testing data.</a:t>
            </a:r>
          </a:p>
          <a:p>
            <a:endParaRPr lang="en-US" sz="1200" dirty="0"/>
          </a:p>
          <a:p>
            <a:r>
              <a:rPr lang="en-US" sz="1200" dirty="0"/>
              <a:t>Obtain the average accuracy. </a:t>
            </a:r>
          </a:p>
        </p:txBody>
      </p:sp>
    </p:spTree>
    <p:extLst>
      <p:ext uri="{BB962C8B-B14F-4D97-AF65-F5344CB8AC3E}">
        <p14:creationId xmlns:p14="http://schemas.microsoft.com/office/powerpoint/2010/main" val="207756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Sdfds</a:t>
            </a:r>
            <a:r>
              <a:rPr lang="en-US" dirty="0"/>
              <a:t> </a:t>
            </a:r>
            <a:r>
              <a:rPr lang="en-US" dirty="0" err="1"/>
              <a:t>fsd</a:t>
            </a:r>
            <a:r>
              <a:rPr lang="en-US" dirty="0"/>
              <a:t> </a:t>
            </a:r>
            <a:r>
              <a:rPr lang="en-US" dirty="0" err="1"/>
              <a:t>sdf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341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Genes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46714"/>
              </p:ext>
            </p:extLst>
          </p:nvPr>
        </p:nvGraphicFramePr>
        <p:xfrm>
          <a:off x="533400" y="1676400"/>
          <a:ext cx="81573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LMP_R1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LMP_R2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LMP_R3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LMP_R4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PSO2_R1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PSO2_R2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PSO2_R3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PSO3_R1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PSO3_R2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PSO3_R3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PSO3_R4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HOXC11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0.024091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0.100221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0.070688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HOXD13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0.026931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BARHL1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0.279823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FABP1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PRLHR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0.179434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8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5 discriminative genes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045577"/>
              </p:ext>
            </p:extLst>
          </p:nvPr>
        </p:nvGraphicFramePr>
        <p:xfrm>
          <a:off x="457200" y="1524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13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genes can be used as classifiers to tell one type from another.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6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138 genes that don’t have 0 values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58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Search</a:t>
            </a:r>
          </a:p>
          <a:p>
            <a:r>
              <a:rPr lang="en-US" dirty="0"/>
              <a:t>GO Analysis</a:t>
            </a:r>
          </a:p>
        </p:txBody>
      </p:sp>
    </p:spTree>
    <p:extLst>
      <p:ext uri="{BB962C8B-B14F-4D97-AF65-F5344CB8AC3E}">
        <p14:creationId xmlns:p14="http://schemas.microsoft.com/office/powerpoint/2010/main" val="77907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/>
              <a:t>Literature Search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03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6481" y="-303872"/>
            <a:ext cx="8226720" cy="1143481"/>
          </a:xfrm>
        </p:spPr>
        <p:txBody>
          <a:bodyPr/>
          <a:lstStyle/>
          <a:p>
            <a:pPr eaLnBrk="1"/>
            <a:r>
              <a:rPr lang="en-US" altLang="en-US"/>
              <a:t>KCTD12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6481" y="733037"/>
            <a:ext cx="8043840" cy="1520800"/>
          </a:xfrm>
        </p:spPr>
        <p:txBody>
          <a:bodyPr>
            <a:normAutofit lnSpcReduction="10000"/>
          </a:bodyPr>
          <a:lstStyle/>
          <a:p>
            <a:pPr eaLnBrk="1"/>
            <a:r>
              <a:rPr lang="en-US" altLang="en-US"/>
              <a:t>Therefore, we hypothesized that KCTD family genes may be useful for assessing the malignant potential of GIST cells.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24800" y="2115583"/>
            <a:ext cx="767232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Kubota D., Yoshida A., Tsuda H., Suehara Y., Okubo T., Saito T., Orita H., Sato K., Taguchi T., Yao T. Gene expression network analysis of ETV1 reveals KCTD10 as a novel prognostic biomarker in gastrointestinal stromal tumor. PLoS One. 2013;8:e73896.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45601" y="5295436"/>
            <a:ext cx="8373600" cy="148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Tadashi Hasegawa, Hiroko Asanuma, Jiro Ogino, Yoshihiko Hirohashi, Yasuhisa Shinomura, Hiroyuki Iwaki, Hironobu Kikuchi, Tadashi Kondo, </a:t>
            </a:r>
            <a:r>
              <a:rPr lang="en-US" altLang="en-US" b="1"/>
              <a:t>Use of potassium channel tetramerization domain-containing 12 as a biomarker for diagnosis and prognosis of gastrointestinal stromal tumor</a:t>
            </a:r>
            <a:r>
              <a:rPr lang="en-US" altLang="en-US"/>
              <a:t>, Human Pathology, Volume 44, Issue 7, July 2013, Pages 1271-1277, ISSN 0046-8177, http://dx.doi.org/10.1016/j.humpath.2012.10.013.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55680" y="3256182"/>
            <a:ext cx="8916480" cy="20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 sz="2500"/>
              <a:t>Overall, KCTD12 expression was specific for GISTs from neoplastic and nonneoplastic adult tissues other than brain and served as a predictor of GIST recurrence. These findings suggest that KCTD12 is a useful and reliable biomarker for both the diagnosis and prognosis of GIST.</a:t>
            </a:r>
          </a:p>
        </p:txBody>
      </p:sp>
    </p:spTree>
    <p:extLst>
      <p:ext uri="{BB962C8B-B14F-4D97-AF65-F5344CB8AC3E}">
        <p14:creationId xmlns:p14="http://schemas.microsoft.com/office/powerpoint/2010/main" val="301029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0" y="797844"/>
            <a:ext cx="8631360" cy="5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50561" y="6263218"/>
            <a:ext cx="850608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http://www.biograph.be/concept/graph/C1422834/C1415561</a:t>
            </a:r>
          </a:p>
        </p:txBody>
      </p:sp>
    </p:spTree>
    <p:extLst>
      <p:ext uri="{BB962C8B-B14F-4D97-AF65-F5344CB8AC3E}">
        <p14:creationId xmlns:p14="http://schemas.microsoft.com/office/powerpoint/2010/main" val="258346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Most of low malignancy potential (LMP) tumors were classified as Epi-A subtype.</a:t>
            </a:r>
          </a:p>
          <a:p>
            <a:pPr eaLnBrk="1"/>
            <a:endParaRPr lang="en-US" alt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24800" y="2945110"/>
            <a:ext cx="608256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http://www.google.com/patents/US20140236495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6480" y="3426120"/>
          <a:ext cx="8043840" cy="332674"/>
        </p:xfrm>
        <a:graphic>
          <a:graphicData uri="http://schemas.openxmlformats.org/drawingml/2006/table">
            <a:tbl>
              <a:tblPr/>
              <a:tblGrid>
                <a:gridCol w="402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674">
                <a:tc>
                  <a:txBody>
                    <a:bodyPr/>
                    <a:lstStyle/>
                    <a:p>
                      <a:r>
                        <a:rPr lang="en-US" sz="1600" dirty="0"/>
                        <a:t>KCTD12</a:t>
                      </a:r>
                    </a:p>
                  </a:txBody>
                  <a:tcPr marL="82944" marR="82944" marT="41584" marB="415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EpiA_Up</a:t>
                      </a:r>
                      <a:endParaRPr lang="en-US" sz="1600" dirty="0"/>
                    </a:p>
                  </a:txBody>
                  <a:tcPr marL="82944" marR="82944" marT="41584" marB="415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85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120481" y="217464"/>
            <a:ext cx="8226720" cy="1143480"/>
          </a:xfrm>
        </p:spPr>
        <p:txBody>
          <a:bodyPr/>
          <a:lstStyle/>
          <a:p>
            <a:pPr eaLnBrk="1"/>
            <a:r>
              <a:rPr lang="en-US" altLang="en-US"/>
              <a:t>LOC642366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147"/>
            <a:ext cx="4950720" cy="508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96641" y="5779328"/>
            <a:ext cx="8367840" cy="91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Ellis, M. J., Ding, L., Shen, D., Luo, J., Suman, V. J., Wallis, J. W., … Mardis, E. R. (2012). Whole-genome analysis informs breast cancer response to aromatase inhibition. </a:t>
            </a:r>
            <a:r>
              <a:rPr lang="en-US" altLang="en-US" i="1"/>
              <a:t>Nature</a:t>
            </a:r>
            <a:r>
              <a:rPr lang="en-US" altLang="en-US"/>
              <a:t>, </a:t>
            </a:r>
            <a:r>
              <a:rPr lang="en-US" altLang="en-US" i="1"/>
              <a:t>486</a:t>
            </a:r>
            <a:r>
              <a:rPr lang="en-US" altLang="en-US"/>
              <a:t>(7403), 353–360. Retrieved from http://dx.doi.org/10.1038/nature11143</a:t>
            </a:r>
          </a:p>
        </p:txBody>
      </p:sp>
      <p:cxnSp>
        <p:nvCxnSpPr>
          <p:cNvPr id="16390" name="Straight Arrow Connector 5"/>
          <p:cNvCxnSpPr>
            <a:cxnSpLocks noChangeShapeType="1"/>
          </p:cNvCxnSpPr>
          <p:nvPr/>
        </p:nvCxnSpPr>
        <p:spPr bwMode="auto">
          <a:xfrm flipH="1" flipV="1">
            <a:off x="4950720" y="3567255"/>
            <a:ext cx="760320" cy="55301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816160" y="3354113"/>
            <a:ext cx="2285280" cy="91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Significantly mutated genes are highlighted in red</a:t>
            </a:r>
          </a:p>
        </p:txBody>
      </p:sp>
    </p:spTree>
    <p:extLst>
      <p:ext uri="{BB962C8B-B14F-4D97-AF65-F5344CB8AC3E}">
        <p14:creationId xmlns:p14="http://schemas.microsoft.com/office/powerpoint/2010/main" val="12201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" y="2446818"/>
            <a:ext cx="10087200" cy="21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70400" y="5986709"/>
            <a:ext cx="670896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http://ccg.vital-it.ch/UCNEbase/view.php?data=cluster&amp;entry=ISL1</a:t>
            </a:r>
          </a:p>
        </p:txBody>
      </p:sp>
    </p:spTree>
    <p:extLst>
      <p:ext uri="{BB962C8B-B14F-4D97-AF65-F5344CB8AC3E}">
        <p14:creationId xmlns:p14="http://schemas.microsoft.com/office/powerpoint/2010/main" val="3613218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ARL4A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0" y="1947085"/>
            <a:ext cx="8804160" cy="29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1945441" y="5502818"/>
            <a:ext cx="4570560" cy="63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http://atlasgeneticsoncology.org/Genes/GC_ARL4A.html</a:t>
            </a:r>
          </a:p>
        </p:txBody>
      </p:sp>
    </p:spTree>
    <p:extLst>
      <p:ext uri="{BB962C8B-B14F-4D97-AF65-F5344CB8AC3E}">
        <p14:creationId xmlns:p14="http://schemas.microsoft.com/office/powerpoint/2010/main" val="223700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COA3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In our study, very limited hormone related genes were differentially expressed. One such gene encodes the caspase 8 associated protein 2 (CASP8AP2) which differentially suppresses steroid hormone receptor - induced transcriptional activity by interfering with their association with steroid hormone receptor coactivator 2 (SRC2)/N-CoA2 and SRC3/</a:t>
            </a:r>
            <a:r>
              <a:rPr lang="en-US" altLang="en-US" b="1">
                <a:solidFill>
                  <a:srgbClr val="FF0000"/>
                </a:solidFill>
              </a:rPr>
              <a:t>N-CoA3</a:t>
            </a:r>
            <a:r>
              <a:rPr lang="en-US" altLang="en-US"/>
              <a:t> </a:t>
            </a:r>
          </a:p>
          <a:p>
            <a:pPr eaLnBrk="1"/>
            <a:endParaRPr lang="en-US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3920" y="5502818"/>
            <a:ext cx="801792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Sun X, Mei S, Tao H, Wang G, Su L, Jiang S, Deng C, Xiong Y, Li F: </a:t>
            </a:r>
            <a:r>
              <a:rPr lang="en-US" altLang="en-US" b="1"/>
              <a:t>Microarray profiling for differential gene expression in PMSG-hCG stimulated preovulatory ovarian follicles of Chinese Taihu and Large White sows.</a:t>
            </a:r>
          </a:p>
          <a:p>
            <a:r>
              <a:rPr lang="en-US" altLang="en-US"/>
              <a:t>BMC Genomics 2011, 12:111.</a:t>
            </a:r>
          </a:p>
        </p:txBody>
      </p:sp>
    </p:spTree>
    <p:extLst>
      <p:ext uri="{BB962C8B-B14F-4D97-AF65-F5344CB8AC3E}">
        <p14:creationId xmlns:p14="http://schemas.microsoft.com/office/powerpoint/2010/main" val="21848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Cufflinks Assembled Genes/Transcripts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07434"/>
              </p:ext>
            </p:extLst>
          </p:nvPr>
        </p:nvGraphicFramePr>
        <p:xfrm>
          <a:off x="457200" y="1219200"/>
          <a:ext cx="841563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total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unique*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known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unknown</a:t>
                      </a:r>
                      <a:r>
                        <a:rPr lang="en-US" baseline="0" dirty="0"/>
                        <a:t> transcripts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LMP_R1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LMP_R2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30143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LMP_R3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89533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LMP_R4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PSO2_R1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PSO2_R2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PSO2_R3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PSO3_R1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PSO3_R2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228718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PSO3_R3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140220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PSO3_R4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260893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259205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253830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5532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Unique: the gene/transcript only has one locus.</a:t>
            </a:r>
          </a:p>
        </p:txBody>
      </p:sp>
    </p:spTree>
    <p:extLst>
      <p:ext uri="{BB962C8B-B14F-4D97-AF65-F5344CB8AC3E}">
        <p14:creationId xmlns:p14="http://schemas.microsoft.com/office/powerpoint/2010/main" val="313892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ATPIF1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7328"/>
            <a:ext cx="9141120" cy="435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00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ATPIF1 </a:t>
            </a:r>
          </a:p>
        </p:txBody>
      </p:sp>
      <p:pic>
        <p:nvPicPr>
          <p:cNvPr id="21507" name="Picture 1" descr="C:\Users\liyc\AppData\Roaming\Tencent\Users\1045951277\QQ\WinTemp\RichOle\UR_)PL1]R32$FN78E0VCEF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41" y="2322965"/>
            <a:ext cx="6333120" cy="21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11840" y="5331440"/>
            <a:ext cx="801792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Sanchez-Arago, M., Formentini, L., Martinez-Reyes, I., Garcia-Bermudez, J., Santacatterina, F., Sanchez-Cenizo, L., … Cuezva, J. M. (2013). Expression, regulation and clinical relevance of the ATPase inhibitory factor 1 in human cancers. </a:t>
            </a:r>
            <a:r>
              <a:rPr lang="en-US" altLang="en-US" i="1"/>
              <a:t>Oncogenesis</a:t>
            </a:r>
            <a:r>
              <a:rPr lang="en-US" altLang="en-US"/>
              <a:t>, </a:t>
            </a:r>
            <a:r>
              <a:rPr lang="en-US" altLang="en-US" i="1"/>
              <a:t>2</a:t>
            </a:r>
            <a:r>
              <a:rPr lang="en-US" altLang="en-US"/>
              <a:t>, e46. Retrieved from http://dx.doi.org/10.1038/oncsis.2013.9</a:t>
            </a:r>
          </a:p>
        </p:txBody>
      </p:sp>
    </p:spTree>
    <p:extLst>
      <p:ext uri="{BB962C8B-B14F-4D97-AF65-F5344CB8AC3E}">
        <p14:creationId xmlns:p14="http://schemas.microsoft.com/office/powerpoint/2010/main" val="189984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BCL2L10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chemeClr val="tx1"/>
                </a:solidFill>
              </a:rPr>
              <a:t>Circulating microRNAs in patients with polycystic ovary syndrome</a:t>
            </a:r>
          </a:p>
          <a:p>
            <a:pPr eaLnBrk="1"/>
            <a:endParaRPr lang="en-US" altLang="en-US">
              <a:solidFill>
                <a:schemeClr val="tx1"/>
              </a:solidFill>
            </a:endParaRPr>
          </a:p>
          <a:p>
            <a:pPr eaLnBrk="1"/>
            <a:r>
              <a:rPr lang="en-US" altLang="en-US">
                <a:solidFill>
                  <a:schemeClr val="tx1"/>
                </a:solidFill>
              </a:rPr>
              <a:t>Can’t access this paper. </a:t>
            </a:r>
          </a:p>
          <a:p>
            <a:pPr eaLnBrk="1"/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0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E</a:t>
            </a:r>
            <a:r>
              <a:rPr lang="en-US" altLang="en-US" baseline="-25000"/>
              <a:t>2</a:t>
            </a:r>
            <a:r>
              <a:rPr lang="en-US" altLang="en-US"/>
              <a:t> interfered with MEHP-induced changes in </a:t>
            </a:r>
            <a:r>
              <a:rPr lang="en-US" altLang="en-US" i="1"/>
              <a:t>Aifm1</a:t>
            </a:r>
            <a:r>
              <a:rPr lang="en-US" altLang="en-US"/>
              <a:t> and </a:t>
            </a:r>
            <a:r>
              <a:rPr lang="en-US" altLang="en-US" i="1">
                <a:solidFill>
                  <a:srgbClr val="FF0000"/>
                </a:solidFill>
              </a:rPr>
              <a:t>Bcl2l10</a:t>
            </a:r>
            <a:r>
              <a:rPr lang="en-US" altLang="en-US"/>
              <a:t>. Our findings suggest that decreased E</a:t>
            </a:r>
            <a:r>
              <a:rPr lang="en-US" altLang="en-US" baseline="-25000"/>
              <a:t>2</a:t>
            </a:r>
            <a:r>
              <a:rPr lang="en-US" altLang="en-US"/>
              <a:t> levels are required for MEHP-induced follicle atresia and that </a:t>
            </a:r>
            <a:r>
              <a:rPr lang="en-US" altLang="en-US" i="1"/>
              <a:t>Aifm1</a:t>
            </a:r>
            <a:r>
              <a:rPr lang="en-US" altLang="en-US"/>
              <a:t>, </a:t>
            </a:r>
            <a:r>
              <a:rPr lang="en-US" altLang="en-US" i="1"/>
              <a:t>Bok</a:t>
            </a:r>
            <a:r>
              <a:rPr lang="en-US" altLang="en-US"/>
              <a:t>, and</a:t>
            </a:r>
            <a:r>
              <a:rPr lang="en-US" altLang="en-US" i="1"/>
              <a:t>Bcl2l10</a:t>
            </a:r>
            <a:r>
              <a:rPr lang="en-US" altLang="en-US"/>
              <a:t> are involved in this process.</a:t>
            </a:r>
          </a:p>
        </p:txBody>
      </p:sp>
      <p:pic>
        <p:nvPicPr>
          <p:cNvPr id="23556" name="Picture 1" descr="C:\Users\liyc\AppData\Roaming\Tencent\Users\1045951277\QQ\WinTemp\RichOle\Y8YQICGT14(537)9$EGEN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1" y="-8640"/>
            <a:ext cx="8147520" cy="163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"/>
          <p:cNvSpPr>
            <a:spLocks noChangeArrowheads="1"/>
          </p:cNvSpPr>
          <p:nvPr/>
        </p:nvSpPr>
        <p:spPr bwMode="auto">
          <a:xfrm>
            <a:off x="217440" y="5005348"/>
            <a:ext cx="8304480" cy="14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 anchor="ctr">
            <a:spAutoFit/>
          </a:bodyPr>
          <a:lstStyle/>
          <a:p>
            <a:r>
              <a:rPr lang="en-GB" altLang="en-US">
                <a:solidFill>
                  <a:srgbClr val="000000"/>
                </a:solidFill>
                <a:latin typeface="Arial Unicode MS" pitchFamily="34" charset="-128"/>
              </a:rPr>
              <a:t>Zelieann R. Craig, Jeffrey Singh, Rupesh K. Gupta, Jodi A. Flaws, Co-treatment of mouse antral follicles with 17β-estradiol interferes with mono-2-ethylhexyl phthalate (MEHP)-induced atresia and altered apoptosis gene expression, Reproductive Toxicology, Volume 45, June 2014, Pages 45-51, ISSN 0890-6238, http://dx.doi.org/10.1016/j.reprotox.2014.01.002</a:t>
            </a:r>
            <a:r>
              <a:rPr lang="en-GB" altLang="en-US"/>
              <a:t> </a:t>
            </a:r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97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 In contrast, the anti-apoptotic gene </a:t>
            </a:r>
            <a:r>
              <a:rPr lang="en-US" altLang="en-US" i="1"/>
              <a:t>Bcl-2 like-10</a:t>
            </a:r>
            <a:r>
              <a:rPr lang="en-US" altLang="en-US"/>
              <a:t> (</a:t>
            </a:r>
            <a:r>
              <a:rPr lang="en-US" altLang="en-US" i="1"/>
              <a:t>Bcl2l10</a:t>
            </a:r>
            <a:r>
              <a:rPr lang="en-US" altLang="en-US"/>
              <a:t>) remains unchanged in the mutant oocyte, suggesting a self-protective mechanism adopted by the degenerating oocytes.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08640" y="4604164"/>
            <a:ext cx="705024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Wang, W., Tang, Y., Ni, L., Kim, E., Jongwutiwes, T., Hourvitz, A., … Rosenwaks, Z. (2012). Overexpression of Uromodulin-like1 accelerates follicle depletion and subsequent ovarian degeneration. </a:t>
            </a:r>
            <a:r>
              <a:rPr lang="en-US" altLang="en-US" i="1"/>
              <a:t>Cell Death Dis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/>
              <a:t>, e433. Retrieved from http://dx.doi.org/10.1038/cddis.2012.169</a:t>
            </a:r>
          </a:p>
        </p:txBody>
      </p:sp>
    </p:spTree>
    <p:extLst>
      <p:ext uri="{BB962C8B-B14F-4D97-AF65-F5344CB8AC3E}">
        <p14:creationId xmlns:p14="http://schemas.microsoft.com/office/powerpoint/2010/main" val="2632287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17441" y="180020"/>
            <a:ext cx="8043840" cy="3976257"/>
          </a:xfrm>
        </p:spPr>
        <p:txBody>
          <a:bodyPr>
            <a:normAutofit fontScale="92500" lnSpcReduction="10000"/>
          </a:bodyPr>
          <a:lstStyle/>
          <a:p>
            <a:pPr eaLnBrk="1"/>
            <a:r>
              <a:rPr lang="en-US" altLang="en-US" sz="2200"/>
              <a:t>We characterized the expression of different genes of the BCL2 family either over expressed in oocytes (</a:t>
            </a:r>
            <a:r>
              <a:rPr lang="en-US" altLang="en-US" sz="2200" i="1"/>
              <a:t>BCL2L1, BCL2L10, BCL2L11</a:t>
            </a:r>
            <a:r>
              <a:rPr lang="en-US" altLang="en-US" sz="2200"/>
              <a:t> (</a:t>
            </a:r>
            <a:r>
              <a:rPr lang="en-US" altLang="en-US" sz="2200" i="1"/>
              <a:t>BIM</a:t>
            </a:r>
            <a:r>
              <a:rPr lang="en-US" altLang="en-US" sz="2200"/>
              <a:t>), </a:t>
            </a:r>
            <a:r>
              <a:rPr lang="en-US" altLang="en-US" sz="2200" i="1"/>
              <a:t>BCL2L14 (BCLG)</a:t>
            </a:r>
            <a:r>
              <a:rPr lang="en-US" altLang="en-US" sz="2200"/>
              <a:t>) or in GCs (</a:t>
            </a:r>
            <a:r>
              <a:rPr lang="en-US" altLang="en-US" sz="2200" i="1"/>
              <a:t>BCL2 BCL2L2, BOK</a:t>
            </a:r>
            <a:r>
              <a:rPr lang="en-US" altLang="en-US" sz="2200"/>
              <a:t>) and that mainly prevent oocyte loss. For example, the </a:t>
            </a:r>
            <a:r>
              <a:rPr lang="en-US" altLang="en-US" sz="2200" i="1"/>
              <a:t>BCL2L1</a:t>
            </a:r>
            <a:r>
              <a:rPr lang="en-US" altLang="en-US" sz="2200"/>
              <a:t> gene was shown to play a crucial role in the survival of germ cells [</a:t>
            </a:r>
            <a:r>
              <a:rPr lang="en-US" altLang="en-US" sz="2200" u="sng">
                <a:hlinkClick r:id="rId2"/>
              </a:rPr>
              <a:t>31</a:t>
            </a:r>
            <a:r>
              <a:rPr lang="en-US" altLang="en-US" sz="2200"/>
              <a:t>]. BCL2L10 may antagonize BAX activities and may also play other roles related to cell cycle control and oocyte maturation (for a review see [</a:t>
            </a:r>
            <a:r>
              <a:rPr lang="en-US" altLang="en-US" sz="2200" u="sng">
                <a:hlinkClick r:id="rId3"/>
              </a:rPr>
              <a:t>32</a:t>
            </a:r>
            <a:r>
              <a:rPr lang="en-US" altLang="en-US" sz="2200"/>
              <a:t>]). In sheep, the high expression of </a:t>
            </a:r>
            <a:r>
              <a:rPr lang="en-US" altLang="en-US" sz="2200" i="1"/>
              <a:t>BCL2L10</a:t>
            </a:r>
            <a:r>
              <a:rPr lang="en-US" altLang="en-US" sz="2200"/>
              <a:t> in oocytes and its up-regulation during preantral stages reinforces its already important role in oocyte development. By decreasing GC atresia, the </a:t>
            </a:r>
            <a:r>
              <a:rPr lang="en-US" altLang="en-US" sz="2200" i="1"/>
              <a:t>BCL2</a:t>
            </a:r>
            <a:r>
              <a:rPr lang="en-US" altLang="en-US" sz="2200"/>
              <a:t> gene family expressed in GCs, such as </a:t>
            </a:r>
            <a:r>
              <a:rPr lang="en-US" altLang="en-US" sz="2200" i="1"/>
              <a:t>BCL2</a:t>
            </a:r>
            <a:r>
              <a:rPr lang="en-US" altLang="en-US" sz="2200"/>
              <a:t>, was also believed to increase the number of germ cells and enhance their development. Lastly, </a:t>
            </a:r>
            <a:r>
              <a:rPr lang="en-US" altLang="en-US" sz="2200" i="1"/>
              <a:t>BOK</a:t>
            </a:r>
            <a:r>
              <a:rPr lang="en-US" altLang="en-US" sz="2200"/>
              <a:t> mRNA, was found to be restricted to reproductive tissue and was detected in GCs from PM to antral follicles in rat species 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24800" y="5157182"/>
            <a:ext cx="7884000" cy="1745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An overview of gene expression dynamics during early ovarian folliculogenesis: specificity of follicular compartments and bi-directional dialog</a:t>
            </a:r>
          </a:p>
          <a:p>
            <a:r>
              <a:rPr lang="en-US" altLang="en-US"/>
              <a:t>Agnes Bonnet, Cedric Cabau, Olivier Bouchez, Julien Sarry, Nathalie Marsaud, Sylvain Foissac, Florent Woloszyn, Philippe Mulsant, Beatrice Mandon-Pepin</a:t>
            </a:r>
          </a:p>
          <a:p>
            <a:r>
              <a:rPr lang="en-US" altLang="en-US"/>
              <a:t>BMC Genomics. 2013; 14: 904. Published online 2013 December 19. doi: 10.1186/1471-2164-14-904</a:t>
            </a:r>
          </a:p>
        </p:txBody>
      </p:sp>
    </p:spTree>
    <p:extLst>
      <p:ext uri="{BB962C8B-B14F-4D97-AF65-F5344CB8AC3E}">
        <p14:creationId xmlns:p14="http://schemas.microsoft.com/office/powerpoint/2010/main" val="2848314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08640" y="2335925"/>
            <a:ext cx="6708960" cy="257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 b="1"/>
              <a:t>Role of Bcl2-like 10 (</a:t>
            </a:r>
            <a:r>
              <a:rPr lang="en-US" altLang="en-US" b="1" i="1"/>
              <a:t>Bcl2l10</a:t>
            </a:r>
            <a:r>
              <a:rPr lang="en-US" altLang="en-US" b="1"/>
              <a:t>) in Regulating Mouse Oocyte Maturation</a:t>
            </a:r>
            <a:r>
              <a:rPr lang="en-US" altLang="en-US" b="1" baseline="30000">
                <a:hlinkClick r:id="rId2"/>
              </a:rPr>
              <a:t>1</a:t>
            </a:r>
            <a:endParaRPr lang="en-US" altLang="en-US" b="1"/>
          </a:p>
          <a:p>
            <a:r>
              <a:rPr lang="en-US" altLang="en-US" b="1">
                <a:hlinkClick r:id="rId3"/>
              </a:rPr>
              <a:t>Se-Jin Yoon</a:t>
            </a:r>
            <a:r>
              <a:rPr lang="en-US" altLang="en-US">
                <a:hlinkClick r:id="rId4"/>
              </a:rPr>
              <a:t>3</a:t>
            </a:r>
            <a:r>
              <a:rPr lang="en-US" altLang="en-US" b="1"/>
              <a:t>,</a:t>
            </a:r>
            <a:r>
              <a:rPr lang="en-US" altLang="en-US">
                <a:hlinkClick r:id="rId5"/>
              </a:rPr>
              <a:t>4</a:t>
            </a:r>
            <a:r>
              <a:rPr lang="en-US" altLang="en-US" b="1"/>
              <a:t>, </a:t>
            </a:r>
          </a:p>
          <a:p>
            <a:r>
              <a:rPr lang="en-US" altLang="en-US" b="1">
                <a:hlinkClick r:id="rId6"/>
              </a:rPr>
              <a:t>Eun-Young Kim</a:t>
            </a:r>
            <a:r>
              <a:rPr lang="en-US" altLang="en-US">
                <a:hlinkClick r:id="rId5"/>
              </a:rPr>
              <a:t>4</a:t>
            </a:r>
            <a:r>
              <a:rPr lang="en-US" altLang="en-US" b="1"/>
              <a:t>, </a:t>
            </a:r>
          </a:p>
          <a:p>
            <a:r>
              <a:rPr lang="en-US" altLang="en-US" b="1">
                <a:hlinkClick r:id="rId7"/>
              </a:rPr>
              <a:t>Yun Sun Kim</a:t>
            </a:r>
            <a:r>
              <a:rPr lang="en-US" altLang="en-US" b="1"/>
              <a:t>, </a:t>
            </a:r>
          </a:p>
          <a:p>
            <a:r>
              <a:rPr lang="en-US" altLang="en-US" b="1">
                <a:hlinkClick r:id="rId8"/>
              </a:rPr>
              <a:t>Hyun-Seo Lee</a:t>
            </a:r>
            <a:r>
              <a:rPr lang="en-US" altLang="en-US" b="1"/>
              <a:t>,</a:t>
            </a:r>
          </a:p>
          <a:p>
            <a:r>
              <a:rPr lang="en-US" altLang="en-US" b="1">
                <a:hlinkClick r:id="rId9"/>
              </a:rPr>
              <a:t>Kyeoung-Hwa Kim</a:t>
            </a:r>
            <a:r>
              <a:rPr lang="en-US" altLang="en-US" b="1"/>
              <a:t>, </a:t>
            </a:r>
          </a:p>
          <a:p>
            <a:r>
              <a:rPr lang="en-US" altLang="en-US" b="1">
                <a:hlinkClick r:id="rId10"/>
              </a:rPr>
              <a:t>Jeehyeon Bae</a:t>
            </a:r>
            <a:r>
              <a:rPr lang="en-US" altLang="en-US" b="1"/>
              <a:t> and </a:t>
            </a:r>
          </a:p>
          <a:p>
            <a:r>
              <a:rPr lang="en-US" altLang="en-US" b="1">
                <a:hlinkClick r:id="rId11"/>
              </a:rPr>
              <a:t>Kyung-Ah Lee</a:t>
            </a:r>
            <a:r>
              <a:rPr lang="en-US" altLang="en-US">
                <a:hlinkClick r:id="rId12"/>
              </a:rPr>
              <a:t>2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257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6481" y="-165618"/>
            <a:ext cx="8226720" cy="1143481"/>
          </a:xfrm>
        </p:spPr>
        <p:txBody>
          <a:bodyPr/>
          <a:lstStyle/>
          <a:p>
            <a:pPr eaLnBrk="1"/>
            <a:r>
              <a:rPr lang="en-US" altLang="en-US"/>
              <a:t>KCNJ1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6481" y="1009547"/>
            <a:ext cx="8262720" cy="3976257"/>
          </a:xfrm>
        </p:spPr>
        <p:txBody>
          <a:bodyPr>
            <a:normAutofit fontScale="92500" lnSpcReduction="10000"/>
          </a:bodyPr>
          <a:lstStyle/>
          <a:p>
            <a:pPr eaLnBrk="1"/>
            <a:r>
              <a:rPr lang="en-US" altLang="en-US"/>
              <a:t>The expression levels of these three up-regulated (PTP4A3, CAV2 and LAMA4) and three down-regulated genes (KCNJ1, SFRP1 and TCF21) </a:t>
            </a:r>
          </a:p>
          <a:p>
            <a:pPr eaLnBrk="1"/>
            <a:r>
              <a:rPr lang="en-US" altLang="en-US"/>
              <a:t>Our analyses indicated that gene-level regulation is somehow affected by the carcinogenesis process for a great number of genes, among which we identified four genes (PTP4A3, CAV2, LAMA4 and KCNJ1) whose expression was previously not known to be altered in ccRCC.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55680" y="5371765"/>
            <a:ext cx="837360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Genome-Wide Analysis of Differentially Expressed Genes and Splicing Isoforms in Clear Cell Renal Cell Carcinoma</a:t>
            </a:r>
          </a:p>
          <a:p>
            <a:r>
              <a:rPr lang="en-US" altLang="en-US"/>
              <a:t>Alessio VallettiMargherita GiganteOrazio PalumboMassimo CarellaChiara DivellaElisabetta SbisàApollonia TulloErnesto PicardiAnna Maria D’Erc</a:t>
            </a:r>
          </a:p>
        </p:txBody>
      </p:sp>
    </p:spTree>
    <p:extLst>
      <p:ext uri="{BB962C8B-B14F-4D97-AF65-F5344CB8AC3E}">
        <p14:creationId xmlns:p14="http://schemas.microsoft.com/office/powerpoint/2010/main" val="2500688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EIF4EBP2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pic>
        <p:nvPicPr>
          <p:cNvPr id="28676" name="Picture 1" descr="C:\Users\liyc\AppData\Roaming\Tencent\Users\1045951277\QQ\WinTemp\RichOle\%[Z`ZUY5PHGL~884)7%J9S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464"/>
            <a:ext cx="9106560" cy="44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440" y="5798049"/>
            <a:ext cx="9105120" cy="119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http://www.abren.net/PrognoScan-cgi/PrognoScan.cgi?TITLE=Prognostic+value%20of%20EIF4EBP2%20mRNA%20expression%20in%20Ovarian%20cancer&amp;DATA_POSTPROCESSING=None&amp;TEST_NUM=106&amp;PROBE_ID=4018186&amp;MODE=SHOW_GRAPH</a:t>
            </a:r>
          </a:p>
        </p:txBody>
      </p:sp>
    </p:spTree>
    <p:extLst>
      <p:ext uri="{BB962C8B-B14F-4D97-AF65-F5344CB8AC3E}">
        <p14:creationId xmlns:p14="http://schemas.microsoft.com/office/powerpoint/2010/main" val="3821785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Many of them such as HMOX1, TGFBI, LY6D, S100P, EIF4EBP2, DHRS2, and PCSK9 have been involved in apoptosis, cell cycling/proliferation, cell adhesion/migration, transcription regulation, and signal transduction. 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01280" y="4327655"/>
            <a:ext cx="6635520" cy="91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Suppression of annexin A11 in ovarian cancer: implications in chemoresistance.</a:t>
            </a:r>
          </a:p>
          <a:p>
            <a:r>
              <a:rPr lang="en-US" altLang="en-US"/>
              <a:t>Song J1, Shih IeM, Chan DW, Zhang Z.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9520" y="5639632"/>
            <a:ext cx="7326720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/>
              <a:t>http://www.empiregenomics.com/search/gene/EIF4EBP2/articles</a:t>
            </a:r>
          </a:p>
        </p:txBody>
      </p:sp>
    </p:spTree>
    <p:extLst>
      <p:ext uri="{BB962C8B-B14F-4D97-AF65-F5344CB8AC3E}">
        <p14:creationId xmlns:p14="http://schemas.microsoft.com/office/powerpoint/2010/main" val="289488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Cufflinks Assembled Genes/Transcripts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38" y="1512163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NML</a:t>
            </a:r>
          </a:p>
          <a:p>
            <a:pPr algn="ctr"/>
            <a:r>
              <a:rPr lang="en-US" sz="1200" dirty="0"/>
              <a:t>11087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512163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LMP_R1</a:t>
            </a:r>
          </a:p>
          <a:p>
            <a:pPr algn="ctr"/>
            <a:r>
              <a:rPr lang="en-US" sz="1200" dirty="0"/>
              <a:t>9545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1512163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LMP_R2</a:t>
            </a:r>
          </a:p>
          <a:p>
            <a:pPr algn="ctr"/>
            <a:r>
              <a:rPr lang="en-US" sz="1200" dirty="0"/>
              <a:t>9506</a:t>
            </a:r>
          </a:p>
        </p:txBody>
      </p:sp>
      <p:sp>
        <p:nvSpPr>
          <p:cNvPr id="7" name="Rectangle 6"/>
          <p:cNvSpPr/>
          <p:nvPr/>
        </p:nvSpPr>
        <p:spPr>
          <a:xfrm>
            <a:off x="2577483" y="1512163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LMP_R3</a:t>
            </a:r>
          </a:p>
          <a:p>
            <a:pPr algn="ctr"/>
            <a:r>
              <a:rPr lang="en-US" sz="1200" dirty="0"/>
              <a:t>8431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1512163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LMP_R4</a:t>
            </a:r>
          </a:p>
          <a:p>
            <a:pPr algn="ctr"/>
            <a:r>
              <a:rPr lang="en-US" sz="1200" dirty="0"/>
              <a:t>9687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8596" y="2514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PSO2_R1</a:t>
            </a:r>
          </a:p>
          <a:p>
            <a:pPr algn="ctr"/>
            <a:r>
              <a:rPr lang="en-US" sz="1200" dirty="0"/>
              <a:t>8023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43400" y="2514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PSO2_R2</a:t>
            </a:r>
          </a:p>
          <a:p>
            <a:pPr algn="ctr"/>
            <a:r>
              <a:rPr lang="en-US" sz="1200" dirty="0"/>
              <a:t>9067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3657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PSO3_R2</a:t>
            </a:r>
          </a:p>
          <a:p>
            <a:pPr algn="ctr"/>
            <a:r>
              <a:rPr lang="en-US" sz="1200" dirty="0"/>
              <a:t>5474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66373" y="3657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PSO3_R3</a:t>
            </a:r>
          </a:p>
          <a:p>
            <a:pPr algn="ctr"/>
            <a:r>
              <a:rPr lang="en-US" sz="1200" dirty="0"/>
              <a:t>5252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29600" y="3652422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PSO3_R4</a:t>
            </a:r>
          </a:p>
          <a:p>
            <a:pPr algn="ctr"/>
            <a:r>
              <a:rPr lang="en-US" sz="1200" dirty="0"/>
              <a:t>5375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64333" y="3657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PSO3_R1</a:t>
            </a:r>
          </a:p>
          <a:p>
            <a:pPr algn="ctr"/>
            <a:r>
              <a:rPr lang="en-US" sz="1200" dirty="0"/>
              <a:t>7240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52866" y="2514600"/>
            <a:ext cx="838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PSO2_R3</a:t>
            </a:r>
          </a:p>
          <a:p>
            <a:pPr algn="ctr"/>
            <a:r>
              <a:rPr lang="en-US" sz="1200" dirty="0"/>
              <a:t>7648</a:t>
            </a:r>
          </a:p>
        </p:txBody>
      </p:sp>
      <p:sp>
        <p:nvSpPr>
          <p:cNvPr id="24" name="Right Brace 23"/>
          <p:cNvSpPr/>
          <p:nvPr/>
        </p:nvSpPr>
        <p:spPr>
          <a:xfrm rot="5400000">
            <a:off x="2301202" y="927086"/>
            <a:ext cx="365242" cy="2621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56089" y="2514600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LMP</a:t>
            </a:r>
          </a:p>
          <a:p>
            <a:pPr algn="ctr"/>
            <a:r>
              <a:rPr lang="en-US" sz="1200" dirty="0"/>
              <a:t>5896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4577105" y="2128757"/>
            <a:ext cx="365242" cy="2367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93966" y="3657600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PSO2</a:t>
            </a:r>
          </a:p>
          <a:p>
            <a:pPr algn="ctr"/>
            <a:r>
              <a:rPr lang="en-US" sz="1200" dirty="0"/>
              <a:t>5238</a:t>
            </a:r>
          </a:p>
        </p:txBody>
      </p:sp>
      <p:sp>
        <p:nvSpPr>
          <p:cNvPr id="28" name="Right Brace 27"/>
          <p:cNvSpPr/>
          <p:nvPr/>
        </p:nvSpPr>
        <p:spPr>
          <a:xfrm rot="5400000">
            <a:off x="6950218" y="3261065"/>
            <a:ext cx="365242" cy="26218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67079" y="4870882"/>
            <a:ext cx="731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PSO3</a:t>
            </a:r>
          </a:p>
          <a:p>
            <a:pPr algn="ctr"/>
            <a:r>
              <a:rPr lang="en-US" sz="1200" dirty="0"/>
              <a:t>2699</a:t>
            </a:r>
          </a:p>
        </p:txBody>
      </p:sp>
      <p:sp>
        <p:nvSpPr>
          <p:cNvPr id="30" name="Right Brace 29"/>
          <p:cNvSpPr/>
          <p:nvPr/>
        </p:nvSpPr>
        <p:spPr>
          <a:xfrm rot="5400000">
            <a:off x="1306052" y="2128756"/>
            <a:ext cx="365242" cy="2367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59529" y="3657600"/>
            <a:ext cx="858287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NML&amp;LMP</a:t>
            </a:r>
          </a:p>
          <a:p>
            <a:pPr algn="ctr"/>
            <a:r>
              <a:rPr lang="en-US" sz="1200" dirty="0"/>
              <a:t>5316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2942965" y="2935087"/>
            <a:ext cx="365242" cy="3273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93547" y="4870882"/>
            <a:ext cx="146407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NML&amp;LMP&amp;PSO2</a:t>
            </a:r>
          </a:p>
          <a:p>
            <a:pPr algn="ctr"/>
            <a:r>
              <a:rPr lang="en-US" sz="1200" dirty="0"/>
              <a:t>3973</a:t>
            </a:r>
          </a:p>
        </p:txBody>
      </p:sp>
      <p:sp>
        <p:nvSpPr>
          <p:cNvPr id="34" name="Right Brace 33"/>
          <p:cNvSpPr/>
          <p:nvPr/>
        </p:nvSpPr>
        <p:spPr>
          <a:xfrm rot="5400000">
            <a:off x="5038299" y="3909504"/>
            <a:ext cx="365242" cy="3823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83400" y="6172200"/>
            <a:ext cx="1875039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NML&amp;LMP&amp;PSO2&amp;PSO3</a:t>
            </a:r>
          </a:p>
          <a:p>
            <a:pPr algn="ctr"/>
            <a:r>
              <a:rPr lang="en-US" sz="1200" dirty="0"/>
              <a:t>2129</a:t>
            </a:r>
          </a:p>
        </p:txBody>
      </p:sp>
    </p:spTree>
    <p:extLst>
      <p:ext uri="{BB962C8B-B14F-4D97-AF65-F5344CB8AC3E}">
        <p14:creationId xmlns:p14="http://schemas.microsoft.com/office/powerpoint/2010/main" val="2362408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/>
              <a:t>GO analysis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/>
              <a:t>Biological process</a:t>
            </a:r>
          </a:p>
          <a:p>
            <a:pPr eaLnBrk="1"/>
            <a:r>
              <a:rPr lang="en-US" altLang="en-US"/>
              <a:t>Molecular function</a:t>
            </a:r>
          </a:p>
          <a:p>
            <a:pPr eaLnBrk="1"/>
            <a:r>
              <a:rPr lang="en-US" altLang="en-US"/>
              <a:t>cellular_component</a:t>
            </a:r>
          </a:p>
          <a:p>
            <a:pPr eaLnBrk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45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" y="-442127"/>
          <a:ext cx="9064800" cy="7276328"/>
        </p:xfrm>
        <a:graphic>
          <a:graphicData uri="http://schemas.openxmlformats.org/drawingml/2006/table">
            <a:tbl>
              <a:tblPr/>
              <a:tblGrid>
                <a:gridCol w="650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59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Term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Sample frequency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Expected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P-value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positive regulation of mitochondrion organization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2" tooltip="Jump to GO:0010822"/>
                        </a:rPr>
                        <a:t>GO:0010822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2.128e-02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3.921e-04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regulation of G-protein activated inward rectifier potassium channel activity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3" tooltip="Jump to GO:1900128"/>
                        </a:rPr>
                        <a:t>GO:1900128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3.669e-04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7.337e-04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regulation of mitochondrion organization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4" tooltip="Jump to GO:0010821"/>
                        </a:rPr>
                        <a:t>GO:0010821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3.265e-02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9.179e-04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regulation of inward rectifier potassium channel activity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5" tooltip="Jump to GO:1901979"/>
                        </a:rPr>
                        <a:t>GO:1901979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7.338e-04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1.467e-03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positive regulation of mitochondrial translation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6" tooltip="Jump to GO:0070131"/>
                        </a:rPr>
                        <a:t>GO:0070131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7.338e-04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1.467e-03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renal sodium ion absorption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7" tooltip="Jump to GO:0070294"/>
                        </a:rPr>
                        <a:t>GO:0070294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1.468e-03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2.933e-03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renal sodium ion transport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8" tooltip="Jump to GO:0003096"/>
                        </a:rPr>
                        <a:t>GO:0003096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1.835e-03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3.666e-03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mitochondrial respiratory chain complex IV assembly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9" tooltip="Jump to GO:0033617"/>
                        </a:rPr>
                        <a:t>GO:0033617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1.835e-03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3.666e-03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regulation of mitochondrial translation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0" tooltip="Jump to GO:0070129"/>
                        </a:rPr>
                        <a:t>GO:0070129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1.835e-03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3.666e-03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093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mitochondrial respiratory chain complex IV biogenesis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1" tooltip="Jump to GO:0097034"/>
                        </a:rPr>
                        <a:t>GO:0097034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1.835e-03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3.666e-03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746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positive regulation of mitochondrial outer membrane </a:t>
                      </a:r>
                      <a:r>
                        <a:rPr lang="en-US" sz="1800" dirty="0" err="1">
                          <a:effectLst/>
                        </a:rPr>
                        <a:t>permeabilization</a:t>
                      </a:r>
                      <a:r>
                        <a:rPr lang="en-US" sz="1800" dirty="0">
                          <a:effectLst/>
                        </a:rPr>
                        <a:t> involved in apoptotic signaling pathway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2" tooltip="Jump to GO:1901030"/>
                        </a:rPr>
                        <a:t>GO:1901030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2.935e-03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5.863e-03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protein </a:t>
                      </a:r>
                      <a:r>
                        <a:rPr lang="en-US" sz="1800" dirty="0" err="1">
                          <a:effectLst/>
                        </a:rPr>
                        <a:t>homooligomerization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3" tooltip="Jump to GO:0051260"/>
                        </a:rPr>
                        <a:t>GO:0051260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8.439e-02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5.973e-03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protein complex assembly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4" tooltip="Jump to GO:0006461"/>
                        </a:rPr>
                        <a:t>GO:0006461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3.181e-01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6.056e-03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protein complex biogenesis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5" tooltip="Jump to GO:0070271"/>
                        </a:rPr>
                        <a:t>GO:0070271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3.196e-01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6.136e-03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regulation of translation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6" tooltip="Jump to GO:0006417"/>
                        </a:rPr>
                        <a:t>GO:0006417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9.356e-02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7.309e-03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renal absorption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7" tooltip="Jump to GO:0070293"/>
                        </a:rPr>
                        <a:t>GO:0070293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4.770e-03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9.520e-03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440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positive regulation of organelle organization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18" tooltip="Jump to GO:0010638"/>
                        </a:rPr>
                        <a:t>GO:0010638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1.075e-01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9.582e-03</a:t>
                      </a:r>
                    </a:p>
                  </a:txBody>
                  <a:tcPr marL="8936" marR="8936" marT="8938" marB="893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17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80019"/>
          <a:ext cx="8951039" cy="6460518"/>
        </p:xfrm>
        <a:graphic>
          <a:graphicData uri="http://schemas.openxmlformats.org/drawingml/2006/table">
            <a:tbl>
              <a:tblPr/>
              <a:tblGrid>
                <a:gridCol w="547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Term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Sample frequency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Expected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P-value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angiostatin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2" tooltip="Jump to GO:0043532"/>
                        </a:rPr>
                        <a:t>GO:0043532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7.338e-04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3.668e-03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ATPase inhibitor activity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3" tooltip="Jump to GO:0042030"/>
                        </a:rPr>
                        <a:t>GO:0042030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7.338e-04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3.668e-03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eukaryotic initiation factor 4E binding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4" tooltip="Jump to GO:0008190"/>
                        </a:rPr>
                        <a:t>GO:0008190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2.568e-03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1.283e-02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ATPase regulator activity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5" tooltip="Jump to GO:0060590"/>
                        </a:rPr>
                        <a:t>GO:0060590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6.237e-03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3.110e-02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translation initiation factor binding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6" tooltip="Jump to GO:0031369"/>
                        </a:rPr>
                        <a:t>GO:0031369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7.338e-03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3.657e-02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inward rectifier potassium channel activity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7" tooltip="Jump to GO:0005242"/>
                        </a:rPr>
                        <a:t>GO:0005242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7.705e-03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3.840e-02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8" tooltip="Jump to GO:0005488"/>
                        </a:rPr>
                        <a:t>GO:0005488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4.540e+00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5.383e-02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phosphatidylinositol-4,5-bisphosphate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9" tooltip="Jump to GO:0005546"/>
                        </a:rPr>
                        <a:t>GO:0005546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1.394e-02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6.929e-02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ATPase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0" tooltip="Jump to GO:0051117"/>
                        </a:rPr>
                        <a:t>GO:0051117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1.431e-02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7.110e-02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phosphatidylinositol bisphosphate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1" tooltip="Jump to GO:1902936"/>
                        </a:rPr>
                        <a:t>GO:1902936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1.908e-02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9.460e-02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protein homodimerization activity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2" tooltip="Jump to GO:0042803"/>
                        </a:rPr>
                        <a:t>GO:0042803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2.308e-01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1.038e-01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phosphatidylinositol phosphate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3" tooltip="Jump to GO:1901981"/>
                        </a:rPr>
                        <a:t>GO:1901981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3.045e-02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1.503e-01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voltage-gated potassium channel activity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4" tooltip="Jump to GO:0005249"/>
                        </a:rPr>
                        <a:t>GO:0005249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3.119e-02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1.538e-01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potassium channel activity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5" tooltip="Jump to GO:0005267"/>
                        </a:rPr>
                        <a:t>GO:0005267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4.293e-02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2.107e-01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nucleotide binding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6" tooltip="Jump to GO:0000166"/>
                        </a:rPr>
                        <a:t>GO:0000166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8.329e-01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2.114e-01</a:t>
                      </a:r>
                    </a:p>
                  </a:txBody>
                  <a:tcPr marL="11788" marR="11788" marT="11789" marB="1178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46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endParaRPr lang="en-US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8640" y="-385961"/>
          <a:ext cx="9516960" cy="7548044"/>
        </p:xfrm>
        <a:graphic>
          <a:graphicData uri="http://schemas.openxmlformats.org/drawingml/2006/table">
            <a:tbl>
              <a:tblPr/>
              <a:tblGrid>
                <a:gridCol w="587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Term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Sample frequency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Expected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P-value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mitochondrial membrane (</a:t>
                      </a:r>
                      <a:r>
                        <a:rPr lang="en-US" sz="1800" u="none" strike="noStrike" dirty="0">
                          <a:solidFill>
                            <a:srgbClr val="428BCA"/>
                          </a:solidFill>
                          <a:effectLst/>
                          <a:hlinkClick r:id="rId2" tooltip="Jump to GO:0031966"/>
                        </a:rPr>
                        <a:t>GO:0031966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1.941e-01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5.108e-03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mitochondrial envelope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3" tooltip="Jump to GO:0005740"/>
                        </a:rPr>
                        <a:t>GO:0005740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2.073e-01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6.185e-03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mitochondrial membrane part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4" tooltip="Jump to GO:0044455"/>
                        </a:rPr>
                        <a:t>GO:0044455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5.760e-02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9.873e-03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mitochondrial part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5" tooltip="Jump to GO:0044429"/>
                        </a:rPr>
                        <a:t>GO:0044429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2.954e-01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1.715e-02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organelle envelope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6" tooltip="Jump to GO:0031967"/>
                        </a:rPr>
                        <a:t>GO:0031967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3.276e-01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2.306e-02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envelope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7" tooltip="Jump to GO:0031975"/>
                        </a:rPr>
                        <a:t>GO:0031975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3.291e-01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2.335e-02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integral component of mitochondrial inner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8" tooltip="Jump to GO:0031305"/>
                        </a:rPr>
                        <a:t>GO:0031305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5.504e-03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3.843e-02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intrinsic component of mitochondrial inner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9" tooltip="Jump to GO:0031304"/>
                        </a:rPr>
                        <a:t>GO:0031304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5.504e-03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3.843e-02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mitochondrial inner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0" tooltip="Jump to GO:0005743"/>
                        </a:rPr>
                        <a:t>GO:0005743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1.365e-01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5.328e-02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mitochondrial proton-transporting ATP synthase complex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1" tooltip="Jump to GO:0005753"/>
                        </a:rPr>
                        <a:t>GO:0005753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8.072e-03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5.630e-02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293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proton-transporting ATP synthase complex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2" tooltip="Jump to GO:0045259"/>
                        </a:rPr>
                        <a:t>GO:0045259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8.439e-03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5.885e-02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organelle inner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3" tooltip="Jump to GO:0019866"/>
                        </a:rPr>
                        <a:t>GO:0019866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1.512e-01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6.488e-02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integral component of mitochondrial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4" tooltip="Jump to GO:0032592"/>
                        </a:rPr>
                        <a:t>GO:0032592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1.358e-02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9.447e-02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7295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intrinsic component of mitochondrial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5" tooltip="Jump to GO:0098573"/>
                        </a:rPr>
                        <a:t>GO:0098573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1.394e-02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9.700e-02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mitochondrion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6" tooltip="Jump to GO:0005739"/>
                        </a:rPr>
                        <a:t>GO:0005739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5.650e-01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1.054e-01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7293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proton-transporting two-sector ATPase complex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7" tooltip="Jump to GO:0016469"/>
                        </a:rPr>
                        <a:t>GO:0016469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1.761e-02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1.223e-01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44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presynaptic membrane (</a:t>
                      </a:r>
                      <a:r>
                        <a:rPr lang="en-US" sz="1800" u="none" strike="noStrike">
                          <a:solidFill>
                            <a:srgbClr val="428BCA"/>
                          </a:solidFill>
                          <a:effectLst/>
                          <a:hlinkClick r:id="rId18" tooltip="Jump to GO:0042734"/>
                        </a:rPr>
                        <a:t>GO:0042734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2.055e-02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1.425e-01</a:t>
                      </a:r>
                    </a:p>
                  </a:txBody>
                  <a:tcPr marL="9968" marR="9968" marT="9968" marB="996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Genes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genes that were identified by Cufflinks, and shared by all samples.</a:t>
            </a:r>
          </a:p>
          <a:p>
            <a:r>
              <a:rPr lang="en-US" dirty="0"/>
              <a:t>Delete unknown genes/transcripts.</a:t>
            </a:r>
          </a:p>
          <a:p>
            <a:r>
              <a:rPr lang="en-US" dirty="0"/>
              <a:t>Delete genes that have more than one locus.</a:t>
            </a:r>
          </a:p>
          <a:p>
            <a:r>
              <a:rPr lang="en-US" dirty="0"/>
              <a:t>Obtained 2129 genes.</a:t>
            </a:r>
          </a:p>
        </p:txBody>
      </p:sp>
    </p:spTree>
    <p:extLst>
      <p:ext uri="{BB962C8B-B14F-4D97-AF65-F5344CB8AC3E}">
        <p14:creationId xmlns:p14="http://schemas.microsoft.com/office/powerpoint/2010/main" val="154671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Recursive Feature Elimination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7" indent="-466567">
              <a:buFont typeface="+mj-lt"/>
              <a:buAutoNum type="arabicPeriod"/>
              <a:defRPr/>
            </a:pPr>
            <a:r>
              <a:rPr lang="en-US" dirty="0"/>
              <a:t>Perform random forest using all available genes</a:t>
            </a:r>
          </a:p>
          <a:p>
            <a:pPr marL="466567" indent="-466567">
              <a:buFont typeface="+mj-lt"/>
              <a:buAutoNum type="arabicPeriod"/>
              <a:defRPr/>
            </a:pPr>
            <a:r>
              <a:rPr lang="en-US" dirty="0"/>
              <a:t>Compute importance value for each gene</a:t>
            </a:r>
          </a:p>
          <a:p>
            <a:pPr marL="466567" indent="-466567">
              <a:buFont typeface="+mj-lt"/>
              <a:buAutoNum type="arabicPeriod"/>
              <a:defRPr/>
            </a:pPr>
            <a:r>
              <a:rPr lang="en-US" dirty="0"/>
              <a:t>Remove the smallest importance gene</a:t>
            </a:r>
          </a:p>
          <a:p>
            <a:pPr marL="466567" indent="-466567">
              <a:buFont typeface="+mj-lt"/>
              <a:buAutoNum type="arabicPeriod"/>
              <a:defRPr/>
            </a:pPr>
            <a:r>
              <a:rPr lang="en-US" dirty="0"/>
              <a:t>Iterative do 1-3 until no genes available</a:t>
            </a:r>
          </a:p>
          <a:p>
            <a:pPr marL="466567" indent="-466567">
              <a:buFont typeface="+mj-lt"/>
              <a:buAutoNum type="arabicPeriod"/>
              <a:defRPr/>
            </a:pPr>
            <a:r>
              <a:rPr lang="en-US" dirty="0"/>
              <a:t>Select the set of genes that gives the highest accuracy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685717"/>
            <a:ext cx="9144000" cy="91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r>
              <a:rPr lang="en-US" altLang="en-US" dirty="0"/>
              <a:t>Pang H, George SL, Hui K, Tong T. </a:t>
            </a:r>
            <a:r>
              <a:rPr lang="en-US" altLang="en-US" b="1" dirty="0"/>
              <a:t>Gene selection using iterative feature elimination random forests for survival outcomes</a:t>
            </a:r>
            <a:r>
              <a:rPr lang="en-US" altLang="en-US" dirty="0"/>
              <a:t>. </a:t>
            </a:r>
            <a:r>
              <a:rPr lang="en-US" altLang="en-US" i="1" dirty="0"/>
              <a:t>IEEE/ACM transactions on computational biology and bioinformatics / IEEE, ACM</a:t>
            </a:r>
            <a:r>
              <a:rPr lang="en-US" altLang="en-US" dirty="0"/>
              <a:t> 2012;9(5):1422-1431. doi:10.1109/TCBB.2012.63.</a:t>
            </a:r>
          </a:p>
        </p:txBody>
      </p:sp>
    </p:spTree>
    <p:extLst>
      <p:ext uri="{BB962C8B-B14F-4D97-AF65-F5344CB8AC3E}">
        <p14:creationId xmlns:p14="http://schemas.microsoft.com/office/powerpoint/2010/main" val="131392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80960" y="-96491"/>
            <a:ext cx="8226720" cy="1143481"/>
          </a:xfrm>
        </p:spPr>
        <p:txBody>
          <a:bodyPr/>
          <a:lstStyle/>
          <a:p>
            <a:r>
              <a:rPr lang="en-US" altLang="en-US"/>
              <a:t>Result</a:t>
            </a:r>
          </a:p>
        </p:txBody>
      </p:sp>
      <p:pic>
        <p:nvPicPr>
          <p:cNvPr id="4099" name="Picture 28" descr="E:\Dropbox\Bioinformatics Lab Project\RNA-seq\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" y="1676400"/>
            <a:ext cx="4976640" cy="38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" descr="E:\Dropbox\Bioinformatics Lab Project\RNA-seq\hclust_single_e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94" y="2743200"/>
            <a:ext cx="4181760" cy="401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09817"/>
              </p:ext>
            </p:extLst>
          </p:nvPr>
        </p:nvGraphicFramePr>
        <p:xfrm>
          <a:off x="5849828" y="245125"/>
          <a:ext cx="2131200" cy="2317482"/>
        </p:xfrm>
        <a:graphic>
          <a:graphicData uri="http://schemas.openxmlformats.org/drawingml/2006/table">
            <a:tbl>
              <a:tblPr/>
              <a:tblGrid>
                <a:gridCol w="213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LOC642366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KCTD12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ARL4A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COA3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ATPIF1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BCL2L10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KCNJ1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EIF4EBP2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4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CSTF2T </a:t>
                      </a:r>
                    </a:p>
                  </a:txBody>
                  <a:tcPr marL="8640" marR="8640" marT="86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1034534"/>
            <a:ext cx="450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9 Genes, with accuracy 92.86% ±10%</a:t>
            </a:r>
          </a:p>
        </p:txBody>
      </p:sp>
    </p:spTree>
    <p:extLst>
      <p:ext uri="{BB962C8B-B14F-4D97-AF65-F5344CB8AC3E}">
        <p14:creationId xmlns:p14="http://schemas.microsoft.com/office/powerpoint/2010/main" val="25866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446774"/>
              </p:ext>
            </p:extLst>
          </p:nvPr>
        </p:nvGraphicFramePr>
        <p:xfrm>
          <a:off x="76200" y="0"/>
          <a:ext cx="7162800" cy="3535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650415"/>
              </p:ext>
            </p:extLst>
          </p:nvPr>
        </p:nvGraphicFramePr>
        <p:xfrm>
          <a:off x="2286000" y="3276800"/>
          <a:ext cx="6781800" cy="355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171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436623"/>
              </p:ext>
            </p:extLst>
          </p:nvPr>
        </p:nvGraphicFramePr>
        <p:xfrm>
          <a:off x="990600" y="1676400"/>
          <a:ext cx="7251384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LMP</a:t>
                      </a:r>
                    </a:p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LMP</a:t>
                      </a:r>
                    </a:p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LMP</a:t>
                      </a:r>
                    </a:p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LMP</a:t>
                      </a:r>
                    </a:p>
                    <a:p>
                      <a:r>
                        <a:rPr lang="en-US" sz="12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PSO2</a:t>
                      </a:r>
                    </a:p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PSO2</a:t>
                      </a:r>
                    </a:p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PSO2</a:t>
                      </a:r>
                    </a:p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PSO3</a:t>
                      </a:r>
                    </a:p>
                    <a:p>
                      <a:r>
                        <a:rPr lang="en-US" sz="12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PSO3</a:t>
                      </a:r>
                    </a:p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PSO3</a:t>
                      </a:r>
                    </a:p>
                    <a:p>
                      <a:r>
                        <a:rPr lang="en-US" sz="12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PSO3</a:t>
                      </a:r>
                    </a:p>
                    <a:p>
                      <a:r>
                        <a:rPr lang="en-US" sz="1200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LOC642366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KCTD12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52.61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42.37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59.21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38.73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37.36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27.78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9.55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17.49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12.71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ARL4A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COA3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129.69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113.46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101.44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156.46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125.17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61.06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97.73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22.73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ATPIF1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168.53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334.04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374.5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153.25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139.69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244.91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143.78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128.92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135.25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49.63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BCL2L10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3.68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KCNJ1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EIF4EBP2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15.64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15.89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3.56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CSTF2T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4.07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2.34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1.82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3435</Words>
  <Application>Microsoft Macintosh PowerPoint</Application>
  <PresentationFormat>On-screen Show (4:3)</PresentationFormat>
  <Paragraphs>758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Unicode MS</vt:lpstr>
      <vt:lpstr>Arial</vt:lpstr>
      <vt:lpstr>Calibri</vt:lpstr>
      <vt:lpstr>Office Theme</vt:lpstr>
      <vt:lpstr>Ovarian Cancer RNA-Seq Analysis</vt:lpstr>
      <vt:lpstr>Hypothesis</vt:lpstr>
      <vt:lpstr>Cufflinks Assembled Genes/Transcripts</vt:lpstr>
      <vt:lpstr>Cufflinks Assembled Genes/Transcripts</vt:lpstr>
      <vt:lpstr>Genes Filtering</vt:lpstr>
      <vt:lpstr>Random Forest Recursive Feature Elimination </vt:lpstr>
      <vt:lpstr>Result</vt:lpstr>
      <vt:lpstr>PowerPoint Presentation</vt:lpstr>
      <vt:lpstr>Expression Values</vt:lpstr>
      <vt:lpstr>Genes Annotation Study</vt:lpstr>
      <vt:lpstr>Genes Annotation Study – cont.</vt:lpstr>
      <vt:lpstr>Genes Annotation Study – cont.</vt:lpstr>
      <vt:lpstr>Filter Genes</vt:lpstr>
      <vt:lpstr>Clustering for samples</vt:lpstr>
      <vt:lpstr>SVM Classification</vt:lpstr>
      <vt:lpstr>Nested Cross Validation</vt:lpstr>
      <vt:lpstr>Sdfds fsd sdf  </vt:lpstr>
      <vt:lpstr>Discriminative Genes</vt:lpstr>
      <vt:lpstr>Using 5 discriminative genes </vt:lpstr>
      <vt:lpstr>Using 138 genes that don’t have 0 values</vt:lpstr>
      <vt:lpstr>Appendix </vt:lpstr>
      <vt:lpstr>Literature Search</vt:lpstr>
      <vt:lpstr>KCTD12</vt:lpstr>
      <vt:lpstr>PowerPoint Presentation</vt:lpstr>
      <vt:lpstr>PowerPoint Presentation</vt:lpstr>
      <vt:lpstr>LOC642366</vt:lpstr>
      <vt:lpstr>PowerPoint Presentation</vt:lpstr>
      <vt:lpstr>ARL4A</vt:lpstr>
      <vt:lpstr>COA3 </vt:lpstr>
      <vt:lpstr>ATPIF1 </vt:lpstr>
      <vt:lpstr>ATPIF1 </vt:lpstr>
      <vt:lpstr>BCL2L10 </vt:lpstr>
      <vt:lpstr>PowerPoint Presentation</vt:lpstr>
      <vt:lpstr>PowerPoint Presentation</vt:lpstr>
      <vt:lpstr>PowerPoint Presentation</vt:lpstr>
      <vt:lpstr>PowerPoint Presentation</vt:lpstr>
      <vt:lpstr>KCNJ1 </vt:lpstr>
      <vt:lpstr>EIF4EBP2 </vt:lpstr>
      <vt:lpstr>PowerPoint Presentation</vt:lpstr>
      <vt:lpstr>GO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Ovarian Cancer RNA-Seq Analysis</dc:title>
  <dc:creator>potato_84@hotmail.com</dc:creator>
  <cp:lastModifiedBy>Li, Yichao</cp:lastModifiedBy>
  <cp:revision>56</cp:revision>
  <dcterms:created xsi:type="dcterms:W3CDTF">2014-12-01T19:02:55Z</dcterms:created>
  <dcterms:modified xsi:type="dcterms:W3CDTF">2021-02-23T22:28:48Z</dcterms:modified>
</cp:coreProperties>
</file>