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98" r:id="rId3"/>
    <p:sldId id="300" r:id="rId4"/>
    <p:sldId id="301" r:id="rId5"/>
    <p:sldId id="302" r:id="rId6"/>
    <p:sldId id="313" r:id="rId7"/>
    <p:sldId id="312" r:id="rId8"/>
    <p:sldId id="311" r:id="rId9"/>
    <p:sldId id="296" r:id="rId10"/>
    <p:sldId id="307" r:id="rId11"/>
    <p:sldId id="315" r:id="rId12"/>
    <p:sldId id="314" r:id="rId13"/>
    <p:sldId id="316" r:id="rId14"/>
    <p:sldId id="318" r:id="rId15"/>
    <p:sldId id="317" r:id="rId16"/>
    <p:sldId id="31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86885" autoAdjust="0"/>
  </p:normalViewPr>
  <p:slideViewPr>
    <p:cSldViewPr snapToGrid="0">
      <p:cViewPr>
        <p:scale>
          <a:sx n="100" d="100"/>
          <a:sy n="100" d="100"/>
        </p:scale>
        <p:origin x="-194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0DFEE-1D40-4721-98DD-CE9615375AB8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8E8FE-FFEB-47A3-B08C-339F75B8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6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47CB-4CBE-4E3B-B3C1-8B0687CDEA59}" type="datetime1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3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F0DA-1C20-446E-819F-7726882206DF}" type="datetime1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4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1115-B959-4003-B25C-8D2C83654D94}" type="datetime1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7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0C04-BB86-4A6A-B7CB-DCBBE4CE32B6}" type="datetime1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1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FED8-0CED-422B-9E94-2285AD79094F}" type="datetime1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3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9713-F7DF-48A1-8B69-299E9FAB4825}" type="datetime1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9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2AAD-8D35-4BBB-930B-24D9ACA91AB6}" type="datetime1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5E31-C5CC-4DE5-AEC8-FF6FE6EB345F}" type="datetime1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4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D34D-AD65-49FC-B5E8-73CD72BEFD08}" type="datetime1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7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86F5-8735-4036-8557-E3217E54B1D8}" type="datetime1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3631-B256-4D03-9B6D-D40A40136494}" type="datetime1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9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DC8E1-13DF-462E-856A-6E65B1B47C41}" type="datetime1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ncbi.nlm.nih.gov/pubmed/19937368" TargetMode="Externa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hyperlink" Target="http://systemsbiology.cau.edu.cn/agriGOv2/termDetail.php?session=569236599.1&amp;GO=GO:0051510" TargetMode="External"/><Relationship Id="rId21" Type="http://schemas.openxmlformats.org/officeDocument/2006/relationships/hyperlink" Target="http://systemsbiology.cau.edu.cn/agriGOv2/termDetail.php?session=569236599.1&amp;GO=GO:0048589" TargetMode="External"/><Relationship Id="rId42" Type="http://schemas.openxmlformats.org/officeDocument/2006/relationships/hyperlink" Target="http://systemsbiology.cau.edu.cn/agriGOv2/termDetail.php?session=569236599.1&amp;GO=GO:0006813" TargetMode="External"/><Relationship Id="rId47" Type="http://schemas.openxmlformats.org/officeDocument/2006/relationships/hyperlink" Target="http://systemsbiology.cau.edu.cn/agriGOv2/termDetail.php?session=569236599.1&amp;GO=GO:0006468" TargetMode="External"/><Relationship Id="rId63" Type="http://schemas.openxmlformats.org/officeDocument/2006/relationships/hyperlink" Target="http://systemsbiology.cau.edu.cn/agriGOv2/termDetail.php?session=569236599.1&amp;GO=GO:0030001" TargetMode="External"/><Relationship Id="rId68" Type="http://schemas.openxmlformats.org/officeDocument/2006/relationships/hyperlink" Target="http://systemsbiology.cau.edu.cn/agriGOv2/termDetail.php?session=569236599.1&amp;GO=GO:0018105" TargetMode="External"/><Relationship Id="rId7" Type="http://schemas.openxmlformats.org/officeDocument/2006/relationships/hyperlink" Target="http://systemsbiology.cau.edu.cn/agriGOv2/termDetail.php?session=569236599.1&amp;GO=GO:0009932" TargetMode="External"/><Relationship Id="rId2" Type="http://schemas.openxmlformats.org/officeDocument/2006/relationships/hyperlink" Target="http://systemsbiology.cau.edu.cn/agriGOv2/termDetail.php?session=569236599.1&amp;GO=GO:0044703" TargetMode="External"/><Relationship Id="rId16" Type="http://schemas.openxmlformats.org/officeDocument/2006/relationships/hyperlink" Target="http://systemsbiology.cau.edu.cn/agriGOv2/termDetail.php?session=569236599.1&amp;GO=GO:0048235" TargetMode="External"/><Relationship Id="rId29" Type="http://schemas.openxmlformats.org/officeDocument/2006/relationships/hyperlink" Target="http://systemsbiology.cau.edu.cn/agriGOv2/termDetail.php?session=569236599.1&amp;GO=GO:0048869" TargetMode="External"/><Relationship Id="rId11" Type="http://schemas.openxmlformats.org/officeDocument/2006/relationships/hyperlink" Target="http://systemsbiology.cau.edu.cn/agriGOv2/termDetail.php?session=569236599.1&amp;GO=GO:0048468" TargetMode="External"/><Relationship Id="rId24" Type="http://schemas.openxmlformats.org/officeDocument/2006/relationships/hyperlink" Target="http://systemsbiology.cau.edu.cn/agriGOv2/termDetail.php?session=569236599.1&amp;GO=GO:0055046" TargetMode="External"/><Relationship Id="rId32" Type="http://schemas.openxmlformats.org/officeDocument/2006/relationships/hyperlink" Target="http://systemsbiology.cau.edu.cn/agriGOv2/termDetail.php?session=569236599.1&amp;GO=GO:0040007" TargetMode="External"/><Relationship Id="rId37" Type="http://schemas.openxmlformats.org/officeDocument/2006/relationships/hyperlink" Target="http://systemsbiology.cau.edu.cn/agriGOv2/termDetail.php?session=569236599.1&amp;GO=GO:0051704" TargetMode="External"/><Relationship Id="rId40" Type="http://schemas.openxmlformats.org/officeDocument/2006/relationships/hyperlink" Target="http://systemsbiology.cau.edu.cn/agriGOv2/termDetail.php?session=569236599.1&amp;GO=GO:0045488" TargetMode="External"/><Relationship Id="rId45" Type="http://schemas.openxmlformats.org/officeDocument/2006/relationships/hyperlink" Target="http://systemsbiology.cau.edu.cn/agriGOv2/termDetail.php?session=569236599.1&amp;GO=GO:0016052" TargetMode="External"/><Relationship Id="rId53" Type="http://schemas.openxmlformats.org/officeDocument/2006/relationships/hyperlink" Target="http://systemsbiology.cau.edu.cn/agriGOv2/termDetail.php?session=569236599.1&amp;GO=GO:0048609" TargetMode="External"/><Relationship Id="rId58" Type="http://schemas.openxmlformats.org/officeDocument/2006/relationships/hyperlink" Target="http://systemsbiology.cau.edu.cn/agriGOv2/termDetail.php?session=569236599.1&amp;GO=GO:0050801" TargetMode="External"/><Relationship Id="rId66" Type="http://schemas.openxmlformats.org/officeDocument/2006/relationships/hyperlink" Target="http://systemsbiology.cau.edu.cn/agriGOv2/termDetail.php?session=569236599.1&amp;GO=GO:0071554" TargetMode="External"/><Relationship Id="rId5" Type="http://schemas.openxmlformats.org/officeDocument/2006/relationships/hyperlink" Target="http://systemsbiology.cau.edu.cn/agriGOv2/termDetail.php?session=569236599.1&amp;GO=GO:0048868" TargetMode="External"/><Relationship Id="rId61" Type="http://schemas.openxmlformats.org/officeDocument/2006/relationships/hyperlink" Target="http://systemsbiology.cau.edu.cn/agriGOv2/termDetail.php?session=569236599.1&amp;GO=GO:0007166" TargetMode="External"/><Relationship Id="rId19" Type="http://schemas.openxmlformats.org/officeDocument/2006/relationships/hyperlink" Target="http://systemsbiology.cau.edu.cn/agriGOv2/termDetail.php?session=569236599.1&amp;GO=GO:0032989" TargetMode="External"/><Relationship Id="rId14" Type="http://schemas.openxmlformats.org/officeDocument/2006/relationships/hyperlink" Target="http://systemsbiology.cau.edu.cn/agriGOv2/termDetail.php?session=569236599.1&amp;GO=GO:0080092" TargetMode="External"/><Relationship Id="rId22" Type="http://schemas.openxmlformats.org/officeDocument/2006/relationships/hyperlink" Target="http://systemsbiology.cau.edu.cn/agriGOv2/termDetail.php?session=569236599.1&amp;GO=GO:0048232" TargetMode="External"/><Relationship Id="rId27" Type="http://schemas.openxmlformats.org/officeDocument/2006/relationships/hyperlink" Target="http://systemsbiology.cau.edu.cn/agriGOv2/termDetail.php?session=569236599.1&amp;GO=GO:0019953" TargetMode="External"/><Relationship Id="rId30" Type="http://schemas.openxmlformats.org/officeDocument/2006/relationships/hyperlink" Target="http://systemsbiology.cau.edu.cn/agriGOv2/termDetail.php?session=569236599.1&amp;GO=GO:0022604" TargetMode="External"/><Relationship Id="rId35" Type="http://schemas.openxmlformats.org/officeDocument/2006/relationships/hyperlink" Target="http://systemsbiology.cau.edu.cn/agriGOv2/termDetail.php?session=569236599.1&amp;GO=GO:0009555" TargetMode="External"/><Relationship Id="rId43" Type="http://schemas.openxmlformats.org/officeDocument/2006/relationships/hyperlink" Target="http://systemsbiology.cau.edu.cn/agriGOv2/termDetail.php?session=569236599.1&amp;GO=GO:0048229" TargetMode="External"/><Relationship Id="rId48" Type="http://schemas.openxmlformats.org/officeDocument/2006/relationships/hyperlink" Target="http://systemsbiology.cau.edu.cn/agriGOv2/termDetail.php?session=569236599.1&amp;GO=GO:0055080" TargetMode="External"/><Relationship Id="rId56" Type="http://schemas.openxmlformats.org/officeDocument/2006/relationships/hyperlink" Target="http://systemsbiology.cau.edu.cn/agriGOv2/termDetail.php?session=569236599.1&amp;GO=GO:0007267" TargetMode="External"/><Relationship Id="rId64" Type="http://schemas.openxmlformats.org/officeDocument/2006/relationships/hyperlink" Target="http://systemsbiology.cau.edu.cn/agriGOv2/termDetail.php?session=569236599.1&amp;GO=GO:0042545" TargetMode="External"/><Relationship Id="rId69" Type="http://schemas.openxmlformats.org/officeDocument/2006/relationships/hyperlink" Target="http://systemsbiology.cau.edu.cn/agriGOv2/termDetail.php?session=569236599.1&amp;GO=GO:0044702" TargetMode="External"/><Relationship Id="rId8" Type="http://schemas.openxmlformats.org/officeDocument/2006/relationships/hyperlink" Target="http://systemsbiology.cau.edu.cn/agriGOv2/termDetail.php?session=569236599.1&amp;GO=GO:0048588" TargetMode="External"/><Relationship Id="rId51" Type="http://schemas.openxmlformats.org/officeDocument/2006/relationships/hyperlink" Target="http://systemsbiology.cau.edu.cn/agriGOv2/termDetail.php?session=569236599.1&amp;GO=GO:0098771" TargetMode="External"/><Relationship Id="rId3" Type="http://schemas.openxmlformats.org/officeDocument/2006/relationships/hyperlink" Target="http://systemsbiology.cau.edu.cn/agriGOv2/termDetail.php?session=569236599.1&amp;GO=GO:0009860" TargetMode="External"/><Relationship Id="rId12" Type="http://schemas.openxmlformats.org/officeDocument/2006/relationships/hyperlink" Target="http://systemsbiology.cau.edu.cn/agriGOv2/termDetail.php?session=569236599.1&amp;GO=GO:0060560" TargetMode="External"/><Relationship Id="rId17" Type="http://schemas.openxmlformats.org/officeDocument/2006/relationships/hyperlink" Target="http://systemsbiology.cau.edu.cn/agriGOv2/termDetail.php?session=569236599.1&amp;GO=GO:0060284" TargetMode="External"/><Relationship Id="rId25" Type="http://schemas.openxmlformats.org/officeDocument/2006/relationships/hyperlink" Target="http://systemsbiology.cau.edu.cn/agriGOv2/termDetail.php?session=569236599.1&amp;GO=GO:0007276" TargetMode="External"/><Relationship Id="rId33" Type="http://schemas.openxmlformats.org/officeDocument/2006/relationships/hyperlink" Target="http://systemsbiology.cau.edu.cn/agriGOv2/termDetail.php?session=569236599.1&amp;GO=GO:0045490" TargetMode="External"/><Relationship Id="rId38" Type="http://schemas.openxmlformats.org/officeDocument/2006/relationships/hyperlink" Target="http://systemsbiology.cau.edu.cn/agriGOv2/termDetail.php?session=569236599.1&amp;GO=GO:0055067" TargetMode="External"/><Relationship Id="rId46" Type="http://schemas.openxmlformats.org/officeDocument/2006/relationships/hyperlink" Target="http://systemsbiology.cau.edu.cn/agriGOv2/termDetail.php?session=569236599.1&amp;GO=GO:0022603" TargetMode="External"/><Relationship Id="rId59" Type="http://schemas.openxmlformats.org/officeDocument/2006/relationships/hyperlink" Target="http://systemsbiology.cau.edu.cn/agriGOv2/termDetail.php?session=569236599.1&amp;GO=GO:0040008" TargetMode="External"/><Relationship Id="rId67" Type="http://schemas.openxmlformats.org/officeDocument/2006/relationships/hyperlink" Target="http://systemsbiology.cau.edu.cn/agriGOv2/termDetail.php?session=569236599.1&amp;GO=GO:0051128" TargetMode="External"/><Relationship Id="rId20" Type="http://schemas.openxmlformats.org/officeDocument/2006/relationships/hyperlink" Target="http://systemsbiology.cau.edu.cn/agriGOv2/termDetail.php?session=569236599.1&amp;GO=GO:0022412" TargetMode="External"/><Relationship Id="rId41" Type="http://schemas.openxmlformats.org/officeDocument/2006/relationships/hyperlink" Target="http://systemsbiology.cau.edu.cn/agriGOv2/termDetail.php?session=569236599.1&amp;GO=GO:0010393" TargetMode="External"/><Relationship Id="rId54" Type="http://schemas.openxmlformats.org/officeDocument/2006/relationships/hyperlink" Target="http://systemsbiology.cau.edu.cn/agriGOv2/termDetail.php?session=569236599.1&amp;GO=GO:0048638" TargetMode="External"/><Relationship Id="rId62" Type="http://schemas.openxmlformats.org/officeDocument/2006/relationships/hyperlink" Target="http://systemsbiology.cau.edu.cn/agriGOv2/termDetail.php?session=569236599.1&amp;GO=GO:0043086" TargetMode="External"/><Relationship Id="rId70" Type="http://schemas.openxmlformats.org/officeDocument/2006/relationships/hyperlink" Target="http://systemsbiology.cau.edu.cn/agriGOv2/termDetail.php?session=569236599.1&amp;GO=GO:0018209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ystemsbiology.cau.edu.cn/agriGOv2/termDetail.php?session=569236599.1&amp;GO=GO:0044706" TargetMode="External"/><Relationship Id="rId15" Type="http://schemas.openxmlformats.org/officeDocument/2006/relationships/hyperlink" Target="http://systemsbiology.cau.edu.cn/agriGOv2/termDetail.php?session=569236599.1&amp;GO=GO:0000902" TargetMode="External"/><Relationship Id="rId23" Type="http://schemas.openxmlformats.org/officeDocument/2006/relationships/hyperlink" Target="http://systemsbiology.cau.edu.cn/agriGOv2/termDetail.php?session=569236599.1&amp;GO=GO:0030154" TargetMode="External"/><Relationship Id="rId28" Type="http://schemas.openxmlformats.org/officeDocument/2006/relationships/hyperlink" Target="http://systemsbiology.cau.edu.cn/agriGOv2/termDetail.php?session=569236599.1&amp;GO=GO:0045595" TargetMode="External"/><Relationship Id="rId36" Type="http://schemas.openxmlformats.org/officeDocument/2006/relationships/hyperlink" Target="http://systemsbiology.cau.edu.cn/agriGOv2/termDetail.php?session=569236599.1&amp;GO=GO:0000272" TargetMode="External"/><Relationship Id="rId49" Type="http://schemas.openxmlformats.org/officeDocument/2006/relationships/hyperlink" Target="http://systemsbiology.cau.edu.cn/agriGOv2/termDetail.php?session=569236599.1&amp;GO=GO:0009653" TargetMode="External"/><Relationship Id="rId57" Type="http://schemas.openxmlformats.org/officeDocument/2006/relationships/hyperlink" Target="http://systemsbiology.cau.edu.cn/agriGOv2/termDetail.php?session=569236599.1&amp;GO=GO:0032504" TargetMode="External"/><Relationship Id="rId10" Type="http://schemas.openxmlformats.org/officeDocument/2006/relationships/hyperlink" Target="http://systemsbiology.cau.edu.cn/agriGOv2/termDetail.php?session=569236599.1&amp;GO=GO:0009826" TargetMode="External"/><Relationship Id="rId31" Type="http://schemas.openxmlformats.org/officeDocument/2006/relationships/hyperlink" Target="http://systemsbiology.cau.edu.cn/agriGOv2/termDetail.php?session=569236599.1&amp;GO=GO:0006885" TargetMode="External"/><Relationship Id="rId44" Type="http://schemas.openxmlformats.org/officeDocument/2006/relationships/hyperlink" Target="http://systemsbiology.cau.edu.cn/agriGOv2/termDetail.php?session=569236599.1&amp;GO=GO:0009846" TargetMode="External"/><Relationship Id="rId52" Type="http://schemas.openxmlformats.org/officeDocument/2006/relationships/hyperlink" Target="http://systemsbiology.cau.edu.cn/agriGOv2/termDetail.php?session=569236599.1&amp;GO=GO:0045229" TargetMode="External"/><Relationship Id="rId60" Type="http://schemas.openxmlformats.org/officeDocument/2006/relationships/hyperlink" Target="http://systemsbiology.cau.edu.cn/agriGOv2/termDetail.php?session=569236599.1&amp;GO=GO:0016043" TargetMode="External"/><Relationship Id="rId65" Type="http://schemas.openxmlformats.org/officeDocument/2006/relationships/hyperlink" Target="http://systemsbiology.cau.edu.cn/agriGOv2/termDetail.php?session=569236599.1&amp;GO=GO:0044092" TargetMode="External"/><Relationship Id="rId4" Type="http://schemas.openxmlformats.org/officeDocument/2006/relationships/hyperlink" Target="http://systemsbiology.cau.edu.cn/agriGOv2/termDetail.php?session=569236599.1&amp;GO=GO:0009856" TargetMode="External"/><Relationship Id="rId9" Type="http://schemas.openxmlformats.org/officeDocument/2006/relationships/hyperlink" Target="http://systemsbiology.cau.edu.cn/agriGOv2/termDetail.php?session=569236599.1&amp;GO=GO:0000904" TargetMode="External"/><Relationship Id="rId13" Type="http://schemas.openxmlformats.org/officeDocument/2006/relationships/hyperlink" Target="http://systemsbiology.cau.edu.cn/agriGOv2/termDetail.php?session=569236599.1&amp;GO=GO:0016049" TargetMode="External"/><Relationship Id="rId18" Type="http://schemas.openxmlformats.org/officeDocument/2006/relationships/hyperlink" Target="http://systemsbiology.cau.edu.cn/agriGOv2/termDetail.php?session=569236599.1&amp;GO=GO:0010769" TargetMode="External"/><Relationship Id="rId39" Type="http://schemas.openxmlformats.org/officeDocument/2006/relationships/hyperlink" Target="http://systemsbiology.cau.edu.cn/agriGOv2/termDetail.php?session=569236599.1&amp;GO=GO:0043900" TargetMode="External"/><Relationship Id="rId34" Type="http://schemas.openxmlformats.org/officeDocument/2006/relationships/hyperlink" Target="http://systemsbiology.cau.edu.cn/agriGOv2/termDetail.php?session=569236599.1&amp;GO=GO:0001558" TargetMode="External"/><Relationship Id="rId50" Type="http://schemas.openxmlformats.org/officeDocument/2006/relationships/hyperlink" Target="http://systemsbiology.cau.edu.cn/agriGOv2/termDetail.php?session=569236599.1&amp;GO=GO:0048268" TargetMode="External"/><Relationship Id="rId55" Type="http://schemas.openxmlformats.org/officeDocument/2006/relationships/hyperlink" Target="http://systemsbiology.cau.edu.cn/agriGOv2/termDetail.php?session=569236599.1&amp;GO=GO:0071555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518" y="1361448"/>
            <a:ext cx="8028381" cy="3489951"/>
          </a:xfrm>
        </p:spPr>
        <p:txBody>
          <a:bodyPr>
            <a:noAutofit/>
          </a:bodyPr>
          <a:lstStyle/>
          <a:p>
            <a:r>
              <a:rPr lang="en-US" sz="3200" dirty="0"/>
              <a:t>Bioinformatic Identification of Transcriptional Regulatory Motifs Responsible for Pollen-Specific Expression of </a:t>
            </a:r>
            <a:r>
              <a:rPr lang="en-US" sz="3200" dirty="0" err="1"/>
              <a:t>Hydroxyproline</a:t>
            </a:r>
            <a:r>
              <a:rPr lang="en-US" sz="3200" dirty="0"/>
              <a:t>-Rich Glycoproteins (HRGPs) in </a:t>
            </a:r>
            <a:r>
              <a:rPr lang="en-US" sz="3200" i="1" dirty="0"/>
              <a:t>Arabidopsis</a:t>
            </a:r>
            <a:r>
              <a:rPr lang="en-US" sz="3200" dirty="0"/>
              <a:t> </a:t>
            </a:r>
            <a:r>
              <a:rPr lang="en-US" sz="3200" i="1" dirty="0"/>
              <a:t>Thaliana</a:t>
            </a:r>
            <a:br>
              <a:rPr lang="en-US" sz="3200" i="1" dirty="0"/>
            </a:br>
            <a:r>
              <a:rPr lang="en-US" sz="3200" i="1" dirty="0"/>
              <a:t/>
            </a:r>
            <a:br>
              <a:rPr lang="en-US" sz="3200" i="1" dirty="0"/>
            </a:br>
            <a:r>
              <a:rPr lang="en-US" sz="3200" dirty="0"/>
              <a:t>Yichao 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3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2103F6E-BA78-4D0F-9537-8501C35A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techniques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7E8B217-66BE-4830-87D3-73E5EF39D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  <a:p>
            <a:r>
              <a:rPr lang="en-US" dirty="0"/>
              <a:t>Association rules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A864838-94A0-42EB-A4CE-43516017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0"/>
            <a:ext cx="885825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52425"/>
            <a:ext cx="12260424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361950"/>
            <a:ext cx="3200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5160943"/>
            <a:ext cx="4138612" cy="90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64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6" y="823913"/>
            <a:ext cx="88296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3" y="3024188"/>
            <a:ext cx="87249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0023" y="285750"/>
            <a:ext cx="582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&gt;AT3G57690|AT3G57690.1|AGP23|3|21384146|21384605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3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http://rsat.sb-roscoff.fr/tmp/apache/2018/01/25/feature-map_2018-01-25.194433_FxysO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2924175"/>
            <a:ext cx="77914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ioLab5\Desktop\HRGP\logoDME_KGSTMMGW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92" y="0"/>
            <a:ext cx="1670308" cy="113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8579" y="1144790"/>
            <a:ext cx="14587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DME_KGSTMMGWA</a:t>
            </a:r>
            <a:endParaRPr lang="en-US" sz="1200" dirty="0"/>
          </a:p>
        </p:txBody>
      </p:sp>
      <p:pic>
        <p:nvPicPr>
          <p:cNvPr id="1028" name="Picture 4" descr="C:\Users\BioLab5\Desktop\HRGP\logogimme_121_MEME_2_w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924" y="32951"/>
            <a:ext cx="1486233" cy="11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98924" y="1158006"/>
            <a:ext cx="18405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gimme_121_MEME_2_w8</a:t>
            </a:r>
            <a:endParaRPr lang="en-US" sz="1200" dirty="0"/>
          </a:p>
        </p:txBody>
      </p:sp>
      <p:pic>
        <p:nvPicPr>
          <p:cNvPr id="1029" name="Picture 5" descr="C:\Users\BioLab5\Desktop\HRGP\logogimme_15_BioProspector_w10_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836" y="32951"/>
            <a:ext cx="1834139" cy="114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61836" y="1184055"/>
            <a:ext cx="21275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gimme_15_BioProspector_w10_5</a:t>
            </a:r>
            <a:endParaRPr lang="en-US" sz="1100" dirty="0"/>
          </a:p>
        </p:txBody>
      </p:sp>
      <p:pic>
        <p:nvPicPr>
          <p:cNvPr id="1030" name="Picture 6" descr="C:\Users\BioLab5\Desktop\HRGP\logogimme_40_Homer_8_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426" y="0"/>
            <a:ext cx="1498052" cy="1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697078" y="1185239"/>
            <a:ext cx="16690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gimme_40_Homer_8_1</a:t>
            </a:r>
            <a:endParaRPr lang="en-US" sz="1200" dirty="0"/>
          </a:p>
        </p:txBody>
      </p:sp>
      <p:pic>
        <p:nvPicPr>
          <p:cNvPr id="1031" name="Picture 7" descr="C:\Users\BioLab5\Desktop\HRGP\logogimme_41_Homer_8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44" y="1435005"/>
            <a:ext cx="1425325" cy="106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78579" y="2507887"/>
            <a:ext cx="16690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/>
              <a:t>gimme_41_Homer_8_2</a:t>
            </a:r>
            <a:endParaRPr lang="en-US" sz="1200"/>
          </a:p>
        </p:txBody>
      </p:sp>
      <p:pic>
        <p:nvPicPr>
          <p:cNvPr id="1032" name="Picture 8" descr="C:\Users\BioLab5\Desktop\HRGP\logogimme_42_Homer_8_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807" y="1421789"/>
            <a:ext cx="1580349" cy="118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127099" y="2601118"/>
            <a:ext cx="16690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gimme_42_Homer_8_3</a:t>
            </a:r>
            <a:endParaRPr lang="en-US" sz="1200" dirty="0"/>
          </a:p>
        </p:txBody>
      </p:sp>
      <p:pic>
        <p:nvPicPr>
          <p:cNvPr id="1033" name="Picture 9" descr="C:\Users\BioLab5\Desktop\HRGP\logogimme_43_Homer_8_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136" y="1359788"/>
            <a:ext cx="1719839" cy="128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353565" y="2597535"/>
            <a:ext cx="15424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gimme_43_Homer_8_4</a:t>
            </a:r>
            <a:endParaRPr lang="en-US" sz="1100" dirty="0"/>
          </a:p>
        </p:txBody>
      </p:sp>
      <p:pic>
        <p:nvPicPr>
          <p:cNvPr id="1034" name="Picture 10" descr="C:\Users\BioLab5\Desktop\HRGP\logogimme_45_Homer_10_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332" y="1379966"/>
            <a:ext cx="1872239" cy="116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607426" y="2610643"/>
            <a:ext cx="17475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gimme_45_Homer_10_1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8939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11853"/>
            <a:ext cx="4000500" cy="2340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9" y="2583823"/>
            <a:ext cx="5891214" cy="229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4" y="4713698"/>
            <a:ext cx="6172200" cy="2144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24450" y="553135"/>
            <a:ext cx="35433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MYB transcription factor genes as regulators for plant responses: an overview</a:t>
            </a:r>
            <a:r>
              <a:rPr lang="en-US" b="1" dirty="0" smtClean="0"/>
              <a:t>: https</a:t>
            </a:r>
            <a:r>
              <a:rPr lang="en-US" b="1" dirty="0"/>
              <a:t>://</a:t>
            </a:r>
            <a:r>
              <a:rPr lang="en-US" b="1" dirty="0" err="1"/>
              <a:t>www.ncbi.nlm.nih.gov</a:t>
            </a:r>
            <a:r>
              <a:rPr lang="en-US" b="1" dirty="0"/>
              <a:t>/</a:t>
            </a:r>
            <a:r>
              <a:rPr lang="en-US" b="1" dirty="0" err="1"/>
              <a:t>pmc</a:t>
            </a:r>
            <a:r>
              <a:rPr lang="en-US" b="1" dirty="0"/>
              <a:t>/articles/PMC3715649</a:t>
            </a:r>
            <a:r>
              <a:rPr lang="en-US" b="1" dirty="0" smtClean="0"/>
              <a:t>/ 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979319" y="3213161"/>
            <a:ext cx="3126581" cy="1035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The E2FD/DEL2 factor is a component of a regulatory network controlling cell proliferation and development in Arabidopsis. </a:t>
            </a:r>
            <a:r>
              <a:rPr lang="en-US" sz="1200" b="1" dirty="0">
                <a:hlinkClick r:id="rId5"/>
              </a:rPr>
              <a:t>https://</a:t>
            </a:r>
            <a:r>
              <a:rPr lang="en-US" sz="1200" b="1" dirty="0" err="1" smtClean="0">
                <a:hlinkClick r:id="rId5"/>
              </a:rPr>
              <a:t>www.ncbi.nlm.nih.gov</a:t>
            </a:r>
            <a:r>
              <a:rPr lang="en-US" sz="1200" b="1" dirty="0" smtClean="0">
                <a:hlinkClick r:id="rId5"/>
              </a:rPr>
              <a:t>/</a:t>
            </a:r>
            <a:r>
              <a:rPr lang="en-US" sz="1200" b="1" dirty="0" err="1" smtClean="0">
                <a:hlinkClick r:id="rId5"/>
              </a:rPr>
              <a:t>pubmed</a:t>
            </a:r>
            <a:r>
              <a:rPr lang="en-US" sz="1200" b="1" dirty="0" smtClean="0">
                <a:hlinkClick r:id="rId5"/>
              </a:rPr>
              <a:t>/19937368</a:t>
            </a:r>
            <a:r>
              <a:rPr lang="en-US" sz="1200" b="1" dirty="0" smtClean="0"/>
              <a:t>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63600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15</a:t>
            </a:fld>
            <a:endParaRPr lang="en-US"/>
          </a:p>
        </p:txBody>
      </p:sp>
      <p:pic>
        <p:nvPicPr>
          <p:cNvPr id="2050" name="Picture 2" descr="http://rsat.sb-roscoff.fr/tmp/apache/2018/01/25/feature-map_2018-01-25.194828_4dQb0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42" y="117475"/>
            <a:ext cx="5395058" cy="674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161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 descr="http://rsat.sb-roscoff.fr/tmp/apache/2018/01/26/feature-map_2018-01-26.221341_YjWy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49" y="2026233"/>
            <a:ext cx="8321675" cy="482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05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080" y="-298420"/>
            <a:ext cx="7886700" cy="1325563"/>
          </a:xfrm>
        </p:spPr>
        <p:txBody>
          <a:bodyPr/>
          <a:lstStyle/>
          <a:p>
            <a:r>
              <a:rPr lang="en-US" dirty="0"/>
              <a:t>Summary of current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58" y="789844"/>
            <a:ext cx="7886700" cy="4351338"/>
          </a:xfrm>
        </p:spPr>
        <p:txBody>
          <a:bodyPr/>
          <a:lstStyle/>
          <a:p>
            <a:r>
              <a:rPr lang="en-US" dirty="0"/>
              <a:t>How many HRGP genes are specifically expressed in pollen?</a:t>
            </a:r>
          </a:p>
          <a:p>
            <a:pPr lvl="1"/>
            <a:r>
              <a:rPr lang="en-US" dirty="0"/>
              <a:t>13 HRGP genes</a:t>
            </a:r>
          </a:p>
          <a:p>
            <a:pPr lvl="1"/>
            <a:r>
              <a:rPr lang="en-US" dirty="0"/>
              <a:t>Obtained by analyzing 33,602 genes’ expression profile (RNA-</a:t>
            </a:r>
            <a:r>
              <a:rPr lang="en-US" dirty="0" err="1"/>
              <a:t>seq</a:t>
            </a:r>
            <a:r>
              <a:rPr lang="en-US" dirty="0"/>
              <a:t>) in 113 samples in 11 tissues </a:t>
            </a:r>
          </a:p>
          <a:p>
            <a:pPr lvl="1"/>
            <a:r>
              <a:rPr lang="en-US" dirty="0"/>
              <a:t>Method: tissue specificity index (Tau)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2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39" y="3151839"/>
            <a:ext cx="6220709" cy="357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68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080" y="-298420"/>
            <a:ext cx="7886700" cy="1325563"/>
          </a:xfrm>
        </p:spPr>
        <p:txBody>
          <a:bodyPr/>
          <a:lstStyle/>
          <a:p>
            <a:r>
              <a:rPr lang="en-US" dirty="0"/>
              <a:t>Summary of current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58" y="789844"/>
            <a:ext cx="7886700" cy="4351338"/>
          </a:xfrm>
        </p:spPr>
        <p:txBody>
          <a:bodyPr/>
          <a:lstStyle/>
          <a:p>
            <a:r>
              <a:rPr lang="en-US" dirty="0"/>
              <a:t>Why these 13 HRGP genes?</a:t>
            </a:r>
          </a:p>
          <a:p>
            <a:pPr lvl="1"/>
            <a:r>
              <a:rPr lang="en-US" dirty="0"/>
              <a:t>Looking for answers in their promoter regions</a:t>
            </a:r>
          </a:p>
          <a:p>
            <a:pPr lvl="1"/>
            <a:r>
              <a:rPr lang="en-US" dirty="0"/>
              <a:t>Found one module (consists of two motifs) that was unique to the 13 HRGP genes comparing to 132 non-pollen HRGP genes.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D:\Box Sync\HRGP\Manuscript\Figure\Figure 2. Motifs for pollen-specific HRGPs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" y="3927483"/>
            <a:ext cx="5486400" cy="1970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Owner\AppData\Local\Microsoft\Windows\Temporary Internet Files\Content.Outlook\WK6KW2E3\feature-map-motif1foreground (002)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" t="7708" r="33435" b="2685"/>
          <a:stretch/>
        </p:blipFill>
        <p:spPr bwMode="auto">
          <a:xfrm>
            <a:off x="5497392" y="3837872"/>
            <a:ext cx="3573780" cy="22993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471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080" y="-298420"/>
            <a:ext cx="7886700" cy="1325563"/>
          </a:xfrm>
        </p:spPr>
        <p:txBody>
          <a:bodyPr/>
          <a:lstStyle/>
          <a:p>
            <a:r>
              <a:rPr lang="en-US" dirty="0"/>
              <a:t>Summary of current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58" y="789844"/>
            <a:ext cx="7886700" cy="4351338"/>
          </a:xfrm>
        </p:spPr>
        <p:txBody>
          <a:bodyPr/>
          <a:lstStyle/>
          <a:p>
            <a:r>
              <a:rPr lang="en-US" dirty="0"/>
              <a:t>What other pollen-specific genes are co-regulated by this module?</a:t>
            </a:r>
          </a:p>
          <a:p>
            <a:pPr lvl="1"/>
            <a:r>
              <a:rPr lang="en-US" dirty="0"/>
              <a:t>Looking for answers in their promoter regions</a:t>
            </a:r>
          </a:p>
          <a:p>
            <a:pPr lvl="1"/>
            <a:r>
              <a:rPr lang="en-US" dirty="0"/>
              <a:t>41 putative co-regulated genes were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2" y="2823525"/>
            <a:ext cx="7842349" cy="339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16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080" y="-298420"/>
            <a:ext cx="7886700" cy="1325563"/>
          </a:xfrm>
        </p:spPr>
        <p:txBody>
          <a:bodyPr/>
          <a:lstStyle/>
          <a:p>
            <a:r>
              <a:rPr lang="en-US" dirty="0"/>
              <a:t>Summary of current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58" y="789844"/>
            <a:ext cx="7886700" cy="4351338"/>
          </a:xfrm>
        </p:spPr>
        <p:txBody>
          <a:bodyPr/>
          <a:lstStyle/>
          <a:p>
            <a:r>
              <a:rPr lang="en-US" dirty="0"/>
              <a:t>What biological functions do the co-regulated genes have?</a:t>
            </a:r>
          </a:p>
          <a:p>
            <a:pPr lvl="1"/>
            <a:r>
              <a:rPr lang="en-US" dirty="0"/>
              <a:t>Looking for answers in gene annotation databases</a:t>
            </a:r>
          </a:p>
          <a:p>
            <a:pPr lvl="1"/>
            <a:r>
              <a:rPr lang="en-US" dirty="0"/>
              <a:t>12 statistically significant functions were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5</a:t>
            </a:fld>
            <a:endParaRPr lang="en-US"/>
          </a:p>
        </p:txBody>
      </p:sp>
      <p:pic>
        <p:nvPicPr>
          <p:cNvPr id="2052" name="Picture 4" descr="C:\Users\BioLab5\Desktop\WeChat Screenshot_201801181039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" y="2486279"/>
            <a:ext cx="7820025" cy="409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9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 descr="C:\Users\BioLab5\Dropbox\Pollen HRGP elements Manuscript\1-18-2018 meeting\venn_result226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09454"/>
            <a:ext cx="5524500" cy="480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2"/>
          <p:cNvSpPr/>
          <p:nvPr/>
        </p:nvSpPr>
        <p:spPr>
          <a:xfrm>
            <a:off x="1800225" y="284964"/>
            <a:ext cx="3981450" cy="2077236"/>
          </a:xfrm>
          <a:custGeom>
            <a:avLst/>
            <a:gdLst>
              <a:gd name="connsiteX0" fmla="*/ 3981450 w 3981450"/>
              <a:gd name="connsiteY0" fmla="*/ 781836 h 2077236"/>
              <a:gd name="connsiteX1" fmla="*/ 3924300 w 3981450"/>
              <a:gd name="connsiteY1" fmla="*/ 791361 h 2077236"/>
              <a:gd name="connsiteX2" fmla="*/ 3848100 w 3981450"/>
              <a:gd name="connsiteY2" fmla="*/ 734211 h 2077236"/>
              <a:gd name="connsiteX3" fmla="*/ 3819525 w 3981450"/>
              <a:gd name="connsiteY3" fmla="*/ 715161 h 2077236"/>
              <a:gd name="connsiteX4" fmla="*/ 3781425 w 3981450"/>
              <a:gd name="connsiteY4" fmla="*/ 686586 h 2077236"/>
              <a:gd name="connsiteX5" fmla="*/ 3743325 w 3981450"/>
              <a:gd name="connsiteY5" fmla="*/ 667536 h 2077236"/>
              <a:gd name="connsiteX6" fmla="*/ 3705225 w 3981450"/>
              <a:gd name="connsiteY6" fmla="*/ 638961 h 2077236"/>
              <a:gd name="connsiteX7" fmla="*/ 3629025 w 3981450"/>
              <a:gd name="connsiteY7" fmla="*/ 591336 h 2077236"/>
              <a:gd name="connsiteX8" fmla="*/ 3590925 w 3981450"/>
              <a:gd name="connsiteY8" fmla="*/ 572286 h 2077236"/>
              <a:gd name="connsiteX9" fmla="*/ 3495675 w 3981450"/>
              <a:gd name="connsiteY9" fmla="*/ 524661 h 2077236"/>
              <a:gd name="connsiteX10" fmla="*/ 3419475 w 3981450"/>
              <a:gd name="connsiteY10" fmla="*/ 467511 h 2077236"/>
              <a:gd name="connsiteX11" fmla="*/ 3381375 w 3981450"/>
              <a:gd name="connsiteY11" fmla="*/ 457986 h 2077236"/>
              <a:gd name="connsiteX12" fmla="*/ 3305175 w 3981450"/>
              <a:gd name="connsiteY12" fmla="*/ 410361 h 2077236"/>
              <a:gd name="connsiteX13" fmla="*/ 3267075 w 3981450"/>
              <a:gd name="connsiteY13" fmla="*/ 381786 h 2077236"/>
              <a:gd name="connsiteX14" fmla="*/ 3238500 w 3981450"/>
              <a:gd name="connsiteY14" fmla="*/ 372261 h 2077236"/>
              <a:gd name="connsiteX15" fmla="*/ 3162300 w 3981450"/>
              <a:gd name="connsiteY15" fmla="*/ 334161 h 2077236"/>
              <a:gd name="connsiteX16" fmla="*/ 3105150 w 3981450"/>
              <a:gd name="connsiteY16" fmla="*/ 296061 h 2077236"/>
              <a:gd name="connsiteX17" fmla="*/ 3067050 w 3981450"/>
              <a:gd name="connsiteY17" fmla="*/ 277011 h 2077236"/>
              <a:gd name="connsiteX18" fmla="*/ 2981325 w 3981450"/>
              <a:gd name="connsiteY18" fmla="*/ 219861 h 2077236"/>
              <a:gd name="connsiteX19" fmla="*/ 2905125 w 3981450"/>
              <a:gd name="connsiteY19" fmla="*/ 191286 h 2077236"/>
              <a:gd name="connsiteX20" fmla="*/ 2800350 w 3981450"/>
              <a:gd name="connsiteY20" fmla="*/ 143661 h 2077236"/>
              <a:gd name="connsiteX21" fmla="*/ 2743200 w 3981450"/>
              <a:gd name="connsiteY21" fmla="*/ 134136 h 2077236"/>
              <a:gd name="connsiteX22" fmla="*/ 2695575 w 3981450"/>
              <a:gd name="connsiteY22" fmla="*/ 115086 h 2077236"/>
              <a:gd name="connsiteX23" fmla="*/ 2609850 w 3981450"/>
              <a:gd name="connsiteY23" fmla="*/ 96036 h 2077236"/>
              <a:gd name="connsiteX24" fmla="*/ 2581275 w 3981450"/>
              <a:gd name="connsiteY24" fmla="*/ 86511 h 2077236"/>
              <a:gd name="connsiteX25" fmla="*/ 2476500 w 3981450"/>
              <a:gd name="connsiteY25" fmla="*/ 76986 h 2077236"/>
              <a:gd name="connsiteX26" fmla="*/ 2295525 w 3981450"/>
              <a:gd name="connsiteY26" fmla="*/ 57936 h 2077236"/>
              <a:gd name="connsiteX27" fmla="*/ 2076450 w 3981450"/>
              <a:gd name="connsiteY27" fmla="*/ 48411 h 2077236"/>
              <a:gd name="connsiteX28" fmla="*/ 923925 w 3981450"/>
              <a:gd name="connsiteY28" fmla="*/ 48411 h 2077236"/>
              <a:gd name="connsiteX29" fmla="*/ 876300 w 3981450"/>
              <a:gd name="connsiteY29" fmla="*/ 57936 h 2077236"/>
              <a:gd name="connsiteX30" fmla="*/ 800100 w 3981450"/>
              <a:gd name="connsiteY30" fmla="*/ 86511 h 2077236"/>
              <a:gd name="connsiteX31" fmla="*/ 762000 w 3981450"/>
              <a:gd name="connsiteY31" fmla="*/ 96036 h 2077236"/>
              <a:gd name="connsiteX32" fmla="*/ 695325 w 3981450"/>
              <a:gd name="connsiteY32" fmla="*/ 134136 h 2077236"/>
              <a:gd name="connsiteX33" fmla="*/ 628650 w 3981450"/>
              <a:gd name="connsiteY33" fmla="*/ 172236 h 2077236"/>
              <a:gd name="connsiteX34" fmla="*/ 590550 w 3981450"/>
              <a:gd name="connsiteY34" fmla="*/ 191286 h 2077236"/>
              <a:gd name="connsiteX35" fmla="*/ 552450 w 3981450"/>
              <a:gd name="connsiteY35" fmla="*/ 219861 h 2077236"/>
              <a:gd name="connsiteX36" fmla="*/ 514350 w 3981450"/>
              <a:gd name="connsiteY36" fmla="*/ 238911 h 2077236"/>
              <a:gd name="connsiteX37" fmla="*/ 419100 w 3981450"/>
              <a:gd name="connsiteY37" fmla="*/ 324636 h 2077236"/>
              <a:gd name="connsiteX38" fmla="*/ 381000 w 3981450"/>
              <a:gd name="connsiteY38" fmla="*/ 362736 h 2077236"/>
              <a:gd name="connsiteX39" fmla="*/ 352425 w 3981450"/>
              <a:gd name="connsiteY39" fmla="*/ 391311 h 2077236"/>
              <a:gd name="connsiteX40" fmla="*/ 323850 w 3981450"/>
              <a:gd name="connsiteY40" fmla="*/ 429411 h 2077236"/>
              <a:gd name="connsiteX41" fmla="*/ 295275 w 3981450"/>
              <a:gd name="connsiteY41" fmla="*/ 457986 h 2077236"/>
              <a:gd name="connsiteX42" fmla="*/ 247650 w 3981450"/>
              <a:gd name="connsiteY42" fmla="*/ 534186 h 2077236"/>
              <a:gd name="connsiteX43" fmla="*/ 219075 w 3981450"/>
              <a:gd name="connsiteY43" fmla="*/ 572286 h 2077236"/>
              <a:gd name="connsiteX44" fmla="*/ 171450 w 3981450"/>
              <a:gd name="connsiteY44" fmla="*/ 696111 h 2077236"/>
              <a:gd name="connsiteX45" fmla="*/ 161925 w 3981450"/>
              <a:gd name="connsiteY45" fmla="*/ 743736 h 2077236"/>
              <a:gd name="connsiteX46" fmla="*/ 142875 w 3981450"/>
              <a:gd name="connsiteY46" fmla="*/ 772311 h 2077236"/>
              <a:gd name="connsiteX47" fmla="*/ 95250 w 3981450"/>
              <a:gd name="connsiteY47" fmla="*/ 877086 h 2077236"/>
              <a:gd name="connsiteX48" fmla="*/ 57150 w 3981450"/>
              <a:gd name="connsiteY48" fmla="*/ 1039011 h 2077236"/>
              <a:gd name="connsiteX49" fmla="*/ 47625 w 3981450"/>
              <a:gd name="connsiteY49" fmla="*/ 1067586 h 2077236"/>
              <a:gd name="connsiteX50" fmla="*/ 38100 w 3981450"/>
              <a:gd name="connsiteY50" fmla="*/ 1124736 h 2077236"/>
              <a:gd name="connsiteX51" fmla="*/ 28575 w 3981450"/>
              <a:gd name="connsiteY51" fmla="*/ 1153311 h 2077236"/>
              <a:gd name="connsiteX52" fmla="*/ 9525 w 3981450"/>
              <a:gd name="connsiteY52" fmla="*/ 1229511 h 2077236"/>
              <a:gd name="connsiteX53" fmla="*/ 0 w 3981450"/>
              <a:gd name="connsiteY53" fmla="*/ 1296186 h 2077236"/>
              <a:gd name="connsiteX54" fmla="*/ 9525 w 3981450"/>
              <a:gd name="connsiteY54" fmla="*/ 1753386 h 2077236"/>
              <a:gd name="connsiteX55" fmla="*/ 19050 w 3981450"/>
              <a:gd name="connsiteY55" fmla="*/ 1810536 h 2077236"/>
              <a:gd name="connsiteX56" fmla="*/ 47625 w 3981450"/>
              <a:gd name="connsiteY56" fmla="*/ 1877211 h 2077236"/>
              <a:gd name="connsiteX57" fmla="*/ 104775 w 3981450"/>
              <a:gd name="connsiteY57" fmla="*/ 1934361 h 2077236"/>
              <a:gd name="connsiteX58" fmla="*/ 152400 w 3981450"/>
              <a:gd name="connsiteY58" fmla="*/ 1991511 h 2077236"/>
              <a:gd name="connsiteX59" fmla="*/ 171450 w 3981450"/>
              <a:gd name="connsiteY59" fmla="*/ 2058186 h 2077236"/>
              <a:gd name="connsiteX60" fmla="*/ 123825 w 3981450"/>
              <a:gd name="connsiteY60" fmla="*/ 2048661 h 2077236"/>
              <a:gd name="connsiteX61" fmla="*/ 95250 w 3981450"/>
              <a:gd name="connsiteY61" fmla="*/ 2039136 h 2077236"/>
              <a:gd name="connsiteX62" fmla="*/ 171450 w 3981450"/>
              <a:gd name="connsiteY62" fmla="*/ 2058186 h 2077236"/>
              <a:gd name="connsiteX63" fmla="*/ 200025 w 3981450"/>
              <a:gd name="connsiteY63" fmla="*/ 2077236 h 2077236"/>
              <a:gd name="connsiteX64" fmla="*/ 228600 w 3981450"/>
              <a:gd name="connsiteY64" fmla="*/ 1962936 h 2077236"/>
              <a:gd name="connsiteX65" fmla="*/ 247650 w 3981450"/>
              <a:gd name="connsiteY65" fmla="*/ 1934361 h 207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981450" h="2077236">
                <a:moveTo>
                  <a:pt x="3981450" y="781836"/>
                </a:moveTo>
                <a:cubicBezTo>
                  <a:pt x="3962400" y="785011"/>
                  <a:pt x="3943517" y="793283"/>
                  <a:pt x="3924300" y="791361"/>
                </a:cubicBezTo>
                <a:cubicBezTo>
                  <a:pt x="3891570" y="788088"/>
                  <a:pt x="3869128" y="752235"/>
                  <a:pt x="3848100" y="734211"/>
                </a:cubicBezTo>
                <a:cubicBezTo>
                  <a:pt x="3839408" y="726761"/>
                  <a:pt x="3828840" y="721815"/>
                  <a:pt x="3819525" y="715161"/>
                </a:cubicBezTo>
                <a:cubicBezTo>
                  <a:pt x="3806607" y="705934"/>
                  <a:pt x="3794887" y="695000"/>
                  <a:pt x="3781425" y="686586"/>
                </a:cubicBezTo>
                <a:cubicBezTo>
                  <a:pt x="3769384" y="679061"/>
                  <a:pt x="3755366" y="675061"/>
                  <a:pt x="3743325" y="667536"/>
                </a:cubicBezTo>
                <a:cubicBezTo>
                  <a:pt x="3729863" y="659122"/>
                  <a:pt x="3718434" y="647767"/>
                  <a:pt x="3705225" y="638961"/>
                </a:cubicBezTo>
                <a:cubicBezTo>
                  <a:pt x="3680303" y="622346"/>
                  <a:pt x="3654898" y="606428"/>
                  <a:pt x="3629025" y="591336"/>
                </a:cubicBezTo>
                <a:cubicBezTo>
                  <a:pt x="3616760" y="584182"/>
                  <a:pt x="3602966" y="579811"/>
                  <a:pt x="3590925" y="572286"/>
                </a:cubicBezTo>
                <a:cubicBezTo>
                  <a:pt x="3513547" y="523925"/>
                  <a:pt x="3597248" y="558519"/>
                  <a:pt x="3495675" y="524661"/>
                </a:cubicBezTo>
                <a:cubicBezTo>
                  <a:pt x="3490897" y="520839"/>
                  <a:pt x="3435805" y="474510"/>
                  <a:pt x="3419475" y="467511"/>
                </a:cubicBezTo>
                <a:cubicBezTo>
                  <a:pt x="3407443" y="462354"/>
                  <a:pt x="3394075" y="461161"/>
                  <a:pt x="3381375" y="457986"/>
                </a:cubicBezTo>
                <a:cubicBezTo>
                  <a:pt x="3273444" y="377038"/>
                  <a:pt x="3409773" y="475735"/>
                  <a:pt x="3305175" y="410361"/>
                </a:cubicBezTo>
                <a:cubicBezTo>
                  <a:pt x="3291713" y="401947"/>
                  <a:pt x="3280858" y="389662"/>
                  <a:pt x="3267075" y="381786"/>
                </a:cubicBezTo>
                <a:cubicBezTo>
                  <a:pt x="3258358" y="376805"/>
                  <a:pt x="3247640" y="376416"/>
                  <a:pt x="3238500" y="372261"/>
                </a:cubicBezTo>
                <a:cubicBezTo>
                  <a:pt x="3212647" y="360510"/>
                  <a:pt x="3185929" y="349913"/>
                  <a:pt x="3162300" y="334161"/>
                </a:cubicBezTo>
                <a:cubicBezTo>
                  <a:pt x="3143250" y="321461"/>
                  <a:pt x="3124783" y="307841"/>
                  <a:pt x="3105150" y="296061"/>
                </a:cubicBezTo>
                <a:cubicBezTo>
                  <a:pt x="3092974" y="288756"/>
                  <a:pt x="3079091" y="284536"/>
                  <a:pt x="3067050" y="277011"/>
                </a:cubicBezTo>
                <a:cubicBezTo>
                  <a:pt x="3003237" y="237128"/>
                  <a:pt x="3055276" y="256837"/>
                  <a:pt x="2981325" y="219861"/>
                </a:cubicBezTo>
                <a:cubicBezTo>
                  <a:pt x="2874315" y="166356"/>
                  <a:pt x="2979319" y="224261"/>
                  <a:pt x="2905125" y="191286"/>
                </a:cubicBezTo>
                <a:cubicBezTo>
                  <a:pt x="2871473" y="176330"/>
                  <a:pt x="2836610" y="153550"/>
                  <a:pt x="2800350" y="143661"/>
                </a:cubicBezTo>
                <a:cubicBezTo>
                  <a:pt x="2781718" y="138579"/>
                  <a:pt x="2762250" y="137311"/>
                  <a:pt x="2743200" y="134136"/>
                </a:cubicBezTo>
                <a:cubicBezTo>
                  <a:pt x="2727325" y="127786"/>
                  <a:pt x="2711795" y="120493"/>
                  <a:pt x="2695575" y="115086"/>
                </a:cubicBezTo>
                <a:cubicBezTo>
                  <a:pt x="2666241" y="105308"/>
                  <a:pt x="2640047" y="103585"/>
                  <a:pt x="2609850" y="96036"/>
                </a:cubicBezTo>
                <a:cubicBezTo>
                  <a:pt x="2600110" y="93601"/>
                  <a:pt x="2591214" y="87931"/>
                  <a:pt x="2581275" y="86511"/>
                </a:cubicBezTo>
                <a:cubicBezTo>
                  <a:pt x="2546558" y="81551"/>
                  <a:pt x="2511376" y="80657"/>
                  <a:pt x="2476500" y="76986"/>
                </a:cubicBezTo>
                <a:cubicBezTo>
                  <a:pt x="2384023" y="67252"/>
                  <a:pt x="2400419" y="64106"/>
                  <a:pt x="2295525" y="57936"/>
                </a:cubicBezTo>
                <a:cubicBezTo>
                  <a:pt x="2222557" y="53644"/>
                  <a:pt x="2149475" y="51586"/>
                  <a:pt x="2076450" y="48411"/>
                </a:cubicBezTo>
                <a:cubicBezTo>
                  <a:pt x="1679123" y="-50921"/>
                  <a:pt x="2018230" y="30472"/>
                  <a:pt x="923925" y="48411"/>
                </a:cubicBezTo>
                <a:cubicBezTo>
                  <a:pt x="907738" y="48676"/>
                  <a:pt x="892006" y="54009"/>
                  <a:pt x="876300" y="57936"/>
                </a:cubicBezTo>
                <a:cubicBezTo>
                  <a:pt x="849548" y="64624"/>
                  <a:pt x="826321" y="77771"/>
                  <a:pt x="800100" y="86511"/>
                </a:cubicBezTo>
                <a:cubicBezTo>
                  <a:pt x="787681" y="90651"/>
                  <a:pt x="774700" y="92861"/>
                  <a:pt x="762000" y="96036"/>
                </a:cubicBezTo>
                <a:cubicBezTo>
                  <a:pt x="706996" y="132705"/>
                  <a:pt x="761791" y="97882"/>
                  <a:pt x="695325" y="134136"/>
                </a:cubicBezTo>
                <a:cubicBezTo>
                  <a:pt x="672853" y="146393"/>
                  <a:pt x="651122" y="159979"/>
                  <a:pt x="628650" y="172236"/>
                </a:cubicBezTo>
                <a:cubicBezTo>
                  <a:pt x="616185" y="179035"/>
                  <a:pt x="602591" y="183761"/>
                  <a:pt x="590550" y="191286"/>
                </a:cubicBezTo>
                <a:cubicBezTo>
                  <a:pt x="577088" y="199700"/>
                  <a:pt x="565912" y="211447"/>
                  <a:pt x="552450" y="219861"/>
                </a:cubicBezTo>
                <a:cubicBezTo>
                  <a:pt x="540409" y="227386"/>
                  <a:pt x="526391" y="231386"/>
                  <a:pt x="514350" y="238911"/>
                </a:cubicBezTo>
                <a:cubicBezTo>
                  <a:pt x="474582" y="263766"/>
                  <a:pt x="453731" y="290005"/>
                  <a:pt x="419100" y="324636"/>
                </a:cubicBezTo>
                <a:lnTo>
                  <a:pt x="381000" y="362736"/>
                </a:lnTo>
                <a:cubicBezTo>
                  <a:pt x="371475" y="372261"/>
                  <a:pt x="360507" y="380535"/>
                  <a:pt x="352425" y="391311"/>
                </a:cubicBezTo>
                <a:cubicBezTo>
                  <a:pt x="342900" y="404011"/>
                  <a:pt x="334181" y="417358"/>
                  <a:pt x="323850" y="429411"/>
                </a:cubicBezTo>
                <a:cubicBezTo>
                  <a:pt x="315084" y="439638"/>
                  <a:pt x="304041" y="447759"/>
                  <a:pt x="295275" y="457986"/>
                </a:cubicBezTo>
                <a:cubicBezTo>
                  <a:pt x="245461" y="516103"/>
                  <a:pt x="285177" y="474143"/>
                  <a:pt x="247650" y="534186"/>
                </a:cubicBezTo>
                <a:cubicBezTo>
                  <a:pt x="239236" y="547648"/>
                  <a:pt x="227489" y="558824"/>
                  <a:pt x="219075" y="572286"/>
                </a:cubicBezTo>
                <a:cubicBezTo>
                  <a:pt x="199549" y="603527"/>
                  <a:pt x="176949" y="668616"/>
                  <a:pt x="171450" y="696111"/>
                </a:cubicBezTo>
                <a:cubicBezTo>
                  <a:pt x="168275" y="711986"/>
                  <a:pt x="167609" y="728577"/>
                  <a:pt x="161925" y="743736"/>
                </a:cubicBezTo>
                <a:cubicBezTo>
                  <a:pt x="157905" y="754455"/>
                  <a:pt x="147524" y="761850"/>
                  <a:pt x="142875" y="772311"/>
                </a:cubicBezTo>
                <a:cubicBezTo>
                  <a:pt x="85951" y="900391"/>
                  <a:pt x="163677" y="763041"/>
                  <a:pt x="95250" y="877086"/>
                </a:cubicBezTo>
                <a:cubicBezTo>
                  <a:pt x="84722" y="929726"/>
                  <a:pt x="73401" y="990259"/>
                  <a:pt x="57150" y="1039011"/>
                </a:cubicBezTo>
                <a:cubicBezTo>
                  <a:pt x="53975" y="1048536"/>
                  <a:pt x="49803" y="1057785"/>
                  <a:pt x="47625" y="1067586"/>
                </a:cubicBezTo>
                <a:cubicBezTo>
                  <a:pt x="43435" y="1086439"/>
                  <a:pt x="42290" y="1105883"/>
                  <a:pt x="38100" y="1124736"/>
                </a:cubicBezTo>
                <a:cubicBezTo>
                  <a:pt x="35922" y="1134537"/>
                  <a:pt x="31217" y="1143625"/>
                  <a:pt x="28575" y="1153311"/>
                </a:cubicBezTo>
                <a:cubicBezTo>
                  <a:pt x="21686" y="1178570"/>
                  <a:pt x="14660" y="1203838"/>
                  <a:pt x="9525" y="1229511"/>
                </a:cubicBezTo>
                <a:cubicBezTo>
                  <a:pt x="5122" y="1251526"/>
                  <a:pt x="3175" y="1273961"/>
                  <a:pt x="0" y="1296186"/>
                </a:cubicBezTo>
                <a:cubicBezTo>
                  <a:pt x="3175" y="1448586"/>
                  <a:pt x="3883" y="1601057"/>
                  <a:pt x="9525" y="1753386"/>
                </a:cubicBezTo>
                <a:cubicBezTo>
                  <a:pt x="10240" y="1772686"/>
                  <a:pt x="15262" y="1791598"/>
                  <a:pt x="19050" y="1810536"/>
                </a:cubicBezTo>
                <a:cubicBezTo>
                  <a:pt x="25265" y="1841612"/>
                  <a:pt x="26636" y="1853598"/>
                  <a:pt x="47625" y="1877211"/>
                </a:cubicBezTo>
                <a:cubicBezTo>
                  <a:pt x="65523" y="1897347"/>
                  <a:pt x="85725" y="1915311"/>
                  <a:pt x="104775" y="1934361"/>
                </a:cubicBezTo>
                <a:cubicBezTo>
                  <a:pt x="125841" y="1955427"/>
                  <a:pt x="139139" y="1964989"/>
                  <a:pt x="152400" y="1991511"/>
                </a:cubicBezTo>
                <a:cubicBezTo>
                  <a:pt x="155189" y="1997090"/>
                  <a:pt x="173670" y="2056521"/>
                  <a:pt x="171450" y="2058186"/>
                </a:cubicBezTo>
                <a:cubicBezTo>
                  <a:pt x="158498" y="2067900"/>
                  <a:pt x="139531" y="2052588"/>
                  <a:pt x="123825" y="2048661"/>
                </a:cubicBezTo>
                <a:cubicBezTo>
                  <a:pt x="114085" y="2046226"/>
                  <a:pt x="85210" y="2039136"/>
                  <a:pt x="95250" y="2039136"/>
                </a:cubicBezTo>
                <a:cubicBezTo>
                  <a:pt x="106119" y="2039136"/>
                  <a:pt x="156418" y="2050670"/>
                  <a:pt x="171450" y="2058186"/>
                </a:cubicBezTo>
                <a:cubicBezTo>
                  <a:pt x="181689" y="2063306"/>
                  <a:pt x="190500" y="2070886"/>
                  <a:pt x="200025" y="2077236"/>
                </a:cubicBezTo>
                <a:cubicBezTo>
                  <a:pt x="212851" y="2000279"/>
                  <a:pt x="203443" y="2038408"/>
                  <a:pt x="228600" y="1962936"/>
                </a:cubicBezTo>
                <a:cubicBezTo>
                  <a:pt x="239129" y="1931349"/>
                  <a:pt x="228085" y="1934361"/>
                  <a:pt x="247650" y="1934361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095420" y="657225"/>
            <a:ext cx="2314779" cy="438150"/>
          </a:xfrm>
          <a:custGeom>
            <a:avLst/>
            <a:gdLst>
              <a:gd name="connsiteX0" fmla="*/ 2314779 w 2314779"/>
              <a:gd name="connsiteY0" fmla="*/ 438150 h 438150"/>
              <a:gd name="connsiteX1" fmla="*/ 2219529 w 2314779"/>
              <a:gd name="connsiteY1" fmla="*/ 419100 h 438150"/>
              <a:gd name="connsiteX2" fmla="*/ 2190954 w 2314779"/>
              <a:gd name="connsiteY2" fmla="*/ 400050 h 438150"/>
              <a:gd name="connsiteX3" fmla="*/ 2162379 w 2314779"/>
              <a:gd name="connsiteY3" fmla="*/ 390525 h 438150"/>
              <a:gd name="connsiteX4" fmla="*/ 2105229 w 2314779"/>
              <a:gd name="connsiteY4" fmla="*/ 352425 h 438150"/>
              <a:gd name="connsiteX5" fmla="*/ 2038554 w 2314779"/>
              <a:gd name="connsiteY5" fmla="*/ 333375 h 438150"/>
              <a:gd name="connsiteX6" fmla="*/ 1971879 w 2314779"/>
              <a:gd name="connsiteY6" fmla="*/ 304800 h 438150"/>
              <a:gd name="connsiteX7" fmla="*/ 1933779 w 2314779"/>
              <a:gd name="connsiteY7" fmla="*/ 276225 h 438150"/>
              <a:gd name="connsiteX8" fmla="*/ 1848054 w 2314779"/>
              <a:gd name="connsiteY8" fmla="*/ 257175 h 438150"/>
              <a:gd name="connsiteX9" fmla="*/ 1809954 w 2314779"/>
              <a:gd name="connsiteY9" fmla="*/ 238125 h 438150"/>
              <a:gd name="connsiteX10" fmla="*/ 1752804 w 2314779"/>
              <a:gd name="connsiteY10" fmla="*/ 219075 h 438150"/>
              <a:gd name="connsiteX11" fmla="*/ 1724229 w 2314779"/>
              <a:gd name="connsiteY11" fmla="*/ 200025 h 438150"/>
              <a:gd name="connsiteX12" fmla="*/ 1657554 w 2314779"/>
              <a:gd name="connsiteY12" fmla="*/ 180975 h 438150"/>
              <a:gd name="connsiteX13" fmla="*/ 1600404 w 2314779"/>
              <a:gd name="connsiteY13" fmla="*/ 142875 h 438150"/>
              <a:gd name="connsiteX14" fmla="*/ 1514679 w 2314779"/>
              <a:gd name="connsiteY14" fmla="*/ 123825 h 438150"/>
              <a:gd name="connsiteX15" fmla="*/ 1486104 w 2314779"/>
              <a:gd name="connsiteY15" fmla="*/ 104775 h 438150"/>
              <a:gd name="connsiteX16" fmla="*/ 1390854 w 2314779"/>
              <a:gd name="connsiteY16" fmla="*/ 85725 h 438150"/>
              <a:gd name="connsiteX17" fmla="*/ 1324179 w 2314779"/>
              <a:gd name="connsiteY17" fmla="*/ 57150 h 438150"/>
              <a:gd name="connsiteX18" fmla="*/ 1247979 w 2314779"/>
              <a:gd name="connsiteY18" fmla="*/ 47625 h 438150"/>
              <a:gd name="connsiteX19" fmla="*/ 1209879 w 2314779"/>
              <a:gd name="connsiteY19" fmla="*/ 38100 h 438150"/>
              <a:gd name="connsiteX20" fmla="*/ 1181304 w 2314779"/>
              <a:gd name="connsiteY20" fmla="*/ 28575 h 438150"/>
              <a:gd name="connsiteX21" fmla="*/ 847929 w 2314779"/>
              <a:gd name="connsiteY21" fmla="*/ 0 h 438150"/>
              <a:gd name="connsiteX22" fmla="*/ 381204 w 2314779"/>
              <a:gd name="connsiteY22" fmla="*/ 19050 h 438150"/>
              <a:gd name="connsiteX23" fmla="*/ 285954 w 2314779"/>
              <a:gd name="connsiteY23" fmla="*/ 57150 h 438150"/>
              <a:gd name="connsiteX24" fmla="*/ 247854 w 2314779"/>
              <a:gd name="connsiteY24" fmla="*/ 95250 h 438150"/>
              <a:gd name="connsiteX25" fmla="*/ 219279 w 2314779"/>
              <a:gd name="connsiteY25" fmla="*/ 114300 h 438150"/>
              <a:gd name="connsiteX26" fmla="*/ 162129 w 2314779"/>
              <a:gd name="connsiteY26" fmla="*/ 171450 h 438150"/>
              <a:gd name="connsiteX27" fmla="*/ 133554 w 2314779"/>
              <a:gd name="connsiteY27" fmla="*/ 200025 h 438150"/>
              <a:gd name="connsiteX28" fmla="*/ 114504 w 2314779"/>
              <a:gd name="connsiteY28" fmla="*/ 228600 h 438150"/>
              <a:gd name="connsiteX29" fmla="*/ 85929 w 2314779"/>
              <a:gd name="connsiteY29" fmla="*/ 257175 h 438150"/>
              <a:gd name="connsiteX30" fmla="*/ 28779 w 2314779"/>
              <a:gd name="connsiteY30" fmla="*/ 342900 h 438150"/>
              <a:gd name="connsiteX31" fmla="*/ 9729 w 2314779"/>
              <a:gd name="connsiteY31" fmla="*/ 371475 h 438150"/>
              <a:gd name="connsiteX32" fmla="*/ 204 w 2314779"/>
              <a:gd name="connsiteY32" fmla="*/ 342900 h 438150"/>
              <a:gd name="connsiteX33" fmla="*/ 9729 w 2314779"/>
              <a:gd name="connsiteY33" fmla="*/ 381000 h 438150"/>
              <a:gd name="connsiteX34" fmla="*/ 85929 w 2314779"/>
              <a:gd name="connsiteY34" fmla="*/ 38100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14779" h="438150">
                <a:moveTo>
                  <a:pt x="2314779" y="438150"/>
                </a:moveTo>
                <a:cubicBezTo>
                  <a:pt x="2283029" y="431800"/>
                  <a:pt x="2250476" y="428622"/>
                  <a:pt x="2219529" y="419100"/>
                </a:cubicBezTo>
                <a:cubicBezTo>
                  <a:pt x="2208588" y="415733"/>
                  <a:pt x="2201193" y="405170"/>
                  <a:pt x="2190954" y="400050"/>
                </a:cubicBezTo>
                <a:cubicBezTo>
                  <a:pt x="2181974" y="395560"/>
                  <a:pt x="2171156" y="395401"/>
                  <a:pt x="2162379" y="390525"/>
                </a:cubicBezTo>
                <a:cubicBezTo>
                  <a:pt x="2142365" y="379406"/>
                  <a:pt x="2126949" y="359665"/>
                  <a:pt x="2105229" y="352425"/>
                </a:cubicBezTo>
                <a:cubicBezTo>
                  <a:pt x="2064235" y="338760"/>
                  <a:pt x="2086394" y="345335"/>
                  <a:pt x="2038554" y="333375"/>
                </a:cubicBezTo>
                <a:cubicBezTo>
                  <a:pt x="1934543" y="264034"/>
                  <a:pt x="2094894" y="366307"/>
                  <a:pt x="1971879" y="304800"/>
                </a:cubicBezTo>
                <a:cubicBezTo>
                  <a:pt x="1957680" y="297700"/>
                  <a:pt x="1947978" y="283325"/>
                  <a:pt x="1933779" y="276225"/>
                </a:cubicBezTo>
                <a:cubicBezTo>
                  <a:pt x="1924811" y="271741"/>
                  <a:pt x="1853064" y="258177"/>
                  <a:pt x="1848054" y="257175"/>
                </a:cubicBezTo>
                <a:cubicBezTo>
                  <a:pt x="1835354" y="250825"/>
                  <a:pt x="1823137" y="243398"/>
                  <a:pt x="1809954" y="238125"/>
                </a:cubicBezTo>
                <a:cubicBezTo>
                  <a:pt x="1791310" y="230667"/>
                  <a:pt x="1769512" y="230214"/>
                  <a:pt x="1752804" y="219075"/>
                </a:cubicBezTo>
                <a:cubicBezTo>
                  <a:pt x="1743279" y="212725"/>
                  <a:pt x="1734468" y="205145"/>
                  <a:pt x="1724229" y="200025"/>
                </a:cubicBezTo>
                <a:cubicBezTo>
                  <a:pt x="1710564" y="193193"/>
                  <a:pt x="1669761" y="184027"/>
                  <a:pt x="1657554" y="180975"/>
                </a:cubicBezTo>
                <a:cubicBezTo>
                  <a:pt x="1638504" y="168275"/>
                  <a:pt x="1622855" y="147365"/>
                  <a:pt x="1600404" y="142875"/>
                </a:cubicBezTo>
                <a:cubicBezTo>
                  <a:pt x="1539942" y="130783"/>
                  <a:pt x="1568485" y="137277"/>
                  <a:pt x="1514679" y="123825"/>
                </a:cubicBezTo>
                <a:cubicBezTo>
                  <a:pt x="1505154" y="117475"/>
                  <a:pt x="1496626" y="109284"/>
                  <a:pt x="1486104" y="104775"/>
                </a:cubicBezTo>
                <a:cubicBezTo>
                  <a:pt x="1468020" y="97025"/>
                  <a:pt x="1403747" y="87874"/>
                  <a:pt x="1390854" y="85725"/>
                </a:cubicBezTo>
                <a:cubicBezTo>
                  <a:pt x="1372089" y="76342"/>
                  <a:pt x="1346203" y="61154"/>
                  <a:pt x="1324179" y="57150"/>
                </a:cubicBezTo>
                <a:cubicBezTo>
                  <a:pt x="1298994" y="52571"/>
                  <a:pt x="1273228" y="51833"/>
                  <a:pt x="1247979" y="47625"/>
                </a:cubicBezTo>
                <a:cubicBezTo>
                  <a:pt x="1235066" y="45473"/>
                  <a:pt x="1222466" y="41696"/>
                  <a:pt x="1209879" y="38100"/>
                </a:cubicBezTo>
                <a:cubicBezTo>
                  <a:pt x="1200225" y="35342"/>
                  <a:pt x="1191191" y="30320"/>
                  <a:pt x="1181304" y="28575"/>
                </a:cubicBezTo>
                <a:cubicBezTo>
                  <a:pt x="1033899" y="2562"/>
                  <a:pt x="1015464" y="7978"/>
                  <a:pt x="847929" y="0"/>
                </a:cubicBezTo>
                <a:cubicBezTo>
                  <a:pt x="692354" y="6350"/>
                  <a:pt x="536498" y="7756"/>
                  <a:pt x="381204" y="19050"/>
                </a:cubicBezTo>
                <a:cubicBezTo>
                  <a:pt x="367022" y="20081"/>
                  <a:pt x="302106" y="45036"/>
                  <a:pt x="285954" y="57150"/>
                </a:cubicBezTo>
                <a:cubicBezTo>
                  <a:pt x="271586" y="67926"/>
                  <a:pt x="261491" y="83561"/>
                  <a:pt x="247854" y="95250"/>
                </a:cubicBezTo>
                <a:cubicBezTo>
                  <a:pt x="239162" y="102700"/>
                  <a:pt x="227835" y="106695"/>
                  <a:pt x="219279" y="114300"/>
                </a:cubicBezTo>
                <a:cubicBezTo>
                  <a:pt x="199143" y="132198"/>
                  <a:pt x="181179" y="152400"/>
                  <a:pt x="162129" y="171450"/>
                </a:cubicBezTo>
                <a:cubicBezTo>
                  <a:pt x="152604" y="180975"/>
                  <a:pt x="141026" y="188817"/>
                  <a:pt x="133554" y="200025"/>
                </a:cubicBezTo>
                <a:cubicBezTo>
                  <a:pt x="127204" y="209550"/>
                  <a:pt x="121833" y="219806"/>
                  <a:pt x="114504" y="228600"/>
                </a:cubicBezTo>
                <a:cubicBezTo>
                  <a:pt x="105880" y="238948"/>
                  <a:pt x="94199" y="246542"/>
                  <a:pt x="85929" y="257175"/>
                </a:cubicBezTo>
                <a:lnTo>
                  <a:pt x="28779" y="342900"/>
                </a:lnTo>
                <a:lnTo>
                  <a:pt x="9729" y="371475"/>
                </a:lnTo>
                <a:cubicBezTo>
                  <a:pt x="6554" y="361950"/>
                  <a:pt x="204" y="332860"/>
                  <a:pt x="204" y="342900"/>
                </a:cubicBezTo>
                <a:cubicBezTo>
                  <a:pt x="204" y="355991"/>
                  <a:pt x="-2234" y="375683"/>
                  <a:pt x="9729" y="381000"/>
                </a:cubicBezTo>
                <a:cubicBezTo>
                  <a:pt x="32940" y="391316"/>
                  <a:pt x="60529" y="381000"/>
                  <a:pt x="85929" y="38100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10375" y="1767215"/>
            <a:ext cx="195194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Super-set</a:t>
            </a:r>
            <a:endParaRPr lang="en-US" sz="28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128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552" y="153432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GO result for 13 pollen-specific HRGP genes</a:t>
            </a:r>
            <a:endParaRPr lang="en-US" sz="36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757363"/>
            <a:ext cx="779145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95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567801"/>
              </p:ext>
            </p:extLst>
          </p:nvPr>
        </p:nvGraphicFramePr>
        <p:xfrm>
          <a:off x="348793" y="874025"/>
          <a:ext cx="8233232" cy="15567240"/>
        </p:xfrm>
        <a:graphic>
          <a:graphicData uri="http://schemas.openxmlformats.org/drawingml/2006/table">
            <a:tbl>
              <a:tblPr/>
              <a:tblGrid>
                <a:gridCol w="1222832"/>
                <a:gridCol w="4615992"/>
                <a:gridCol w="471340"/>
                <a:gridCol w="443060"/>
                <a:gridCol w="791852"/>
                <a:gridCol w="688156"/>
              </a:tblGrid>
              <a:tr h="75105">
                <a:tc>
                  <a:txBody>
                    <a:bodyPr/>
                    <a:lstStyle/>
                    <a:p>
                      <a:r>
                        <a:rPr lang="en-US" sz="1400" dirty="0"/>
                        <a:t>GO:0044703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multi-organism reproductive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2"/>
                        </a:rPr>
                        <a:t>74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368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4.1e-34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1e-30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GO:0009860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pollen tube 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3"/>
                        </a:rPr>
                        <a:t>44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138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1.5e-27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7.3e-25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38">
                <a:tc>
                  <a:txBody>
                    <a:bodyPr/>
                    <a:lstStyle/>
                    <a:p>
                      <a:r>
                        <a:rPr lang="en-US" sz="1400"/>
                        <a:t>GO:0009856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pollination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4"/>
                        </a:rPr>
                        <a:t>57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268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1.5e-27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7.3e-25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GO:0048868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pollen tube development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5"/>
                        </a:rPr>
                        <a:t>50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8.1e-28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7.3e-25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GO:0044706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multi-multicellular organism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6"/>
                        </a:rPr>
                        <a:t>57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268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1.5e-27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7.3e-25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38">
                <a:tc>
                  <a:txBody>
                    <a:bodyPr/>
                    <a:lstStyle/>
                    <a:p>
                      <a:r>
                        <a:rPr lang="en-US" sz="1400" dirty="0"/>
                        <a:t>GO:0009932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 tip 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7"/>
                        </a:rPr>
                        <a:t>44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162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3.6e-25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1.5e-22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GO:0048588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developmental cell 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8"/>
                        </a:rPr>
                        <a:t>45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1.8e-23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6.3e-21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484">
                <a:tc>
                  <a:txBody>
                    <a:bodyPr/>
                    <a:lstStyle/>
                    <a:p>
                      <a:r>
                        <a:rPr lang="en-US" sz="1400"/>
                        <a:t>GO:0000904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 morphogenesis involved in differentiation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9"/>
                        </a:rPr>
                        <a:t>44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226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3.1e-20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9.5e-18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GO:0009826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unidimensional cell 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10"/>
                        </a:rPr>
                        <a:t>47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296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2.3e-18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6.2e-16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GO:0048468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 development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11"/>
                        </a:rPr>
                        <a:t>46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3.4e-17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7.7e-15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484">
                <a:tc>
                  <a:txBody>
                    <a:bodyPr/>
                    <a:lstStyle/>
                    <a:p>
                      <a:r>
                        <a:rPr lang="en-US" sz="1400"/>
                        <a:t>GO:0060560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developmental growth involved in morphogenesis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12"/>
                        </a:rPr>
                        <a:t>48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334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3.4e-17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7.7e-15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38">
                <a:tc>
                  <a:txBody>
                    <a:bodyPr/>
                    <a:lstStyle/>
                    <a:p>
                      <a:r>
                        <a:rPr lang="en-US" sz="1400"/>
                        <a:t>GO:0016049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 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13"/>
                        </a:rPr>
                        <a:t>50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428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1.3e-14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2.7e-12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GO:0080092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pollen tube 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14"/>
                        </a:rPr>
                        <a:t>16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1.6e-14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3e-12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GO:0000902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cell morphogenesis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15"/>
                        </a:rPr>
                        <a:t>48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402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2.2e-14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3.8e-12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GO:0048235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pollen sperm cell differentiation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16"/>
                        </a:rPr>
                        <a:t>17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5.1e-14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8.5e-12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GO:0060284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cell development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17"/>
                        </a:rPr>
                        <a:t>16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5.9e-14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8.6e-12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4673">
                <a:tc>
                  <a:txBody>
                    <a:bodyPr/>
                    <a:lstStyle/>
                    <a:p>
                      <a:r>
                        <a:rPr lang="en-US" sz="1400"/>
                        <a:t>GO:0010769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regulation of cell morphogenesis involved in differentiation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18"/>
                        </a:rPr>
                        <a:t>16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5.9e-14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8.6e-12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GO:0032989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cellular component morphogenesis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19"/>
                        </a:rPr>
                        <a:t>49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436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9.2e-14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1.3e-11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862">
                <a:tc>
                  <a:txBody>
                    <a:bodyPr/>
                    <a:lstStyle/>
                    <a:p>
                      <a:r>
                        <a:rPr lang="en-US" sz="1400"/>
                        <a:t>GO:0022412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cellular process involved in reproduction in multicellular organism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20"/>
                        </a:rPr>
                        <a:t>17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5.7e-13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7.4e-11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GO:0048589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developmental 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21"/>
                        </a:rPr>
                        <a:t>48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458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1.7e-12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2.1e-10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GO:0048232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male gamete generation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22"/>
                        </a:rPr>
                        <a:t>17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1.9e-12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2.2e-10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GO:0030154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 differentiation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23"/>
                        </a:rPr>
                        <a:t>64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768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4.4e-12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4.9e-10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GO:0055046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microgametogenesis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24"/>
                        </a:rPr>
                        <a:t>17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1.3e-11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1.4e-09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GO:0007276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gamete generation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25"/>
                        </a:rPr>
                        <a:t>17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1.6e-11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1.7e-09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GO:0051510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unidimensional cell 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26"/>
                        </a:rPr>
                        <a:t>16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1.8e-11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1.8e-09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GO:0019953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sexual reproduction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27"/>
                        </a:rPr>
                        <a:t>22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118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1.7e-10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1.6e-08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GO:0045595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cell differentiation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28"/>
                        </a:rPr>
                        <a:t>16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4.2e-10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3.8e-08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GO:0048869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cellular developmental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29"/>
                        </a:rPr>
                        <a:t>70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1001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6.3e-10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5.5e-08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GO:0022604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cell morphogenesis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30"/>
                        </a:rPr>
                        <a:t>17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2.6e-09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2.3e-07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38">
                <a:tc>
                  <a:txBody>
                    <a:bodyPr/>
                    <a:lstStyle/>
                    <a:p>
                      <a:r>
                        <a:rPr lang="en-US" sz="1400"/>
                        <a:t>GO:0006885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pH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31"/>
                        </a:rPr>
                        <a:t>14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5.4e-09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4.5e-07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38">
                <a:tc>
                  <a:txBody>
                    <a:bodyPr/>
                    <a:lstStyle/>
                    <a:p>
                      <a:r>
                        <a:rPr lang="en-US" sz="1400"/>
                        <a:t>GO:0040007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32"/>
                        </a:rPr>
                        <a:t>52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678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6.6e-09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5.3e-07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GO:0045490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pectin catabolic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33"/>
                        </a:rPr>
                        <a:t>18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7.2e-09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5.6e-07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GO:0001558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cell 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34"/>
                        </a:rPr>
                        <a:t>16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1e-08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7.5e-07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GO:0009555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pollen development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35"/>
                        </a:rPr>
                        <a:t>32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311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1.3e-08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9.5e-07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GO:0000272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polysaccharide catabolic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36"/>
                        </a:rPr>
                        <a:t>22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167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5.2e-08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3.7e-06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GO:0051704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multi-organism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37"/>
                        </a:rPr>
                        <a:t>91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1631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6.4e-08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4.4e-06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294">
                <a:tc>
                  <a:txBody>
                    <a:bodyPr/>
                    <a:lstStyle/>
                    <a:p>
                      <a:r>
                        <a:rPr lang="en-US" sz="1400"/>
                        <a:t>GO:0055067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monovalent inorganic cation homeostasis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38"/>
                        </a:rPr>
                        <a:t>14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1.2e-07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8.2e-06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GO:0043900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multi-organism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39"/>
                        </a:rPr>
                        <a:t>17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111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2.5e-07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1.7e-05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GO:0045488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pectin metabolic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40"/>
                        </a:rPr>
                        <a:t>19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5.4e-07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3.4e-05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GO:0010393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galacturonan metabolic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41"/>
                        </a:rPr>
                        <a:t>19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5.9e-07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3.7e-05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GO:0006813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potassium ion transport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42"/>
                        </a:rPr>
                        <a:t>15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9.1e-07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5.5e-05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GO:0048229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gametophyte development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43"/>
                        </a:rPr>
                        <a:t>34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422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5.9e-05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GO:0009846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pollen germination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44"/>
                        </a:rPr>
                        <a:t>12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1.1e-06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6.3e-05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GO:0016052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carbohydrate catabolic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45"/>
                        </a:rPr>
                        <a:t>25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257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1.3e-06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7.2e-05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484">
                <a:tc>
                  <a:txBody>
                    <a:bodyPr/>
                    <a:lstStyle/>
                    <a:p>
                      <a:r>
                        <a:rPr lang="en-US" sz="1400"/>
                        <a:t>GO:0022603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anatomical structure morphogenesis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46"/>
                        </a:rPr>
                        <a:t>17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1.7e-06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9.2e-05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GO:0006468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protein phosphorylation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47"/>
                        </a:rPr>
                        <a:t>57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936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1.8e-06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9.6e-05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GO:0055080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cation homeostasis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48"/>
                        </a:rPr>
                        <a:t>21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1.9e-06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GO:0009653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anatomical structure morphogenesis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49"/>
                        </a:rPr>
                        <a:t>56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919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2.2e-06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0.00011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GO:0048268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clathrin coat assembly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50"/>
                        </a:rPr>
                        <a:t>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2.3e-06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0.00011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GO:0098771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inorganic ion homeostasis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51"/>
                        </a:rPr>
                        <a:t>22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215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2.6e-06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0.00013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294">
                <a:tc>
                  <a:txBody>
                    <a:bodyPr/>
                    <a:lstStyle/>
                    <a:p>
                      <a:r>
                        <a:rPr lang="en-US" sz="1400"/>
                        <a:t>GO:0045229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external encapsulating structure organization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52"/>
                        </a:rPr>
                        <a:t>39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551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3.2e-06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0.00016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484">
                <a:tc>
                  <a:txBody>
                    <a:bodyPr/>
                    <a:lstStyle/>
                    <a:p>
                      <a:r>
                        <a:rPr lang="en-US" sz="1400"/>
                        <a:t>GO:0048609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multicellular organismal reproductive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53"/>
                        </a:rPr>
                        <a:t>18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3.6e-06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0.00017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GO:0048638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developmental 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54"/>
                        </a:rPr>
                        <a:t>16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3.9e-06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0.00018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GO:0071555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 wall organization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55"/>
                        </a:rPr>
                        <a:t>37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518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4.7e-06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0.00022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38">
                <a:tc>
                  <a:txBody>
                    <a:bodyPr/>
                    <a:lstStyle/>
                    <a:p>
                      <a:r>
                        <a:rPr lang="en-US" sz="1400"/>
                        <a:t>GO:0007267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cell-cell signaling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56"/>
                        </a:rPr>
                        <a:t>10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5.1e-06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0.00023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GO:0032504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multicellular organism reproduction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57"/>
                        </a:rPr>
                        <a:t>18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160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6.3e-06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0.00028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GO:0050801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ion homeostasis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58"/>
                        </a:rPr>
                        <a:t>22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229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6.6e-06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0.00029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GO:0040008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59"/>
                        </a:rPr>
                        <a:t>24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276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1.2e-05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0.00051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GO:0016043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cellular component organization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60"/>
                        </a:rPr>
                        <a:t>112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2456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2.2e-05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0.00093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GO:0007166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 surface receptor signaling pathway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61"/>
                        </a:rPr>
                        <a:t>21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234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2.7e-05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0.0011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GO:0043086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negative regulation of catalytic activity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62"/>
                        </a:rPr>
                        <a:t>13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2.8e-05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0.0011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38">
                <a:tc>
                  <a:txBody>
                    <a:bodyPr/>
                    <a:lstStyle/>
                    <a:p>
                      <a:r>
                        <a:rPr lang="en-US" sz="1400"/>
                        <a:t>GO:0030001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metal ion transport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63"/>
                        </a:rPr>
                        <a:t>22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263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4.7e-05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0.0019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GO:0042545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 wall modification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64"/>
                        </a:rPr>
                        <a:t>16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5.7e-05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0.0022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GO:0044092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negative regulation of molecular function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65"/>
                        </a:rPr>
                        <a:t>13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112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0.0035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GO:0071554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 wall organization or biogenesis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66"/>
                        </a:rPr>
                        <a:t>41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704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0.00013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0.0048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484">
                <a:tc>
                  <a:txBody>
                    <a:bodyPr/>
                    <a:lstStyle/>
                    <a:p>
                      <a:r>
                        <a:rPr lang="en-US" sz="1400"/>
                        <a:t>GO:0051128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cellular component organization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67"/>
                        </a:rPr>
                        <a:t>22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286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0.00015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0.0055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GO:0018105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peptidyl-serine phosphorylation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68"/>
                        </a:rPr>
                        <a:t>10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0.00023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0.0085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GO:0044702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single organism reproductive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69"/>
                        </a:rPr>
                        <a:t>73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1544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0.00024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0.0088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GO:0018209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peptidyl-serine modification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70"/>
                        </a:rPr>
                        <a:t>10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0.00028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677552" y="-8493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GO result for 983 pollen-specific genes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1834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7058"/>
            <a:ext cx="9144000" cy="4511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323850" y="3176"/>
            <a:ext cx="8496300" cy="10350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comparison made last time</a:t>
            </a:r>
          </a:p>
        </p:txBody>
      </p:sp>
    </p:spTree>
    <p:extLst>
      <p:ext uri="{BB962C8B-B14F-4D97-AF65-F5344CB8AC3E}">
        <p14:creationId xmlns:p14="http://schemas.microsoft.com/office/powerpoint/2010/main" val="311575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1456</TotalTime>
  <Words>813</Words>
  <Application>Microsoft Office PowerPoint</Application>
  <PresentationFormat>On-screen Show (4:3)</PresentationFormat>
  <Paragraphs>466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Bioinformatic Identification of Transcriptional Regulatory Motifs Responsible for Pollen-Specific Expression of Hydroxyproline-Rich Glycoproteins (HRGPs) in Arabidopsis Thaliana  Yichao Li</vt:lpstr>
      <vt:lpstr>Summary of current result</vt:lpstr>
      <vt:lpstr>Summary of current result</vt:lpstr>
      <vt:lpstr>Summary of current result</vt:lpstr>
      <vt:lpstr>Summary of current result</vt:lpstr>
      <vt:lpstr>PowerPoint Presentation</vt:lpstr>
      <vt:lpstr>PowerPoint Presentation</vt:lpstr>
      <vt:lpstr>PowerPoint Presentation</vt:lpstr>
      <vt:lpstr>PowerPoint Presentation</vt:lpstr>
      <vt:lpstr>More techniques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Pollen-specific promoter elements for HRGP genes</dc:title>
  <dc:creator>Li, Yichao</dc:creator>
  <cp:lastModifiedBy>Yichao Li</cp:lastModifiedBy>
  <cp:revision>137</cp:revision>
  <dcterms:created xsi:type="dcterms:W3CDTF">2017-03-30T04:04:57Z</dcterms:created>
  <dcterms:modified xsi:type="dcterms:W3CDTF">2018-01-26T21:14:25Z</dcterms:modified>
</cp:coreProperties>
</file>