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52" autoAdjust="0"/>
    <p:restoredTop sz="94660"/>
  </p:normalViewPr>
  <p:slideViewPr>
    <p:cSldViewPr snapToGrid="0">
      <p:cViewPr>
        <p:scale>
          <a:sx n="121" d="100"/>
          <a:sy n="121" d="100"/>
        </p:scale>
        <p:origin x="53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0E71-2C25-4CB9-8C16-44B506F7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31DD7-0E09-4497-970E-D6F3ED8C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5595-0DC9-4571-BAF2-378C977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B9A6-E567-45F2-B9F7-B9FDDCDC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0B05-08A2-40CA-A312-44F8B056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3867-CF52-483B-BF9F-6BA0A974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D6D6-BE74-4730-B2B8-3A91576D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D1EA-47FE-4FBC-BAA4-8ACCF81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0956-67E4-4DBE-8BFF-AECB0FAC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08CC-1B4D-4074-8FE7-6636A6F3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D2BCD-75A0-4316-9DF3-5E7459663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E24D-B447-4D2F-839F-CB1BD03F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2CDB-3669-4958-A61D-EBBE939A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708F-4165-4C77-A581-4C53875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2D8-E5DC-4F5B-B491-27DAFF1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E9D1-29B8-48D5-908D-321B1519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5009-23E8-4210-8D54-914FC32F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90B-7EF9-4D16-A8AA-A4257487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A5C-9FFC-46E8-9BEA-EE535DC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7EB2-43DB-4498-AB93-EDC93063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8B9-9C65-413E-970F-F8ECF2ED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E9A9-3AF2-4306-AB95-F9E9CCAF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E20D-5C97-457C-95D8-A7EFF77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12C9-E707-4F9B-BA19-DBADD39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494D-7008-4EB3-9BA4-84AB9DAA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8B9-5017-4FEC-A512-8F33CE3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E66E-4C07-4DE8-AD62-36C0BF759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DCCF-230D-4FBC-A877-CFFABB46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24BD-7451-419A-8091-DD4E31A4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E8E8-949B-41A8-9EDF-2358A737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5CC8-762A-4FA7-AC22-13986936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00A9-F81C-44F9-B50E-1626A12A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C3B-6CBD-4F45-AC2D-6A0635B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450D-0FD5-44C0-9C52-658388F5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88A1-348C-4DF2-BB3A-C5C2055E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55B27-DAC1-4AD0-BD17-5837718B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691E-2F77-4B5A-A22C-2CCD4DB2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9925-0F8C-451C-B852-D967A87D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635C1-F808-430B-844C-D7B96D6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73C9-30F7-4163-8101-5D8687C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F4DB5-F8CD-411D-A755-63AFCCC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0F3DE-9625-4358-8F00-FBC6AA8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B8A4D-520F-4684-A78C-D6F2967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B7B03-6FF3-47F9-B956-A1223774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9032-4FC9-4E92-957D-DC2A5479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AEF5-EE18-4720-A958-FF360F1E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574-ADF2-4F4D-8BD1-F2551FA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E10-E8A4-41D6-8E78-8113C0F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757F-0A4F-4FF1-A844-A576549F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4DBE-0044-4188-ACAC-5206824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5891-7B57-4D0E-BBA6-80B8B8D5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119-3760-4923-A78C-7F2B77B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8CAF-3B32-4498-929B-135FACAD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CD87D-E974-4FE2-BEBF-69C83E432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F530-1CDE-4721-A475-4B43F9E6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40BE-8069-489A-8F66-8AEFE2C9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EF83-F5A0-45B8-B874-0BC7CADA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9C1A-B798-4BA9-9324-5AD48E00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47B3-399A-4CB1-999E-20B2CA9F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1D4C-E169-4575-BEA9-FAAA9894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CA6F-43A1-4DAD-AD9F-01D92317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9C10-72A0-4DBC-950B-1125FD0B0E8A}" type="datetimeFigureOut">
              <a:rPr lang="en-US" smtClean="0"/>
              <a:t>8/7/20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32EB-AFDD-4FF0-A493-8D0907DF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A969-BA2A-47FA-B6F9-CB753B78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BDD17-CB37-4DCD-8061-62A430089022}"/>
              </a:ext>
            </a:extLst>
          </p:cNvPr>
          <p:cNvSpPr txBox="1"/>
          <p:nvPr/>
        </p:nvSpPr>
        <p:spPr>
          <a:xfrm>
            <a:off x="425529" y="1052865"/>
            <a:ext cx="40737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Arabidopsis RNA-seq Expression </a:t>
            </a:r>
          </a:p>
          <a:p>
            <a:pPr algn="ctr"/>
            <a:r>
              <a:rPr lang="en-US" dirty="0"/>
              <a:t>Database (Araport11, total genes=33602)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E4EDC-E28E-4EB6-8D89-97FC40555072}"/>
              </a:ext>
            </a:extLst>
          </p:cNvPr>
          <p:cNvSpPr txBox="1"/>
          <p:nvPr/>
        </p:nvSpPr>
        <p:spPr>
          <a:xfrm>
            <a:off x="1267972" y="145819"/>
            <a:ext cx="2388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HRGP genes (n=166)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9D8D-880A-4542-A934-AC85B3818EF8}"/>
              </a:ext>
            </a:extLst>
          </p:cNvPr>
          <p:cNvSpPr txBox="1"/>
          <p:nvPr/>
        </p:nvSpPr>
        <p:spPr>
          <a:xfrm>
            <a:off x="283259" y="2366461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Pollen-specific HRGPs (n=13)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F361C-43BF-4451-9032-5648A59C80FA}"/>
              </a:ext>
            </a:extLst>
          </p:cNvPr>
          <p:cNvSpPr txBox="1"/>
          <p:nvPr/>
        </p:nvSpPr>
        <p:spPr>
          <a:xfrm>
            <a:off x="854791" y="3521933"/>
            <a:ext cx="330320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Ensemble motif discovery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Emotif</a:t>
            </a:r>
            <a:r>
              <a:rPr lang="en-US" dirty="0"/>
              <a:t>-Alpha, 3519 motifs)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11CF-43C5-4127-9E8B-AFD1E466EB8E}"/>
              </a:ext>
            </a:extLst>
          </p:cNvPr>
          <p:cNvSpPr txBox="1"/>
          <p:nvPr/>
        </p:nvSpPr>
        <p:spPr>
          <a:xfrm>
            <a:off x="2784275" y="2360229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Non-Pollen HRGPs (n=132)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1E2A7-2203-4E54-AD75-B8431AF7E5C3}"/>
              </a:ext>
            </a:extLst>
          </p:cNvPr>
          <p:cNvSpPr txBox="1"/>
          <p:nvPr/>
        </p:nvSpPr>
        <p:spPr>
          <a:xfrm>
            <a:off x="8547060" y="4446653"/>
            <a:ext cx="2844085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motifs present in &gt; 9 pollen-specific genes and in &lt; 20 non-pollen genes (n=6)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E23D8-3601-4926-87B7-E350A08480C1}"/>
              </a:ext>
            </a:extLst>
          </p:cNvPr>
          <p:cNvSpPr txBox="1"/>
          <p:nvPr/>
        </p:nvSpPr>
        <p:spPr>
          <a:xfrm>
            <a:off x="5263380" y="2461600"/>
            <a:ext cx="248819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motifs present in &gt; 10 pollen-specific genes and &lt; 30 non-pollen genes (n=13)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6940-055B-468F-907C-C8FFD81B459D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2462393" y="515151"/>
            <a:ext cx="1" cy="537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02FF54-CF8B-49C0-927C-C9E09A8AC405}"/>
              </a:ext>
            </a:extLst>
          </p:cNvPr>
          <p:cNvSpPr txBox="1"/>
          <p:nvPr/>
        </p:nvSpPr>
        <p:spPr>
          <a:xfrm>
            <a:off x="5332379" y="4656327"/>
            <a:ext cx="234440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Conservation Analysis Between Thaliana and </a:t>
            </a:r>
            <a:r>
              <a:rPr lang="en-US" dirty="0" err="1"/>
              <a:t>Lyrata</a:t>
            </a:r>
            <a:r>
              <a:rPr lang="en-US" dirty="0"/>
              <a:t> (n=13)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8932B4-3BE4-BB4D-BFCB-79824D5FD76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235759" y="1699196"/>
            <a:ext cx="1226634" cy="667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0E9074-C1F0-9D49-97A3-BDC9CDA3B04F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462393" y="1699196"/>
            <a:ext cx="1274382" cy="661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E43D3A-3B6A-2445-948B-055FEA80F8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5759" y="3012792"/>
            <a:ext cx="1270636" cy="509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0479EB8-1FDD-1A46-B935-D417ECBA86C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2506395" y="3006560"/>
            <a:ext cx="1230380" cy="515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5DF06C-B3DA-4041-8DDD-2AE9BD9E7EB1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flipH="1">
            <a:off x="1203925" y="4168264"/>
            <a:ext cx="1302470" cy="6895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9BF7B0-5609-BB46-A57E-81335C63121A}"/>
              </a:ext>
            </a:extLst>
          </p:cNvPr>
          <p:cNvCxnSpPr>
            <a:cxnSpLocks/>
            <a:stCxn id="8" idx="2"/>
            <a:endCxn id="75" idx="0"/>
          </p:cNvCxnSpPr>
          <p:nvPr/>
        </p:nvCxnSpPr>
        <p:spPr>
          <a:xfrm>
            <a:off x="2506395" y="4168264"/>
            <a:ext cx="1112928" cy="6788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32C17A6-645F-234F-808E-602D5CE1C867}"/>
              </a:ext>
            </a:extLst>
          </p:cNvPr>
          <p:cNvSpPr txBox="1"/>
          <p:nvPr/>
        </p:nvSpPr>
        <p:spPr>
          <a:xfrm>
            <a:off x="323993" y="4857829"/>
            <a:ext cx="1759863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A selected 13 motifs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237B91-2BC7-1447-AEB7-3FD1229AF6D4}"/>
              </a:ext>
            </a:extLst>
          </p:cNvPr>
          <p:cNvSpPr txBox="1"/>
          <p:nvPr/>
        </p:nvSpPr>
        <p:spPr>
          <a:xfrm>
            <a:off x="2739391" y="4847157"/>
            <a:ext cx="1759863" cy="6463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Filter B selected 3 motifs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70E0F-E230-5A45-8301-6D23267FDCF8}"/>
              </a:ext>
            </a:extLst>
          </p:cNvPr>
          <p:cNvSpPr txBox="1"/>
          <p:nvPr/>
        </p:nvSpPr>
        <p:spPr>
          <a:xfrm>
            <a:off x="705132" y="6037959"/>
            <a:ext cx="3514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analysis of motif activity and HRGP gene expression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CB3B05-0888-9445-81C7-3DD0362FE3AE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1203925" y="5504160"/>
            <a:ext cx="1258469" cy="533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AE0E02-05EC-F743-AF20-D71A4D3A0A9E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flipH="1">
            <a:off x="2462394" y="5493488"/>
            <a:ext cx="1156929" cy="544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A262CC7-FE4C-9048-899B-497891EF1C9D}"/>
              </a:ext>
            </a:extLst>
          </p:cNvPr>
          <p:cNvSpPr/>
          <p:nvPr/>
        </p:nvSpPr>
        <p:spPr>
          <a:xfrm>
            <a:off x="5025520" y="621071"/>
            <a:ext cx="2963917" cy="59373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4913D7C-643C-3B44-8425-E964332A6323}"/>
              </a:ext>
            </a:extLst>
          </p:cNvPr>
          <p:cNvSpPr/>
          <p:nvPr/>
        </p:nvSpPr>
        <p:spPr>
          <a:xfrm>
            <a:off x="6046266" y="151191"/>
            <a:ext cx="86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Filter A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092B704-01ED-1441-8A14-FC678E4AD932}"/>
              </a:ext>
            </a:extLst>
          </p:cNvPr>
          <p:cNvSpPr/>
          <p:nvPr/>
        </p:nvSpPr>
        <p:spPr>
          <a:xfrm>
            <a:off x="8348638" y="621071"/>
            <a:ext cx="3228548" cy="593738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CEE8C80-5B25-814F-BD88-9635F189C8BA}"/>
              </a:ext>
            </a:extLst>
          </p:cNvPr>
          <p:cNvSpPr/>
          <p:nvPr/>
        </p:nvSpPr>
        <p:spPr>
          <a:xfrm>
            <a:off x="9634011" y="151191"/>
            <a:ext cx="91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Filter B 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718379-D82F-6E4F-B07C-243F941BDB81}"/>
              </a:ext>
            </a:extLst>
          </p:cNvPr>
          <p:cNvSpPr txBox="1"/>
          <p:nvPr/>
        </p:nvSpPr>
        <p:spPr>
          <a:xfrm>
            <a:off x="5751563" y="1212022"/>
            <a:ext cx="15060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3519 motifs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72D062-68B1-BF41-9DB5-2E1A9F87325B}"/>
              </a:ext>
            </a:extLst>
          </p:cNvPr>
          <p:cNvCxnSpPr>
            <a:cxnSpLocks/>
            <a:stCxn id="106" idx="2"/>
            <a:endCxn id="15" idx="0"/>
          </p:cNvCxnSpPr>
          <p:nvPr/>
        </p:nvCxnSpPr>
        <p:spPr>
          <a:xfrm>
            <a:off x="6504583" y="1581354"/>
            <a:ext cx="2896" cy="880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07A8E2-9965-334A-86A1-F5D25B12D983}"/>
              </a:ext>
            </a:extLst>
          </p:cNvPr>
          <p:cNvCxnSpPr>
            <a:cxnSpLocks/>
            <a:stCxn id="15" idx="2"/>
            <a:endCxn id="83" idx="0"/>
          </p:cNvCxnSpPr>
          <p:nvPr/>
        </p:nvCxnSpPr>
        <p:spPr>
          <a:xfrm flipH="1">
            <a:off x="6504583" y="3661929"/>
            <a:ext cx="2896" cy="9943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B76DDE3-57E8-3C4F-A6B1-B9F76FF1E90F}"/>
              </a:ext>
            </a:extLst>
          </p:cNvPr>
          <p:cNvSpPr txBox="1"/>
          <p:nvPr/>
        </p:nvSpPr>
        <p:spPr>
          <a:xfrm>
            <a:off x="8601840" y="2310945"/>
            <a:ext cx="2662096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Matched putative promoter motifs (n=1341)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0F3B2F4-F55A-6546-A8E9-1FA62B2DF96E}"/>
              </a:ext>
            </a:extLst>
          </p:cNvPr>
          <p:cNvSpPr/>
          <p:nvPr/>
        </p:nvSpPr>
        <p:spPr>
          <a:xfrm>
            <a:off x="8482460" y="748721"/>
            <a:ext cx="2963917" cy="6463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Pollen-expressed known TFs/motifs (</a:t>
            </a:r>
            <a:r>
              <a:rPr lang="en-US" dirty="0" err="1"/>
              <a:t>plantTFDB</a:t>
            </a:r>
            <a:r>
              <a:rPr lang="en-US" dirty="0"/>
              <a:t>, n=99)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CB8B5-A4E6-A649-BDA3-8B9D9D736272}"/>
              </a:ext>
            </a:extLst>
          </p:cNvPr>
          <p:cNvSpPr/>
          <p:nvPr/>
        </p:nvSpPr>
        <p:spPr>
          <a:xfrm>
            <a:off x="8573281" y="1530061"/>
            <a:ext cx="79722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3519 motifs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74378F0-CEF3-714A-B080-2E9870E7F50B}"/>
              </a:ext>
            </a:extLst>
          </p:cNvPr>
          <p:cNvCxnSpPr>
            <a:cxnSpLocks/>
          </p:cNvCxnSpPr>
          <p:nvPr/>
        </p:nvCxnSpPr>
        <p:spPr>
          <a:xfrm>
            <a:off x="9943399" y="1395049"/>
            <a:ext cx="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9250514-EBA5-304D-825A-0255592CBE99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9370504" y="1853224"/>
            <a:ext cx="552487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39BE8A-134E-9641-99AC-8B0659C116DA}"/>
              </a:ext>
            </a:extLst>
          </p:cNvPr>
          <p:cNvSpPr/>
          <p:nvPr/>
        </p:nvSpPr>
        <p:spPr>
          <a:xfrm>
            <a:off x="8360654" y="3369900"/>
            <a:ext cx="32285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Conservation Analysis Between Thaliana and </a:t>
            </a:r>
            <a:r>
              <a:rPr lang="en-US" dirty="0" err="1"/>
              <a:t>Lyrata</a:t>
            </a:r>
            <a:r>
              <a:rPr lang="en-US" dirty="0"/>
              <a:t> (n=875)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0C8F19-2E26-A14B-B3CB-9E18C6FDCAA7}"/>
              </a:ext>
            </a:extLst>
          </p:cNvPr>
          <p:cNvSpPr txBox="1"/>
          <p:nvPr/>
        </p:nvSpPr>
        <p:spPr>
          <a:xfrm>
            <a:off x="8733855" y="5745895"/>
            <a:ext cx="2440107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redundant motifs (n=3)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1C85553-61BC-D343-B27A-FDF399475779}"/>
              </a:ext>
            </a:extLst>
          </p:cNvPr>
          <p:cNvCxnSpPr>
            <a:cxnSpLocks/>
          </p:cNvCxnSpPr>
          <p:nvPr/>
        </p:nvCxnSpPr>
        <p:spPr>
          <a:xfrm>
            <a:off x="9948651" y="2968993"/>
            <a:ext cx="0" cy="379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DDC5722-2C6A-574F-AE15-BDE8A33C12C8}"/>
              </a:ext>
            </a:extLst>
          </p:cNvPr>
          <p:cNvCxnSpPr>
            <a:cxnSpLocks/>
          </p:cNvCxnSpPr>
          <p:nvPr/>
        </p:nvCxnSpPr>
        <p:spPr>
          <a:xfrm>
            <a:off x="9965023" y="4047757"/>
            <a:ext cx="0" cy="379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FE86259-31A1-F140-BCBC-77C283955B92}"/>
              </a:ext>
            </a:extLst>
          </p:cNvPr>
          <p:cNvCxnSpPr>
            <a:cxnSpLocks/>
          </p:cNvCxnSpPr>
          <p:nvPr/>
        </p:nvCxnSpPr>
        <p:spPr>
          <a:xfrm>
            <a:off x="9981391" y="5366604"/>
            <a:ext cx="0" cy="379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27A6941-5B1C-2E46-A7BB-53FF05B50DF1}"/>
              </a:ext>
            </a:extLst>
          </p:cNvPr>
          <p:cNvSpPr/>
          <p:nvPr/>
        </p:nvSpPr>
        <p:spPr>
          <a:xfrm>
            <a:off x="8408889" y="3358793"/>
            <a:ext cx="3108960" cy="6574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4B3DC-5B8F-2B46-BA60-FD0DD55E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50" y="0"/>
            <a:ext cx="5210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827BB-67D6-1B48-8261-E87FEBEE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04" y="0"/>
            <a:ext cx="5078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2649</TotalTime>
  <Words>159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Li, Yichao</cp:lastModifiedBy>
  <cp:revision>33</cp:revision>
  <dcterms:created xsi:type="dcterms:W3CDTF">2018-09-11T21:22:41Z</dcterms:created>
  <dcterms:modified xsi:type="dcterms:W3CDTF">2020-08-09T05:33:43Z</dcterms:modified>
</cp:coreProperties>
</file>