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11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FEBC-3E68-4122-BA39-C7B7DF73842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11E-96AD-4451-BA08-9D2E3AEA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5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FEBC-3E68-4122-BA39-C7B7DF73842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11E-96AD-4451-BA08-9D2E3AEA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FEBC-3E68-4122-BA39-C7B7DF73842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11E-96AD-4451-BA08-9D2E3AEA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1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FEBC-3E68-4122-BA39-C7B7DF73842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11E-96AD-4451-BA08-9D2E3AEA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FEBC-3E68-4122-BA39-C7B7DF73842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11E-96AD-4451-BA08-9D2E3AEA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0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FEBC-3E68-4122-BA39-C7B7DF73842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11E-96AD-4451-BA08-9D2E3AEA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9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FEBC-3E68-4122-BA39-C7B7DF73842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11E-96AD-4451-BA08-9D2E3AEA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FEBC-3E68-4122-BA39-C7B7DF73842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11E-96AD-4451-BA08-9D2E3AEA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5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FEBC-3E68-4122-BA39-C7B7DF73842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11E-96AD-4451-BA08-9D2E3AEA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4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FEBC-3E68-4122-BA39-C7B7DF73842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11E-96AD-4451-BA08-9D2E3AEA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4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FEBC-3E68-4122-BA39-C7B7DF73842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111E-96AD-4451-BA08-9D2E3AEA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EFEBC-3E68-4122-BA39-C7B7DF738425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3111E-96AD-4451-BA08-9D2E3AEA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4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5522" y="997256"/>
            <a:ext cx="2982897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pollen specific genes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990727" y="2426562"/>
            <a:ext cx="1373080" cy="79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HRGPs</a:t>
            </a:r>
          </a:p>
        </p:txBody>
      </p:sp>
      <p:sp>
        <p:nvSpPr>
          <p:cNvPr id="6" name="Rectangle 5"/>
          <p:cNvSpPr/>
          <p:nvPr/>
        </p:nvSpPr>
        <p:spPr>
          <a:xfrm>
            <a:off x="2870444" y="2425083"/>
            <a:ext cx="1017975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 HRGPs</a:t>
            </a:r>
          </a:p>
        </p:txBody>
      </p:sp>
      <p:sp>
        <p:nvSpPr>
          <p:cNvPr id="7" name="Rectangle 6"/>
          <p:cNvSpPr/>
          <p:nvPr/>
        </p:nvSpPr>
        <p:spPr>
          <a:xfrm>
            <a:off x="862614" y="2425083"/>
            <a:ext cx="905522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HRGPs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8136" y="62144"/>
            <a:ext cx="118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GENES</a:t>
            </a:r>
          </a:p>
        </p:txBody>
      </p:sp>
      <p:cxnSp>
        <p:nvCxnSpPr>
          <p:cNvPr id="10" name="Straight Arrow Connector 9"/>
          <p:cNvCxnSpPr>
            <a:stCxn id="8" idx="2"/>
            <a:endCxn id="4" idx="0"/>
          </p:cNvCxnSpPr>
          <p:nvPr/>
        </p:nvCxnSpPr>
        <p:spPr>
          <a:xfrm>
            <a:off x="2362690" y="431476"/>
            <a:ext cx="34281" cy="56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0"/>
          </p:cNvCxnSpPr>
          <p:nvPr/>
        </p:nvCxnSpPr>
        <p:spPr>
          <a:xfrm flipH="1">
            <a:off x="1315375" y="1796246"/>
            <a:ext cx="1030174" cy="6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2396971" y="1796246"/>
            <a:ext cx="982461" cy="6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3"/>
            <a:endCxn id="5" idx="0"/>
          </p:cNvCxnSpPr>
          <p:nvPr/>
        </p:nvCxnSpPr>
        <p:spPr>
          <a:xfrm>
            <a:off x="2957244" y="246810"/>
            <a:ext cx="2720023" cy="21797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62614" y="4077808"/>
            <a:ext cx="1179000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Motif discovery</a:t>
            </a:r>
          </a:p>
        </p:txBody>
      </p:sp>
      <p:cxnSp>
        <p:nvCxnSpPr>
          <p:cNvPr id="21" name="Straight Arrow Connector 20"/>
          <p:cNvCxnSpPr>
            <a:stCxn id="7" idx="2"/>
            <a:endCxn id="20" idx="0"/>
          </p:cNvCxnSpPr>
          <p:nvPr/>
        </p:nvCxnSpPr>
        <p:spPr>
          <a:xfrm>
            <a:off x="1315375" y="3224073"/>
            <a:ext cx="136739" cy="85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20" idx="0"/>
          </p:cNvCxnSpPr>
          <p:nvPr/>
        </p:nvCxnSpPr>
        <p:spPr>
          <a:xfrm flipH="1">
            <a:off x="1452114" y="3224073"/>
            <a:ext cx="4225153" cy="85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8578" y="3382391"/>
            <a:ext cx="838631" cy="260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73192" y="3382390"/>
            <a:ext cx="838631" cy="260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</a:t>
            </a:r>
          </a:p>
        </p:txBody>
      </p:sp>
      <p:cxnSp>
        <p:nvCxnSpPr>
          <p:cNvPr id="29" name="Straight Arrow Connector 28"/>
          <p:cNvCxnSpPr>
            <a:stCxn id="7" idx="2"/>
            <a:endCxn id="27" idx="0"/>
          </p:cNvCxnSpPr>
          <p:nvPr/>
        </p:nvCxnSpPr>
        <p:spPr>
          <a:xfrm flipH="1">
            <a:off x="517894" y="3224073"/>
            <a:ext cx="797481" cy="15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28" idx="0"/>
          </p:cNvCxnSpPr>
          <p:nvPr/>
        </p:nvCxnSpPr>
        <p:spPr>
          <a:xfrm>
            <a:off x="1315375" y="3224073"/>
            <a:ext cx="677133" cy="15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2"/>
            <a:endCxn id="20" idx="0"/>
          </p:cNvCxnSpPr>
          <p:nvPr/>
        </p:nvCxnSpPr>
        <p:spPr>
          <a:xfrm flipH="1">
            <a:off x="1452114" y="3642801"/>
            <a:ext cx="540394" cy="43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2"/>
            <a:endCxn id="20" idx="0"/>
          </p:cNvCxnSpPr>
          <p:nvPr/>
        </p:nvCxnSpPr>
        <p:spPr>
          <a:xfrm>
            <a:off x="517894" y="3642802"/>
            <a:ext cx="934220" cy="43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66523" y="5311804"/>
            <a:ext cx="1179000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Motifs</a:t>
            </a:r>
          </a:p>
        </p:txBody>
      </p:sp>
      <p:cxnSp>
        <p:nvCxnSpPr>
          <p:cNvPr id="45" name="Straight Arrow Connector 44"/>
          <p:cNvCxnSpPr>
            <a:stCxn id="20" idx="2"/>
            <a:endCxn id="44" idx="0"/>
          </p:cNvCxnSpPr>
          <p:nvPr/>
        </p:nvCxnSpPr>
        <p:spPr>
          <a:xfrm>
            <a:off x="1452114" y="4876798"/>
            <a:ext cx="3909" cy="43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3"/>
            <a:endCxn id="51" idx="2"/>
          </p:cNvCxnSpPr>
          <p:nvPr/>
        </p:nvCxnSpPr>
        <p:spPr>
          <a:xfrm flipV="1">
            <a:off x="2045523" y="4447140"/>
            <a:ext cx="2945204" cy="126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25619" y="4077808"/>
            <a:ext cx="453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they appear in other pollen specific genes?</a:t>
            </a:r>
          </a:p>
        </p:txBody>
      </p:sp>
      <p:cxnSp>
        <p:nvCxnSpPr>
          <p:cNvPr id="53" name="Straight Arrow Connector 52"/>
          <p:cNvCxnSpPr>
            <a:stCxn id="6" idx="2"/>
            <a:endCxn id="51" idx="0"/>
          </p:cNvCxnSpPr>
          <p:nvPr/>
        </p:nvCxnSpPr>
        <p:spPr>
          <a:xfrm>
            <a:off x="3379432" y="3224073"/>
            <a:ext cx="1611295" cy="85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4" idx="3"/>
            <a:endCxn id="62" idx="1"/>
          </p:cNvCxnSpPr>
          <p:nvPr/>
        </p:nvCxnSpPr>
        <p:spPr>
          <a:xfrm flipV="1">
            <a:off x="2045523" y="5043992"/>
            <a:ext cx="2945204" cy="66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990727" y="4859326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they conserved?</a:t>
            </a:r>
          </a:p>
        </p:txBody>
      </p:sp>
      <p:cxnSp>
        <p:nvCxnSpPr>
          <p:cNvPr id="65" name="Straight Arrow Connector 64"/>
          <p:cNvCxnSpPr>
            <a:stCxn id="44" idx="3"/>
            <a:endCxn id="68" idx="1"/>
          </p:cNvCxnSpPr>
          <p:nvPr/>
        </p:nvCxnSpPr>
        <p:spPr>
          <a:xfrm flipV="1">
            <a:off x="2045523" y="5529305"/>
            <a:ext cx="3134841" cy="18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180364" y="5344639"/>
            <a:ext cx="394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biological functions do they have?</a:t>
            </a:r>
          </a:p>
        </p:txBody>
      </p:sp>
      <p:cxnSp>
        <p:nvCxnSpPr>
          <p:cNvPr id="70" name="Straight Arrow Connector 69"/>
          <p:cNvCxnSpPr>
            <a:stCxn id="44" idx="3"/>
            <a:endCxn id="71" idx="1"/>
          </p:cNvCxnSpPr>
          <p:nvPr/>
        </p:nvCxnSpPr>
        <p:spPr>
          <a:xfrm>
            <a:off x="2045523" y="5711299"/>
            <a:ext cx="3080081" cy="51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125604" y="6043924"/>
            <a:ext cx="339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known TFBS do they match?</a:t>
            </a:r>
          </a:p>
        </p:txBody>
      </p:sp>
    </p:spTree>
    <p:extLst>
      <p:ext uri="{BB962C8B-B14F-4D97-AF65-F5344CB8AC3E}">
        <p14:creationId xmlns:p14="http://schemas.microsoft.com/office/powerpoint/2010/main" val="67294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5522" y="997256"/>
            <a:ext cx="2982897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pollen specific genes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990727" y="2426562"/>
            <a:ext cx="1373080" cy="79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HRGPs</a:t>
            </a:r>
          </a:p>
        </p:txBody>
      </p:sp>
      <p:sp>
        <p:nvSpPr>
          <p:cNvPr id="6" name="Rectangle 5"/>
          <p:cNvSpPr/>
          <p:nvPr/>
        </p:nvSpPr>
        <p:spPr>
          <a:xfrm>
            <a:off x="2870444" y="2425083"/>
            <a:ext cx="1017975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 HRGPs</a:t>
            </a:r>
          </a:p>
        </p:txBody>
      </p:sp>
      <p:sp>
        <p:nvSpPr>
          <p:cNvPr id="7" name="Rectangle 6"/>
          <p:cNvSpPr/>
          <p:nvPr/>
        </p:nvSpPr>
        <p:spPr>
          <a:xfrm>
            <a:off x="862614" y="2425083"/>
            <a:ext cx="905522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HRGPs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8136" y="62144"/>
            <a:ext cx="118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GENES</a:t>
            </a:r>
          </a:p>
        </p:txBody>
      </p:sp>
      <p:cxnSp>
        <p:nvCxnSpPr>
          <p:cNvPr id="10" name="Straight Arrow Connector 9"/>
          <p:cNvCxnSpPr>
            <a:stCxn id="8" idx="2"/>
            <a:endCxn id="4" idx="0"/>
          </p:cNvCxnSpPr>
          <p:nvPr/>
        </p:nvCxnSpPr>
        <p:spPr>
          <a:xfrm>
            <a:off x="2362690" y="431476"/>
            <a:ext cx="34281" cy="56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0"/>
          </p:cNvCxnSpPr>
          <p:nvPr/>
        </p:nvCxnSpPr>
        <p:spPr>
          <a:xfrm flipH="1">
            <a:off x="1315375" y="1796246"/>
            <a:ext cx="1030174" cy="6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2396971" y="1796246"/>
            <a:ext cx="982461" cy="6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3"/>
            <a:endCxn id="5" idx="0"/>
          </p:cNvCxnSpPr>
          <p:nvPr/>
        </p:nvCxnSpPr>
        <p:spPr>
          <a:xfrm>
            <a:off x="2957244" y="246810"/>
            <a:ext cx="2720023" cy="21797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62614" y="4077808"/>
            <a:ext cx="1179000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Motif discovery</a:t>
            </a:r>
          </a:p>
        </p:txBody>
      </p:sp>
      <p:cxnSp>
        <p:nvCxnSpPr>
          <p:cNvPr id="21" name="Straight Arrow Connector 20"/>
          <p:cNvCxnSpPr>
            <a:stCxn id="7" idx="2"/>
            <a:endCxn id="20" idx="0"/>
          </p:cNvCxnSpPr>
          <p:nvPr/>
        </p:nvCxnSpPr>
        <p:spPr>
          <a:xfrm>
            <a:off x="1315375" y="3224073"/>
            <a:ext cx="136739" cy="85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20" idx="0"/>
          </p:cNvCxnSpPr>
          <p:nvPr/>
        </p:nvCxnSpPr>
        <p:spPr>
          <a:xfrm flipH="1">
            <a:off x="1452114" y="3224073"/>
            <a:ext cx="4225153" cy="85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8578" y="3382391"/>
            <a:ext cx="838631" cy="260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73192" y="3382390"/>
            <a:ext cx="838631" cy="260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</a:t>
            </a:r>
          </a:p>
        </p:txBody>
      </p:sp>
      <p:cxnSp>
        <p:nvCxnSpPr>
          <p:cNvPr id="29" name="Straight Arrow Connector 28"/>
          <p:cNvCxnSpPr>
            <a:stCxn id="7" idx="2"/>
            <a:endCxn id="27" idx="0"/>
          </p:cNvCxnSpPr>
          <p:nvPr/>
        </p:nvCxnSpPr>
        <p:spPr>
          <a:xfrm flipH="1">
            <a:off x="517894" y="3224073"/>
            <a:ext cx="797481" cy="15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28" idx="0"/>
          </p:cNvCxnSpPr>
          <p:nvPr/>
        </p:nvCxnSpPr>
        <p:spPr>
          <a:xfrm>
            <a:off x="1315375" y="3224073"/>
            <a:ext cx="677133" cy="15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2"/>
            <a:endCxn id="20" idx="0"/>
          </p:cNvCxnSpPr>
          <p:nvPr/>
        </p:nvCxnSpPr>
        <p:spPr>
          <a:xfrm flipH="1">
            <a:off x="1452114" y="3642801"/>
            <a:ext cx="540394" cy="43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2"/>
            <a:endCxn id="20" idx="0"/>
          </p:cNvCxnSpPr>
          <p:nvPr/>
        </p:nvCxnSpPr>
        <p:spPr>
          <a:xfrm>
            <a:off x="517894" y="3642802"/>
            <a:ext cx="934220" cy="43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66523" y="5311804"/>
            <a:ext cx="1179000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Motifs</a:t>
            </a:r>
          </a:p>
        </p:txBody>
      </p:sp>
      <p:cxnSp>
        <p:nvCxnSpPr>
          <p:cNvPr id="45" name="Straight Arrow Connector 44"/>
          <p:cNvCxnSpPr>
            <a:stCxn id="20" idx="2"/>
            <a:endCxn id="44" idx="0"/>
          </p:cNvCxnSpPr>
          <p:nvPr/>
        </p:nvCxnSpPr>
        <p:spPr>
          <a:xfrm>
            <a:off x="1452114" y="4876798"/>
            <a:ext cx="3909" cy="43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3"/>
            <a:endCxn id="51" idx="2"/>
          </p:cNvCxnSpPr>
          <p:nvPr/>
        </p:nvCxnSpPr>
        <p:spPr>
          <a:xfrm flipV="1">
            <a:off x="2045523" y="4447140"/>
            <a:ext cx="2945204" cy="126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25619" y="4077808"/>
            <a:ext cx="453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they appear in other pollen specific genes?</a:t>
            </a:r>
          </a:p>
        </p:txBody>
      </p:sp>
      <p:cxnSp>
        <p:nvCxnSpPr>
          <p:cNvPr id="53" name="Straight Arrow Connector 52"/>
          <p:cNvCxnSpPr>
            <a:stCxn id="6" idx="2"/>
            <a:endCxn id="51" idx="0"/>
          </p:cNvCxnSpPr>
          <p:nvPr/>
        </p:nvCxnSpPr>
        <p:spPr>
          <a:xfrm>
            <a:off x="3379432" y="3224073"/>
            <a:ext cx="1611295" cy="85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4" idx="3"/>
            <a:endCxn id="62" idx="1"/>
          </p:cNvCxnSpPr>
          <p:nvPr/>
        </p:nvCxnSpPr>
        <p:spPr>
          <a:xfrm flipV="1">
            <a:off x="2045523" y="5043992"/>
            <a:ext cx="2945204" cy="66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990727" y="4859326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they conserved?</a:t>
            </a:r>
          </a:p>
        </p:txBody>
      </p:sp>
      <p:cxnSp>
        <p:nvCxnSpPr>
          <p:cNvPr id="65" name="Straight Arrow Connector 64"/>
          <p:cNvCxnSpPr>
            <a:stCxn id="44" idx="3"/>
            <a:endCxn id="68" idx="1"/>
          </p:cNvCxnSpPr>
          <p:nvPr/>
        </p:nvCxnSpPr>
        <p:spPr>
          <a:xfrm flipV="1">
            <a:off x="2045523" y="5529305"/>
            <a:ext cx="3134841" cy="18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180364" y="5344639"/>
            <a:ext cx="394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biological functions do they have?</a:t>
            </a:r>
          </a:p>
        </p:txBody>
      </p:sp>
      <p:cxnSp>
        <p:nvCxnSpPr>
          <p:cNvPr id="70" name="Straight Arrow Connector 69"/>
          <p:cNvCxnSpPr>
            <a:stCxn id="44" idx="3"/>
            <a:endCxn id="71" idx="1"/>
          </p:cNvCxnSpPr>
          <p:nvPr/>
        </p:nvCxnSpPr>
        <p:spPr>
          <a:xfrm>
            <a:off x="2045523" y="5711299"/>
            <a:ext cx="3080081" cy="51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125604" y="6043924"/>
            <a:ext cx="339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known TFBS do they match?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48974" y="1043876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Isaac</a:t>
            </a:r>
          </a:p>
          <a:p>
            <a:r>
              <a:rPr lang="en-US" dirty="0">
                <a:solidFill>
                  <a:srgbClr val="FF0000"/>
                </a:solidFill>
              </a:rPr>
              <a:t>Rich</a:t>
            </a:r>
          </a:p>
        </p:txBody>
      </p:sp>
      <p:sp>
        <p:nvSpPr>
          <p:cNvPr id="34" name="TextBox 33"/>
          <p:cNvSpPr txBox="1"/>
          <p:nvPr/>
        </p:nvSpPr>
        <p:spPr>
          <a:xfrm rot="20613519">
            <a:off x="3813175" y="4882043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Prashant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86424" y="5231460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Prashant</a:t>
            </a:r>
          </a:p>
        </p:txBody>
      </p:sp>
      <p:sp>
        <p:nvSpPr>
          <p:cNvPr id="37" name="TextBox 36"/>
          <p:cNvSpPr txBox="1"/>
          <p:nvPr/>
        </p:nvSpPr>
        <p:spPr>
          <a:xfrm rot="530004">
            <a:off x="3996035" y="5761843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Prashant</a:t>
            </a:r>
          </a:p>
        </p:txBody>
      </p:sp>
      <p:sp>
        <p:nvSpPr>
          <p:cNvPr id="38" name="TextBox 37"/>
          <p:cNvSpPr txBox="1"/>
          <p:nvPr/>
        </p:nvSpPr>
        <p:spPr>
          <a:xfrm rot="20202565">
            <a:off x="3528717" y="4522121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Prashant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83744" y="4986080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Prashant</a:t>
            </a:r>
          </a:p>
        </p:txBody>
      </p:sp>
    </p:spTree>
    <p:extLst>
      <p:ext uri="{BB962C8B-B14F-4D97-AF65-F5344CB8AC3E}">
        <p14:creationId xmlns:p14="http://schemas.microsoft.com/office/powerpoint/2010/main" val="294533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5522" y="997256"/>
            <a:ext cx="2982897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pollen specific genes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990727" y="2426562"/>
            <a:ext cx="1373080" cy="797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HRGPs</a:t>
            </a:r>
          </a:p>
        </p:txBody>
      </p:sp>
      <p:sp>
        <p:nvSpPr>
          <p:cNvPr id="6" name="Rectangle 5"/>
          <p:cNvSpPr/>
          <p:nvPr/>
        </p:nvSpPr>
        <p:spPr>
          <a:xfrm>
            <a:off x="2870444" y="2425083"/>
            <a:ext cx="1017975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 HRGPs</a:t>
            </a:r>
          </a:p>
        </p:txBody>
      </p:sp>
      <p:sp>
        <p:nvSpPr>
          <p:cNvPr id="7" name="Rectangle 6"/>
          <p:cNvSpPr/>
          <p:nvPr/>
        </p:nvSpPr>
        <p:spPr>
          <a:xfrm>
            <a:off x="862614" y="2425083"/>
            <a:ext cx="905522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HRGPs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8136" y="62144"/>
            <a:ext cx="1189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GENES</a:t>
            </a:r>
          </a:p>
          <a:p>
            <a:r>
              <a:rPr lang="en-US" dirty="0"/>
              <a:t>RNA-</a:t>
            </a:r>
            <a:r>
              <a:rPr lang="en-US" dirty="0" err="1"/>
              <a:t>seq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4" idx="0"/>
          </p:cNvCxnSpPr>
          <p:nvPr/>
        </p:nvCxnSpPr>
        <p:spPr>
          <a:xfrm>
            <a:off x="2362690" y="708475"/>
            <a:ext cx="34281" cy="28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0"/>
          </p:cNvCxnSpPr>
          <p:nvPr/>
        </p:nvCxnSpPr>
        <p:spPr>
          <a:xfrm flipH="1">
            <a:off x="1315375" y="1796246"/>
            <a:ext cx="1030174" cy="6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2396971" y="1796246"/>
            <a:ext cx="982461" cy="62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3"/>
            <a:endCxn id="5" idx="0"/>
          </p:cNvCxnSpPr>
          <p:nvPr/>
        </p:nvCxnSpPr>
        <p:spPr>
          <a:xfrm>
            <a:off x="2957244" y="385310"/>
            <a:ext cx="2720023" cy="2041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62614" y="4077808"/>
            <a:ext cx="1179000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Motif discovery</a:t>
            </a:r>
          </a:p>
        </p:txBody>
      </p:sp>
      <p:cxnSp>
        <p:nvCxnSpPr>
          <p:cNvPr id="21" name="Straight Arrow Connector 20"/>
          <p:cNvCxnSpPr>
            <a:stCxn id="7" idx="2"/>
            <a:endCxn id="20" idx="0"/>
          </p:cNvCxnSpPr>
          <p:nvPr/>
        </p:nvCxnSpPr>
        <p:spPr>
          <a:xfrm>
            <a:off x="1315375" y="3224073"/>
            <a:ext cx="136739" cy="85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20" idx="0"/>
          </p:cNvCxnSpPr>
          <p:nvPr/>
        </p:nvCxnSpPr>
        <p:spPr>
          <a:xfrm flipH="1">
            <a:off x="1452114" y="3224073"/>
            <a:ext cx="4225153" cy="85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8578" y="3382391"/>
            <a:ext cx="838631" cy="260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73192" y="3382390"/>
            <a:ext cx="838631" cy="260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</a:t>
            </a:r>
          </a:p>
        </p:txBody>
      </p:sp>
      <p:cxnSp>
        <p:nvCxnSpPr>
          <p:cNvPr id="29" name="Straight Arrow Connector 28"/>
          <p:cNvCxnSpPr>
            <a:stCxn id="7" idx="2"/>
            <a:endCxn id="27" idx="0"/>
          </p:cNvCxnSpPr>
          <p:nvPr/>
        </p:nvCxnSpPr>
        <p:spPr>
          <a:xfrm flipH="1">
            <a:off x="517894" y="3224073"/>
            <a:ext cx="797481" cy="15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28" idx="0"/>
          </p:cNvCxnSpPr>
          <p:nvPr/>
        </p:nvCxnSpPr>
        <p:spPr>
          <a:xfrm>
            <a:off x="1315375" y="3224073"/>
            <a:ext cx="677133" cy="15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2"/>
            <a:endCxn id="20" idx="0"/>
          </p:cNvCxnSpPr>
          <p:nvPr/>
        </p:nvCxnSpPr>
        <p:spPr>
          <a:xfrm flipH="1">
            <a:off x="1452114" y="3642801"/>
            <a:ext cx="540394" cy="43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2"/>
            <a:endCxn id="20" idx="0"/>
          </p:cNvCxnSpPr>
          <p:nvPr/>
        </p:nvCxnSpPr>
        <p:spPr>
          <a:xfrm>
            <a:off x="517894" y="3642802"/>
            <a:ext cx="934220" cy="43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66523" y="5311804"/>
            <a:ext cx="1179000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Motifs</a:t>
            </a:r>
          </a:p>
        </p:txBody>
      </p:sp>
      <p:cxnSp>
        <p:nvCxnSpPr>
          <p:cNvPr id="45" name="Straight Arrow Connector 44"/>
          <p:cNvCxnSpPr>
            <a:stCxn id="20" idx="2"/>
            <a:endCxn id="44" idx="0"/>
          </p:cNvCxnSpPr>
          <p:nvPr/>
        </p:nvCxnSpPr>
        <p:spPr>
          <a:xfrm>
            <a:off x="1452114" y="4876798"/>
            <a:ext cx="3909" cy="43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3"/>
            <a:endCxn id="51" idx="2"/>
          </p:cNvCxnSpPr>
          <p:nvPr/>
        </p:nvCxnSpPr>
        <p:spPr>
          <a:xfrm flipV="1">
            <a:off x="2045523" y="4447140"/>
            <a:ext cx="2945204" cy="126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25619" y="4077808"/>
            <a:ext cx="453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they appear in other pollen specific genes?</a:t>
            </a:r>
          </a:p>
        </p:txBody>
      </p:sp>
      <p:cxnSp>
        <p:nvCxnSpPr>
          <p:cNvPr id="53" name="Straight Arrow Connector 52"/>
          <p:cNvCxnSpPr>
            <a:stCxn id="6" idx="2"/>
            <a:endCxn id="51" idx="0"/>
          </p:cNvCxnSpPr>
          <p:nvPr/>
        </p:nvCxnSpPr>
        <p:spPr>
          <a:xfrm>
            <a:off x="3379432" y="3224073"/>
            <a:ext cx="1611295" cy="85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4" idx="3"/>
            <a:endCxn id="62" idx="1"/>
          </p:cNvCxnSpPr>
          <p:nvPr/>
        </p:nvCxnSpPr>
        <p:spPr>
          <a:xfrm flipV="1">
            <a:off x="2045523" y="5043992"/>
            <a:ext cx="2945204" cy="66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990727" y="4859326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they conserved?</a:t>
            </a:r>
          </a:p>
        </p:txBody>
      </p:sp>
      <p:cxnSp>
        <p:nvCxnSpPr>
          <p:cNvPr id="65" name="Straight Arrow Connector 64"/>
          <p:cNvCxnSpPr>
            <a:stCxn id="44" idx="3"/>
            <a:endCxn id="68" idx="1"/>
          </p:cNvCxnSpPr>
          <p:nvPr/>
        </p:nvCxnSpPr>
        <p:spPr>
          <a:xfrm flipV="1">
            <a:off x="2045523" y="5529305"/>
            <a:ext cx="3134841" cy="18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180364" y="5344639"/>
            <a:ext cx="394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biological functions do they have?</a:t>
            </a:r>
          </a:p>
        </p:txBody>
      </p:sp>
      <p:cxnSp>
        <p:nvCxnSpPr>
          <p:cNvPr id="70" name="Straight Arrow Connector 69"/>
          <p:cNvCxnSpPr>
            <a:stCxn id="44" idx="3"/>
            <a:endCxn id="71" idx="1"/>
          </p:cNvCxnSpPr>
          <p:nvPr/>
        </p:nvCxnSpPr>
        <p:spPr>
          <a:xfrm>
            <a:off x="2045523" y="5711299"/>
            <a:ext cx="3080081" cy="51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125604" y="6043924"/>
            <a:ext cx="339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known TFBS do they match?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15970" y="951089"/>
            <a:ext cx="114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Tau &gt; 0.85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29479" y="1388161"/>
            <a:ext cx="202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Mean log2(</a:t>
            </a:r>
            <a:r>
              <a:rPr lang="en-US" b="1" dirty="0" err="1"/>
              <a:t>exp</a:t>
            </a:r>
            <a:r>
              <a:rPr lang="en-US" b="1" dirty="0"/>
              <a:t>) =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34561" y="15977"/>
            <a:ext cx="10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Evidence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13805" y="483533"/>
            <a:ext cx="417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 1. Tissue Specification of 166 HRGPs</a:t>
            </a:r>
          </a:p>
        </p:txBody>
      </p:sp>
      <p:cxnSp>
        <p:nvCxnSpPr>
          <p:cNvPr id="37" name="Straight Arrow Connector 36"/>
          <p:cNvCxnSpPr>
            <a:endCxn id="35" idx="1"/>
          </p:cNvCxnSpPr>
          <p:nvPr/>
        </p:nvCxnSpPr>
        <p:spPr>
          <a:xfrm flipV="1">
            <a:off x="3882965" y="668199"/>
            <a:ext cx="4130840" cy="56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819858" y="994584"/>
            <a:ext cx="4193947" cy="143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013805" y="787360"/>
            <a:ext cx="364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 S1. Pollen Specific non-HRGPs.</a:t>
            </a:r>
          </a:p>
        </p:txBody>
      </p:sp>
      <p:cxnSp>
        <p:nvCxnSpPr>
          <p:cNvPr id="42" name="Straight Arrow Connector 41"/>
          <p:cNvCxnSpPr>
            <a:endCxn id="47" idx="1"/>
          </p:cNvCxnSpPr>
          <p:nvPr/>
        </p:nvCxnSpPr>
        <p:spPr>
          <a:xfrm flipV="1">
            <a:off x="5176611" y="1458920"/>
            <a:ext cx="2836242" cy="269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998123" y="2169542"/>
            <a:ext cx="406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4. Statistical significant biological functions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2048157" y="1297903"/>
            <a:ext cx="5965647" cy="404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012853" y="1135754"/>
            <a:ext cx="407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2. Common promoter elements for pollen specific HRGPs</a:t>
            </a:r>
          </a:p>
        </p:txBody>
      </p:sp>
      <p:cxnSp>
        <p:nvCxnSpPr>
          <p:cNvPr id="49" name="Straight Arrow Connector 48"/>
          <p:cNvCxnSpPr>
            <a:endCxn id="47" idx="1"/>
          </p:cNvCxnSpPr>
          <p:nvPr/>
        </p:nvCxnSpPr>
        <p:spPr>
          <a:xfrm flipV="1">
            <a:off x="5935827" y="1458920"/>
            <a:ext cx="2077026" cy="347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293699" y="2832190"/>
            <a:ext cx="1737047" cy="262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223211" y="1958372"/>
            <a:ext cx="1922287" cy="414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998123" y="1773706"/>
            <a:ext cx="40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3. Motif database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366131" y="61415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Isaac</a:t>
            </a:r>
          </a:p>
        </p:txBody>
      </p:sp>
      <p:sp>
        <p:nvSpPr>
          <p:cNvPr id="63" name="TextBox 62"/>
          <p:cNvSpPr txBox="1"/>
          <p:nvPr/>
        </p:nvSpPr>
        <p:spPr>
          <a:xfrm rot="20613519">
            <a:off x="3813175" y="4882043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Prashant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86424" y="5231460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Prashant</a:t>
            </a:r>
          </a:p>
        </p:txBody>
      </p:sp>
      <p:sp>
        <p:nvSpPr>
          <p:cNvPr id="66" name="TextBox 65"/>
          <p:cNvSpPr txBox="1"/>
          <p:nvPr/>
        </p:nvSpPr>
        <p:spPr>
          <a:xfrm rot="530004">
            <a:off x="3996035" y="5761843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Prashant</a:t>
            </a:r>
          </a:p>
        </p:txBody>
      </p:sp>
      <p:sp>
        <p:nvSpPr>
          <p:cNvPr id="67" name="TextBox 66"/>
          <p:cNvSpPr txBox="1"/>
          <p:nvPr/>
        </p:nvSpPr>
        <p:spPr>
          <a:xfrm rot="20202565">
            <a:off x="3528717" y="4522121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Prashant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83744" y="4986080"/>
            <a:ext cx="100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Prashant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6950802" y="4809206"/>
            <a:ext cx="1875400" cy="20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826202" y="4616748"/>
            <a:ext cx="223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Phylogenetic tree?</a:t>
            </a:r>
          </a:p>
        </p:txBody>
      </p:sp>
    </p:spTree>
    <p:extLst>
      <p:ext uri="{BB962C8B-B14F-4D97-AF65-F5344CB8AC3E}">
        <p14:creationId xmlns:p14="http://schemas.microsoft.com/office/powerpoint/2010/main" val="124317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19" y="1286143"/>
            <a:ext cx="6104762" cy="42857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84611" y="564776"/>
            <a:ext cx="805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difference in the number of genes in Arabidopsis.org and </a:t>
            </a:r>
            <a:r>
              <a:rPr lang="en-US" dirty="0" err="1"/>
              <a:t>Ensembl</a:t>
            </a:r>
            <a:r>
              <a:rPr lang="en-US" dirty="0"/>
              <a:t> </a:t>
            </a:r>
            <a:r>
              <a:rPr lang="en-US" dirty="0" err="1"/>
              <a:t>Biomart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0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206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Yichao</dc:creator>
  <cp:lastModifiedBy>Li, Yichao</cp:lastModifiedBy>
  <cp:revision>15</cp:revision>
  <dcterms:created xsi:type="dcterms:W3CDTF">2017-03-04T16:29:47Z</dcterms:created>
  <dcterms:modified xsi:type="dcterms:W3CDTF">2017-04-29T21:05:42Z</dcterms:modified>
</cp:coreProperties>
</file>