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74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E65622-8723-4583-8D62-53DFD5F1E3C6}">
  <a:tblStyle styleId="{5CE65622-8723-4583-8D62-53DFD5F1E3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Good morning everyone.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My name is Yichen Li, and today I’ll be presenting my project “Predicting Heart Disease Risk from Behavioral and Health Indicators.”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project explores how we can use machine learning to identify people at higher risk of heart disease based on health and lifestyle survey data collected across the US.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b4b8a150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9b4b8a150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9b4b8a1508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9b4b8a1508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Let’s start with the motivation.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Heart disease is the leading cause of death in the United States, according to the CDC, One person dies every 34 seconds from cardiovascular disease, and In 2023, in every 3 deaths, one of them is died from cardiovascular disease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the question driving this project is simple but critical: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we use data on behavior and health to predict who is at risk—before a major event like a heart attack occurs?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Early detection could guide preventive actions, reduce hospitalizations, and ultimately save lives.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a binary classification problem — the target variable is whether the respondent has experienced heart disease or not.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dataset comes from the Kaggle platform.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It’s collected from a nationwide telephone survey covering over 250k individuals and 22 features describing health status, habits, and demographics.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large sample size introduces computational and imbalance challenges that I’ll discuss later.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b4b8a1508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b4b8a1508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During exploratory data analysis, the first major observation was a strong class imbalance. Only about 9 percent of respondents reported heart disease.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This tells us that heart disease cases are relatively rare in the dataset, which is realistic for population-level data but poses a challenge for training.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Due to this noticeable imbalance, I later used stratified splitting to ensure that all subsets of data kept the same proportion of positive and negative cases.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b4b8a1508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b4b8a1508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Next, I looked at demographic trends.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data show that males have a somewhat higher rate of heart disease than females.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addition, age stood out the most: as we move from younger to older age groups, the rate of heart disease rises steadily. The increase is not just linear but noticeably sharp after middle age, suggesting that age is a dominant predictive factor in this dataset.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b4b8a1508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b4b8a1508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also examined continuous health indicators such as BMI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green bars represent individuals without heart disease, while the orange bars represent those with heart disease. Both groups show a similar overall shape.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graph provides me with some hints to apply what kind of Scaling method to standardize this feature before modeling.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b4b8a1508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b4b8a1508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step is data splitting, I split the dataset into 70 percent training, 15 percent validation, and 15 percent testing sets.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Because of the imbalance mentioned earlier, I used stratified sampling, which ensures each subset has the same ratio of target cases.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helps avoid biased validation scores and gives a more reliable measure of generalization.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b4b8a1508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b4b8a1508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Next comes the preprocessing.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dataset had no missing values, which simplified the workflow.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13 out of the 21 independent variables are binary features, already encoded as 0 or 1, so these features do not require transformation.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Several ordinal features, such as general health, </a:t>
            </a:r>
            <a:r>
              <a:rPr lang="en">
                <a:solidFill>
                  <a:schemeClr val="dk1"/>
                </a:solidFill>
              </a:rPr>
              <a:t>diabetes status,  age group, </a:t>
            </a:r>
            <a:r>
              <a:rPr lang="en">
                <a:solidFill>
                  <a:schemeClr val="dk1"/>
                </a:solidFill>
              </a:rPr>
              <a:t>education, </a:t>
            </a:r>
            <a:r>
              <a:rPr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income were already ordinal encoded in the original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Finally, the continuous numeric features — BMI, MentHlth, and PhysHlth — were standardized using MinMax Scaler.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Why use MinMaxScaler rather than StandardScaler?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b4b8a1508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9b4b8a1508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histograms here show the distributions of the three features — BMI, MentHlth, and PhysHlth — before scaling.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dashed red and green lines indicate the boundaries for each variable.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For example, BMI falls between 12 and 98, and both MentHlth and PhysHlth are, defined by the dataset, ranging from 0 to 30 days.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Since these variables have reasonably known upper and lower limits, I used a MinMaxScaler instead of a StandardScaler.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9b4b8a1508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9b4b8a1508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7150" y="2760475"/>
            <a:ext cx="4766026" cy="23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0" y="-25"/>
            <a:ext cx="9144000" cy="29457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308475"/>
            <a:ext cx="8520600" cy="12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704700" y="1636325"/>
            <a:ext cx="7734600" cy="0"/>
          </a:xfrm>
          <a:prstGeom prst="straightConnector1">
            <a:avLst/>
          </a:prstGeom>
          <a:noFill/>
          <a:ln cap="flat" cmpd="sng" w="9525">
            <a:solidFill>
              <a:srgbClr val="C0040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368275"/>
            <a:ext cx="9144000" cy="7752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25" y="4388312"/>
            <a:ext cx="1470250" cy="7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22697" y="4559075"/>
            <a:ext cx="30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buNone/>
              <a:defRPr b="1"/>
            </a:lvl1pPr>
            <a:lvl2pPr lvl="1" algn="l">
              <a:buNone/>
              <a:defRPr b="1"/>
            </a:lvl2pPr>
            <a:lvl3pPr lvl="2" algn="l">
              <a:buNone/>
              <a:defRPr b="1"/>
            </a:lvl3pPr>
            <a:lvl4pPr lvl="3" algn="l">
              <a:buNone/>
              <a:defRPr b="1"/>
            </a:lvl4pPr>
            <a:lvl5pPr lvl="4" algn="l">
              <a:buNone/>
              <a:defRPr b="1"/>
            </a:lvl5pPr>
            <a:lvl6pPr lvl="5" algn="l">
              <a:buNone/>
              <a:defRPr b="1"/>
            </a:lvl6pPr>
            <a:lvl7pPr lvl="6" algn="l">
              <a:buNone/>
              <a:defRPr b="1"/>
            </a:lvl7pPr>
            <a:lvl8pPr lvl="7" algn="l">
              <a:buNone/>
              <a:defRPr b="1"/>
            </a:lvl8pPr>
            <a:lvl9pPr lvl="8" algn="l">
              <a:buNone/>
              <a:defRPr b="1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368275"/>
            <a:ext cx="9144000" cy="7752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25" y="4388312"/>
            <a:ext cx="1470250" cy="7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3" type="sldNum"/>
          </p:nvPr>
        </p:nvSpPr>
        <p:spPr>
          <a:xfrm>
            <a:off x="8522697" y="4559075"/>
            <a:ext cx="30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buNone/>
              <a:defRPr b="1"/>
            </a:lvl1pPr>
            <a:lvl2pPr lvl="1" algn="l">
              <a:buNone/>
              <a:defRPr b="1"/>
            </a:lvl2pPr>
            <a:lvl3pPr lvl="2" algn="l">
              <a:buNone/>
              <a:defRPr b="1"/>
            </a:lvl3pPr>
            <a:lvl4pPr lvl="3" algn="l">
              <a:buNone/>
              <a:defRPr b="1"/>
            </a:lvl4pPr>
            <a:lvl5pPr lvl="4" algn="l">
              <a:buNone/>
              <a:defRPr b="1"/>
            </a:lvl5pPr>
            <a:lvl6pPr lvl="5" algn="l">
              <a:buNone/>
              <a:defRPr b="1"/>
            </a:lvl6pPr>
            <a:lvl7pPr lvl="6" algn="l">
              <a:buNone/>
              <a:defRPr b="1"/>
            </a:lvl7pPr>
            <a:lvl8pPr lvl="7" algn="l">
              <a:buNone/>
              <a:defRPr b="1"/>
            </a:lvl8pPr>
            <a:lvl9pPr lvl="8" algn="l">
              <a:buNone/>
              <a:defRPr b="1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4368275"/>
            <a:ext cx="9144000" cy="7752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" name="Google Shape;3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25" y="4388312"/>
            <a:ext cx="1470250" cy="73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idx="2" type="sldNum"/>
          </p:nvPr>
        </p:nvSpPr>
        <p:spPr>
          <a:xfrm>
            <a:off x="8522697" y="4559075"/>
            <a:ext cx="30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buNone/>
              <a:defRPr b="1"/>
            </a:lvl1pPr>
            <a:lvl2pPr lvl="1" algn="l">
              <a:buNone/>
              <a:defRPr b="1"/>
            </a:lvl2pPr>
            <a:lvl3pPr lvl="2" algn="l">
              <a:buNone/>
              <a:defRPr b="1"/>
            </a:lvl3pPr>
            <a:lvl4pPr lvl="3" algn="l">
              <a:buNone/>
              <a:defRPr b="1"/>
            </a:lvl4pPr>
            <a:lvl5pPr lvl="4" algn="l">
              <a:buNone/>
              <a:defRPr b="1"/>
            </a:lvl5pPr>
            <a:lvl6pPr lvl="5" algn="l">
              <a:buNone/>
              <a:defRPr b="1"/>
            </a:lvl6pPr>
            <a:lvl7pPr lvl="6" algn="l">
              <a:buNone/>
              <a:defRPr b="1"/>
            </a:lvl7pPr>
            <a:lvl8pPr lvl="7" algn="l">
              <a:buNone/>
              <a:defRPr b="1"/>
            </a:lvl8pPr>
            <a:lvl9pPr lvl="8" algn="l">
              <a:buNone/>
              <a:defRPr b="1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A4AE"/>
              </a:solidFill>
            </a:endParaRPr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340650" y="2803075"/>
            <a:ext cx="3927600" cy="2400"/>
          </a:xfrm>
          <a:prstGeom prst="straightConnector1">
            <a:avLst/>
          </a:prstGeom>
          <a:noFill/>
          <a:ln cap="flat" cmpd="sng" w="9525">
            <a:solidFill>
              <a:srgbClr val="C0040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message">
  <p:cSld name="CUSTOM_3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-1128712" y="-971550"/>
            <a:ext cx="11544300" cy="7086600"/>
          </a:xfrm>
          <a:prstGeom prst="rect">
            <a:avLst/>
          </a:prstGeom>
          <a:gradFill>
            <a:gsLst>
              <a:gs pos="0">
                <a:srgbClr val="7A543E"/>
              </a:gs>
              <a:gs pos="100000">
                <a:srgbClr val="3333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5400000" dist="219075">
              <a:srgbClr val="000000">
                <a:alpha val="51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458950" y="522225"/>
            <a:ext cx="63690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ple Images">
  <p:cSld name="CUSTOM_1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rot="10647412">
            <a:off x="-3988386" y="-775038"/>
            <a:ext cx="7078872" cy="861066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7A543E"/>
              </a:gs>
              <a:gs pos="100000">
                <a:srgbClr val="33333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3406950" y="790175"/>
            <a:ext cx="5051100" cy="10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406950" y="2617675"/>
            <a:ext cx="51450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3313050" y="1924050"/>
            <a:ext cx="5238900" cy="0"/>
          </a:xfrm>
          <a:prstGeom prst="straightConnector1">
            <a:avLst/>
          </a:prstGeom>
          <a:noFill/>
          <a:ln cap="flat" cmpd="sng" w="19050">
            <a:solidFill>
              <a:srgbClr val="ED1C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" name="Google Shape;51;p8"/>
          <p:cNvSpPr txBox="1"/>
          <p:nvPr>
            <p:ph idx="2" type="subTitle"/>
          </p:nvPr>
        </p:nvSpPr>
        <p:spPr>
          <a:xfrm>
            <a:off x="3423405" y="2051400"/>
            <a:ext cx="5051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600"/>
              <a:buNone/>
              <a:defRPr b="1">
                <a:solidFill>
                  <a:srgbClr val="4E36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/>
          <p:nvPr>
            <p:ph idx="3" type="pic"/>
          </p:nvPr>
        </p:nvSpPr>
        <p:spPr>
          <a:xfrm>
            <a:off x="92150" y="97350"/>
            <a:ext cx="1826700" cy="1826700"/>
          </a:xfrm>
          <a:prstGeom prst="ellipse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3240000" dist="95250">
              <a:srgbClr val="000000">
                <a:alpha val="8000"/>
              </a:srgbClr>
            </a:outerShdw>
          </a:effectLst>
        </p:spPr>
      </p:sp>
      <p:sp>
        <p:nvSpPr>
          <p:cNvPr id="53" name="Google Shape;53;p8"/>
          <p:cNvSpPr/>
          <p:nvPr>
            <p:ph idx="4" type="pic"/>
          </p:nvPr>
        </p:nvSpPr>
        <p:spPr>
          <a:xfrm>
            <a:off x="-48575" y="3193925"/>
            <a:ext cx="1826700" cy="1826700"/>
          </a:xfrm>
          <a:prstGeom prst="ellipse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3240000" dist="95250">
              <a:srgbClr val="000000">
                <a:alpha val="8000"/>
              </a:srgbClr>
            </a:outerShdw>
          </a:effectLst>
        </p:spPr>
      </p:sp>
      <p:sp>
        <p:nvSpPr>
          <p:cNvPr id="54" name="Google Shape;54;p8"/>
          <p:cNvSpPr/>
          <p:nvPr>
            <p:ph idx="5" type="pic"/>
          </p:nvPr>
        </p:nvSpPr>
        <p:spPr>
          <a:xfrm>
            <a:off x="652425" y="1582263"/>
            <a:ext cx="1826700" cy="1826700"/>
          </a:xfrm>
          <a:prstGeom prst="ellipse">
            <a:avLst/>
          </a:prstGeom>
          <a:noFill/>
          <a:ln cap="flat" cmpd="sng" w="762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371475" rotWithShape="0" algn="bl" dir="3240000" dist="95250">
              <a:srgbClr val="000000">
                <a:alpha val="8000"/>
              </a:srgbClr>
            </a:outerShdw>
          </a:effectLst>
        </p:spPr>
      </p:sp>
      <p:pic>
        <p:nvPicPr>
          <p:cNvPr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7950" y="4408475"/>
            <a:ext cx="1255702" cy="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Logo">
  <p:cSld name="CUSTOM_1_1_1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326925" y="224325"/>
            <a:ext cx="8486100" cy="10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26925" y="2051825"/>
            <a:ext cx="8533800" cy="21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9" name="Google Shape;59;p9"/>
          <p:cNvCxnSpPr/>
          <p:nvPr/>
        </p:nvCxnSpPr>
        <p:spPr>
          <a:xfrm>
            <a:off x="233025" y="1358200"/>
            <a:ext cx="8644200" cy="0"/>
          </a:xfrm>
          <a:prstGeom prst="straightConnector1">
            <a:avLst/>
          </a:prstGeom>
          <a:noFill/>
          <a:ln cap="flat" cmpd="sng" w="19050">
            <a:solidFill>
              <a:srgbClr val="ED1C2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9"/>
          <p:cNvSpPr txBox="1"/>
          <p:nvPr>
            <p:ph idx="2" type="subTitle"/>
          </p:nvPr>
        </p:nvSpPr>
        <p:spPr>
          <a:xfrm>
            <a:off x="343372" y="1485550"/>
            <a:ext cx="85338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600"/>
              <a:buNone/>
              <a:defRPr b="1">
                <a:solidFill>
                  <a:srgbClr val="4E36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7950" y="4408475"/>
            <a:ext cx="1255702" cy="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  <a:defRPr sz="2800">
                <a:solidFill>
                  <a:srgbClr val="4E362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600"/>
              <a:buChar char="●"/>
              <a:defRPr sz="1600">
                <a:solidFill>
                  <a:srgbClr val="4E3629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○"/>
              <a:defRPr>
                <a:solidFill>
                  <a:srgbClr val="4E3629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■"/>
              <a:defRPr>
                <a:solidFill>
                  <a:srgbClr val="4E3629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●"/>
              <a:defRPr>
                <a:solidFill>
                  <a:srgbClr val="4E3629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○"/>
              <a:defRPr>
                <a:solidFill>
                  <a:srgbClr val="4E3629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■"/>
              <a:defRPr>
                <a:solidFill>
                  <a:srgbClr val="4E3629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●"/>
              <a:defRPr>
                <a:solidFill>
                  <a:srgbClr val="4E3629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○"/>
              <a:defRPr>
                <a:solidFill>
                  <a:srgbClr val="4E3629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400"/>
              <a:buChar char="■"/>
              <a:defRPr>
                <a:solidFill>
                  <a:srgbClr val="4E3629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6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2902075" y="3066600"/>
            <a:ext cx="3153600" cy="184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pic>
        <p:nvPicPr>
          <p:cNvPr descr="Data Science Institute Logo Suite OUTLINE_Primary_Hz.png" id="67" name="Google Shape;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9413" y="3291075"/>
            <a:ext cx="2856274" cy="110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0"/>
          <p:cNvSpPr txBox="1"/>
          <p:nvPr>
            <p:ph type="ctrTitle"/>
          </p:nvPr>
        </p:nvSpPr>
        <p:spPr>
          <a:xfrm>
            <a:off x="311700" y="308475"/>
            <a:ext cx="8520600" cy="12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50"/>
              <a:t>Predicting Heart Disease Risk from Behavioral and Health Indicators</a:t>
            </a:r>
            <a:endParaRPr sz="3550"/>
          </a:p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265200" y="1909275"/>
            <a:ext cx="86136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45">
                <a:latin typeface="Times New Roman"/>
                <a:ea typeface="Times New Roman"/>
                <a:cs typeface="Times New Roman"/>
                <a:sym typeface="Times New Roman"/>
              </a:rPr>
              <a:t>Yichen Li</a:t>
            </a:r>
            <a:endParaRPr sz="13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45">
                <a:latin typeface="Times New Roman"/>
                <a:ea typeface="Times New Roman"/>
                <a:cs typeface="Times New Roman"/>
                <a:sym typeface="Times New Roman"/>
              </a:rPr>
              <a:t>Brown University, Data Science Institute</a:t>
            </a:r>
            <a:endParaRPr sz="13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345">
                <a:latin typeface="Times New Roman"/>
                <a:ea typeface="Times New Roman"/>
                <a:cs typeface="Times New Roman"/>
                <a:sym typeface="Times New Roman"/>
              </a:rPr>
              <a:t>10/23/2025</a:t>
            </a:r>
            <a:endParaRPr sz="134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4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-39323" y="4832398"/>
            <a:ext cx="54996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github:</a:t>
            </a:r>
            <a:r>
              <a:rPr lang="en" sz="11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https://github.com/YichenLi95/DATA1030_HeartDiseaseProject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125825" y="4427825"/>
            <a:ext cx="1832400" cy="6684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4294967295" type="ctrTitle"/>
          </p:nvPr>
        </p:nvSpPr>
        <p:spPr>
          <a:xfrm>
            <a:off x="62900" y="119775"/>
            <a:ext cx="3924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References</a:t>
            </a:r>
            <a:endParaRPr b="1" sz="2400"/>
          </a:p>
        </p:txBody>
      </p:sp>
      <p:grpSp>
        <p:nvGrpSpPr>
          <p:cNvPr id="176" name="Google Shape;176;p19"/>
          <p:cNvGrpSpPr/>
          <p:nvPr/>
        </p:nvGrpSpPr>
        <p:grpSpPr>
          <a:xfrm>
            <a:off x="181084" y="4407194"/>
            <a:ext cx="1721889" cy="673301"/>
            <a:chOff x="181084" y="4422923"/>
            <a:chExt cx="1721889" cy="673301"/>
          </a:xfrm>
        </p:grpSpPr>
        <p:pic>
          <p:nvPicPr>
            <p:cNvPr descr="Data Science Institute Logo Suite OUTLINE_Primary_Hz.png" id="177" name="Google Shape;177;p19"/>
            <p:cNvPicPr preferRelativeResize="0"/>
            <p:nvPr/>
          </p:nvPicPr>
          <p:blipFill rotWithShape="1">
            <a:blip r:embed="rId3">
              <a:alphaModFix/>
            </a:blip>
            <a:srcRect b="0" l="0" r="75519" t="0"/>
            <a:stretch/>
          </p:blipFill>
          <p:spPr>
            <a:xfrm>
              <a:off x="181084" y="4427825"/>
              <a:ext cx="421525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Science Institute Logo Suite OUTLINE_Primary_Hz.png" id="178" name="Google Shape;178;p19"/>
            <p:cNvPicPr preferRelativeResize="0"/>
            <p:nvPr/>
          </p:nvPicPr>
          <p:blipFill rotWithShape="1">
            <a:blip r:embed="rId4">
              <a:alphaModFix/>
            </a:blip>
            <a:srcRect b="0" l="24477" r="0" t="0"/>
            <a:stretch/>
          </p:blipFill>
          <p:spPr>
            <a:xfrm>
              <a:off x="602599" y="4422923"/>
              <a:ext cx="1300374" cy="6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19"/>
          <p:cNvSpPr txBox="1"/>
          <p:nvPr/>
        </p:nvSpPr>
        <p:spPr>
          <a:xfrm>
            <a:off x="619950" y="786453"/>
            <a:ext cx="790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Facts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(2024, October 24). Heart Disease. https://www.cdc.gov/heart-disease/data-research/facts-stats/index.html?utm_source=chatgpt.com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639600" y="1769553"/>
            <a:ext cx="786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Health Indicators Dataset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(2022, March 10). Kaggle. https://www.kaggle.com/datasets/alexteboul/heart-disease-health-indicators-dataset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5825" y="4427825"/>
            <a:ext cx="1832400" cy="6684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181084" y="4407194"/>
            <a:ext cx="1721889" cy="673301"/>
            <a:chOff x="181084" y="4422923"/>
            <a:chExt cx="1721889" cy="673301"/>
          </a:xfrm>
        </p:grpSpPr>
        <p:pic>
          <p:nvPicPr>
            <p:cNvPr descr="Data Science Institute Logo Suite OUTLINE_Primary_Hz.png" id="77" name="Google Shape;77;p11"/>
            <p:cNvPicPr preferRelativeResize="0"/>
            <p:nvPr/>
          </p:nvPicPr>
          <p:blipFill rotWithShape="1">
            <a:blip r:embed="rId3">
              <a:alphaModFix/>
            </a:blip>
            <a:srcRect b="0" l="0" r="75519" t="0"/>
            <a:stretch/>
          </p:blipFill>
          <p:spPr>
            <a:xfrm>
              <a:off x="181084" y="4427825"/>
              <a:ext cx="421525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Science Institute Logo Suite OUTLINE_Primary_Hz.png" id="78" name="Google Shape;78;p11"/>
            <p:cNvPicPr preferRelativeResize="0"/>
            <p:nvPr/>
          </p:nvPicPr>
          <p:blipFill rotWithShape="1">
            <a:blip r:embed="rId4">
              <a:alphaModFix/>
            </a:blip>
            <a:srcRect b="0" l="24477" r="0" t="0"/>
            <a:stretch/>
          </p:blipFill>
          <p:spPr>
            <a:xfrm>
              <a:off x="602599" y="4422923"/>
              <a:ext cx="1300374" cy="6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1"/>
          <p:cNvSpPr txBox="1"/>
          <p:nvPr>
            <p:ph idx="4294967295" type="ctrTitle"/>
          </p:nvPr>
        </p:nvSpPr>
        <p:spPr>
          <a:xfrm>
            <a:off x="62909" y="119764"/>
            <a:ext cx="23388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Introduction</a:t>
            </a:r>
            <a:endParaRPr b="1" sz="2400"/>
          </a:p>
        </p:txBody>
      </p:sp>
      <p:sp>
        <p:nvSpPr>
          <p:cNvPr id="80" name="Google Shape;80;p11"/>
          <p:cNvSpPr txBox="1"/>
          <p:nvPr/>
        </p:nvSpPr>
        <p:spPr>
          <a:xfrm>
            <a:off x="354100" y="621375"/>
            <a:ext cx="839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9414E"/>
                </a:solidFill>
              </a:rPr>
              <a:t>Goal</a:t>
            </a:r>
            <a:r>
              <a:rPr b="1" lang="en" sz="1500">
                <a:solidFill>
                  <a:srgbClr val="29414E"/>
                </a:solidFill>
              </a:rPr>
              <a:t>: Predict whether an individual has heart disease using health and lifestyle indicators.</a:t>
            </a:r>
            <a:endParaRPr b="1" sz="1500">
              <a:solidFill>
                <a:srgbClr val="29414E"/>
              </a:solidFill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298848" y="1036885"/>
            <a:ext cx="90207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E3629"/>
                </a:solidFill>
              </a:rPr>
              <a:t>Why it matters:</a:t>
            </a:r>
            <a:endParaRPr sz="2000">
              <a:solidFill>
                <a:srgbClr val="4E362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500"/>
              <a:buChar char="●"/>
            </a:pPr>
            <a:r>
              <a:rPr lang="en" sz="1500">
                <a:solidFill>
                  <a:srgbClr val="4E3629"/>
                </a:solidFill>
              </a:rPr>
              <a:t>Heart disease is one crucial cause of death in the U.S.</a:t>
            </a:r>
            <a:endParaRPr sz="1500">
              <a:solidFill>
                <a:srgbClr val="4E3629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500"/>
              <a:buChar char="●"/>
            </a:pPr>
            <a:r>
              <a:rPr lang="en" sz="1500">
                <a:solidFill>
                  <a:srgbClr val="4E3629"/>
                </a:solidFill>
              </a:rPr>
              <a:t>Early intervention can reduce hospitalizations and save lives.</a:t>
            </a:r>
            <a:endParaRPr sz="1500">
              <a:solidFill>
                <a:srgbClr val="4E3629"/>
              </a:solidFill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354098" y="2156238"/>
            <a:ext cx="902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9414E"/>
                </a:solidFill>
              </a:rPr>
              <a:t>Task Type</a:t>
            </a:r>
            <a:r>
              <a:rPr b="1" lang="en" sz="1500">
                <a:solidFill>
                  <a:srgbClr val="29414E"/>
                </a:solidFill>
              </a:rPr>
              <a:t>: </a:t>
            </a:r>
            <a:r>
              <a:rPr b="1" lang="en" sz="1500">
                <a:solidFill>
                  <a:srgbClr val="29414E"/>
                </a:solidFill>
              </a:rPr>
              <a:t>Binary Classification</a:t>
            </a:r>
            <a:endParaRPr b="1" sz="1500">
              <a:solidFill>
                <a:srgbClr val="29414E"/>
              </a:solidFill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354098" y="2656125"/>
            <a:ext cx="4986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E3629"/>
                </a:solidFill>
              </a:rPr>
              <a:t>Data Source:</a:t>
            </a:r>
            <a:endParaRPr sz="1500">
              <a:solidFill>
                <a:srgbClr val="4E362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500"/>
              <a:buChar char="●"/>
            </a:pPr>
            <a:r>
              <a:rPr lang="en" sz="1500">
                <a:solidFill>
                  <a:srgbClr val="4E3629"/>
                </a:solidFill>
              </a:rPr>
              <a:t>Via Kaggle Platform</a:t>
            </a:r>
            <a:endParaRPr sz="1500">
              <a:solidFill>
                <a:srgbClr val="4E362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500"/>
              <a:buChar char="●"/>
            </a:pPr>
            <a:r>
              <a:rPr lang="en" sz="1500">
                <a:solidFill>
                  <a:srgbClr val="4E3629"/>
                </a:solidFill>
              </a:rPr>
              <a:t>Collected through nationwide telephone survey</a:t>
            </a:r>
            <a:endParaRPr sz="1500">
              <a:solidFill>
                <a:srgbClr val="4E3629"/>
              </a:solidFill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81155">
            <a:off x="6184333" y="2425198"/>
            <a:ext cx="2591609" cy="130395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354098" y="3691113"/>
            <a:ext cx="902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9414E"/>
                </a:solidFill>
              </a:rPr>
              <a:t>Main Challenge: Large dataset, contain over </a:t>
            </a:r>
            <a:r>
              <a:rPr b="1" lang="en" sz="1500" u="sng">
                <a:solidFill>
                  <a:srgbClr val="29414E"/>
                </a:solidFill>
              </a:rPr>
              <a:t>250k</a:t>
            </a:r>
            <a:r>
              <a:rPr b="1" lang="en" sz="1500">
                <a:solidFill>
                  <a:srgbClr val="29414E"/>
                </a:solidFill>
              </a:rPr>
              <a:t> data points</a:t>
            </a:r>
            <a:endParaRPr b="1" sz="1500">
              <a:solidFill>
                <a:srgbClr val="29414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125825" y="4427825"/>
            <a:ext cx="1832400" cy="6684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2"/>
          <p:cNvGrpSpPr/>
          <p:nvPr/>
        </p:nvGrpSpPr>
        <p:grpSpPr>
          <a:xfrm>
            <a:off x="181084" y="4407194"/>
            <a:ext cx="1721889" cy="673301"/>
            <a:chOff x="181084" y="4422923"/>
            <a:chExt cx="1721889" cy="673301"/>
          </a:xfrm>
        </p:grpSpPr>
        <p:pic>
          <p:nvPicPr>
            <p:cNvPr descr="Data Science Institute Logo Suite OUTLINE_Primary_Hz.png" id="92" name="Google Shape;92;p12"/>
            <p:cNvPicPr preferRelativeResize="0"/>
            <p:nvPr/>
          </p:nvPicPr>
          <p:blipFill rotWithShape="1">
            <a:blip r:embed="rId3">
              <a:alphaModFix/>
            </a:blip>
            <a:srcRect b="0" l="0" r="75519" t="0"/>
            <a:stretch/>
          </p:blipFill>
          <p:spPr>
            <a:xfrm>
              <a:off x="181084" y="4427825"/>
              <a:ext cx="421525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Science Institute Logo Suite OUTLINE_Primary_Hz.png" id="93" name="Google Shape;93;p12"/>
            <p:cNvPicPr preferRelativeResize="0"/>
            <p:nvPr/>
          </p:nvPicPr>
          <p:blipFill rotWithShape="1">
            <a:blip r:embed="rId4">
              <a:alphaModFix/>
            </a:blip>
            <a:srcRect b="0" l="24477" r="0" t="0"/>
            <a:stretch/>
          </p:blipFill>
          <p:spPr>
            <a:xfrm>
              <a:off x="602599" y="4422923"/>
              <a:ext cx="1300374" cy="6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12"/>
          <p:cNvSpPr txBox="1"/>
          <p:nvPr>
            <p:ph idx="4294967295" type="ctrTitle"/>
          </p:nvPr>
        </p:nvSpPr>
        <p:spPr>
          <a:xfrm>
            <a:off x="62900" y="119775"/>
            <a:ext cx="3924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EDA</a:t>
            </a:r>
            <a:endParaRPr b="1" sz="2400"/>
          </a:p>
        </p:txBody>
      </p:sp>
      <p:pic>
        <p:nvPicPr>
          <p:cNvPr id="95" name="Google Shape;95;p12" title="9d5d36e5-a181-4009-a9e7-bf0c117992f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450" y="676428"/>
            <a:ext cx="2655657" cy="34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2850" y="676425"/>
            <a:ext cx="3884925" cy="312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55950" y="3853700"/>
            <a:ext cx="53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3629"/>
                </a:solidFill>
              </a:rPr>
              <a:t>Imbalance affects model training → need stratified split</a:t>
            </a:r>
            <a:endParaRPr>
              <a:solidFill>
                <a:srgbClr val="4E362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125825" y="4427825"/>
            <a:ext cx="1832400" cy="6684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181084" y="4407194"/>
            <a:ext cx="1721889" cy="673301"/>
            <a:chOff x="181084" y="4422923"/>
            <a:chExt cx="1721889" cy="673301"/>
          </a:xfrm>
        </p:grpSpPr>
        <p:pic>
          <p:nvPicPr>
            <p:cNvPr descr="Data Science Institute Logo Suite OUTLINE_Primary_Hz.png" id="104" name="Google Shape;104;p13"/>
            <p:cNvPicPr preferRelativeResize="0"/>
            <p:nvPr/>
          </p:nvPicPr>
          <p:blipFill rotWithShape="1">
            <a:blip r:embed="rId3">
              <a:alphaModFix/>
            </a:blip>
            <a:srcRect b="0" l="0" r="75519" t="0"/>
            <a:stretch/>
          </p:blipFill>
          <p:spPr>
            <a:xfrm>
              <a:off x="181084" y="4427825"/>
              <a:ext cx="421525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Science Institute Logo Suite OUTLINE_Primary_Hz.png" id="105" name="Google Shape;105;p13"/>
            <p:cNvPicPr preferRelativeResize="0"/>
            <p:nvPr/>
          </p:nvPicPr>
          <p:blipFill rotWithShape="1">
            <a:blip r:embed="rId4">
              <a:alphaModFix/>
            </a:blip>
            <a:srcRect b="0" l="24477" r="0" t="0"/>
            <a:stretch/>
          </p:blipFill>
          <p:spPr>
            <a:xfrm>
              <a:off x="602599" y="4422923"/>
              <a:ext cx="1300374" cy="6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3"/>
          <p:cNvSpPr txBox="1"/>
          <p:nvPr>
            <p:ph idx="4294967295" type="ctrTitle"/>
          </p:nvPr>
        </p:nvSpPr>
        <p:spPr>
          <a:xfrm>
            <a:off x="62900" y="119775"/>
            <a:ext cx="3924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EDA</a:t>
            </a:r>
            <a:endParaRPr b="1" sz="2400"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825" y="861176"/>
            <a:ext cx="3464175" cy="27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477" y="686840"/>
            <a:ext cx="5050774" cy="31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2664750" y="3885075"/>
            <a:ext cx="381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E3629"/>
                </a:solidFill>
              </a:rPr>
              <a:t>Highlight features likely to have </a:t>
            </a:r>
            <a:r>
              <a:rPr b="1" lang="en" sz="1100">
                <a:solidFill>
                  <a:srgbClr val="4E3629"/>
                </a:solidFill>
              </a:rPr>
              <a:t>high model importance</a:t>
            </a:r>
            <a:r>
              <a:rPr lang="en" sz="1100">
                <a:solidFill>
                  <a:srgbClr val="4E3629"/>
                </a:solidFill>
              </a:rPr>
              <a:t>.</a:t>
            </a:r>
            <a:endParaRPr>
              <a:solidFill>
                <a:srgbClr val="4E362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125825" y="4427825"/>
            <a:ext cx="1832400" cy="6684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181084" y="4407194"/>
            <a:ext cx="1721889" cy="673301"/>
            <a:chOff x="181084" y="4422923"/>
            <a:chExt cx="1721889" cy="673301"/>
          </a:xfrm>
        </p:grpSpPr>
        <p:pic>
          <p:nvPicPr>
            <p:cNvPr descr="Data Science Institute Logo Suite OUTLINE_Primary_Hz.png" id="116" name="Google Shape;116;p14"/>
            <p:cNvPicPr preferRelativeResize="0"/>
            <p:nvPr/>
          </p:nvPicPr>
          <p:blipFill rotWithShape="1">
            <a:blip r:embed="rId3">
              <a:alphaModFix/>
            </a:blip>
            <a:srcRect b="0" l="0" r="75519" t="0"/>
            <a:stretch/>
          </p:blipFill>
          <p:spPr>
            <a:xfrm>
              <a:off x="181084" y="4427825"/>
              <a:ext cx="421525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Science Institute Logo Suite OUTLINE_Primary_Hz.png" id="117" name="Google Shape;117;p14"/>
            <p:cNvPicPr preferRelativeResize="0"/>
            <p:nvPr/>
          </p:nvPicPr>
          <p:blipFill rotWithShape="1">
            <a:blip r:embed="rId4">
              <a:alphaModFix/>
            </a:blip>
            <a:srcRect b="0" l="24477" r="0" t="0"/>
            <a:stretch/>
          </p:blipFill>
          <p:spPr>
            <a:xfrm>
              <a:off x="602599" y="4422923"/>
              <a:ext cx="1300374" cy="6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4"/>
          <p:cNvSpPr txBox="1"/>
          <p:nvPr>
            <p:ph idx="4294967295" type="ctrTitle"/>
          </p:nvPr>
        </p:nvSpPr>
        <p:spPr>
          <a:xfrm>
            <a:off x="62900" y="119775"/>
            <a:ext cx="3924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EDA</a:t>
            </a:r>
            <a:endParaRPr b="1" sz="2400"/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50" y="774137"/>
            <a:ext cx="4479975" cy="31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5544625" y="1557187"/>
            <a:ext cx="28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considerations</a:t>
            </a:r>
            <a:endParaRPr/>
          </a:p>
        </p:txBody>
      </p:sp>
      <p:sp>
        <p:nvSpPr>
          <p:cNvPr id="121" name="Google Shape;121;p14"/>
          <p:cNvSpPr txBox="1"/>
          <p:nvPr/>
        </p:nvSpPr>
        <p:spPr>
          <a:xfrm>
            <a:off x="5581075" y="2461625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onsider use </a:t>
            </a:r>
            <a:r>
              <a:rPr lang="en">
                <a:solidFill>
                  <a:schemeClr val="dk1"/>
                </a:solidFill>
              </a:rPr>
              <a:t>Minmax</a:t>
            </a:r>
            <a:r>
              <a:rPr lang="en">
                <a:solidFill>
                  <a:schemeClr val="dk1"/>
                </a:solidFill>
              </a:rPr>
              <a:t>Scaler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6883825" y="2028162"/>
            <a:ext cx="200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125825" y="4427825"/>
            <a:ext cx="1832400" cy="6684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15"/>
          <p:cNvGrpSpPr/>
          <p:nvPr/>
        </p:nvGrpSpPr>
        <p:grpSpPr>
          <a:xfrm>
            <a:off x="181084" y="4407194"/>
            <a:ext cx="1721889" cy="673301"/>
            <a:chOff x="181084" y="4422923"/>
            <a:chExt cx="1721889" cy="673301"/>
          </a:xfrm>
        </p:grpSpPr>
        <p:pic>
          <p:nvPicPr>
            <p:cNvPr descr="Data Science Institute Logo Suite OUTLINE_Primary_Hz.png" id="129" name="Google Shape;129;p15"/>
            <p:cNvPicPr preferRelativeResize="0"/>
            <p:nvPr/>
          </p:nvPicPr>
          <p:blipFill rotWithShape="1">
            <a:blip r:embed="rId3">
              <a:alphaModFix/>
            </a:blip>
            <a:srcRect b="0" l="0" r="75519" t="0"/>
            <a:stretch/>
          </p:blipFill>
          <p:spPr>
            <a:xfrm>
              <a:off x="181084" y="4427825"/>
              <a:ext cx="421525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Science Institute Logo Suite OUTLINE_Primary_Hz.png" id="130" name="Google Shape;130;p15"/>
            <p:cNvPicPr preferRelativeResize="0"/>
            <p:nvPr/>
          </p:nvPicPr>
          <p:blipFill rotWithShape="1">
            <a:blip r:embed="rId4">
              <a:alphaModFix/>
            </a:blip>
            <a:srcRect b="0" l="24477" r="0" t="0"/>
            <a:stretch/>
          </p:blipFill>
          <p:spPr>
            <a:xfrm>
              <a:off x="602599" y="4422923"/>
              <a:ext cx="1300374" cy="6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5"/>
          <p:cNvSpPr txBox="1"/>
          <p:nvPr>
            <p:ph idx="4294967295" type="ctrTitle"/>
          </p:nvPr>
        </p:nvSpPr>
        <p:spPr>
          <a:xfrm>
            <a:off x="62900" y="119775"/>
            <a:ext cx="3924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Data Splitting Strategy</a:t>
            </a:r>
            <a:endParaRPr b="1" sz="2400"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50" y="1121503"/>
            <a:ext cx="3074625" cy="24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3591663" y="2091100"/>
            <a:ext cx="200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3891825" y="2091100"/>
            <a:ext cx="11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3629"/>
                </a:solidFill>
              </a:rPr>
              <a:t>Imbalance</a:t>
            </a:r>
            <a:endParaRPr b="1">
              <a:solidFill>
                <a:srgbClr val="4E3629"/>
              </a:solidFill>
            </a:endParaRPr>
          </a:p>
        </p:txBody>
      </p:sp>
      <p:sp>
        <p:nvSpPr>
          <p:cNvPr id="135" name="Google Shape;135;p15"/>
          <p:cNvSpPr/>
          <p:nvPr/>
        </p:nvSpPr>
        <p:spPr>
          <a:xfrm rot="-5400000">
            <a:off x="5155888" y="2091100"/>
            <a:ext cx="2001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E362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5495375" y="1918400"/>
            <a:ext cx="3234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3629"/>
                </a:solidFill>
              </a:rPr>
              <a:t>Stratified Split</a:t>
            </a:r>
            <a:endParaRPr b="1">
              <a:solidFill>
                <a:srgbClr val="4E3629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E3629"/>
                </a:solidFill>
              </a:rPr>
              <a:t>70% Train, 15% Validation, 15% Test</a:t>
            </a:r>
            <a:endParaRPr b="1">
              <a:solidFill>
                <a:srgbClr val="4E3629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E3629"/>
                </a:solidFill>
              </a:rPr>
              <a:t>Ensures same heart disease ratio across all splits</a:t>
            </a:r>
            <a:endParaRPr b="1" sz="1000">
              <a:solidFill>
                <a:srgbClr val="4E362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125825" y="4427825"/>
            <a:ext cx="1832400" cy="6684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 txBox="1"/>
          <p:nvPr>
            <p:ph idx="4294967295" type="ctrTitle"/>
          </p:nvPr>
        </p:nvSpPr>
        <p:spPr>
          <a:xfrm>
            <a:off x="62900" y="119775"/>
            <a:ext cx="3924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Preprocessing</a:t>
            </a:r>
            <a:endParaRPr b="1" sz="2400"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181084" y="4407194"/>
            <a:ext cx="1721889" cy="673301"/>
            <a:chOff x="181084" y="4422923"/>
            <a:chExt cx="1721889" cy="673301"/>
          </a:xfrm>
        </p:grpSpPr>
        <p:pic>
          <p:nvPicPr>
            <p:cNvPr descr="Data Science Institute Logo Suite OUTLINE_Primary_Hz.png" id="144" name="Google Shape;144;p16"/>
            <p:cNvPicPr preferRelativeResize="0"/>
            <p:nvPr/>
          </p:nvPicPr>
          <p:blipFill rotWithShape="1">
            <a:blip r:embed="rId3">
              <a:alphaModFix/>
            </a:blip>
            <a:srcRect b="0" l="0" r="75519" t="0"/>
            <a:stretch/>
          </p:blipFill>
          <p:spPr>
            <a:xfrm>
              <a:off x="181084" y="4427825"/>
              <a:ext cx="421525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Science Institute Logo Suite OUTLINE_Primary_Hz.png" id="145" name="Google Shape;145;p16"/>
            <p:cNvPicPr preferRelativeResize="0"/>
            <p:nvPr/>
          </p:nvPicPr>
          <p:blipFill rotWithShape="1">
            <a:blip r:embed="rId4">
              <a:alphaModFix/>
            </a:blip>
            <a:srcRect b="0" l="24477" r="0" t="0"/>
            <a:stretch/>
          </p:blipFill>
          <p:spPr>
            <a:xfrm>
              <a:off x="602599" y="4422923"/>
              <a:ext cx="1300374" cy="6684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46" name="Google Shape;146;p16"/>
          <p:cNvGraphicFramePr/>
          <p:nvPr/>
        </p:nvGraphicFramePr>
        <p:xfrm>
          <a:off x="1143000" y="8457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{5CE65622-8723-4583-8D62-53DFD5F1E3C6}</a:tableStyleId>
              </a:tblPr>
              <a:tblGrid>
                <a:gridCol w="2286000"/>
                <a:gridCol w="2286000"/>
                <a:gridCol w="2286000"/>
              </a:tblGrid>
              <a:tr h="80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4E3629"/>
                          </a:solidFill>
                        </a:rPr>
                        <a:t>Feature Type</a:t>
                      </a:r>
                      <a:endParaRPr b="1" sz="12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4E3629"/>
                          </a:solidFill>
                        </a:rPr>
                        <a:t>Example Columns</a:t>
                      </a:r>
                      <a:endParaRPr b="1" sz="12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4E3629"/>
                          </a:solidFill>
                        </a:rPr>
                        <a:t>Transformer</a:t>
                      </a:r>
                      <a:endParaRPr b="1" sz="12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4E3629"/>
                          </a:solidFill>
                        </a:rPr>
                        <a:t>Binary </a:t>
                      </a:r>
                      <a:endParaRPr b="1" sz="10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4E3629"/>
                          </a:solidFill>
                        </a:rPr>
                        <a:t>Other 13 Columns</a:t>
                      </a:r>
                      <a:endParaRPr b="1" sz="10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4E3629"/>
                          </a:solidFill>
                        </a:rPr>
                        <a:t>None</a:t>
                      </a:r>
                      <a:endParaRPr b="1" sz="10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4E3629"/>
                          </a:solidFill>
                        </a:rPr>
                        <a:t>Ordinal</a:t>
                      </a:r>
                      <a:endParaRPr b="1" sz="10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4E3629"/>
                          </a:solidFill>
                        </a:rPr>
                        <a:t>GENHLTH, DIABETE, Age, Education, Income  </a:t>
                      </a:r>
                      <a:endParaRPr b="1" sz="10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4E3629"/>
                          </a:solidFill>
                        </a:rPr>
                        <a:t>Already ordinal encoded in original dataset</a:t>
                      </a:r>
                      <a:endParaRPr b="1" sz="10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4E3629"/>
                          </a:solidFill>
                        </a:rPr>
                        <a:t>Continuous numeric</a:t>
                      </a:r>
                      <a:endParaRPr b="1" sz="10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4E3629"/>
                          </a:solidFill>
                        </a:rPr>
                        <a:t>BMI, MentHlth, PhysHlth</a:t>
                      </a:r>
                      <a:endParaRPr b="1" sz="10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4E3629"/>
                          </a:solidFill>
                        </a:rPr>
                        <a:t>MinMaxScaler</a:t>
                      </a:r>
                      <a:endParaRPr b="1" sz="1000">
                        <a:solidFill>
                          <a:srgbClr val="4E3629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E36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125825" y="4427825"/>
            <a:ext cx="1832400" cy="668400"/>
          </a:xfrm>
          <a:prstGeom prst="rect">
            <a:avLst/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4294967295" type="ctrTitle"/>
          </p:nvPr>
        </p:nvSpPr>
        <p:spPr>
          <a:xfrm>
            <a:off x="62900" y="119775"/>
            <a:ext cx="3924600" cy="50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Preprocessing</a:t>
            </a:r>
            <a:endParaRPr b="1" sz="2400"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181084" y="4407194"/>
            <a:ext cx="1721889" cy="673301"/>
            <a:chOff x="181084" y="4422923"/>
            <a:chExt cx="1721889" cy="673301"/>
          </a:xfrm>
        </p:grpSpPr>
        <p:pic>
          <p:nvPicPr>
            <p:cNvPr descr="Data Science Institute Logo Suite OUTLINE_Primary_Hz.png" id="154" name="Google Shape;154;p17"/>
            <p:cNvPicPr preferRelativeResize="0"/>
            <p:nvPr/>
          </p:nvPicPr>
          <p:blipFill rotWithShape="1">
            <a:blip r:embed="rId3">
              <a:alphaModFix/>
            </a:blip>
            <a:srcRect b="0" l="0" r="75519" t="0"/>
            <a:stretch/>
          </p:blipFill>
          <p:spPr>
            <a:xfrm>
              <a:off x="181084" y="4427825"/>
              <a:ext cx="421525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Science Institute Logo Suite OUTLINE_Primary_Hz.png" id="155" name="Google Shape;155;p17"/>
            <p:cNvPicPr preferRelativeResize="0"/>
            <p:nvPr/>
          </p:nvPicPr>
          <p:blipFill rotWithShape="1">
            <a:blip r:embed="rId4">
              <a:alphaModFix/>
            </a:blip>
            <a:srcRect b="0" l="24477" r="0" t="0"/>
            <a:stretch/>
          </p:blipFill>
          <p:spPr>
            <a:xfrm>
              <a:off x="602599" y="4422923"/>
              <a:ext cx="1300374" cy="668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46800"/>
            <a:ext cx="8839202" cy="2313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5617500" y="3499325"/>
            <a:ext cx="33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3629"/>
                </a:solidFill>
              </a:rPr>
              <a:t>MentHlth &amp; PhysHlth lies between [0,30]</a:t>
            </a:r>
            <a:endParaRPr>
              <a:solidFill>
                <a:srgbClr val="4E3629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22450" y="3499325"/>
            <a:ext cx="261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3629"/>
                </a:solidFill>
              </a:rPr>
              <a:t>Reasonable </a:t>
            </a:r>
            <a:r>
              <a:rPr lang="en">
                <a:solidFill>
                  <a:srgbClr val="4E3629"/>
                </a:solidFill>
              </a:rPr>
              <a:t>Boundary: [</a:t>
            </a:r>
            <a:r>
              <a:rPr lang="en">
                <a:solidFill>
                  <a:srgbClr val="4E3629"/>
                </a:solidFill>
              </a:rPr>
              <a:t>12</a:t>
            </a:r>
            <a:r>
              <a:rPr lang="en">
                <a:solidFill>
                  <a:srgbClr val="4E3629"/>
                </a:solidFill>
              </a:rPr>
              <a:t>,98]</a:t>
            </a:r>
            <a:endParaRPr>
              <a:solidFill>
                <a:srgbClr val="4E3629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555875" y="3499325"/>
            <a:ext cx="14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3629"/>
                </a:solidFill>
              </a:rPr>
              <a:t>MinMaxScaler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3130763" y="3642425"/>
            <a:ext cx="2280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rot="10800000">
            <a:off x="5192375" y="3642425"/>
            <a:ext cx="228000" cy="114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E3629"/>
          </a:solidFill>
          <a:ln cap="flat" cmpd="sng" w="9525">
            <a:solidFill>
              <a:srgbClr val="4E36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8"/>
          <p:cNvGrpSpPr/>
          <p:nvPr/>
        </p:nvGrpSpPr>
        <p:grpSpPr>
          <a:xfrm>
            <a:off x="3416784" y="3649355"/>
            <a:ext cx="2453348" cy="959320"/>
            <a:chOff x="181084" y="4422923"/>
            <a:chExt cx="1721889" cy="673301"/>
          </a:xfrm>
        </p:grpSpPr>
        <p:pic>
          <p:nvPicPr>
            <p:cNvPr descr="Data Science Institute Logo Suite OUTLINE_Primary_Hz.png" id="167" name="Google Shape;167;p18"/>
            <p:cNvPicPr preferRelativeResize="0"/>
            <p:nvPr/>
          </p:nvPicPr>
          <p:blipFill rotWithShape="1">
            <a:blip r:embed="rId3">
              <a:alphaModFix/>
            </a:blip>
            <a:srcRect b="0" l="0" r="75519" t="0"/>
            <a:stretch/>
          </p:blipFill>
          <p:spPr>
            <a:xfrm>
              <a:off x="181084" y="4427825"/>
              <a:ext cx="421525" cy="66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ata Science Institute Logo Suite OUTLINE_Primary_Hz.png" id="168" name="Google Shape;168;p18"/>
            <p:cNvPicPr preferRelativeResize="0"/>
            <p:nvPr/>
          </p:nvPicPr>
          <p:blipFill rotWithShape="1">
            <a:blip r:embed="rId4">
              <a:alphaModFix/>
            </a:blip>
            <a:srcRect b="0" l="24477" r="0" t="0"/>
            <a:stretch/>
          </p:blipFill>
          <p:spPr>
            <a:xfrm>
              <a:off x="602599" y="4422923"/>
              <a:ext cx="1300374" cy="66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18"/>
          <p:cNvSpPr txBox="1"/>
          <p:nvPr>
            <p:ph type="title"/>
          </p:nvPr>
        </p:nvSpPr>
        <p:spPr>
          <a:xfrm>
            <a:off x="1458950" y="561548"/>
            <a:ext cx="6369000" cy="24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Thank you!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