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4" r:id="rId7"/>
    <p:sldId id="265" r:id="rId8"/>
    <p:sldId id="266" r:id="rId9"/>
    <p:sldId id="267" r:id="rId10"/>
    <p:sldId id="261"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37733" autoAdjust="0"/>
  </p:normalViewPr>
  <p:slideViewPr>
    <p:cSldViewPr snapToGrid="0">
      <p:cViewPr>
        <p:scale>
          <a:sx n="40" d="100"/>
          <a:sy n="40" d="100"/>
        </p:scale>
        <p:origin x="33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155467-23B1-4F3C-91B8-59A07EF250F4}" type="datetimeFigureOut">
              <a:rPr lang="en-CA" smtClean="0"/>
              <a:t>2021-03-28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9EAFCB-BF5B-412F-9B8B-94E545C62D93}" type="slidenum">
              <a:rPr lang="en-CA" smtClean="0"/>
              <a:t>‹#›</a:t>
            </a:fld>
            <a:endParaRPr lang="en-CA"/>
          </a:p>
        </p:txBody>
      </p:sp>
    </p:spTree>
    <p:extLst>
      <p:ext uri="{BB962C8B-B14F-4D97-AF65-F5344CB8AC3E}">
        <p14:creationId xmlns:p14="http://schemas.microsoft.com/office/powerpoint/2010/main" val="1519422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AutoInt</a:t>
            </a:r>
            <a:r>
              <a:rPr lang="en-CA" dirty="0"/>
              <a:t> aims to explicitly model different orders of feature combinations, represent features into low dimensionality and offer good model explanability. It relies on multi head self attention mechanism.</a:t>
            </a:r>
          </a:p>
          <a:p>
            <a:endParaRPr lang="en-CA" dirty="0"/>
          </a:p>
          <a:p>
            <a:r>
              <a:rPr lang="en-CA" dirty="0"/>
              <a:t>Concretely, </a:t>
            </a:r>
            <a:r>
              <a:rPr lang="en-CA" dirty="0" err="1"/>
              <a:t>AutoInt</a:t>
            </a:r>
            <a:r>
              <a:rPr lang="en-CA" dirty="0"/>
              <a:t> learns effective low dimensional representations of the sparse and high dimensional input features, in the embedding layer, and is applicable to both the categorical and numerical features. It helps reducing the dimensionality of the input features and allow feature interaction.</a:t>
            </a:r>
          </a:p>
          <a:p>
            <a:endParaRPr lang="en-CA" dirty="0"/>
          </a:p>
          <a:p>
            <a:r>
              <a:rPr lang="en-CA" dirty="0"/>
              <a:t>The interacting layer, which is key to the </a:t>
            </a:r>
            <a:r>
              <a:rPr lang="en-CA" dirty="0" err="1"/>
              <a:t>AutoInt</a:t>
            </a:r>
            <a:r>
              <a:rPr lang="en-CA" dirty="0"/>
              <a:t>, promote the interactions between the features. In each of the interacting layer, each feature is allowed to interact with all other features and able to automatically identify relevant features to form meaningful higher order ones via the multi head attention mechanism. Given the multi head mechanism projects the features into multiple subspaces, it can then capture different interactions in different subspaces. By stacking the interacting layers, several feature interactions are identified. Finally, the attention mechanism measures the correlation between features to provide model explanability.</a:t>
            </a:r>
          </a:p>
          <a:p>
            <a:endParaRPr lang="en-CA" dirty="0"/>
          </a:p>
          <a:p>
            <a:endParaRPr lang="en-CA" dirty="0"/>
          </a:p>
        </p:txBody>
      </p:sp>
      <p:sp>
        <p:nvSpPr>
          <p:cNvPr id="4" name="Slide Number Placeholder 3"/>
          <p:cNvSpPr>
            <a:spLocks noGrp="1"/>
          </p:cNvSpPr>
          <p:nvPr>
            <p:ph type="sldNum" sz="quarter" idx="5"/>
          </p:nvPr>
        </p:nvSpPr>
        <p:spPr/>
        <p:txBody>
          <a:bodyPr/>
          <a:lstStyle/>
          <a:p>
            <a:fld id="{CC9EAFCB-BF5B-412F-9B8B-94E545C62D93}" type="slidenum">
              <a:rPr lang="en-CA" smtClean="0"/>
              <a:t>5</a:t>
            </a:fld>
            <a:endParaRPr lang="en-CA"/>
          </a:p>
        </p:txBody>
      </p:sp>
    </p:spTree>
    <p:extLst>
      <p:ext uri="{BB962C8B-B14F-4D97-AF65-F5344CB8AC3E}">
        <p14:creationId xmlns:p14="http://schemas.microsoft.com/office/powerpoint/2010/main" val="402430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let us discuss the input and embedding layer. The </a:t>
            </a:r>
            <a:r>
              <a:rPr lang="en-CA" dirty="0" err="1"/>
              <a:t>autoInt</a:t>
            </a:r>
            <a:r>
              <a:rPr lang="en-CA" dirty="0"/>
              <a:t> model takes the sparse feature vector x as input, followed by an embedding layer that projects all features into the same low dimensional space. The output of the embedding layer would be a concatenation of the multiple embedding vectors.</a:t>
            </a:r>
          </a:p>
          <a:p>
            <a:endParaRPr lang="en-CA" dirty="0"/>
          </a:p>
          <a:p>
            <a:r>
              <a:rPr lang="en-CA" dirty="0"/>
              <a:t>The user’s profiles and items’ attributes are in a sparse vector X which is the concatenation of all the fields. M is the number of total feature fields. It combines both numerical and categorical variable types.</a:t>
            </a:r>
          </a:p>
          <a:p>
            <a:endParaRPr lang="en-CA" dirty="0"/>
          </a:p>
          <a:p>
            <a:r>
              <a:rPr lang="en-CA" dirty="0"/>
              <a:t>To be compatible with multi valued features, embedding of categorical features also considers the average of corresponding feature embedding as in equation 3.</a:t>
            </a:r>
          </a:p>
          <a:p>
            <a:endParaRPr lang="en-CA" dirty="0"/>
          </a:p>
          <a:p>
            <a:r>
              <a:rPr lang="en-CA" dirty="0"/>
              <a:t>Numerical features are represented in the same low dimensional feature space as expressed in equation 4 to allow interactions with the categorical features.</a:t>
            </a:r>
          </a:p>
          <a:p>
            <a:endParaRPr lang="en-CA" dirty="0"/>
          </a:p>
          <a:p>
            <a:r>
              <a:rPr lang="en-CA" i="1" u="sng" dirty="0"/>
              <a:t>Note:</a:t>
            </a:r>
          </a:p>
          <a:p>
            <a:endParaRPr lang="en-CA" dirty="0"/>
          </a:p>
          <a:p>
            <a:r>
              <a:rPr lang="en-CA" dirty="0"/>
              <a:t>Equation 3 </a:t>
            </a:r>
            <a:r>
              <a:rPr lang="en-CA" dirty="0">
                <a:sym typeface="Wingdings" panose="05000000000000000000" pitchFamily="2" charset="2"/>
              </a:rPr>
              <a:t> </a:t>
            </a:r>
            <a:r>
              <a:rPr lang="en-US" dirty="0"/>
              <a:t>Vi is an embedding matrix for field </a:t>
            </a:r>
            <a:r>
              <a:rPr lang="en-US" dirty="0" err="1"/>
              <a:t>i</a:t>
            </a:r>
            <a:r>
              <a:rPr lang="en-US" dirty="0"/>
              <a:t>, and xi is an one-hot vector</a:t>
            </a:r>
          </a:p>
          <a:p>
            <a:endParaRPr lang="en-US" dirty="0"/>
          </a:p>
          <a:p>
            <a:r>
              <a:rPr lang="en-US" dirty="0"/>
              <a:t>Equation 4 </a:t>
            </a:r>
            <a:r>
              <a:rPr lang="en-US" dirty="0">
                <a:sym typeface="Wingdings" panose="05000000000000000000" pitchFamily="2" charset="2"/>
              </a:rPr>
              <a:t> </a:t>
            </a:r>
            <a:r>
              <a:rPr lang="en-US" dirty="0" err="1"/>
              <a:t>vm</a:t>
            </a:r>
            <a:r>
              <a:rPr lang="en-US" dirty="0"/>
              <a:t> is an embedding vector for field m, and </a:t>
            </a:r>
            <a:r>
              <a:rPr lang="en-US" dirty="0" err="1"/>
              <a:t>xm</a:t>
            </a:r>
            <a:r>
              <a:rPr lang="en-US" dirty="0"/>
              <a:t> is a scalar value.</a:t>
            </a:r>
            <a:endParaRPr lang="en-CA" dirty="0"/>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CC9EAFCB-BF5B-412F-9B8B-94E545C62D93}" type="slidenum">
              <a:rPr lang="en-CA" smtClean="0"/>
              <a:t>6</a:t>
            </a:fld>
            <a:endParaRPr lang="en-CA"/>
          </a:p>
        </p:txBody>
      </p:sp>
    </p:spTree>
    <p:extLst>
      <p:ext uri="{BB962C8B-B14F-4D97-AF65-F5344CB8AC3E}">
        <p14:creationId xmlns:p14="http://schemas.microsoft.com/office/powerpoint/2010/main" val="3393840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After all input features are embedded in the same lower dimension, the Auto-int can then model higher order interactions between features with a multi head self attention mechanism, to model the correlations between feature fields. </a:t>
            </a:r>
          </a:p>
          <a:p>
            <a:endParaRPr lang="en-CA" dirty="0"/>
          </a:p>
          <a:p>
            <a:r>
              <a:rPr lang="en-CA" dirty="0"/>
              <a:t>The correlation between feature m and feature k with a specific header h is described in equation 5 and Psi (h) is an attention function that defines the similarity between feature m and k. The chosen similarity function is inner product between the Query and Weights.</a:t>
            </a:r>
          </a:p>
          <a:p>
            <a:endParaRPr lang="en-CA" dirty="0"/>
          </a:p>
          <a:p>
            <a:r>
              <a:rPr lang="en-CA" dirty="0"/>
              <a:t>As shown by equation 6, the representation of feature m is updated by combining  all relevant features through alpha m, k. and the value vector. </a:t>
            </a:r>
            <a:r>
              <a:rPr lang="en-CA" dirty="0" err="1"/>
              <a:t>Em</a:t>
            </a:r>
            <a:r>
              <a:rPr lang="en-CA" dirty="0"/>
              <a:t> in equation 6 represents a new combinatorial feature.</a:t>
            </a:r>
          </a:p>
          <a:p>
            <a:endParaRPr lang="en-CA" dirty="0"/>
          </a:p>
          <a:p>
            <a:r>
              <a:rPr lang="en-CA" dirty="0"/>
              <a:t>Multiple heads allow to identify the involvement of the same feature in different combinations since they create different subspaces and learn distinct features separately. The combinatorial features learned in all subspaces are then accumulated through concatenation as showed in equation 7.</a:t>
            </a:r>
          </a:p>
          <a:p>
            <a:endParaRPr lang="en-CA" dirty="0"/>
          </a:p>
          <a:p>
            <a:r>
              <a:rPr lang="en-CA" dirty="0"/>
              <a:t>The previously learned combinatorial features, from the previous heads are kept by adding a standard residual connection with RELU.</a:t>
            </a:r>
          </a:p>
          <a:p>
            <a:endParaRPr lang="en-CA" dirty="0"/>
          </a:p>
          <a:p>
            <a:r>
              <a:rPr lang="en-CA" dirty="0"/>
              <a:t>The output Layer, as showed in equation 9, is the application of a sigmoid with bias b on the concatenation of the combinatorial features. </a:t>
            </a:r>
          </a:p>
          <a:p>
            <a:endParaRPr lang="en-CA" dirty="0"/>
          </a:p>
          <a:p>
            <a:r>
              <a:rPr lang="en-CA" dirty="0"/>
              <a:t>Finally, the model training is done by minimizing a log loss function as showed in equation 10, through backpropagating the error with gradient descent</a:t>
            </a:r>
          </a:p>
          <a:p>
            <a:endParaRPr lang="en-CA" dirty="0"/>
          </a:p>
          <a:p>
            <a:r>
              <a:rPr lang="en-CA" i="1" dirty="0"/>
              <a:t>Note:</a:t>
            </a:r>
          </a:p>
          <a:p>
            <a:endParaRPr lang="en-CA" i="1" dirty="0"/>
          </a:p>
          <a:p>
            <a:r>
              <a:rPr lang="en-CA" i="0" dirty="0"/>
              <a:t>The parameters of the model are </a:t>
            </a:r>
            <a:r>
              <a:rPr lang="pl-PL" dirty="0"/>
              <a:t>{Vi , vm, W (h) Query, W (h) Key, W (h) Value, WRes, w, b},</a:t>
            </a:r>
            <a:endParaRPr lang="en-CA" i="0" dirty="0"/>
          </a:p>
          <a:p>
            <a:endParaRPr lang="en-CA" dirty="0"/>
          </a:p>
          <a:p>
            <a:endParaRPr lang="en-CA" dirty="0"/>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CC9EAFCB-BF5B-412F-9B8B-94E545C62D93}" type="slidenum">
              <a:rPr lang="en-CA" smtClean="0"/>
              <a:t>7</a:t>
            </a:fld>
            <a:endParaRPr lang="en-CA"/>
          </a:p>
        </p:txBody>
      </p:sp>
    </p:spTree>
    <p:extLst>
      <p:ext uri="{BB962C8B-B14F-4D97-AF65-F5344CB8AC3E}">
        <p14:creationId xmlns:p14="http://schemas.microsoft.com/office/powerpoint/2010/main" val="4073647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Based on the non linearity of activation function </a:t>
            </a:r>
            <a:r>
              <a:rPr lang="en-CA" dirty="0" err="1"/>
              <a:t>Relu</a:t>
            </a:r>
            <a:r>
              <a:rPr lang="en-CA" dirty="0"/>
              <a:t>, the non additive property of interaction function is held, meaning that second order feature interactions can be encoded in the output of the first interacting layer, where attention weights give useful feature combinations. Given the low order feature interactions are carried by residual connections, just a few interacting layers suffice to model high order feature interactions.</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space complexity is </a:t>
            </a:r>
            <a:r>
              <a:rPr lang="en-CA" b="1" dirty="0"/>
              <a:t>O(</a:t>
            </a:r>
            <a:r>
              <a:rPr lang="en-CA" b="1" dirty="0" err="1"/>
              <a:t>Ldd′H</a:t>
            </a:r>
            <a:r>
              <a:rPr lang="en-CA" b="1" dirty="0"/>
              <a:t>) </a:t>
            </a:r>
            <a:r>
              <a:rPr lang="en-CA" b="0" dirty="0"/>
              <a:t>and the authors chose H and d’ small to make the interacting layers memory efficient.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0"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0" dirty="0">
                <a:sym typeface="Wingdings" panose="05000000000000000000" pitchFamily="2" charset="2"/>
              </a:rPr>
              <a:t>The time complexity is </a:t>
            </a:r>
            <a:r>
              <a:rPr lang="en-CA" b="1" dirty="0"/>
              <a:t>O(</a:t>
            </a:r>
            <a:r>
              <a:rPr lang="en-CA" b="1" dirty="0" err="1"/>
              <a:t>MHd</a:t>
            </a:r>
            <a:r>
              <a:rPr lang="en-CA" b="1" dirty="0"/>
              <a:t>′ (M + d)) </a:t>
            </a:r>
            <a:r>
              <a:rPr lang="en-CA" b="0" dirty="0"/>
              <a:t>which is efficient given the number of heads H and the embedding size d is usually small.</a:t>
            </a:r>
            <a:endParaRPr lang="en-CA" b="0" dirty="0">
              <a:sym typeface="Wingdings" panose="05000000000000000000" pitchFamily="2" charset="2"/>
            </a:endParaRPr>
          </a:p>
          <a:p>
            <a:endParaRPr lang="en-CA" dirty="0"/>
          </a:p>
          <a:p>
            <a:endParaRPr lang="en-CA" dirty="0"/>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CC9EAFCB-BF5B-412F-9B8B-94E545C62D93}" type="slidenum">
              <a:rPr lang="en-CA" smtClean="0"/>
              <a:t>8</a:t>
            </a:fld>
            <a:endParaRPr lang="en-CA"/>
          </a:p>
        </p:txBody>
      </p:sp>
    </p:spTree>
    <p:extLst>
      <p:ext uri="{BB962C8B-B14F-4D97-AF65-F5344CB8AC3E}">
        <p14:creationId xmlns:p14="http://schemas.microsoft.com/office/powerpoint/2010/main" val="510876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experiment uses benchmark CTR datasets Criteo and Movie Lens among others.</a:t>
            </a:r>
          </a:p>
          <a:p>
            <a:endParaRPr lang="en-CA" dirty="0"/>
          </a:p>
          <a:p>
            <a:r>
              <a:rPr lang="en-CA" dirty="0"/>
              <a:t>Infrequent observations are removed following a certain threshold, log normalization is applied and a classical partitioning of the data is done.</a:t>
            </a:r>
          </a:p>
          <a:p>
            <a:endParaRPr lang="en-CA" dirty="0"/>
          </a:p>
          <a:p>
            <a:r>
              <a:rPr lang="en-CA" dirty="0"/>
              <a:t>The AUC and </a:t>
            </a:r>
            <a:r>
              <a:rPr lang="en-CA" dirty="0" err="1"/>
              <a:t>logloss</a:t>
            </a:r>
            <a:r>
              <a:rPr lang="en-CA" dirty="0"/>
              <a:t> are used to compare </a:t>
            </a:r>
            <a:r>
              <a:rPr lang="en-CA" dirty="0" err="1"/>
              <a:t>AutoInt</a:t>
            </a:r>
            <a:r>
              <a:rPr lang="en-CA" dirty="0"/>
              <a:t> with competing models such as Linear Regressions, Factorization machines, and neural based Factorization Machines. </a:t>
            </a:r>
          </a:p>
          <a:p>
            <a:endParaRPr lang="en-CA" dirty="0"/>
          </a:p>
          <a:p>
            <a:r>
              <a:rPr lang="en-CA" dirty="0"/>
              <a:t>The </a:t>
            </a:r>
            <a:r>
              <a:rPr lang="en-CA" dirty="0" err="1"/>
              <a:t>AutoInt</a:t>
            </a:r>
            <a:r>
              <a:rPr lang="en-CA" dirty="0"/>
              <a:t> and all other models are implemented in TensorFlow. For this experiment, the </a:t>
            </a:r>
            <a:r>
              <a:rPr lang="en-CA" dirty="0" err="1"/>
              <a:t>AutoInt</a:t>
            </a:r>
            <a:r>
              <a:rPr lang="en-CA" dirty="0"/>
              <a:t> has 3 interacting layers, 2 heads at each layer. Grid </a:t>
            </a:r>
            <a:r>
              <a:rPr lang="en-CA" dirty="0" err="1"/>
              <a:t>seach</a:t>
            </a:r>
            <a:r>
              <a:rPr lang="en-CA" dirty="0"/>
              <a:t> is applied to fine tune drop out and the hyper parameters while the Adam optimizer is chosen. </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CC9EAFCB-BF5B-412F-9B8B-94E545C62D93}" type="slidenum">
              <a:rPr lang="en-CA" smtClean="0"/>
              <a:t>9</a:t>
            </a:fld>
            <a:endParaRPr lang="en-CA"/>
          </a:p>
        </p:txBody>
      </p:sp>
    </p:spTree>
    <p:extLst>
      <p:ext uri="{BB962C8B-B14F-4D97-AF65-F5344CB8AC3E}">
        <p14:creationId xmlns:p14="http://schemas.microsoft.com/office/powerpoint/2010/main" val="1800962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EE8B-F41B-436D-99B1-B6DF1B51A5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80AB82A-FD8C-408A-BA40-33DE2770D3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0F63D54-CB9A-446A-A0A8-F5C7D5D9D37B}"/>
              </a:ext>
            </a:extLst>
          </p:cNvPr>
          <p:cNvSpPr>
            <a:spLocks noGrp="1"/>
          </p:cNvSpPr>
          <p:nvPr>
            <p:ph type="dt" sz="half" idx="10"/>
          </p:nvPr>
        </p:nvSpPr>
        <p:spPr/>
        <p:txBody>
          <a:bodyPr/>
          <a:lstStyle/>
          <a:p>
            <a:fld id="{656C926D-4C0D-446E-B218-ED89060CB45F}" type="datetimeFigureOut">
              <a:rPr lang="en-CA" smtClean="0"/>
              <a:t>2021-03-28</a:t>
            </a:fld>
            <a:endParaRPr lang="en-CA"/>
          </a:p>
        </p:txBody>
      </p:sp>
      <p:sp>
        <p:nvSpPr>
          <p:cNvPr id="5" name="Footer Placeholder 4">
            <a:extLst>
              <a:ext uri="{FF2B5EF4-FFF2-40B4-BE49-F238E27FC236}">
                <a16:creationId xmlns:a16="http://schemas.microsoft.com/office/drawing/2014/main" id="{2638B812-5EDA-4487-B5DE-951AA110CD1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59E4E8F-BE25-4C3A-A6D6-07C78E1A3E23}"/>
              </a:ext>
            </a:extLst>
          </p:cNvPr>
          <p:cNvSpPr>
            <a:spLocks noGrp="1"/>
          </p:cNvSpPr>
          <p:nvPr>
            <p:ph type="sldNum" sz="quarter" idx="12"/>
          </p:nvPr>
        </p:nvSpPr>
        <p:spPr/>
        <p:txBody>
          <a:bodyPr/>
          <a:lstStyle/>
          <a:p>
            <a:fld id="{AA6B1C05-8D1B-43D5-A0DF-254E8797150E}" type="slidenum">
              <a:rPr lang="en-CA" smtClean="0"/>
              <a:t>‹#›</a:t>
            </a:fld>
            <a:endParaRPr lang="en-CA"/>
          </a:p>
        </p:txBody>
      </p:sp>
    </p:spTree>
    <p:extLst>
      <p:ext uri="{BB962C8B-B14F-4D97-AF65-F5344CB8AC3E}">
        <p14:creationId xmlns:p14="http://schemas.microsoft.com/office/powerpoint/2010/main" val="2965821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33265-8047-4FFB-BE25-01D81D1CF96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8E39910-7C63-45B0-A88C-4EC6F1CE27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0BDE3D5-61B1-41E8-9EF7-557B34F548D9}"/>
              </a:ext>
            </a:extLst>
          </p:cNvPr>
          <p:cNvSpPr>
            <a:spLocks noGrp="1"/>
          </p:cNvSpPr>
          <p:nvPr>
            <p:ph type="dt" sz="half" idx="10"/>
          </p:nvPr>
        </p:nvSpPr>
        <p:spPr/>
        <p:txBody>
          <a:bodyPr/>
          <a:lstStyle/>
          <a:p>
            <a:fld id="{656C926D-4C0D-446E-B218-ED89060CB45F}" type="datetimeFigureOut">
              <a:rPr lang="en-CA" smtClean="0"/>
              <a:t>2021-03-28</a:t>
            </a:fld>
            <a:endParaRPr lang="en-CA"/>
          </a:p>
        </p:txBody>
      </p:sp>
      <p:sp>
        <p:nvSpPr>
          <p:cNvPr id="5" name="Footer Placeholder 4">
            <a:extLst>
              <a:ext uri="{FF2B5EF4-FFF2-40B4-BE49-F238E27FC236}">
                <a16:creationId xmlns:a16="http://schemas.microsoft.com/office/drawing/2014/main" id="{22EE118A-3C63-4D95-8918-AEE5575F7FE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D91072D-5D84-42F9-879C-6A63AA0E8D39}"/>
              </a:ext>
            </a:extLst>
          </p:cNvPr>
          <p:cNvSpPr>
            <a:spLocks noGrp="1"/>
          </p:cNvSpPr>
          <p:nvPr>
            <p:ph type="sldNum" sz="quarter" idx="12"/>
          </p:nvPr>
        </p:nvSpPr>
        <p:spPr/>
        <p:txBody>
          <a:bodyPr/>
          <a:lstStyle/>
          <a:p>
            <a:fld id="{AA6B1C05-8D1B-43D5-A0DF-254E8797150E}" type="slidenum">
              <a:rPr lang="en-CA" smtClean="0"/>
              <a:t>‹#›</a:t>
            </a:fld>
            <a:endParaRPr lang="en-CA"/>
          </a:p>
        </p:txBody>
      </p:sp>
    </p:spTree>
    <p:extLst>
      <p:ext uri="{BB962C8B-B14F-4D97-AF65-F5344CB8AC3E}">
        <p14:creationId xmlns:p14="http://schemas.microsoft.com/office/powerpoint/2010/main" val="2288496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87DACD-4E80-4B8D-BEC4-599A7BBCA4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0FA21CD-222A-4D6E-970E-6C52D5CD05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4C91945-D1D3-4F19-861C-4969674EB4B2}"/>
              </a:ext>
            </a:extLst>
          </p:cNvPr>
          <p:cNvSpPr>
            <a:spLocks noGrp="1"/>
          </p:cNvSpPr>
          <p:nvPr>
            <p:ph type="dt" sz="half" idx="10"/>
          </p:nvPr>
        </p:nvSpPr>
        <p:spPr/>
        <p:txBody>
          <a:bodyPr/>
          <a:lstStyle/>
          <a:p>
            <a:fld id="{656C926D-4C0D-446E-B218-ED89060CB45F}" type="datetimeFigureOut">
              <a:rPr lang="en-CA" smtClean="0"/>
              <a:t>2021-03-28</a:t>
            </a:fld>
            <a:endParaRPr lang="en-CA"/>
          </a:p>
        </p:txBody>
      </p:sp>
      <p:sp>
        <p:nvSpPr>
          <p:cNvPr id="5" name="Footer Placeholder 4">
            <a:extLst>
              <a:ext uri="{FF2B5EF4-FFF2-40B4-BE49-F238E27FC236}">
                <a16:creationId xmlns:a16="http://schemas.microsoft.com/office/drawing/2014/main" id="{5DF8FF41-3A82-43BF-BD74-C538F32B69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864411F-7357-49DC-8B5B-2E7735FBB9C3}"/>
              </a:ext>
            </a:extLst>
          </p:cNvPr>
          <p:cNvSpPr>
            <a:spLocks noGrp="1"/>
          </p:cNvSpPr>
          <p:nvPr>
            <p:ph type="sldNum" sz="quarter" idx="12"/>
          </p:nvPr>
        </p:nvSpPr>
        <p:spPr/>
        <p:txBody>
          <a:bodyPr/>
          <a:lstStyle/>
          <a:p>
            <a:fld id="{AA6B1C05-8D1B-43D5-A0DF-254E8797150E}" type="slidenum">
              <a:rPr lang="en-CA" smtClean="0"/>
              <a:t>‹#›</a:t>
            </a:fld>
            <a:endParaRPr lang="en-CA"/>
          </a:p>
        </p:txBody>
      </p:sp>
    </p:spTree>
    <p:extLst>
      <p:ext uri="{BB962C8B-B14F-4D97-AF65-F5344CB8AC3E}">
        <p14:creationId xmlns:p14="http://schemas.microsoft.com/office/powerpoint/2010/main" val="174637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EE7B9-56F1-4458-9C0F-BF16AEFD681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82662FC-135B-4C4D-B02E-28553717F3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FEFAF7F-5903-413D-94AA-516E99530520}"/>
              </a:ext>
            </a:extLst>
          </p:cNvPr>
          <p:cNvSpPr>
            <a:spLocks noGrp="1"/>
          </p:cNvSpPr>
          <p:nvPr>
            <p:ph type="dt" sz="half" idx="10"/>
          </p:nvPr>
        </p:nvSpPr>
        <p:spPr/>
        <p:txBody>
          <a:bodyPr/>
          <a:lstStyle/>
          <a:p>
            <a:fld id="{656C926D-4C0D-446E-B218-ED89060CB45F}" type="datetimeFigureOut">
              <a:rPr lang="en-CA" smtClean="0"/>
              <a:t>2021-03-28</a:t>
            </a:fld>
            <a:endParaRPr lang="en-CA"/>
          </a:p>
        </p:txBody>
      </p:sp>
      <p:sp>
        <p:nvSpPr>
          <p:cNvPr id="5" name="Footer Placeholder 4">
            <a:extLst>
              <a:ext uri="{FF2B5EF4-FFF2-40B4-BE49-F238E27FC236}">
                <a16:creationId xmlns:a16="http://schemas.microsoft.com/office/drawing/2014/main" id="{AB939AAF-9305-44A5-B6F5-A4DC1E66C1C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74B580F-0529-4852-8694-673FD18AD2C2}"/>
              </a:ext>
            </a:extLst>
          </p:cNvPr>
          <p:cNvSpPr>
            <a:spLocks noGrp="1"/>
          </p:cNvSpPr>
          <p:nvPr>
            <p:ph type="sldNum" sz="quarter" idx="12"/>
          </p:nvPr>
        </p:nvSpPr>
        <p:spPr/>
        <p:txBody>
          <a:bodyPr/>
          <a:lstStyle/>
          <a:p>
            <a:fld id="{AA6B1C05-8D1B-43D5-A0DF-254E8797150E}" type="slidenum">
              <a:rPr lang="en-CA" smtClean="0"/>
              <a:t>‹#›</a:t>
            </a:fld>
            <a:endParaRPr lang="en-CA"/>
          </a:p>
        </p:txBody>
      </p:sp>
    </p:spTree>
    <p:extLst>
      <p:ext uri="{BB962C8B-B14F-4D97-AF65-F5344CB8AC3E}">
        <p14:creationId xmlns:p14="http://schemas.microsoft.com/office/powerpoint/2010/main" val="269980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3C25-4326-4D8D-B7AA-29F60C1F97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4962605-F2AD-43F7-B045-FA3E00A630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9BB4DB-B8B4-4EE3-99DF-7A21BED328CC}"/>
              </a:ext>
            </a:extLst>
          </p:cNvPr>
          <p:cNvSpPr>
            <a:spLocks noGrp="1"/>
          </p:cNvSpPr>
          <p:nvPr>
            <p:ph type="dt" sz="half" idx="10"/>
          </p:nvPr>
        </p:nvSpPr>
        <p:spPr/>
        <p:txBody>
          <a:bodyPr/>
          <a:lstStyle/>
          <a:p>
            <a:fld id="{656C926D-4C0D-446E-B218-ED89060CB45F}" type="datetimeFigureOut">
              <a:rPr lang="en-CA" smtClean="0"/>
              <a:t>2021-03-28</a:t>
            </a:fld>
            <a:endParaRPr lang="en-CA"/>
          </a:p>
        </p:txBody>
      </p:sp>
      <p:sp>
        <p:nvSpPr>
          <p:cNvPr id="5" name="Footer Placeholder 4">
            <a:extLst>
              <a:ext uri="{FF2B5EF4-FFF2-40B4-BE49-F238E27FC236}">
                <a16:creationId xmlns:a16="http://schemas.microsoft.com/office/drawing/2014/main" id="{E9F14607-A2DE-4163-B871-8F7F47E6A6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00B87F2-4564-41C6-8B5B-7787AF26868B}"/>
              </a:ext>
            </a:extLst>
          </p:cNvPr>
          <p:cNvSpPr>
            <a:spLocks noGrp="1"/>
          </p:cNvSpPr>
          <p:nvPr>
            <p:ph type="sldNum" sz="quarter" idx="12"/>
          </p:nvPr>
        </p:nvSpPr>
        <p:spPr/>
        <p:txBody>
          <a:bodyPr/>
          <a:lstStyle/>
          <a:p>
            <a:fld id="{AA6B1C05-8D1B-43D5-A0DF-254E8797150E}" type="slidenum">
              <a:rPr lang="en-CA" smtClean="0"/>
              <a:t>‹#›</a:t>
            </a:fld>
            <a:endParaRPr lang="en-CA"/>
          </a:p>
        </p:txBody>
      </p:sp>
    </p:spTree>
    <p:extLst>
      <p:ext uri="{BB962C8B-B14F-4D97-AF65-F5344CB8AC3E}">
        <p14:creationId xmlns:p14="http://schemas.microsoft.com/office/powerpoint/2010/main" val="3137898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41164-7AEB-4DAE-8D75-FD9615827CD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9F28F7D-7645-4DB5-B088-21C3F94BB2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0631736-9272-4537-B7BB-D42CFF48E9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5F1BB7C-C8ED-40CC-A50C-027CFAF16142}"/>
              </a:ext>
            </a:extLst>
          </p:cNvPr>
          <p:cNvSpPr>
            <a:spLocks noGrp="1"/>
          </p:cNvSpPr>
          <p:nvPr>
            <p:ph type="dt" sz="half" idx="10"/>
          </p:nvPr>
        </p:nvSpPr>
        <p:spPr/>
        <p:txBody>
          <a:bodyPr/>
          <a:lstStyle/>
          <a:p>
            <a:fld id="{656C926D-4C0D-446E-B218-ED89060CB45F}" type="datetimeFigureOut">
              <a:rPr lang="en-CA" smtClean="0"/>
              <a:t>2021-03-28</a:t>
            </a:fld>
            <a:endParaRPr lang="en-CA"/>
          </a:p>
        </p:txBody>
      </p:sp>
      <p:sp>
        <p:nvSpPr>
          <p:cNvPr id="6" name="Footer Placeholder 5">
            <a:extLst>
              <a:ext uri="{FF2B5EF4-FFF2-40B4-BE49-F238E27FC236}">
                <a16:creationId xmlns:a16="http://schemas.microsoft.com/office/drawing/2014/main" id="{C3E8FCA3-A700-4C6D-B3A8-BE3D6648285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3AF2A46-8F0B-4AD1-8AEA-0F9F7ED1CEF3}"/>
              </a:ext>
            </a:extLst>
          </p:cNvPr>
          <p:cNvSpPr>
            <a:spLocks noGrp="1"/>
          </p:cNvSpPr>
          <p:nvPr>
            <p:ph type="sldNum" sz="quarter" idx="12"/>
          </p:nvPr>
        </p:nvSpPr>
        <p:spPr/>
        <p:txBody>
          <a:bodyPr/>
          <a:lstStyle/>
          <a:p>
            <a:fld id="{AA6B1C05-8D1B-43D5-A0DF-254E8797150E}" type="slidenum">
              <a:rPr lang="en-CA" smtClean="0"/>
              <a:t>‹#›</a:t>
            </a:fld>
            <a:endParaRPr lang="en-CA"/>
          </a:p>
        </p:txBody>
      </p:sp>
    </p:spTree>
    <p:extLst>
      <p:ext uri="{BB962C8B-B14F-4D97-AF65-F5344CB8AC3E}">
        <p14:creationId xmlns:p14="http://schemas.microsoft.com/office/powerpoint/2010/main" val="300739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B1CD-C707-4CA1-A948-4C4BB778200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9FDBD41-750E-42DB-9C67-E84B776099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2B12F8-A1E3-4F61-A473-F0F749B14F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83C9F96-CD23-47B4-AD37-E9316D95A5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59F3A9-2168-4BFB-9ED4-135364E205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94028F8-BF39-4C79-B308-D551B653246B}"/>
              </a:ext>
            </a:extLst>
          </p:cNvPr>
          <p:cNvSpPr>
            <a:spLocks noGrp="1"/>
          </p:cNvSpPr>
          <p:nvPr>
            <p:ph type="dt" sz="half" idx="10"/>
          </p:nvPr>
        </p:nvSpPr>
        <p:spPr/>
        <p:txBody>
          <a:bodyPr/>
          <a:lstStyle/>
          <a:p>
            <a:fld id="{656C926D-4C0D-446E-B218-ED89060CB45F}" type="datetimeFigureOut">
              <a:rPr lang="en-CA" smtClean="0"/>
              <a:t>2021-03-28</a:t>
            </a:fld>
            <a:endParaRPr lang="en-CA"/>
          </a:p>
        </p:txBody>
      </p:sp>
      <p:sp>
        <p:nvSpPr>
          <p:cNvPr id="8" name="Footer Placeholder 7">
            <a:extLst>
              <a:ext uri="{FF2B5EF4-FFF2-40B4-BE49-F238E27FC236}">
                <a16:creationId xmlns:a16="http://schemas.microsoft.com/office/drawing/2014/main" id="{6752065D-7122-4647-BB79-C9C763A8FCF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BE80BF9-5B2F-472C-9C05-501D51D50FF6}"/>
              </a:ext>
            </a:extLst>
          </p:cNvPr>
          <p:cNvSpPr>
            <a:spLocks noGrp="1"/>
          </p:cNvSpPr>
          <p:nvPr>
            <p:ph type="sldNum" sz="quarter" idx="12"/>
          </p:nvPr>
        </p:nvSpPr>
        <p:spPr/>
        <p:txBody>
          <a:bodyPr/>
          <a:lstStyle/>
          <a:p>
            <a:fld id="{AA6B1C05-8D1B-43D5-A0DF-254E8797150E}" type="slidenum">
              <a:rPr lang="en-CA" smtClean="0"/>
              <a:t>‹#›</a:t>
            </a:fld>
            <a:endParaRPr lang="en-CA"/>
          </a:p>
        </p:txBody>
      </p:sp>
    </p:spTree>
    <p:extLst>
      <p:ext uri="{BB962C8B-B14F-4D97-AF65-F5344CB8AC3E}">
        <p14:creationId xmlns:p14="http://schemas.microsoft.com/office/powerpoint/2010/main" val="2506707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C061-8BC1-4248-B472-B7D8DFA33F1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418EE02-5925-497A-8D1F-4B6D764FA570}"/>
              </a:ext>
            </a:extLst>
          </p:cNvPr>
          <p:cNvSpPr>
            <a:spLocks noGrp="1"/>
          </p:cNvSpPr>
          <p:nvPr>
            <p:ph type="dt" sz="half" idx="10"/>
          </p:nvPr>
        </p:nvSpPr>
        <p:spPr/>
        <p:txBody>
          <a:bodyPr/>
          <a:lstStyle/>
          <a:p>
            <a:fld id="{656C926D-4C0D-446E-B218-ED89060CB45F}" type="datetimeFigureOut">
              <a:rPr lang="en-CA" smtClean="0"/>
              <a:t>2021-03-28</a:t>
            </a:fld>
            <a:endParaRPr lang="en-CA"/>
          </a:p>
        </p:txBody>
      </p:sp>
      <p:sp>
        <p:nvSpPr>
          <p:cNvPr id="4" name="Footer Placeholder 3">
            <a:extLst>
              <a:ext uri="{FF2B5EF4-FFF2-40B4-BE49-F238E27FC236}">
                <a16:creationId xmlns:a16="http://schemas.microsoft.com/office/drawing/2014/main" id="{E6332835-8EA7-45D9-877F-DB1CD8FD917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BB23437-3524-4C04-AE60-975FE50BDB70}"/>
              </a:ext>
            </a:extLst>
          </p:cNvPr>
          <p:cNvSpPr>
            <a:spLocks noGrp="1"/>
          </p:cNvSpPr>
          <p:nvPr>
            <p:ph type="sldNum" sz="quarter" idx="12"/>
          </p:nvPr>
        </p:nvSpPr>
        <p:spPr/>
        <p:txBody>
          <a:bodyPr/>
          <a:lstStyle/>
          <a:p>
            <a:fld id="{AA6B1C05-8D1B-43D5-A0DF-254E8797150E}" type="slidenum">
              <a:rPr lang="en-CA" smtClean="0"/>
              <a:t>‹#›</a:t>
            </a:fld>
            <a:endParaRPr lang="en-CA"/>
          </a:p>
        </p:txBody>
      </p:sp>
    </p:spTree>
    <p:extLst>
      <p:ext uri="{BB962C8B-B14F-4D97-AF65-F5344CB8AC3E}">
        <p14:creationId xmlns:p14="http://schemas.microsoft.com/office/powerpoint/2010/main" val="3991750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E58052-F96B-4C7D-BCF8-0B48AF36C519}"/>
              </a:ext>
            </a:extLst>
          </p:cNvPr>
          <p:cNvSpPr>
            <a:spLocks noGrp="1"/>
          </p:cNvSpPr>
          <p:nvPr>
            <p:ph type="dt" sz="half" idx="10"/>
          </p:nvPr>
        </p:nvSpPr>
        <p:spPr/>
        <p:txBody>
          <a:bodyPr/>
          <a:lstStyle/>
          <a:p>
            <a:fld id="{656C926D-4C0D-446E-B218-ED89060CB45F}" type="datetimeFigureOut">
              <a:rPr lang="en-CA" smtClean="0"/>
              <a:t>2021-03-28</a:t>
            </a:fld>
            <a:endParaRPr lang="en-CA"/>
          </a:p>
        </p:txBody>
      </p:sp>
      <p:sp>
        <p:nvSpPr>
          <p:cNvPr id="3" name="Footer Placeholder 2">
            <a:extLst>
              <a:ext uri="{FF2B5EF4-FFF2-40B4-BE49-F238E27FC236}">
                <a16:creationId xmlns:a16="http://schemas.microsoft.com/office/drawing/2014/main" id="{A6D2C528-BCF8-4007-B66E-AC634EDB167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80A6772-D40F-4DF1-9FE6-391C8F394B1C}"/>
              </a:ext>
            </a:extLst>
          </p:cNvPr>
          <p:cNvSpPr>
            <a:spLocks noGrp="1"/>
          </p:cNvSpPr>
          <p:nvPr>
            <p:ph type="sldNum" sz="quarter" idx="12"/>
          </p:nvPr>
        </p:nvSpPr>
        <p:spPr/>
        <p:txBody>
          <a:bodyPr/>
          <a:lstStyle/>
          <a:p>
            <a:fld id="{AA6B1C05-8D1B-43D5-A0DF-254E8797150E}" type="slidenum">
              <a:rPr lang="en-CA" smtClean="0"/>
              <a:t>‹#›</a:t>
            </a:fld>
            <a:endParaRPr lang="en-CA"/>
          </a:p>
        </p:txBody>
      </p:sp>
    </p:spTree>
    <p:extLst>
      <p:ext uri="{BB962C8B-B14F-4D97-AF65-F5344CB8AC3E}">
        <p14:creationId xmlns:p14="http://schemas.microsoft.com/office/powerpoint/2010/main" val="86469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44771-FBCA-422B-92D4-504082985C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3890C19-8CD3-465D-8D9A-EB652C1659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7ECD85B-7A61-4616-9158-F3AEAB734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CF346-8BF3-4296-B2B4-4D3791620422}"/>
              </a:ext>
            </a:extLst>
          </p:cNvPr>
          <p:cNvSpPr>
            <a:spLocks noGrp="1"/>
          </p:cNvSpPr>
          <p:nvPr>
            <p:ph type="dt" sz="half" idx="10"/>
          </p:nvPr>
        </p:nvSpPr>
        <p:spPr/>
        <p:txBody>
          <a:bodyPr/>
          <a:lstStyle/>
          <a:p>
            <a:fld id="{656C926D-4C0D-446E-B218-ED89060CB45F}" type="datetimeFigureOut">
              <a:rPr lang="en-CA" smtClean="0"/>
              <a:t>2021-03-28</a:t>
            </a:fld>
            <a:endParaRPr lang="en-CA"/>
          </a:p>
        </p:txBody>
      </p:sp>
      <p:sp>
        <p:nvSpPr>
          <p:cNvPr id="6" name="Footer Placeholder 5">
            <a:extLst>
              <a:ext uri="{FF2B5EF4-FFF2-40B4-BE49-F238E27FC236}">
                <a16:creationId xmlns:a16="http://schemas.microsoft.com/office/drawing/2014/main" id="{0846D80E-517C-49B4-BA8F-0780085C76C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DBCA847-9641-4F3C-B22F-349807110A5E}"/>
              </a:ext>
            </a:extLst>
          </p:cNvPr>
          <p:cNvSpPr>
            <a:spLocks noGrp="1"/>
          </p:cNvSpPr>
          <p:nvPr>
            <p:ph type="sldNum" sz="quarter" idx="12"/>
          </p:nvPr>
        </p:nvSpPr>
        <p:spPr/>
        <p:txBody>
          <a:bodyPr/>
          <a:lstStyle/>
          <a:p>
            <a:fld id="{AA6B1C05-8D1B-43D5-A0DF-254E8797150E}" type="slidenum">
              <a:rPr lang="en-CA" smtClean="0"/>
              <a:t>‹#›</a:t>
            </a:fld>
            <a:endParaRPr lang="en-CA"/>
          </a:p>
        </p:txBody>
      </p:sp>
    </p:spTree>
    <p:extLst>
      <p:ext uri="{BB962C8B-B14F-4D97-AF65-F5344CB8AC3E}">
        <p14:creationId xmlns:p14="http://schemas.microsoft.com/office/powerpoint/2010/main" val="3354820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352F5-E85E-4B85-96E3-F5CA202509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0142A4D-FA66-4E34-AEB4-0DBEEA099F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41ED849-9338-4FEC-8589-35A86E3FA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ACA65A-BE81-46BA-B7BF-1182F069115B}"/>
              </a:ext>
            </a:extLst>
          </p:cNvPr>
          <p:cNvSpPr>
            <a:spLocks noGrp="1"/>
          </p:cNvSpPr>
          <p:nvPr>
            <p:ph type="dt" sz="half" idx="10"/>
          </p:nvPr>
        </p:nvSpPr>
        <p:spPr/>
        <p:txBody>
          <a:bodyPr/>
          <a:lstStyle/>
          <a:p>
            <a:fld id="{656C926D-4C0D-446E-B218-ED89060CB45F}" type="datetimeFigureOut">
              <a:rPr lang="en-CA" smtClean="0"/>
              <a:t>2021-03-28</a:t>
            </a:fld>
            <a:endParaRPr lang="en-CA"/>
          </a:p>
        </p:txBody>
      </p:sp>
      <p:sp>
        <p:nvSpPr>
          <p:cNvPr id="6" name="Footer Placeholder 5">
            <a:extLst>
              <a:ext uri="{FF2B5EF4-FFF2-40B4-BE49-F238E27FC236}">
                <a16:creationId xmlns:a16="http://schemas.microsoft.com/office/drawing/2014/main" id="{E9C20806-9706-4DC3-94B5-E7DEEC52021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6E5D660-4506-493D-9825-89D8E2DDC8EE}"/>
              </a:ext>
            </a:extLst>
          </p:cNvPr>
          <p:cNvSpPr>
            <a:spLocks noGrp="1"/>
          </p:cNvSpPr>
          <p:nvPr>
            <p:ph type="sldNum" sz="quarter" idx="12"/>
          </p:nvPr>
        </p:nvSpPr>
        <p:spPr/>
        <p:txBody>
          <a:bodyPr/>
          <a:lstStyle/>
          <a:p>
            <a:fld id="{AA6B1C05-8D1B-43D5-A0DF-254E8797150E}" type="slidenum">
              <a:rPr lang="en-CA" smtClean="0"/>
              <a:t>‹#›</a:t>
            </a:fld>
            <a:endParaRPr lang="en-CA"/>
          </a:p>
        </p:txBody>
      </p:sp>
    </p:spTree>
    <p:extLst>
      <p:ext uri="{BB962C8B-B14F-4D97-AF65-F5344CB8AC3E}">
        <p14:creationId xmlns:p14="http://schemas.microsoft.com/office/powerpoint/2010/main" val="3962086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3DA5FF-4A4E-4F19-911C-977D00EB0F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9B2C5E3-5767-48D6-83E3-7EF71914B5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19AD5A6-1D06-4072-8E55-787F12ADF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C926D-4C0D-446E-B218-ED89060CB45F}" type="datetimeFigureOut">
              <a:rPr lang="en-CA" smtClean="0"/>
              <a:t>2021-03-28</a:t>
            </a:fld>
            <a:endParaRPr lang="en-CA"/>
          </a:p>
        </p:txBody>
      </p:sp>
      <p:sp>
        <p:nvSpPr>
          <p:cNvPr id="5" name="Footer Placeholder 4">
            <a:extLst>
              <a:ext uri="{FF2B5EF4-FFF2-40B4-BE49-F238E27FC236}">
                <a16:creationId xmlns:a16="http://schemas.microsoft.com/office/drawing/2014/main" id="{D12A7BE1-9755-4315-A371-F77D238987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B099A2C-C6D1-4709-8B60-23256CF2E1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B1C05-8D1B-43D5-A0DF-254E8797150E}" type="slidenum">
              <a:rPr lang="en-CA" smtClean="0"/>
              <a:t>‹#›</a:t>
            </a:fld>
            <a:endParaRPr lang="en-CA"/>
          </a:p>
        </p:txBody>
      </p:sp>
    </p:spTree>
    <p:extLst>
      <p:ext uri="{BB962C8B-B14F-4D97-AF65-F5344CB8AC3E}">
        <p14:creationId xmlns:p14="http://schemas.microsoft.com/office/powerpoint/2010/main" val="976219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1375E94-8BB1-4D36-B782-CDE0BE8FEE35}"/>
              </a:ext>
            </a:extLst>
          </p:cNvPr>
          <p:cNvSpPr>
            <a:spLocks noGrp="1"/>
          </p:cNvSpPr>
          <p:nvPr>
            <p:ph type="ctrTitle"/>
          </p:nvPr>
        </p:nvSpPr>
        <p:spPr>
          <a:xfrm>
            <a:off x="479153" y="2129475"/>
            <a:ext cx="5869965" cy="4747805"/>
          </a:xfrm>
        </p:spPr>
        <p:txBody>
          <a:bodyPr anchor="ctr">
            <a:normAutofit/>
          </a:bodyPr>
          <a:lstStyle/>
          <a:p>
            <a:pPr algn="l"/>
            <a:r>
              <a:rPr lang="en-CA" sz="4000" dirty="0" err="1">
                <a:solidFill>
                  <a:schemeClr val="tx2"/>
                </a:solidFill>
              </a:rPr>
              <a:t>AutoInt</a:t>
            </a:r>
            <a:r>
              <a:rPr lang="en-CA" sz="4000" dirty="0">
                <a:solidFill>
                  <a:schemeClr val="tx2"/>
                </a:solidFill>
              </a:rPr>
              <a:t> </a:t>
            </a:r>
            <a:r>
              <a:rPr lang="en-US" sz="4000" dirty="0"/>
              <a:t>: Automatic Feature Interaction Learning via Self-Attentive Neural Networks</a:t>
            </a:r>
            <a:br>
              <a:rPr lang="en-US" sz="4000" dirty="0"/>
            </a:br>
            <a:r>
              <a:rPr lang="en-US" sz="2400" dirty="0" err="1"/>
              <a:t>Weiping</a:t>
            </a:r>
            <a:r>
              <a:rPr lang="en-US" sz="2400" dirty="0"/>
              <a:t> Song, </a:t>
            </a:r>
            <a:r>
              <a:rPr lang="en-US" sz="2400" dirty="0" err="1"/>
              <a:t>Chence</a:t>
            </a:r>
            <a:r>
              <a:rPr lang="en-US" sz="2400" dirty="0"/>
              <a:t> Shi, </a:t>
            </a:r>
            <a:r>
              <a:rPr lang="en-US" sz="2400" dirty="0" err="1"/>
              <a:t>Zhiping</a:t>
            </a:r>
            <a:r>
              <a:rPr lang="en-US" sz="2400" dirty="0"/>
              <a:t> Xiao, </a:t>
            </a:r>
            <a:r>
              <a:rPr lang="en-US" sz="2400" dirty="0" err="1"/>
              <a:t>Zhijan</a:t>
            </a:r>
            <a:r>
              <a:rPr lang="en-US" sz="2400" dirty="0"/>
              <a:t> Duan, </a:t>
            </a:r>
            <a:r>
              <a:rPr lang="en-US" sz="2400" dirty="0" err="1"/>
              <a:t>Yewen</a:t>
            </a:r>
            <a:r>
              <a:rPr lang="en-US" sz="2400" dirty="0"/>
              <a:t> Xu, Ming Zhang, Jian Tang</a:t>
            </a:r>
            <a:br>
              <a:rPr lang="en-US" sz="4000" dirty="0"/>
            </a:br>
            <a:br>
              <a:rPr lang="en-CA" sz="4000" dirty="0">
                <a:solidFill>
                  <a:schemeClr val="tx2"/>
                </a:solidFill>
              </a:rPr>
            </a:br>
            <a:endParaRPr lang="en-CA" sz="4000" dirty="0">
              <a:solidFill>
                <a:schemeClr val="tx2"/>
              </a:solidFill>
            </a:endParaRPr>
          </a:p>
        </p:txBody>
      </p:sp>
      <p:sp>
        <p:nvSpPr>
          <p:cNvPr id="3" name="Subtitle 2">
            <a:extLst>
              <a:ext uri="{FF2B5EF4-FFF2-40B4-BE49-F238E27FC236}">
                <a16:creationId xmlns:a16="http://schemas.microsoft.com/office/drawing/2014/main" id="{C14B45F0-B6D0-4F76-976A-57BDE876936D}"/>
              </a:ext>
            </a:extLst>
          </p:cNvPr>
          <p:cNvSpPr>
            <a:spLocks noGrp="1"/>
          </p:cNvSpPr>
          <p:nvPr>
            <p:ph type="subTitle" idx="1"/>
          </p:nvPr>
        </p:nvSpPr>
        <p:spPr>
          <a:xfrm>
            <a:off x="488332" y="4248150"/>
            <a:ext cx="6195857" cy="3581400"/>
          </a:xfrm>
        </p:spPr>
        <p:txBody>
          <a:bodyPr anchor="ctr">
            <a:normAutofit/>
          </a:bodyPr>
          <a:lstStyle/>
          <a:p>
            <a:pPr algn="l"/>
            <a:r>
              <a:rPr lang="en-CA" sz="2000" dirty="0" err="1">
                <a:solidFill>
                  <a:schemeClr val="tx2"/>
                </a:solidFill>
              </a:rPr>
              <a:t>Yayha</a:t>
            </a:r>
            <a:r>
              <a:rPr lang="en-CA" sz="2000" dirty="0">
                <a:solidFill>
                  <a:schemeClr val="tx2"/>
                </a:solidFill>
              </a:rPr>
              <a:t> Abdul Aziz, </a:t>
            </a:r>
            <a:r>
              <a:rPr lang="en-CA" sz="2000" dirty="0" err="1">
                <a:solidFill>
                  <a:schemeClr val="tx2"/>
                </a:solidFill>
              </a:rPr>
              <a:t>Yichen</a:t>
            </a:r>
            <a:r>
              <a:rPr lang="en-CA" sz="2000" dirty="0">
                <a:solidFill>
                  <a:schemeClr val="tx2"/>
                </a:solidFill>
              </a:rPr>
              <a:t> Lin, and Franck Benichou</a:t>
            </a:r>
          </a:p>
        </p:txBody>
      </p:sp>
      <p:pic>
        <p:nvPicPr>
          <p:cNvPr id="1028" name="Picture 4">
            <a:extLst>
              <a:ext uri="{FF2B5EF4-FFF2-40B4-BE49-F238E27FC236}">
                <a16:creationId xmlns:a16="http://schemas.microsoft.com/office/drawing/2014/main" id="{7F5A3E57-E68B-45CD-95F8-BF7CAE0AE0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034" b="26305"/>
          <a:stretch/>
        </p:blipFill>
        <p:spPr bwMode="auto">
          <a:xfrm>
            <a:off x="8751817" y="5841003"/>
            <a:ext cx="1597424" cy="4667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edia Resources - Mila">
            <a:extLst>
              <a:ext uri="{FF2B5EF4-FFF2-40B4-BE49-F238E27FC236}">
                <a16:creationId xmlns:a16="http://schemas.microsoft.com/office/drawing/2014/main" id="{6703DF77-FE88-4F9C-94E7-00C7090C4B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8420" y="5637991"/>
            <a:ext cx="1597424" cy="801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231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8" name="Picture 4">
            <a:extLst>
              <a:ext uri="{FF2B5EF4-FFF2-40B4-BE49-F238E27FC236}">
                <a16:creationId xmlns:a16="http://schemas.microsoft.com/office/drawing/2014/main" id="{7F5A3E57-E68B-45CD-95F8-BF7CAE0AE0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034" b="26305"/>
          <a:stretch/>
        </p:blipFill>
        <p:spPr bwMode="auto">
          <a:xfrm>
            <a:off x="8751817" y="5841003"/>
            <a:ext cx="1597424" cy="4667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edia Resources - Mila">
            <a:extLst>
              <a:ext uri="{FF2B5EF4-FFF2-40B4-BE49-F238E27FC236}">
                <a16:creationId xmlns:a16="http://schemas.microsoft.com/office/drawing/2014/main" id="{6703DF77-FE88-4F9C-94E7-00C7090C4B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8420" y="5637991"/>
            <a:ext cx="1597424" cy="8017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F3FD173-C209-4A95-92D4-E1DDDBF09196}"/>
              </a:ext>
            </a:extLst>
          </p:cNvPr>
          <p:cNvSpPr txBox="1"/>
          <p:nvPr/>
        </p:nvSpPr>
        <p:spPr>
          <a:xfrm>
            <a:off x="436880" y="294640"/>
            <a:ext cx="11379200" cy="707886"/>
          </a:xfrm>
          <a:prstGeom prst="rect">
            <a:avLst/>
          </a:prstGeom>
          <a:noFill/>
        </p:spPr>
        <p:txBody>
          <a:bodyPr wrap="square" rtlCol="0">
            <a:spAutoFit/>
          </a:bodyPr>
          <a:lstStyle/>
          <a:p>
            <a:r>
              <a:rPr lang="en-CA" sz="4000" dirty="0">
                <a:latin typeface="+mj-lt"/>
              </a:rPr>
              <a:t>5) The Experiments</a:t>
            </a:r>
            <a:endParaRPr lang="en-CA" sz="4800" dirty="0">
              <a:latin typeface="+mj-lt"/>
            </a:endParaRPr>
          </a:p>
        </p:txBody>
      </p:sp>
    </p:spTree>
    <p:extLst>
      <p:ext uri="{BB962C8B-B14F-4D97-AF65-F5344CB8AC3E}">
        <p14:creationId xmlns:p14="http://schemas.microsoft.com/office/powerpoint/2010/main" val="588273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8" name="Picture 4">
            <a:extLst>
              <a:ext uri="{FF2B5EF4-FFF2-40B4-BE49-F238E27FC236}">
                <a16:creationId xmlns:a16="http://schemas.microsoft.com/office/drawing/2014/main" id="{7F5A3E57-E68B-45CD-95F8-BF7CAE0AE0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034" b="26305"/>
          <a:stretch/>
        </p:blipFill>
        <p:spPr bwMode="auto">
          <a:xfrm>
            <a:off x="8751817" y="5841003"/>
            <a:ext cx="1597424" cy="4667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edia Resources - Mila">
            <a:extLst>
              <a:ext uri="{FF2B5EF4-FFF2-40B4-BE49-F238E27FC236}">
                <a16:creationId xmlns:a16="http://schemas.microsoft.com/office/drawing/2014/main" id="{6703DF77-FE88-4F9C-94E7-00C7090C4B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8420" y="5637991"/>
            <a:ext cx="1597424" cy="8017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F3FD173-C209-4A95-92D4-E1DDDBF09196}"/>
              </a:ext>
            </a:extLst>
          </p:cNvPr>
          <p:cNvSpPr txBox="1"/>
          <p:nvPr/>
        </p:nvSpPr>
        <p:spPr>
          <a:xfrm>
            <a:off x="436880" y="294640"/>
            <a:ext cx="11379200" cy="707886"/>
          </a:xfrm>
          <a:prstGeom prst="rect">
            <a:avLst/>
          </a:prstGeom>
          <a:noFill/>
        </p:spPr>
        <p:txBody>
          <a:bodyPr wrap="square" rtlCol="0">
            <a:spAutoFit/>
          </a:bodyPr>
          <a:lstStyle/>
          <a:p>
            <a:r>
              <a:rPr lang="en-CA" sz="4000" dirty="0">
                <a:latin typeface="+mj-lt"/>
              </a:rPr>
              <a:t>6) Results and Discussions </a:t>
            </a:r>
            <a:endParaRPr lang="en-CA" sz="4800" dirty="0">
              <a:latin typeface="+mj-lt"/>
            </a:endParaRPr>
          </a:p>
        </p:txBody>
      </p:sp>
    </p:spTree>
    <p:extLst>
      <p:ext uri="{BB962C8B-B14F-4D97-AF65-F5344CB8AC3E}">
        <p14:creationId xmlns:p14="http://schemas.microsoft.com/office/powerpoint/2010/main" val="1476464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8" name="Picture 4">
            <a:extLst>
              <a:ext uri="{FF2B5EF4-FFF2-40B4-BE49-F238E27FC236}">
                <a16:creationId xmlns:a16="http://schemas.microsoft.com/office/drawing/2014/main" id="{7F5A3E57-E68B-45CD-95F8-BF7CAE0AE0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034" b="26305"/>
          <a:stretch/>
        </p:blipFill>
        <p:spPr bwMode="auto">
          <a:xfrm>
            <a:off x="8751817" y="5841003"/>
            <a:ext cx="1597424" cy="4667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edia Resources - Mila">
            <a:extLst>
              <a:ext uri="{FF2B5EF4-FFF2-40B4-BE49-F238E27FC236}">
                <a16:creationId xmlns:a16="http://schemas.microsoft.com/office/drawing/2014/main" id="{6703DF77-FE88-4F9C-94E7-00C7090C4B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8420" y="5637991"/>
            <a:ext cx="1597424" cy="8017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F3FD173-C209-4A95-92D4-E1DDDBF09196}"/>
              </a:ext>
            </a:extLst>
          </p:cNvPr>
          <p:cNvSpPr txBox="1"/>
          <p:nvPr/>
        </p:nvSpPr>
        <p:spPr>
          <a:xfrm>
            <a:off x="436880" y="294640"/>
            <a:ext cx="11379200" cy="707886"/>
          </a:xfrm>
          <a:prstGeom prst="rect">
            <a:avLst/>
          </a:prstGeom>
          <a:noFill/>
        </p:spPr>
        <p:txBody>
          <a:bodyPr wrap="square" rtlCol="0">
            <a:spAutoFit/>
          </a:bodyPr>
          <a:lstStyle/>
          <a:p>
            <a:r>
              <a:rPr lang="en-CA" sz="4000" dirty="0">
                <a:latin typeface="+mj-lt"/>
              </a:rPr>
              <a:t>6) Critiques (Advantages and Disadvantages)</a:t>
            </a:r>
            <a:endParaRPr lang="en-CA" sz="4800" dirty="0">
              <a:latin typeface="+mj-lt"/>
            </a:endParaRPr>
          </a:p>
        </p:txBody>
      </p:sp>
    </p:spTree>
    <p:extLst>
      <p:ext uri="{BB962C8B-B14F-4D97-AF65-F5344CB8AC3E}">
        <p14:creationId xmlns:p14="http://schemas.microsoft.com/office/powerpoint/2010/main" val="329993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8" name="Picture 4">
            <a:extLst>
              <a:ext uri="{FF2B5EF4-FFF2-40B4-BE49-F238E27FC236}">
                <a16:creationId xmlns:a16="http://schemas.microsoft.com/office/drawing/2014/main" id="{7F5A3E57-E68B-45CD-95F8-BF7CAE0AE0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034" b="26305"/>
          <a:stretch/>
        </p:blipFill>
        <p:spPr bwMode="auto">
          <a:xfrm>
            <a:off x="8751817" y="5841003"/>
            <a:ext cx="1597424" cy="4667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edia Resources - Mila">
            <a:extLst>
              <a:ext uri="{FF2B5EF4-FFF2-40B4-BE49-F238E27FC236}">
                <a16:creationId xmlns:a16="http://schemas.microsoft.com/office/drawing/2014/main" id="{6703DF77-FE88-4F9C-94E7-00C7090C4B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8420" y="5637991"/>
            <a:ext cx="1597424" cy="8017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F3FD173-C209-4A95-92D4-E1DDDBF09196}"/>
              </a:ext>
            </a:extLst>
          </p:cNvPr>
          <p:cNvSpPr txBox="1"/>
          <p:nvPr/>
        </p:nvSpPr>
        <p:spPr>
          <a:xfrm>
            <a:off x="436880" y="294640"/>
            <a:ext cx="11379200" cy="707886"/>
          </a:xfrm>
          <a:prstGeom prst="rect">
            <a:avLst/>
          </a:prstGeom>
          <a:noFill/>
        </p:spPr>
        <p:txBody>
          <a:bodyPr wrap="square" rtlCol="0">
            <a:spAutoFit/>
          </a:bodyPr>
          <a:lstStyle/>
          <a:p>
            <a:r>
              <a:rPr lang="en-CA" sz="4000" dirty="0">
                <a:latin typeface="+mj-lt"/>
              </a:rPr>
              <a:t>1) Intro </a:t>
            </a:r>
            <a:endParaRPr lang="en-CA" sz="4800" dirty="0">
              <a:latin typeface="+mj-lt"/>
            </a:endParaRPr>
          </a:p>
        </p:txBody>
      </p:sp>
    </p:spTree>
    <p:extLst>
      <p:ext uri="{BB962C8B-B14F-4D97-AF65-F5344CB8AC3E}">
        <p14:creationId xmlns:p14="http://schemas.microsoft.com/office/powerpoint/2010/main" val="1376179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8" name="Picture 4">
            <a:extLst>
              <a:ext uri="{FF2B5EF4-FFF2-40B4-BE49-F238E27FC236}">
                <a16:creationId xmlns:a16="http://schemas.microsoft.com/office/drawing/2014/main" id="{7F5A3E57-E68B-45CD-95F8-BF7CAE0AE0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034" b="26305"/>
          <a:stretch/>
        </p:blipFill>
        <p:spPr bwMode="auto">
          <a:xfrm>
            <a:off x="8751817" y="5841003"/>
            <a:ext cx="1597424" cy="4667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edia Resources - Mila">
            <a:extLst>
              <a:ext uri="{FF2B5EF4-FFF2-40B4-BE49-F238E27FC236}">
                <a16:creationId xmlns:a16="http://schemas.microsoft.com/office/drawing/2014/main" id="{6703DF77-FE88-4F9C-94E7-00C7090C4B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8420" y="5637991"/>
            <a:ext cx="1597424" cy="8017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F3FD173-C209-4A95-92D4-E1DDDBF09196}"/>
              </a:ext>
            </a:extLst>
          </p:cNvPr>
          <p:cNvSpPr txBox="1"/>
          <p:nvPr/>
        </p:nvSpPr>
        <p:spPr>
          <a:xfrm>
            <a:off x="436880" y="294640"/>
            <a:ext cx="11379200" cy="707886"/>
          </a:xfrm>
          <a:prstGeom prst="rect">
            <a:avLst/>
          </a:prstGeom>
          <a:noFill/>
        </p:spPr>
        <p:txBody>
          <a:bodyPr wrap="square" rtlCol="0">
            <a:spAutoFit/>
          </a:bodyPr>
          <a:lstStyle/>
          <a:p>
            <a:r>
              <a:rPr lang="en-CA" sz="4000" dirty="0">
                <a:latin typeface="+mj-lt"/>
              </a:rPr>
              <a:t>2) Explaining the Pre Requisites </a:t>
            </a:r>
            <a:endParaRPr lang="en-CA" sz="4800" dirty="0">
              <a:latin typeface="+mj-lt"/>
            </a:endParaRPr>
          </a:p>
        </p:txBody>
      </p:sp>
    </p:spTree>
    <p:extLst>
      <p:ext uri="{BB962C8B-B14F-4D97-AF65-F5344CB8AC3E}">
        <p14:creationId xmlns:p14="http://schemas.microsoft.com/office/powerpoint/2010/main" val="227602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8" name="Picture 4">
            <a:extLst>
              <a:ext uri="{FF2B5EF4-FFF2-40B4-BE49-F238E27FC236}">
                <a16:creationId xmlns:a16="http://schemas.microsoft.com/office/drawing/2014/main" id="{7F5A3E57-E68B-45CD-95F8-BF7CAE0AE0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034" b="26305"/>
          <a:stretch/>
        </p:blipFill>
        <p:spPr bwMode="auto">
          <a:xfrm>
            <a:off x="8751817" y="5841003"/>
            <a:ext cx="1597424" cy="4667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edia Resources - Mila">
            <a:extLst>
              <a:ext uri="{FF2B5EF4-FFF2-40B4-BE49-F238E27FC236}">
                <a16:creationId xmlns:a16="http://schemas.microsoft.com/office/drawing/2014/main" id="{6703DF77-FE88-4F9C-94E7-00C7090C4B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8420" y="5637991"/>
            <a:ext cx="1597424" cy="8017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F3FD173-C209-4A95-92D4-E1DDDBF09196}"/>
              </a:ext>
            </a:extLst>
          </p:cNvPr>
          <p:cNvSpPr txBox="1"/>
          <p:nvPr/>
        </p:nvSpPr>
        <p:spPr>
          <a:xfrm>
            <a:off x="436880" y="294640"/>
            <a:ext cx="11379200" cy="707886"/>
          </a:xfrm>
          <a:prstGeom prst="rect">
            <a:avLst/>
          </a:prstGeom>
          <a:noFill/>
        </p:spPr>
        <p:txBody>
          <a:bodyPr wrap="square" rtlCol="0">
            <a:spAutoFit/>
          </a:bodyPr>
          <a:lstStyle/>
          <a:p>
            <a:r>
              <a:rPr lang="en-CA" sz="4000" dirty="0">
                <a:latin typeface="+mj-lt"/>
              </a:rPr>
              <a:t>3) Related Works</a:t>
            </a:r>
            <a:endParaRPr lang="en-CA" sz="4800" dirty="0">
              <a:latin typeface="+mj-lt"/>
            </a:endParaRPr>
          </a:p>
        </p:txBody>
      </p:sp>
    </p:spTree>
    <p:extLst>
      <p:ext uri="{BB962C8B-B14F-4D97-AF65-F5344CB8AC3E}">
        <p14:creationId xmlns:p14="http://schemas.microsoft.com/office/powerpoint/2010/main" val="1438902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8" name="Picture 4">
            <a:extLst>
              <a:ext uri="{FF2B5EF4-FFF2-40B4-BE49-F238E27FC236}">
                <a16:creationId xmlns:a16="http://schemas.microsoft.com/office/drawing/2014/main" id="{7F5A3E57-E68B-45CD-95F8-BF7CAE0AE0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034" b="26305"/>
          <a:stretch/>
        </p:blipFill>
        <p:spPr bwMode="auto">
          <a:xfrm>
            <a:off x="8751817" y="5841003"/>
            <a:ext cx="1597424" cy="4667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edia Resources - Mila">
            <a:extLst>
              <a:ext uri="{FF2B5EF4-FFF2-40B4-BE49-F238E27FC236}">
                <a16:creationId xmlns:a16="http://schemas.microsoft.com/office/drawing/2014/main" id="{6703DF77-FE88-4F9C-94E7-00C7090C4B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8420" y="5637991"/>
            <a:ext cx="1597424" cy="8017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F3FD173-C209-4A95-92D4-E1DDDBF09196}"/>
              </a:ext>
            </a:extLst>
          </p:cNvPr>
          <p:cNvSpPr txBox="1"/>
          <p:nvPr/>
        </p:nvSpPr>
        <p:spPr>
          <a:xfrm>
            <a:off x="436880" y="294640"/>
            <a:ext cx="11379200" cy="707886"/>
          </a:xfrm>
          <a:prstGeom prst="rect">
            <a:avLst/>
          </a:prstGeom>
          <a:noFill/>
        </p:spPr>
        <p:txBody>
          <a:bodyPr wrap="square" rtlCol="0">
            <a:spAutoFit/>
          </a:bodyPr>
          <a:lstStyle/>
          <a:p>
            <a:r>
              <a:rPr lang="en-CA" sz="4000" dirty="0">
                <a:latin typeface="+mj-lt"/>
              </a:rPr>
              <a:t>4) An Overview of the </a:t>
            </a:r>
            <a:r>
              <a:rPr lang="en-CA" sz="4000" dirty="0" err="1">
                <a:latin typeface="+mj-lt"/>
              </a:rPr>
              <a:t>Autoint</a:t>
            </a:r>
            <a:r>
              <a:rPr lang="en-CA" sz="4000" dirty="0">
                <a:latin typeface="+mj-lt"/>
              </a:rPr>
              <a:t> Algorithm</a:t>
            </a:r>
            <a:endParaRPr lang="en-CA" sz="4800" dirty="0">
              <a:latin typeface="+mj-lt"/>
            </a:endParaRPr>
          </a:p>
        </p:txBody>
      </p:sp>
      <p:pic>
        <p:nvPicPr>
          <p:cNvPr id="3" name="Picture 2">
            <a:extLst>
              <a:ext uri="{FF2B5EF4-FFF2-40B4-BE49-F238E27FC236}">
                <a16:creationId xmlns:a16="http://schemas.microsoft.com/office/drawing/2014/main" id="{446A018D-70CA-4F2E-92DA-1EC621D65AC8}"/>
              </a:ext>
            </a:extLst>
          </p:cNvPr>
          <p:cNvPicPr>
            <a:picLocks noChangeAspect="1"/>
          </p:cNvPicPr>
          <p:nvPr/>
        </p:nvPicPr>
        <p:blipFill rotWithShape="1">
          <a:blip r:embed="rId5"/>
          <a:srcRect l="7416" r="7209"/>
          <a:stretch/>
        </p:blipFill>
        <p:spPr>
          <a:xfrm>
            <a:off x="602955" y="1144944"/>
            <a:ext cx="6675120" cy="4924517"/>
          </a:xfrm>
          <a:prstGeom prst="rect">
            <a:avLst/>
          </a:prstGeom>
        </p:spPr>
      </p:pic>
      <p:sp>
        <p:nvSpPr>
          <p:cNvPr id="5" name="TextBox 4">
            <a:extLst>
              <a:ext uri="{FF2B5EF4-FFF2-40B4-BE49-F238E27FC236}">
                <a16:creationId xmlns:a16="http://schemas.microsoft.com/office/drawing/2014/main" id="{9CF134D5-042D-49DB-BCDD-21D23F2E82BE}"/>
              </a:ext>
            </a:extLst>
          </p:cNvPr>
          <p:cNvSpPr txBox="1"/>
          <p:nvPr/>
        </p:nvSpPr>
        <p:spPr>
          <a:xfrm>
            <a:off x="7609840" y="1144944"/>
            <a:ext cx="4206240" cy="5078313"/>
          </a:xfrm>
          <a:prstGeom prst="rect">
            <a:avLst/>
          </a:prstGeom>
          <a:noFill/>
        </p:spPr>
        <p:txBody>
          <a:bodyPr wrap="square" rtlCol="0">
            <a:spAutoFit/>
          </a:bodyPr>
          <a:lstStyle/>
          <a:p>
            <a:pPr marL="285750" indent="-285750">
              <a:buFont typeface="Arial" panose="020B0604020202020204" pitchFamily="34" charset="0"/>
              <a:buChar char="•"/>
            </a:pPr>
            <a:r>
              <a:rPr lang="en-CA" dirty="0" err="1"/>
              <a:t>AutoInt</a:t>
            </a:r>
            <a:r>
              <a:rPr lang="en-CA" dirty="0"/>
              <a:t> Aims to:</a:t>
            </a:r>
          </a:p>
          <a:p>
            <a:pPr marL="742950" lvl="1" indent="-285750">
              <a:buFont typeface="Arial" panose="020B0604020202020204" pitchFamily="34" charset="0"/>
              <a:buChar char="•"/>
            </a:pPr>
            <a:r>
              <a:rPr lang="en-CA" dirty="0"/>
              <a:t>Explicitly model different orders of feature combinations</a:t>
            </a:r>
          </a:p>
          <a:p>
            <a:pPr marL="742950" lvl="1" indent="-285750">
              <a:buFont typeface="Arial" panose="020B0604020202020204" pitchFamily="34" charset="0"/>
              <a:buChar char="•"/>
            </a:pPr>
            <a:r>
              <a:rPr lang="en-CA" dirty="0"/>
              <a:t>Represent features into low dimensionality</a:t>
            </a:r>
          </a:p>
          <a:p>
            <a:pPr marL="742950" lvl="1" indent="-285750">
              <a:buFont typeface="Arial" panose="020B0604020202020204" pitchFamily="34" charset="0"/>
              <a:buChar char="•"/>
            </a:pPr>
            <a:r>
              <a:rPr lang="en-CA" dirty="0"/>
              <a:t>Offer model explanability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b="1" dirty="0"/>
              <a:t>Multi Head self Attention </a:t>
            </a:r>
            <a:r>
              <a:rPr lang="en-CA" dirty="0"/>
              <a:t>mechanism</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b="1" dirty="0"/>
              <a:t>3 layers:</a:t>
            </a:r>
          </a:p>
          <a:p>
            <a:pPr marL="742950" lvl="1" indent="-285750">
              <a:buFont typeface="Arial" panose="020B0604020202020204" pitchFamily="34" charset="0"/>
              <a:buChar char="•"/>
            </a:pPr>
            <a:r>
              <a:rPr lang="en-CA" dirty="0"/>
              <a:t>Embedding layers</a:t>
            </a:r>
          </a:p>
          <a:p>
            <a:pPr marL="742950" lvl="1" indent="-285750">
              <a:buFont typeface="Arial" panose="020B0604020202020204" pitchFamily="34" charset="0"/>
              <a:buChar char="•"/>
            </a:pPr>
            <a:r>
              <a:rPr lang="en-CA" dirty="0"/>
              <a:t>Interacting layer</a:t>
            </a:r>
          </a:p>
          <a:p>
            <a:pPr marL="742950" lvl="1" indent="-285750">
              <a:buFont typeface="Arial" panose="020B0604020202020204" pitchFamily="34" charset="0"/>
              <a:buChar char="•"/>
            </a:pPr>
            <a:r>
              <a:rPr lang="en-CA" dirty="0"/>
              <a:t>Output Layer for CTR prediction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742950" lvl="1" indent="-285750">
              <a:buFont typeface="Arial" panose="020B0604020202020204" pitchFamily="34" charset="0"/>
              <a:buChar char="•"/>
            </a:pPr>
            <a:endParaRPr lang="en-CA" dirty="0"/>
          </a:p>
        </p:txBody>
      </p:sp>
    </p:spTree>
    <p:extLst>
      <p:ext uri="{BB962C8B-B14F-4D97-AF65-F5344CB8AC3E}">
        <p14:creationId xmlns:p14="http://schemas.microsoft.com/office/powerpoint/2010/main" val="3159229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8" name="Picture 4">
            <a:extLst>
              <a:ext uri="{FF2B5EF4-FFF2-40B4-BE49-F238E27FC236}">
                <a16:creationId xmlns:a16="http://schemas.microsoft.com/office/drawing/2014/main" id="{7F5A3E57-E68B-45CD-95F8-BF7CAE0AE0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034" b="26305"/>
          <a:stretch/>
        </p:blipFill>
        <p:spPr bwMode="auto">
          <a:xfrm>
            <a:off x="8751817" y="5841003"/>
            <a:ext cx="1597424" cy="4667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edia Resources - Mila">
            <a:extLst>
              <a:ext uri="{FF2B5EF4-FFF2-40B4-BE49-F238E27FC236}">
                <a16:creationId xmlns:a16="http://schemas.microsoft.com/office/drawing/2014/main" id="{6703DF77-FE88-4F9C-94E7-00C7090C4B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8420" y="5637991"/>
            <a:ext cx="1597424" cy="8017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F3FD173-C209-4A95-92D4-E1DDDBF09196}"/>
              </a:ext>
            </a:extLst>
          </p:cNvPr>
          <p:cNvSpPr txBox="1"/>
          <p:nvPr/>
        </p:nvSpPr>
        <p:spPr>
          <a:xfrm>
            <a:off x="436880" y="294640"/>
            <a:ext cx="11379200" cy="707886"/>
          </a:xfrm>
          <a:prstGeom prst="rect">
            <a:avLst/>
          </a:prstGeom>
          <a:noFill/>
        </p:spPr>
        <p:txBody>
          <a:bodyPr wrap="square" rtlCol="0">
            <a:spAutoFit/>
          </a:bodyPr>
          <a:lstStyle/>
          <a:p>
            <a:r>
              <a:rPr lang="en-CA" sz="4000" dirty="0">
                <a:latin typeface="+mj-lt"/>
              </a:rPr>
              <a:t>5) Input and Embedding Layer</a:t>
            </a:r>
            <a:endParaRPr lang="en-CA" sz="4800" dirty="0">
              <a:latin typeface="+mj-lt"/>
            </a:endParaRPr>
          </a:p>
        </p:txBody>
      </p:sp>
      <p:sp>
        <p:nvSpPr>
          <p:cNvPr id="5" name="TextBox 4">
            <a:extLst>
              <a:ext uri="{FF2B5EF4-FFF2-40B4-BE49-F238E27FC236}">
                <a16:creationId xmlns:a16="http://schemas.microsoft.com/office/drawing/2014/main" id="{9CF134D5-042D-49DB-BCDD-21D23F2E82BE}"/>
              </a:ext>
            </a:extLst>
          </p:cNvPr>
          <p:cNvSpPr txBox="1"/>
          <p:nvPr/>
        </p:nvSpPr>
        <p:spPr>
          <a:xfrm>
            <a:off x="8111093" y="1192869"/>
            <a:ext cx="4007747" cy="4247317"/>
          </a:xfrm>
          <a:prstGeom prst="rect">
            <a:avLst/>
          </a:prstGeom>
          <a:noFill/>
        </p:spPr>
        <p:txBody>
          <a:bodyPr wrap="square" rtlCol="0">
            <a:spAutoFit/>
          </a:bodyPr>
          <a:lstStyle/>
          <a:p>
            <a:pPr marL="285750" indent="-285750">
              <a:buFont typeface="Arial" panose="020B0604020202020204" pitchFamily="34" charset="0"/>
              <a:buChar char="•"/>
            </a:pPr>
            <a:r>
              <a:rPr lang="en-CA" b="1" dirty="0"/>
              <a:t>Input Layer </a:t>
            </a:r>
            <a:r>
              <a:rPr lang="en-CA" b="1" dirty="0">
                <a:sym typeface="Wingdings" panose="05000000000000000000" pitchFamily="2" charset="2"/>
              </a:rPr>
              <a:t> </a:t>
            </a:r>
            <a:r>
              <a:rPr lang="en-CA" dirty="0">
                <a:sym typeface="Wingdings" panose="05000000000000000000" pitchFamily="2" charset="2"/>
              </a:rPr>
              <a:t>user’s profiles and items’ attributes</a:t>
            </a:r>
          </a:p>
          <a:p>
            <a:pPr marL="285750" indent="-285750">
              <a:buFont typeface="Arial" panose="020B0604020202020204" pitchFamily="34" charset="0"/>
              <a:buChar char="•"/>
            </a:pPr>
            <a:endParaRPr lang="en-CA" dirty="0">
              <a:sym typeface="Wingdings" panose="05000000000000000000" pitchFamily="2" charset="2"/>
            </a:endParaRPr>
          </a:p>
          <a:p>
            <a:pPr marL="285750" indent="-285750">
              <a:buFont typeface="Arial" panose="020B0604020202020204" pitchFamily="34" charset="0"/>
              <a:buChar char="•"/>
            </a:pPr>
            <a:r>
              <a:rPr lang="en-CA" b="1" dirty="0"/>
              <a:t>Embedding Layer </a:t>
            </a:r>
            <a:r>
              <a:rPr lang="en-CA" b="1" dirty="0">
                <a:sym typeface="Wingdings" panose="05000000000000000000" pitchFamily="2" charset="2"/>
              </a:rPr>
              <a:t> </a:t>
            </a:r>
            <a:r>
              <a:rPr lang="en-CA" dirty="0">
                <a:sym typeface="Wingdings" panose="05000000000000000000" pitchFamily="2" charset="2"/>
              </a:rPr>
              <a:t>Representation of categorical and numerical features in lower dimensionality</a:t>
            </a:r>
          </a:p>
          <a:p>
            <a:pPr marL="285750" indent="-285750">
              <a:buFont typeface="Arial" panose="020B0604020202020204" pitchFamily="34" charset="0"/>
              <a:buChar char="•"/>
            </a:pPr>
            <a:endParaRPr lang="en-CA" dirty="0">
              <a:sym typeface="Wingdings" panose="05000000000000000000" pitchFamily="2" charset="2"/>
            </a:endParaRPr>
          </a:p>
          <a:p>
            <a:pPr marL="285750" indent="-285750">
              <a:buFont typeface="Arial" panose="020B0604020202020204" pitchFamily="34" charset="0"/>
              <a:buChar char="•"/>
            </a:pPr>
            <a:r>
              <a:rPr lang="en-CA" dirty="0">
                <a:sym typeface="Wingdings" panose="05000000000000000000" pitchFamily="2" charset="2"/>
              </a:rPr>
              <a:t>Representation of the categorical and numerical features in the same lower space </a:t>
            </a:r>
            <a:r>
              <a:rPr lang="en-CA" b="1" dirty="0">
                <a:sym typeface="Wingdings" panose="05000000000000000000" pitchFamily="2" charset="2"/>
              </a:rPr>
              <a:t>enables interaction between numerical and categorical features</a:t>
            </a:r>
            <a:endParaRPr lang="en-CA" b="1" dirty="0"/>
          </a:p>
          <a:p>
            <a:pPr marL="285750" indent="-285750">
              <a:buFont typeface="Arial" panose="020B0604020202020204" pitchFamily="34" charset="0"/>
              <a:buChar char="•"/>
            </a:pPr>
            <a:endParaRPr lang="en-CA" b="1"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742950" lvl="1" indent="-285750">
              <a:buFont typeface="Arial" panose="020B0604020202020204" pitchFamily="34" charset="0"/>
              <a:buChar char="•"/>
            </a:pPr>
            <a:endParaRPr lang="en-CA" dirty="0"/>
          </a:p>
        </p:txBody>
      </p:sp>
      <p:pic>
        <p:nvPicPr>
          <p:cNvPr id="2" name="Picture 1">
            <a:extLst>
              <a:ext uri="{FF2B5EF4-FFF2-40B4-BE49-F238E27FC236}">
                <a16:creationId xmlns:a16="http://schemas.microsoft.com/office/drawing/2014/main" id="{E688D430-647A-45AD-BE81-6E478BE2A511}"/>
              </a:ext>
            </a:extLst>
          </p:cNvPr>
          <p:cNvPicPr>
            <a:picLocks noChangeAspect="1"/>
          </p:cNvPicPr>
          <p:nvPr/>
        </p:nvPicPr>
        <p:blipFill>
          <a:blip r:embed="rId5"/>
          <a:stretch>
            <a:fillRect/>
          </a:stretch>
        </p:blipFill>
        <p:spPr>
          <a:xfrm>
            <a:off x="767842" y="1215534"/>
            <a:ext cx="7349108" cy="1718744"/>
          </a:xfrm>
          <a:prstGeom prst="rect">
            <a:avLst/>
          </a:prstGeom>
        </p:spPr>
      </p:pic>
      <p:pic>
        <p:nvPicPr>
          <p:cNvPr id="6" name="Picture 5">
            <a:extLst>
              <a:ext uri="{FF2B5EF4-FFF2-40B4-BE49-F238E27FC236}">
                <a16:creationId xmlns:a16="http://schemas.microsoft.com/office/drawing/2014/main" id="{B25028BF-217B-4CDA-A49C-972AC163C756}"/>
              </a:ext>
            </a:extLst>
          </p:cNvPr>
          <p:cNvPicPr>
            <a:picLocks noChangeAspect="1"/>
          </p:cNvPicPr>
          <p:nvPr/>
        </p:nvPicPr>
        <p:blipFill>
          <a:blip r:embed="rId6"/>
          <a:stretch>
            <a:fillRect/>
          </a:stretch>
        </p:blipFill>
        <p:spPr>
          <a:xfrm>
            <a:off x="1056861" y="3020029"/>
            <a:ext cx="5123216" cy="543371"/>
          </a:xfrm>
          <a:prstGeom prst="rect">
            <a:avLst/>
          </a:prstGeom>
        </p:spPr>
      </p:pic>
      <p:pic>
        <p:nvPicPr>
          <p:cNvPr id="7" name="Picture 6">
            <a:extLst>
              <a:ext uri="{FF2B5EF4-FFF2-40B4-BE49-F238E27FC236}">
                <a16:creationId xmlns:a16="http://schemas.microsoft.com/office/drawing/2014/main" id="{B9B00E62-1E6E-49BF-ACE3-99996D4D1E7E}"/>
              </a:ext>
            </a:extLst>
          </p:cNvPr>
          <p:cNvPicPr>
            <a:picLocks noChangeAspect="1"/>
          </p:cNvPicPr>
          <p:nvPr/>
        </p:nvPicPr>
        <p:blipFill>
          <a:blip r:embed="rId7"/>
          <a:stretch>
            <a:fillRect/>
          </a:stretch>
        </p:blipFill>
        <p:spPr>
          <a:xfrm>
            <a:off x="972784" y="3563400"/>
            <a:ext cx="5123216" cy="827995"/>
          </a:xfrm>
          <a:prstGeom prst="rect">
            <a:avLst/>
          </a:prstGeom>
        </p:spPr>
      </p:pic>
      <p:pic>
        <p:nvPicPr>
          <p:cNvPr id="11" name="Picture 10">
            <a:extLst>
              <a:ext uri="{FF2B5EF4-FFF2-40B4-BE49-F238E27FC236}">
                <a16:creationId xmlns:a16="http://schemas.microsoft.com/office/drawing/2014/main" id="{CD2A96E8-BC68-4EB5-A51D-86CF31958BAF}"/>
              </a:ext>
            </a:extLst>
          </p:cNvPr>
          <p:cNvPicPr>
            <a:picLocks noChangeAspect="1"/>
          </p:cNvPicPr>
          <p:nvPr/>
        </p:nvPicPr>
        <p:blipFill>
          <a:blip r:embed="rId8"/>
          <a:stretch>
            <a:fillRect/>
          </a:stretch>
        </p:blipFill>
        <p:spPr>
          <a:xfrm>
            <a:off x="952339" y="4308504"/>
            <a:ext cx="5207293" cy="634222"/>
          </a:xfrm>
          <a:prstGeom prst="rect">
            <a:avLst/>
          </a:prstGeom>
        </p:spPr>
      </p:pic>
    </p:spTree>
    <p:extLst>
      <p:ext uri="{BB962C8B-B14F-4D97-AF65-F5344CB8AC3E}">
        <p14:creationId xmlns:p14="http://schemas.microsoft.com/office/powerpoint/2010/main" val="2336527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8" name="Picture 4">
            <a:extLst>
              <a:ext uri="{FF2B5EF4-FFF2-40B4-BE49-F238E27FC236}">
                <a16:creationId xmlns:a16="http://schemas.microsoft.com/office/drawing/2014/main" id="{7F5A3E57-E68B-45CD-95F8-BF7CAE0AE0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034" b="26305"/>
          <a:stretch/>
        </p:blipFill>
        <p:spPr bwMode="auto">
          <a:xfrm>
            <a:off x="8751817" y="5841003"/>
            <a:ext cx="1597424" cy="4667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edia Resources - Mila">
            <a:extLst>
              <a:ext uri="{FF2B5EF4-FFF2-40B4-BE49-F238E27FC236}">
                <a16:creationId xmlns:a16="http://schemas.microsoft.com/office/drawing/2014/main" id="{6703DF77-FE88-4F9C-94E7-00C7090C4B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8420" y="5637991"/>
            <a:ext cx="1597424" cy="8017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F3FD173-C209-4A95-92D4-E1DDDBF09196}"/>
              </a:ext>
            </a:extLst>
          </p:cNvPr>
          <p:cNvSpPr txBox="1"/>
          <p:nvPr/>
        </p:nvSpPr>
        <p:spPr>
          <a:xfrm>
            <a:off x="436880" y="294640"/>
            <a:ext cx="11379200" cy="707886"/>
          </a:xfrm>
          <a:prstGeom prst="rect">
            <a:avLst/>
          </a:prstGeom>
          <a:noFill/>
        </p:spPr>
        <p:txBody>
          <a:bodyPr wrap="square" rtlCol="0">
            <a:spAutoFit/>
          </a:bodyPr>
          <a:lstStyle/>
          <a:p>
            <a:r>
              <a:rPr lang="en-CA" sz="4000" dirty="0">
                <a:latin typeface="+mj-lt"/>
              </a:rPr>
              <a:t>5) Interacting, Output layers and Training</a:t>
            </a:r>
            <a:endParaRPr lang="en-CA" sz="4800" dirty="0">
              <a:latin typeface="+mj-lt"/>
            </a:endParaRPr>
          </a:p>
        </p:txBody>
      </p:sp>
      <p:sp>
        <p:nvSpPr>
          <p:cNvPr id="5" name="TextBox 4">
            <a:extLst>
              <a:ext uri="{FF2B5EF4-FFF2-40B4-BE49-F238E27FC236}">
                <a16:creationId xmlns:a16="http://schemas.microsoft.com/office/drawing/2014/main" id="{9CF134D5-042D-49DB-BCDD-21D23F2E82BE}"/>
              </a:ext>
            </a:extLst>
          </p:cNvPr>
          <p:cNvSpPr txBox="1"/>
          <p:nvPr/>
        </p:nvSpPr>
        <p:spPr>
          <a:xfrm>
            <a:off x="7424522" y="1433615"/>
            <a:ext cx="4007747" cy="3970318"/>
          </a:xfrm>
          <a:prstGeom prst="rect">
            <a:avLst/>
          </a:prstGeom>
          <a:noFill/>
        </p:spPr>
        <p:txBody>
          <a:bodyPr wrap="square" rtlCol="0">
            <a:spAutoFit/>
          </a:bodyPr>
          <a:lstStyle/>
          <a:p>
            <a:pPr marL="285750" indent="-285750">
              <a:buFont typeface="Arial" panose="020B0604020202020204" pitchFamily="34" charset="0"/>
              <a:buChar char="•"/>
            </a:pPr>
            <a:r>
              <a:rPr lang="en-CA" b="1" dirty="0">
                <a:sym typeface="Wingdings" panose="05000000000000000000" pitchFamily="2" charset="2"/>
              </a:rPr>
              <a:t>Use of multi-head self attentive network to model the correlations between  different feature fields</a:t>
            </a:r>
          </a:p>
          <a:p>
            <a:pPr marL="285750" indent="-285750">
              <a:buFont typeface="Arial" panose="020B0604020202020204" pitchFamily="34" charset="0"/>
              <a:buChar char="•"/>
            </a:pPr>
            <a:endParaRPr lang="en-CA" b="1" dirty="0">
              <a:sym typeface="Wingdings" panose="05000000000000000000" pitchFamily="2" charset="2"/>
            </a:endParaRPr>
          </a:p>
          <a:p>
            <a:endParaRPr lang="en-CA" dirty="0">
              <a:sym typeface="Wingdings" panose="05000000000000000000" pitchFamily="2" charset="2"/>
            </a:endParaRPr>
          </a:p>
          <a:p>
            <a:pPr marL="285750" indent="-285750">
              <a:buFont typeface="Arial" panose="020B0604020202020204" pitchFamily="34" charset="0"/>
              <a:buChar char="•"/>
            </a:pPr>
            <a:r>
              <a:rPr lang="en-CA" b="1" dirty="0"/>
              <a:t>Similarity between features </a:t>
            </a:r>
            <a:r>
              <a:rPr lang="en-CA" b="1" dirty="0">
                <a:sym typeface="Wingdings" panose="05000000000000000000" pitchFamily="2" charset="2"/>
              </a:rPr>
              <a:t> </a:t>
            </a:r>
            <a:r>
              <a:rPr lang="en-CA" dirty="0">
                <a:sym typeface="Wingdings" panose="05000000000000000000" pitchFamily="2" charset="2"/>
              </a:rPr>
              <a:t>use of  an inner product function</a:t>
            </a:r>
            <a:r>
              <a:rPr lang="en-CA" b="1" dirty="0">
                <a:sym typeface="Wingdings" panose="05000000000000000000" pitchFamily="2" charset="2"/>
              </a:rPr>
              <a:t> </a:t>
            </a:r>
          </a:p>
          <a:p>
            <a:pPr marL="285750" indent="-285750">
              <a:buFont typeface="Arial" panose="020B0604020202020204" pitchFamily="34" charset="0"/>
              <a:buChar char="•"/>
            </a:pPr>
            <a:endParaRPr lang="en-CA" b="1" dirty="0">
              <a:sym typeface="Wingdings" panose="05000000000000000000" pitchFamily="2" charset="2"/>
            </a:endParaRPr>
          </a:p>
          <a:p>
            <a:pPr marL="285750" indent="-285750">
              <a:buFont typeface="Arial" panose="020B0604020202020204" pitchFamily="34" charset="0"/>
              <a:buChar char="•"/>
            </a:pPr>
            <a:r>
              <a:rPr lang="en-CA" b="1" dirty="0">
                <a:sym typeface="Wingdings" panose="05000000000000000000" pitchFamily="2" charset="2"/>
              </a:rPr>
              <a:t>Loss function: </a:t>
            </a:r>
            <a:r>
              <a:rPr lang="en-CA" dirty="0">
                <a:sym typeface="Wingdings" panose="05000000000000000000" pitchFamily="2" charset="2"/>
              </a:rPr>
              <a:t>Log loss, parameters updated via gradient descent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742950" lvl="1" indent="-285750">
              <a:buFont typeface="Arial" panose="020B0604020202020204" pitchFamily="34" charset="0"/>
              <a:buChar char="•"/>
            </a:pPr>
            <a:endParaRPr lang="en-CA" dirty="0"/>
          </a:p>
        </p:txBody>
      </p:sp>
      <p:pic>
        <p:nvPicPr>
          <p:cNvPr id="3" name="Picture 2">
            <a:extLst>
              <a:ext uri="{FF2B5EF4-FFF2-40B4-BE49-F238E27FC236}">
                <a16:creationId xmlns:a16="http://schemas.microsoft.com/office/drawing/2014/main" id="{91FED9C0-5E66-4C42-8821-92699867ADE3}"/>
              </a:ext>
            </a:extLst>
          </p:cNvPr>
          <p:cNvPicPr>
            <a:picLocks noChangeAspect="1"/>
          </p:cNvPicPr>
          <p:nvPr/>
        </p:nvPicPr>
        <p:blipFill>
          <a:blip r:embed="rId5"/>
          <a:stretch>
            <a:fillRect/>
          </a:stretch>
        </p:blipFill>
        <p:spPr>
          <a:xfrm>
            <a:off x="759731" y="1090076"/>
            <a:ext cx="6007612" cy="3427838"/>
          </a:xfrm>
          <a:prstGeom prst="rect">
            <a:avLst/>
          </a:prstGeom>
        </p:spPr>
      </p:pic>
      <p:pic>
        <p:nvPicPr>
          <p:cNvPr id="4" name="Picture 3">
            <a:extLst>
              <a:ext uri="{FF2B5EF4-FFF2-40B4-BE49-F238E27FC236}">
                <a16:creationId xmlns:a16="http://schemas.microsoft.com/office/drawing/2014/main" id="{A6615D73-8D19-4F4E-BFE8-5C87E38E91B8}"/>
              </a:ext>
            </a:extLst>
          </p:cNvPr>
          <p:cNvPicPr>
            <a:picLocks noChangeAspect="1"/>
          </p:cNvPicPr>
          <p:nvPr/>
        </p:nvPicPr>
        <p:blipFill>
          <a:blip r:embed="rId6"/>
          <a:stretch>
            <a:fillRect/>
          </a:stretch>
        </p:blipFill>
        <p:spPr>
          <a:xfrm>
            <a:off x="1110940" y="4647391"/>
            <a:ext cx="3819525" cy="990600"/>
          </a:xfrm>
          <a:prstGeom prst="rect">
            <a:avLst/>
          </a:prstGeom>
        </p:spPr>
      </p:pic>
      <p:pic>
        <p:nvPicPr>
          <p:cNvPr id="17" name="Picture 16">
            <a:extLst>
              <a:ext uri="{FF2B5EF4-FFF2-40B4-BE49-F238E27FC236}">
                <a16:creationId xmlns:a16="http://schemas.microsoft.com/office/drawing/2014/main" id="{CA698EFB-EE73-4EDA-A150-CA60B11ADB62}"/>
              </a:ext>
            </a:extLst>
          </p:cNvPr>
          <p:cNvPicPr>
            <a:picLocks noChangeAspect="1"/>
          </p:cNvPicPr>
          <p:nvPr/>
        </p:nvPicPr>
        <p:blipFill>
          <a:blip r:embed="rId7"/>
          <a:stretch>
            <a:fillRect/>
          </a:stretch>
        </p:blipFill>
        <p:spPr>
          <a:xfrm>
            <a:off x="1140643" y="5554250"/>
            <a:ext cx="3789821" cy="661715"/>
          </a:xfrm>
          <a:prstGeom prst="rect">
            <a:avLst/>
          </a:prstGeom>
        </p:spPr>
      </p:pic>
      <p:pic>
        <p:nvPicPr>
          <p:cNvPr id="22" name="Picture 21">
            <a:extLst>
              <a:ext uri="{FF2B5EF4-FFF2-40B4-BE49-F238E27FC236}">
                <a16:creationId xmlns:a16="http://schemas.microsoft.com/office/drawing/2014/main" id="{B1D9BD90-8621-4019-BA75-C9BCEFA2B4A9}"/>
              </a:ext>
            </a:extLst>
          </p:cNvPr>
          <p:cNvPicPr>
            <a:picLocks noChangeAspect="1"/>
          </p:cNvPicPr>
          <p:nvPr/>
        </p:nvPicPr>
        <p:blipFill>
          <a:blip r:embed="rId8"/>
          <a:stretch>
            <a:fillRect/>
          </a:stretch>
        </p:blipFill>
        <p:spPr>
          <a:xfrm>
            <a:off x="4978746" y="4521813"/>
            <a:ext cx="3512094" cy="356212"/>
          </a:xfrm>
          <a:prstGeom prst="rect">
            <a:avLst/>
          </a:prstGeom>
        </p:spPr>
      </p:pic>
      <p:pic>
        <p:nvPicPr>
          <p:cNvPr id="23" name="Picture 22">
            <a:extLst>
              <a:ext uri="{FF2B5EF4-FFF2-40B4-BE49-F238E27FC236}">
                <a16:creationId xmlns:a16="http://schemas.microsoft.com/office/drawing/2014/main" id="{FCEA0327-30ED-4645-8F42-1F6EBB29E639}"/>
              </a:ext>
            </a:extLst>
          </p:cNvPr>
          <p:cNvPicPr>
            <a:picLocks noChangeAspect="1"/>
          </p:cNvPicPr>
          <p:nvPr/>
        </p:nvPicPr>
        <p:blipFill>
          <a:blip r:embed="rId9"/>
          <a:stretch>
            <a:fillRect/>
          </a:stretch>
        </p:blipFill>
        <p:spPr>
          <a:xfrm>
            <a:off x="4814717" y="4870059"/>
            <a:ext cx="3676123" cy="370584"/>
          </a:xfrm>
          <a:prstGeom prst="rect">
            <a:avLst/>
          </a:prstGeom>
        </p:spPr>
      </p:pic>
      <p:pic>
        <p:nvPicPr>
          <p:cNvPr id="24" name="Picture 23">
            <a:extLst>
              <a:ext uri="{FF2B5EF4-FFF2-40B4-BE49-F238E27FC236}">
                <a16:creationId xmlns:a16="http://schemas.microsoft.com/office/drawing/2014/main" id="{F58D0370-B1F0-4532-A623-EF8532637B6B}"/>
              </a:ext>
            </a:extLst>
          </p:cNvPr>
          <p:cNvPicPr>
            <a:picLocks noChangeAspect="1"/>
          </p:cNvPicPr>
          <p:nvPr/>
        </p:nvPicPr>
        <p:blipFill>
          <a:blip r:embed="rId10"/>
          <a:stretch>
            <a:fillRect/>
          </a:stretch>
        </p:blipFill>
        <p:spPr>
          <a:xfrm>
            <a:off x="4960167" y="5249626"/>
            <a:ext cx="3530674" cy="335845"/>
          </a:xfrm>
          <a:prstGeom prst="rect">
            <a:avLst/>
          </a:prstGeom>
        </p:spPr>
      </p:pic>
      <p:pic>
        <p:nvPicPr>
          <p:cNvPr id="25" name="Picture 24">
            <a:extLst>
              <a:ext uri="{FF2B5EF4-FFF2-40B4-BE49-F238E27FC236}">
                <a16:creationId xmlns:a16="http://schemas.microsoft.com/office/drawing/2014/main" id="{CF5781E2-7443-41D5-99AF-2A55E23AF0CA}"/>
              </a:ext>
            </a:extLst>
          </p:cNvPr>
          <p:cNvPicPr>
            <a:picLocks noChangeAspect="1"/>
          </p:cNvPicPr>
          <p:nvPr/>
        </p:nvPicPr>
        <p:blipFill>
          <a:blip r:embed="rId11"/>
          <a:stretch>
            <a:fillRect/>
          </a:stretch>
        </p:blipFill>
        <p:spPr>
          <a:xfrm>
            <a:off x="5004089" y="5567222"/>
            <a:ext cx="3546353" cy="613328"/>
          </a:xfrm>
          <a:prstGeom prst="rect">
            <a:avLst/>
          </a:prstGeom>
        </p:spPr>
      </p:pic>
    </p:spTree>
    <p:extLst>
      <p:ext uri="{BB962C8B-B14F-4D97-AF65-F5344CB8AC3E}">
        <p14:creationId xmlns:p14="http://schemas.microsoft.com/office/powerpoint/2010/main" val="3171673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8" name="Picture 4">
            <a:extLst>
              <a:ext uri="{FF2B5EF4-FFF2-40B4-BE49-F238E27FC236}">
                <a16:creationId xmlns:a16="http://schemas.microsoft.com/office/drawing/2014/main" id="{7F5A3E57-E68B-45CD-95F8-BF7CAE0AE0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034" b="26305"/>
          <a:stretch/>
        </p:blipFill>
        <p:spPr bwMode="auto">
          <a:xfrm>
            <a:off x="8751817" y="5841003"/>
            <a:ext cx="1597424" cy="4667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edia Resources - Mila">
            <a:extLst>
              <a:ext uri="{FF2B5EF4-FFF2-40B4-BE49-F238E27FC236}">
                <a16:creationId xmlns:a16="http://schemas.microsoft.com/office/drawing/2014/main" id="{6703DF77-FE88-4F9C-94E7-00C7090C4B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8420" y="5637991"/>
            <a:ext cx="1597424" cy="8017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F3FD173-C209-4A95-92D4-E1DDDBF09196}"/>
              </a:ext>
            </a:extLst>
          </p:cNvPr>
          <p:cNvSpPr txBox="1"/>
          <p:nvPr/>
        </p:nvSpPr>
        <p:spPr>
          <a:xfrm>
            <a:off x="436880" y="294640"/>
            <a:ext cx="11379200" cy="707886"/>
          </a:xfrm>
          <a:prstGeom prst="rect">
            <a:avLst/>
          </a:prstGeom>
          <a:noFill/>
        </p:spPr>
        <p:txBody>
          <a:bodyPr wrap="square" rtlCol="0">
            <a:spAutoFit/>
          </a:bodyPr>
          <a:lstStyle/>
          <a:p>
            <a:r>
              <a:rPr lang="en-CA" sz="4000" dirty="0">
                <a:latin typeface="+mj-lt"/>
              </a:rPr>
              <a:t>5) Analysis of </a:t>
            </a:r>
            <a:r>
              <a:rPr lang="en-CA" sz="4000" dirty="0" err="1">
                <a:latin typeface="+mj-lt"/>
              </a:rPr>
              <a:t>AutoInt</a:t>
            </a:r>
            <a:endParaRPr lang="en-CA" sz="4800" dirty="0">
              <a:latin typeface="+mj-lt"/>
            </a:endParaRPr>
          </a:p>
        </p:txBody>
      </p:sp>
      <p:sp>
        <p:nvSpPr>
          <p:cNvPr id="5" name="TextBox 4">
            <a:extLst>
              <a:ext uri="{FF2B5EF4-FFF2-40B4-BE49-F238E27FC236}">
                <a16:creationId xmlns:a16="http://schemas.microsoft.com/office/drawing/2014/main" id="{9CF134D5-042D-49DB-BCDD-21D23F2E82BE}"/>
              </a:ext>
            </a:extLst>
          </p:cNvPr>
          <p:cNvSpPr txBox="1"/>
          <p:nvPr/>
        </p:nvSpPr>
        <p:spPr>
          <a:xfrm>
            <a:off x="1267325" y="1507684"/>
            <a:ext cx="8454191" cy="4524315"/>
          </a:xfrm>
          <a:prstGeom prst="rect">
            <a:avLst/>
          </a:prstGeom>
          <a:noFill/>
        </p:spPr>
        <p:txBody>
          <a:bodyPr wrap="square" rtlCol="0">
            <a:spAutoFit/>
          </a:bodyPr>
          <a:lstStyle/>
          <a:p>
            <a:pPr marL="285750" indent="-285750">
              <a:buFont typeface="Arial" panose="020B0604020202020204" pitchFamily="34" charset="0"/>
              <a:buChar char="•"/>
            </a:pPr>
            <a:r>
              <a:rPr lang="en-CA" b="1" dirty="0">
                <a:sym typeface="Wingdings" panose="05000000000000000000" pitchFamily="2" charset="2"/>
              </a:rPr>
              <a:t>Modeling Arbitrary Order Combinatorial Features</a:t>
            </a:r>
          </a:p>
          <a:p>
            <a:pPr marL="742950" lvl="1" indent="-285750">
              <a:buFont typeface="Arial" panose="020B0604020202020204" pitchFamily="34" charset="0"/>
              <a:buChar char="•"/>
            </a:pPr>
            <a:r>
              <a:rPr lang="en-CA" b="1" dirty="0">
                <a:sym typeface="Wingdings" panose="05000000000000000000" pitchFamily="2" charset="2"/>
              </a:rPr>
              <a:t>Hierarchical learning </a:t>
            </a:r>
            <a:r>
              <a:rPr lang="en-CA" dirty="0">
                <a:sym typeface="Wingdings" panose="05000000000000000000" pitchFamily="2" charset="2"/>
              </a:rPr>
              <a:t>of feature interactions with attention mechanism</a:t>
            </a:r>
          </a:p>
          <a:p>
            <a:pPr marL="742950" lvl="1" indent="-285750">
              <a:buFont typeface="Arial" panose="020B0604020202020204" pitchFamily="34" charset="0"/>
              <a:buChar char="•"/>
            </a:pPr>
            <a:r>
              <a:rPr lang="en-CA" dirty="0">
                <a:sym typeface="Wingdings" panose="05000000000000000000" pitchFamily="2" charset="2"/>
              </a:rPr>
              <a:t>Low order feature interactions are carried by </a:t>
            </a:r>
            <a:r>
              <a:rPr lang="en-CA" b="1" dirty="0">
                <a:sym typeface="Wingdings" panose="05000000000000000000" pitchFamily="2" charset="2"/>
              </a:rPr>
              <a:t>residual connections</a:t>
            </a:r>
          </a:p>
          <a:p>
            <a:endParaRPr lang="en-CA" dirty="0">
              <a:sym typeface="Wingdings" panose="05000000000000000000" pitchFamily="2" charset="2"/>
            </a:endParaRPr>
          </a:p>
          <a:p>
            <a:pPr marL="285750" indent="-285750">
              <a:buFont typeface="Arial" panose="020B0604020202020204" pitchFamily="34" charset="0"/>
              <a:buChar char="•"/>
            </a:pPr>
            <a:r>
              <a:rPr lang="en-CA" b="1" dirty="0"/>
              <a:t>Space Complexity</a:t>
            </a:r>
          </a:p>
          <a:p>
            <a:pPr marL="742950" lvl="1" indent="-285750">
              <a:buFont typeface="Arial" panose="020B0604020202020204" pitchFamily="34" charset="0"/>
              <a:buChar char="•"/>
            </a:pPr>
            <a:r>
              <a:rPr lang="en-CA" dirty="0">
                <a:sym typeface="Wingdings" panose="05000000000000000000" pitchFamily="2" charset="2"/>
              </a:rPr>
              <a:t>L-layer network: </a:t>
            </a:r>
            <a:r>
              <a:rPr lang="en-CA" b="1" dirty="0">
                <a:sym typeface="Wingdings" panose="05000000000000000000" pitchFamily="2" charset="2"/>
              </a:rPr>
              <a:t>L </a:t>
            </a:r>
            <a:r>
              <a:rPr lang="en-CA" b="1" dirty="0"/>
              <a:t>×(3dd′+d ′</a:t>
            </a:r>
            <a:r>
              <a:rPr lang="en-CA" b="1" dirty="0" err="1"/>
              <a:t>Hd</a:t>
            </a:r>
            <a:r>
              <a:rPr lang="en-CA" b="1" dirty="0"/>
              <a:t>) </a:t>
            </a:r>
            <a:r>
              <a:rPr lang="en-CA" dirty="0"/>
              <a:t>number of parameters</a:t>
            </a:r>
          </a:p>
          <a:p>
            <a:pPr marL="742950" lvl="1" indent="-285750">
              <a:buFont typeface="Arial" panose="020B0604020202020204" pitchFamily="34" charset="0"/>
              <a:buChar char="•"/>
            </a:pPr>
            <a:r>
              <a:rPr lang="en-CA" dirty="0"/>
              <a:t>Output layer: </a:t>
            </a:r>
            <a:r>
              <a:rPr lang="en-CA" b="1" dirty="0"/>
              <a:t>d ′HM + 1 </a:t>
            </a:r>
            <a:r>
              <a:rPr lang="en-CA" dirty="0"/>
              <a:t>parameters </a:t>
            </a:r>
          </a:p>
          <a:p>
            <a:pPr marL="742950" lvl="1" indent="-285750">
              <a:buFont typeface="Arial" panose="020B0604020202020204" pitchFamily="34" charset="0"/>
              <a:buChar char="•"/>
            </a:pPr>
            <a:r>
              <a:rPr lang="en-CA" dirty="0"/>
              <a:t>Interacting layers: </a:t>
            </a:r>
            <a:r>
              <a:rPr lang="en-CA" b="1" dirty="0"/>
              <a:t>O(</a:t>
            </a:r>
            <a:r>
              <a:rPr lang="en-CA" b="1" dirty="0" err="1"/>
              <a:t>Ldd′H</a:t>
            </a:r>
            <a:r>
              <a:rPr lang="en-CA" b="1" dirty="0"/>
              <a:t>)</a:t>
            </a:r>
            <a:endParaRPr lang="en-CA" b="1" dirty="0">
              <a:sym typeface="Wingdings" panose="05000000000000000000" pitchFamily="2" charset="2"/>
            </a:endParaRPr>
          </a:p>
          <a:p>
            <a:endParaRPr lang="en-CA" b="1" dirty="0">
              <a:sym typeface="Wingdings" panose="05000000000000000000" pitchFamily="2" charset="2"/>
            </a:endParaRPr>
          </a:p>
          <a:p>
            <a:pPr marL="285750" indent="-285750">
              <a:buFont typeface="Arial" panose="020B0604020202020204" pitchFamily="34" charset="0"/>
              <a:buChar char="•"/>
            </a:pPr>
            <a:r>
              <a:rPr lang="en-CA" b="1" dirty="0">
                <a:sym typeface="Wingdings" panose="05000000000000000000" pitchFamily="2" charset="2"/>
              </a:rPr>
              <a:t>Time Complexity </a:t>
            </a:r>
            <a:endParaRPr lang="en-CA" dirty="0">
              <a:sym typeface="Wingdings" panose="05000000000000000000" pitchFamily="2" charset="2"/>
            </a:endParaRPr>
          </a:p>
          <a:p>
            <a:pPr marL="742950" lvl="1" indent="-285750">
              <a:buFont typeface="Arial" panose="020B0604020202020204" pitchFamily="34" charset="0"/>
              <a:buChar char="•"/>
            </a:pPr>
            <a:r>
              <a:rPr lang="en-CA" dirty="0"/>
              <a:t>Calculating attention weights for one head: </a:t>
            </a:r>
            <a:r>
              <a:rPr lang="en-CA" b="1" dirty="0"/>
              <a:t>O(</a:t>
            </a:r>
            <a:r>
              <a:rPr lang="en-CA" b="1" dirty="0" err="1"/>
              <a:t>Mdd</a:t>
            </a:r>
            <a:r>
              <a:rPr lang="en-CA" b="1" dirty="0"/>
              <a:t>′ + M2d ′ )</a:t>
            </a:r>
          </a:p>
          <a:p>
            <a:pPr marL="742950" lvl="1" indent="-285750">
              <a:buFont typeface="Arial" panose="020B0604020202020204" pitchFamily="34" charset="0"/>
              <a:buChar char="•"/>
            </a:pPr>
            <a:r>
              <a:rPr lang="en-CA" dirty="0"/>
              <a:t>Forming combinatorial features in one head: </a:t>
            </a:r>
            <a:r>
              <a:rPr lang="en-CA" b="1" dirty="0"/>
              <a:t>O(</a:t>
            </a:r>
            <a:r>
              <a:rPr lang="en-CA" b="1" dirty="0" err="1"/>
              <a:t>Mdd</a:t>
            </a:r>
            <a:r>
              <a:rPr lang="en-CA" b="1" dirty="0"/>
              <a:t>′ + M2d ′ )</a:t>
            </a:r>
          </a:p>
          <a:p>
            <a:pPr marL="742950" lvl="1" indent="-285750">
              <a:buFont typeface="Arial" panose="020B0604020202020204" pitchFamily="34" charset="0"/>
              <a:buChar char="•"/>
            </a:pPr>
            <a:r>
              <a:rPr lang="en-CA" dirty="0"/>
              <a:t>Overall for H head: </a:t>
            </a:r>
            <a:r>
              <a:rPr lang="en-CA" b="1" dirty="0"/>
              <a:t>O(</a:t>
            </a:r>
            <a:r>
              <a:rPr lang="en-CA" b="1" dirty="0" err="1"/>
              <a:t>MHd</a:t>
            </a:r>
            <a:r>
              <a:rPr lang="en-CA" b="1" dirty="0"/>
              <a:t>′ (M + d))</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742950" lvl="1" indent="-285750">
              <a:buFont typeface="Arial" panose="020B0604020202020204" pitchFamily="34" charset="0"/>
              <a:buChar char="•"/>
            </a:pPr>
            <a:endParaRPr lang="en-CA" dirty="0"/>
          </a:p>
        </p:txBody>
      </p:sp>
    </p:spTree>
    <p:extLst>
      <p:ext uri="{BB962C8B-B14F-4D97-AF65-F5344CB8AC3E}">
        <p14:creationId xmlns:p14="http://schemas.microsoft.com/office/powerpoint/2010/main" val="339482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8" name="Picture 4">
            <a:extLst>
              <a:ext uri="{FF2B5EF4-FFF2-40B4-BE49-F238E27FC236}">
                <a16:creationId xmlns:a16="http://schemas.microsoft.com/office/drawing/2014/main" id="{7F5A3E57-E68B-45CD-95F8-BF7CAE0AE0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034" b="26305"/>
          <a:stretch/>
        </p:blipFill>
        <p:spPr bwMode="auto">
          <a:xfrm>
            <a:off x="8751817" y="5841003"/>
            <a:ext cx="1597424" cy="4667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edia Resources - Mila">
            <a:extLst>
              <a:ext uri="{FF2B5EF4-FFF2-40B4-BE49-F238E27FC236}">
                <a16:creationId xmlns:a16="http://schemas.microsoft.com/office/drawing/2014/main" id="{6703DF77-FE88-4F9C-94E7-00C7090C4B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8420" y="5637991"/>
            <a:ext cx="1597424" cy="8017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F3FD173-C209-4A95-92D4-E1DDDBF09196}"/>
              </a:ext>
            </a:extLst>
          </p:cNvPr>
          <p:cNvSpPr txBox="1"/>
          <p:nvPr/>
        </p:nvSpPr>
        <p:spPr>
          <a:xfrm>
            <a:off x="436880" y="54008"/>
            <a:ext cx="11379200" cy="707886"/>
          </a:xfrm>
          <a:prstGeom prst="rect">
            <a:avLst/>
          </a:prstGeom>
          <a:noFill/>
        </p:spPr>
        <p:txBody>
          <a:bodyPr wrap="square" rtlCol="0">
            <a:spAutoFit/>
          </a:bodyPr>
          <a:lstStyle/>
          <a:p>
            <a:r>
              <a:rPr lang="en-CA" sz="4000" dirty="0">
                <a:latin typeface="+mj-lt"/>
              </a:rPr>
              <a:t>5) Experiment setup</a:t>
            </a:r>
            <a:endParaRPr lang="en-CA" sz="4800" dirty="0">
              <a:latin typeface="+mj-lt"/>
            </a:endParaRPr>
          </a:p>
        </p:txBody>
      </p:sp>
      <p:sp>
        <p:nvSpPr>
          <p:cNvPr id="5" name="TextBox 4">
            <a:extLst>
              <a:ext uri="{FF2B5EF4-FFF2-40B4-BE49-F238E27FC236}">
                <a16:creationId xmlns:a16="http://schemas.microsoft.com/office/drawing/2014/main" id="{9CF134D5-042D-49DB-BCDD-21D23F2E82BE}"/>
              </a:ext>
            </a:extLst>
          </p:cNvPr>
          <p:cNvSpPr txBox="1"/>
          <p:nvPr/>
        </p:nvSpPr>
        <p:spPr>
          <a:xfrm>
            <a:off x="714648" y="845545"/>
            <a:ext cx="10932139" cy="5355312"/>
          </a:xfrm>
          <a:prstGeom prst="rect">
            <a:avLst/>
          </a:prstGeom>
          <a:noFill/>
        </p:spPr>
        <p:txBody>
          <a:bodyPr wrap="square" rtlCol="0">
            <a:spAutoFit/>
          </a:bodyPr>
          <a:lstStyle/>
          <a:p>
            <a:pPr marL="285750" indent="-285750">
              <a:buFont typeface="Arial" panose="020B0604020202020204" pitchFamily="34" charset="0"/>
              <a:buChar char="•"/>
            </a:pPr>
            <a:r>
              <a:rPr lang="en-CA" b="1" dirty="0">
                <a:sym typeface="Wingdings" panose="05000000000000000000" pitchFamily="2" charset="2"/>
              </a:rPr>
              <a:t>The data and Performance evaluation</a:t>
            </a:r>
          </a:p>
          <a:p>
            <a:pPr marL="742950" lvl="1" indent="-285750">
              <a:buFont typeface="Arial" panose="020B0604020202020204" pitchFamily="34" charset="0"/>
              <a:buChar char="•"/>
            </a:pPr>
            <a:r>
              <a:rPr lang="en-CA" b="1" dirty="0">
                <a:sym typeface="Wingdings" panose="05000000000000000000" pitchFamily="2" charset="2"/>
              </a:rPr>
              <a:t>Criteo, </a:t>
            </a:r>
            <a:r>
              <a:rPr lang="en-CA" b="1" dirty="0" err="1">
                <a:sym typeface="Wingdings" panose="05000000000000000000" pitchFamily="2" charset="2"/>
              </a:rPr>
              <a:t>Avazu</a:t>
            </a:r>
            <a:r>
              <a:rPr lang="en-CA" b="1" dirty="0">
                <a:sym typeface="Wingdings" panose="05000000000000000000" pitchFamily="2" charset="2"/>
              </a:rPr>
              <a:t>, KDD12, MovieLens-1M</a:t>
            </a:r>
          </a:p>
          <a:p>
            <a:pPr marL="742950" lvl="1" indent="-285750">
              <a:buFont typeface="Arial" panose="020B0604020202020204" pitchFamily="34" charset="0"/>
              <a:buChar char="•"/>
            </a:pPr>
            <a:r>
              <a:rPr lang="en-CA" b="1" dirty="0">
                <a:sym typeface="Wingdings" panose="05000000000000000000" pitchFamily="2" charset="2"/>
              </a:rPr>
              <a:t>Infrequent observations </a:t>
            </a:r>
            <a:r>
              <a:rPr lang="en-CA" dirty="0">
                <a:sym typeface="Wingdings" panose="05000000000000000000" pitchFamily="2" charset="2"/>
              </a:rPr>
              <a:t>removed and </a:t>
            </a:r>
            <a:r>
              <a:rPr lang="en-CA" b="1" dirty="0">
                <a:sym typeface="Wingdings" panose="05000000000000000000" pitchFamily="2" charset="2"/>
              </a:rPr>
              <a:t>normalization </a:t>
            </a:r>
            <a:r>
              <a:rPr lang="en-CA" dirty="0">
                <a:sym typeface="Wingdings" panose="05000000000000000000" pitchFamily="2" charset="2"/>
              </a:rPr>
              <a:t>of numerical feature + </a:t>
            </a:r>
            <a:r>
              <a:rPr lang="en-CA" b="1" dirty="0">
                <a:sym typeface="Wingdings" panose="05000000000000000000" pitchFamily="2" charset="2"/>
              </a:rPr>
              <a:t>training/</a:t>
            </a:r>
            <a:r>
              <a:rPr lang="en-CA" b="1" dirty="0" err="1">
                <a:sym typeface="Wingdings" panose="05000000000000000000" pitchFamily="2" charset="2"/>
              </a:rPr>
              <a:t>val</a:t>
            </a:r>
            <a:r>
              <a:rPr lang="en-CA" b="1" dirty="0">
                <a:sym typeface="Wingdings" panose="05000000000000000000" pitchFamily="2" charset="2"/>
              </a:rPr>
              <a:t>/test : 80/10/10</a:t>
            </a:r>
          </a:p>
          <a:p>
            <a:pPr marL="742950" lvl="1" indent="-285750">
              <a:buFont typeface="Arial" panose="020B0604020202020204" pitchFamily="34" charset="0"/>
              <a:buChar char="•"/>
            </a:pPr>
            <a:r>
              <a:rPr lang="en-CA" dirty="0">
                <a:sym typeface="Wingdings" panose="05000000000000000000" pitchFamily="2" charset="2"/>
              </a:rPr>
              <a:t>Evaluation Metrics : AUC &amp; </a:t>
            </a:r>
            <a:r>
              <a:rPr lang="en-CA" dirty="0" err="1">
                <a:sym typeface="Wingdings" panose="05000000000000000000" pitchFamily="2" charset="2"/>
              </a:rPr>
              <a:t>LogLoss</a:t>
            </a:r>
            <a:endParaRPr lang="en-CA" dirty="0">
              <a:sym typeface="Wingdings" panose="05000000000000000000" pitchFamily="2" charset="2"/>
            </a:endParaRPr>
          </a:p>
          <a:p>
            <a:pPr lvl="1"/>
            <a:endParaRPr lang="en-CA" b="1" dirty="0">
              <a:sym typeface="Wingdings" panose="05000000000000000000" pitchFamily="2" charset="2"/>
            </a:endParaRPr>
          </a:p>
          <a:p>
            <a:pPr marL="285750" indent="-285750">
              <a:buFont typeface="Arial" panose="020B0604020202020204" pitchFamily="34" charset="0"/>
              <a:buChar char="•"/>
            </a:pPr>
            <a:r>
              <a:rPr lang="en-CA" b="1" dirty="0">
                <a:sym typeface="Wingdings" panose="05000000000000000000" pitchFamily="2" charset="2"/>
              </a:rPr>
              <a:t>Competing Models </a:t>
            </a:r>
          </a:p>
          <a:p>
            <a:pPr marL="742950" lvl="1" indent="-285750">
              <a:buFont typeface="Arial" panose="020B0604020202020204" pitchFamily="34" charset="0"/>
              <a:buChar char="•"/>
            </a:pPr>
            <a:r>
              <a:rPr lang="en-CA" b="1" dirty="0">
                <a:sym typeface="Wingdings" panose="05000000000000000000" pitchFamily="2" charset="2"/>
              </a:rPr>
              <a:t>Linear Regressions</a:t>
            </a:r>
          </a:p>
          <a:p>
            <a:pPr marL="742950" lvl="1" indent="-285750">
              <a:buFont typeface="Arial" panose="020B0604020202020204" pitchFamily="34" charset="0"/>
              <a:buChar char="•"/>
            </a:pPr>
            <a:r>
              <a:rPr lang="en-CA" b="1" dirty="0">
                <a:sym typeface="Wingdings" panose="05000000000000000000" pitchFamily="2" charset="2"/>
              </a:rPr>
              <a:t>Factorization Machines</a:t>
            </a:r>
          </a:p>
          <a:p>
            <a:pPr marL="742950" lvl="1" indent="-285750">
              <a:buFont typeface="Arial" panose="020B0604020202020204" pitchFamily="34" charset="0"/>
              <a:buChar char="•"/>
            </a:pPr>
            <a:r>
              <a:rPr lang="en-CA" dirty="0">
                <a:sym typeface="Wingdings" panose="05000000000000000000" pitchFamily="2" charset="2"/>
              </a:rPr>
              <a:t>Higher Order Feature Interactions Models</a:t>
            </a:r>
          </a:p>
          <a:p>
            <a:pPr marL="285750" indent="-285750">
              <a:buFont typeface="Arial" panose="020B0604020202020204" pitchFamily="34" charset="0"/>
              <a:buChar char="•"/>
            </a:pPr>
            <a:endParaRPr lang="en-CA" b="1" dirty="0">
              <a:sym typeface="Wingdings" panose="05000000000000000000" pitchFamily="2" charset="2"/>
            </a:endParaRPr>
          </a:p>
          <a:p>
            <a:pPr marL="285750" indent="-285750">
              <a:buFont typeface="Arial" panose="020B0604020202020204" pitchFamily="34" charset="0"/>
              <a:buChar char="•"/>
            </a:pPr>
            <a:r>
              <a:rPr lang="en-CA" b="1" dirty="0">
                <a:sym typeface="Wingdings" panose="05000000000000000000" pitchFamily="2" charset="2"/>
              </a:rPr>
              <a:t>Implementation of </a:t>
            </a:r>
            <a:r>
              <a:rPr lang="en-CA" b="1" dirty="0" err="1">
                <a:sym typeface="Wingdings" panose="05000000000000000000" pitchFamily="2" charset="2"/>
              </a:rPr>
              <a:t>AutoInt</a:t>
            </a:r>
            <a:endParaRPr lang="en-CA" b="1" dirty="0">
              <a:sym typeface="Wingdings" panose="05000000000000000000" pitchFamily="2" charset="2"/>
            </a:endParaRPr>
          </a:p>
          <a:p>
            <a:pPr marL="742950" lvl="1" indent="-285750">
              <a:buFont typeface="Arial" panose="020B0604020202020204" pitchFamily="34" charset="0"/>
              <a:buChar char="•"/>
            </a:pPr>
            <a:r>
              <a:rPr lang="en-CA" dirty="0">
                <a:sym typeface="Wingdings" panose="05000000000000000000" pitchFamily="2" charset="2"/>
              </a:rPr>
              <a:t>3 interacting layers</a:t>
            </a:r>
          </a:p>
          <a:p>
            <a:pPr marL="742950" lvl="1" indent="-285750">
              <a:buFont typeface="Arial" panose="020B0604020202020204" pitchFamily="34" charset="0"/>
              <a:buChar char="•"/>
            </a:pPr>
            <a:r>
              <a:rPr lang="en-CA" dirty="0">
                <a:sym typeface="Wingdings" panose="05000000000000000000" pitchFamily="2" charset="2"/>
              </a:rPr>
              <a:t>H =2, d =16, d’=32</a:t>
            </a:r>
          </a:p>
          <a:p>
            <a:pPr marL="742950" lvl="1" indent="-285750">
              <a:buFont typeface="Arial" panose="020B0604020202020204" pitchFamily="34" charset="0"/>
              <a:buChar char="•"/>
            </a:pPr>
            <a:r>
              <a:rPr lang="en-CA" dirty="0">
                <a:sym typeface="Wingdings" panose="05000000000000000000" pitchFamily="2" charset="2"/>
              </a:rPr>
              <a:t>Grid search to fine tune hyper parameters</a:t>
            </a:r>
          </a:p>
          <a:p>
            <a:pPr marL="742950" lvl="1" indent="-285750">
              <a:buFont typeface="Arial" panose="020B0604020202020204" pitchFamily="34" charset="0"/>
              <a:buChar char="•"/>
            </a:pPr>
            <a:r>
              <a:rPr lang="en-CA" dirty="0">
                <a:sym typeface="Wingdings" panose="05000000000000000000" pitchFamily="2" charset="2"/>
              </a:rPr>
              <a:t>Optimizer : Adam</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742950" lvl="1" indent="-285750">
              <a:buFont typeface="Arial" panose="020B0604020202020204" pitchFamily="34" charset="0"/>
              <a:buChar char="•"/>
            </a:pPr>
            <a:endParaRPr lang="en-CA" dirty="0"/>
          </a:p>
        </p:txBody>
      </p:sp>
    </p:spTree>
    <p:extLst>
      <p:ext uri="{BB962C8B-B14F-4D97-AF65-F5344CB8AC3E}">
        <p14:creationId xmlns:p14="http://schemas.microsoft.com/office/powerpoint/2010/main" val="291770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6468</TotalTime>
  <Words>1279</Words>
  <Application>Microsoft Office PowerPoint</Application>
  <PresentationFormat>Widescreen</PresentationFormat>
  <Paragraphs>137</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AutoInt : Automatic Feature Interaction Learning via Self-Attentive Neural Networks Weiping Song, Chence Shi, Zhiping Xiao, Zhijan Duan, Yewen Xu, Ming Zhang, Jian Tang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FRANCK</dc:creator>
  <cp:lastModifiedBy>FRANCK</cp:lastModifiedBy>
  <cp:revision>33</cp:revision>
  <dcterms:created xsi:type="dcterms:W3CDTF">2021-03-22T01:07:17Z</dcterms:created>
  <dcterms:modified xsi:type="dcterms:W3CDTF">2021-04-01T14:51:45Z</dcterms:modified>
</cp:coreProperties>
</file>