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3556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88" y="-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673" y="1472842"/>
            <a:ext cx="11352292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455" y="4726842"/>
            <a:ext cx="1001672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3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3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7629" y="479142"/>
            <a:ext cx="287980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8201" y="479142"/>
            <a:ext cx="8472483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3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45" y="2243638"/>
            <a:ext cx="1151923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245" y="6022610"/>
            <a:ext cx="1151923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1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8200" y="2395710"/>
            <a:ext cx="5676146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1292" y="2395710"/>
            <a:ext cx="5676146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7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479144"/>
            <a:ext cx="11519238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941" y="2206137"/>
            <a:ext cx="5650060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941" y="3287331"/>
            <a:ext cx="5650060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1292" y="2206137"/>
            <a:ext cx="567788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1292" y="3287331"/>
            <a:ext cx="567788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5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10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599969"/>
            <a:ext cx="430754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886" y="1295769"/>
            <a:ext cx="676129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940" y="2699862"/>
            <a:ext cx="430754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3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599969"/>
            <a:ext cx="430754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7886" y="1295769"/>
            <a:ext cx="676129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940" y="2699862"/>
            <a:ext cx="430754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7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200" y="479144"/>
            <a:ext cx="1151923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200" y="2395710"/>
            <a:ext cx="1151923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8200" y="8341240"/>
            <a:ext cx="300501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4055" y="8341240"/>
            <a:ext cx="450752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2419" y="8341240"/>
            <a:ext cx="300501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3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71C9D-F757-42D8-9ABA-355A9ABED2F2}"/>
              </a:ext>
            </a:extLst>
          </p:cNvPr>
          <p:cNvSpPr/>
          <p:nvPr/>
        </p:nvSpPr>
        <p:spPr>
          <a:xfrm>
            <a:off x="0" y="0"/>
            <a:ext cx="13355638" cy="1645920"/>
          </a:xfrm>
          <a:prstGeom prst="rect">
            <a:avLst/>
          </a:prstGeom>
          <a:solidFill>
            <a:srgbClr val="5C6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/>
              <a:t>A Comparative Analysis of </a:t>
            </a:r>
          </a:p>
          <a:p>
            <a:pPr algn="ctr"/>
            <a:r>
              <a:rPr lang="en-CA" sz="3000" b="1" dirty="0"/>
              <a:t>Recommendation Systems between</a:t>
            </a:r>
          </a:p>
          <a:p>
            <a:pPr algn="ctr"/>
            <a:r>
              <a:rPr lang="en-CA" sz="3000" b="1" dirty="0"/>
              <a:t>Matrix Factorization &amp; Deep Learning Techniques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4F6956-30B2-4943-A87F-D20E61645C8C}"/>
              </a:ext>
            </a:extLst>
          </p:cNvPr>
          <p:cNvSpPr/>
          <p:nvPr/>
        </p:nvSpPr>
        <p:spPr>
          <a:xfrm>
            <a:off x="0" y="561306"/>
            <a:ext cx="2165685" cy="11154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8703A70-77AD-4380-AA63-EA6A26D2C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7" b="26305"/>
          <a:stretch/>
        </p:blipFill>
        <p:spPr bwMode="auto">
          <a:xfrm>
            <a:off x="264695" y="1146113"/>
            <a:ext cx="1636294" cy="4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dia Resources - Mila">
            <a:extLst>
              <a:ext uri="{FF2B5EF4-FFF2-40B4-BE49-F238E27FC236}">
                <a16:creationId xmlns:a16="http://schemas.microsoft.com/office/drawing/2014/main" id="{2E085389-7C65-4BAD-BBBD-AA20C521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77" y="605920"/>
            <a:ext cx="1087836" cy="5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895AB3-17A1-4DE4-BCE5-81F2B4EC5C06}"/>
              </a:ext>
            </a:extLst>
          </p:cNvPr>
          <p:cNvSpPr txBox="1"/>
          <p:nvPr/>
        </p:nvSpPr>
        <p:spPr>
          <a:xfrm>
            <a:off x="0" y="31479"/>
            <a:ext cx="2277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 err="1">
                <a:solidFill>
                  <a:schemeClr val="bg1"/>
                </a:solidFill>
                <a:latin typeface="+mj-lt"/>
              </a:rPr>
              <a:t>Yichen</a:t>
            </a:r>
            <a:r>
              <a:rPr lang="en-CA" sz="1500" b="1" dirty="0">
                <a:solidFill>
                  <a:schemeClr val="bg1"/>
                </a:solidFill>
                <a:latin typeface="+mj-lt"/>
              </a:rPr>
              <a:t> Lin, Yahya Abdul Aziz, and Franck Benichou</a:t>
            </a:r>
            <a:endParaRPr lang="en-CA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330B8B-02F9-4EA4-AF77-A915C7961E10}"/>
              </a:ext>
            </a:extLst>
          </p:cNvPr>
          <p:cNvSpPr/>
          <p:nvPr/>
        </p:nvSpPr>
        <p:spPr>
          <a:xfrm>
            <a:off x="12548" y="1929261"/>
            <a:ext cx="3145543" cy="32965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617B5C-4883-42B9-BE18-7F9F7F6567EB}"/>
              </a:ext>
            </a:extLst>
          </p:cNvPr>
          <p:cNvSpPr/>
          <p:nvPr/>
        </p:nvSpPr>
        <p:spPr>
          <a:xfrm>
            <a:off x="47447" y="2125612"/>
            <a:ext cx="3107933" cy="310016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83E37-2A33-4396-A905-E8BC00437E2F}"/>
              </a:ext>
            </a:extLst>
          </p:cNvPr>
          <p:cNvSpPr/>
          <p:nvPr/>
        </p:nvSpPr>
        <p:spPr>
          <a:xfrm>
            <a:off x="828152" y="1712447"/>
            <a:ext cx="1530417" cy="298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Introduction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BB953E-3A65-4357-93FA-1A04B1222AE4}"/>
              </a:ext>
            </a:extLst>
          </p:cNvPr>
          <p:cNvSpPr/>
          <p:nvPr/>
        </p:nvSpPr>
        <p:spPr>
          <a:xfrm>
            <a:off x="3192051" y="1956207"/>
            <a:ext cx="4136821" cy="3308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C6F2E1-58F4-4BB4-A80F-4EB69E21791D}"/>
              </a:ext>
            </a:extLst>
          </p:cNvPr>
          <p:cNvSpPr/>
          <p:nvPr/>
        </p:nvSpPr>
        <p:spPr>
          <a:xfrm>
            <a:off x="3454400" y="1715089"/>
            <a:ext cx="3658198" cy="450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Matrix Factorization </a:t>
            </a:r>
          </a:p>
          <a:p>
            <a:pPr algn="ctr"/>
            <a:r>
              <a:rPr lang="en-CA" sz="2000" b="1" dirty="0">
                <a:solidFill>
                  <a:srgbClr val="5C646F"/>
                </a:solidFill>
              </a:rPr>
              <a:t>Recommender Systems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FEBEFE-F391-4FC4-A238-5C3422C499D2}"/>
              </a:ext>
            </a:extLst>
          </p:cNvPr>
          <p:cNvSpPr/>
          <p:nvPr/>
        </p:nvSpPr>
        <p:spPr>
          <a:xfrm>
            <a:off x="3219172" y="2201475"/>
            <a:ext cx="4109700" cy="303121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276BB7-9660-4107-A404-C79492D41C4A}"/>
              </a:ext>
            </a:extLst>
          </p:cNvPr>
          <p:cNvSpPr/>
          <p:nvPr/>
        </p:nvSpPr>
        <p:spPr>
          <a:xfrm>
            <a:off x="1" y="5350909"/>
            <a:ext cx="8759826" cy="3485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6160A-5BAF-4B06-9F69-D6F583A49AAB}"/>
              </a:ext>
            </a:extLst>
          </p:cNvPr>
          <p:cNvSpPr/>
          <p:nvPr/>
        </p:nvSpPr>
        <p:spPr>
          <a:xfrm>
            <a:off x="9216777" y="2096240"/>
            <a:ext cx="2136367" cy="169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5C646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A4640-39C9-4501-BB8A-7EE49CE5432D}"/>
              </a:ext>
            </a:extLst>
          </p:cNvPr>
          <p:cNvSpPr/>
          <p:nvPr/>
        </p:nvSpPr>
        <p:spPr>
          <a:xfrm>
            <a:off x="2574235" y="5261411"/>
            <a:ext cx="3262032" cy="18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Deep Learning Techniques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F46CB7-94B5-4B73-A5D2-5CC19A2EC257}"/>
              </a:ext>
            </a:extLst>
          </p:cNvPr>
          <p:cNvSpPr/>
          <p:nvPr/>
        </p:nvSpPr>
        <p:spPr>
          <a:xfrm>
            <a:off x="139701" y="5736279"/>
            <a:ext cx="4437736" cy="308108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1.	Reduce dimensionality of sparse data into a 	latent space representation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2.	High level features are learned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3.	Encode the matrix as a probability distribution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4.	Reconstruction based on sampling from the 	distribution</a:t>
            </a:r>
          </a:p>
          <a:p>
            <a:pPr algn="ctr"/>
            <a:endParaRPr lang="en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A664B7-1F1D-44E0-A5F2-5AE6D7A0DDBB}"/>
              </a:ext>
            </a:extLst>
          </p:cNvPr>
          <p:cNvSpPr/>
          <p:nvPr/>
        </p:nvSpPr>
        <p:spPr>
          <a:xfrm>
            <a:off x="4744757" y="5640422"/>
            <a:ext cx="4015068" cy="315459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B0EEEB-7D89-4710-8706-7F3141A6DC07}"/>
              </a:ext>
            </a:extLst>
          </p:cNvPr>
          <p:cNvSpPr/>
          <p:nvPr/>
        </p:nvSpPr>
        <p:spPr>
          <a:xfrm>
            <a:off x="8896519" y="5581783"/>
            <a:ext cx="4430539" cy="32542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2F0A0-BE32-4B8A-B343-29B86F0A01DA}"/>
              </a:ext>
            </a:extLst>
          </p:cNvPr>
          <p:cNvSpPr/>
          <p:nvPr/>
        </p:nvSpPr>
        <p:spPr>
          <a:xfrm>
            <a:off x="560110" y="5479649"/>
            <a:ext cx="3434845" cy="18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5C646F"/>
                </a:solidFill>
              </a:rPr>
              <a:t>Autoencoder Recommender Systems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91AE94-1DAA-499F-A419-940607094D2A}"/>
              </a:ext>
            </a:extLst>
          </p:cNvPr>
          <p:cNvSpPr/>
          <p:nvPr/>
        </p:nvSpPr>
        <p:spPr>
          <a:xfrm>
            <a:off x="5034869" y="5468426"/>
            <a:ext cx="3434845" cy="18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5C646F"/>
                </a:solidFill>
              </a:rPr>
              <a:t>GNN Recommender Systems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DDB743-B6A0-491A-AAE8-A165875FD684}"/>
              </a:ext>
            </a:extLst>
          </p:cNvPr>
          <p:cNvSpPr/>
          <p:nvPr/>
        </p:nvSpPr>
        <p:spPr>
          <a:xfrm>
            <a:off x="7362831" y="1791483"/>
            <a:ext cx="5945360" cy="36202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02A7F0-E929-4474-A2B5-E2678728FFAD}"/>
              </a:ext>
            </a:extLst>
          </p:cNvPr>
          <p:cNvSpPr/>
          <p:nvPr/>
        </p:nvSpPr>
        <p:spPr>
          <a:xfrm>
            <a:off x="7482713" y="2023216"/>
            <a:ext cx="5733224" cy="338855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8BBE3-10CC-4609-8641-95F6BBE6A68A}"/>
              </a:ext>
            </a:extLst>
          </p:cNvPr>
          <p:cNvSpPr/>
          <p:nvPr/>
        </p:nvSpPr>
        <p:spPr>
          <a:xfrm>
            <a:off x="8979883" y="1687502"/>
            <a:ext cx="2711256" cy="26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Experiments &amp; Details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E6CF07-0B8B-470B-B291-A060E5331710}"/>
              </a:ext>
            </a:extLst>
          </p:cNvPr>
          <p:cNvSpPr/>
          <p:nvPr/>
        </p:nvSpPr>
        <p:spPr>
          <a:xfrm>
            <a:off x="8961188" y="5736278"/>
            <a:ext cx="4221040" cy="309971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DAD46-008F-4E1B-9F18-3B12A6902A01}"/>
              </a:ext>
            </a:extLst>
          </p:cNvPr>
          <p:cNvSpPr/>
          <p:nvPr/>
        </p:nvSpPr>
        <p:spPr>
          <a:xfrm>
            <a:off x="10122677" y="5462732"/>
            <a:ext cx="1730409" cy="207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Takeaways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FB7EECC-F48E-4FD4-B65B-BED1672BB6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6659"/>
          <a:stretch/>
        </p:blipFill>
        <p:spPr>
          <a:xfrm>
            <a:off x="4970200" y="5943700"/>
            <a:ext cx="3651607" cy="123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648B01-95C8-4BF6-9C2F-7BE1FC56FB03}"/>
              </a:ext>
            </a:extLst>
          </p:cNvPr>
          <p:cNvSpPr txBox="1"/>
          <p:nvPr/>
        </p:nvSpPr>
        <p:spPr>
          <a:xfrm>
            <a:off x="4833505" y="7238189"/>
            <a:ext cx="383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Instead of learning </a:t>
            </a:r>
            <a:r>
              <a:rPr lang="en-US" sz="1200" dirty="0" err="1"/>
              <a:t>transductive</a:t>
            </a:r>
            <a:r>
              <a:rPr lang="en-US" sz="1200" dirty="0"/>
              <a:t> latent features, IGMC learns local graph patterns related to ratings inductively based on graph neural networks.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It does not rely on using side information of users/items.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 model learns mixed local graph patterns (such as average ratings, paths, etc.), adding new idea to matrix completion and recommendation systems.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1D50DB-B405-4474-85E7-77949C7C24F9}"/>
                  </a:ext>
                </a:extLst>
              </p:cNvPr>
              <p:cNvSpPr txBox="1"/>
              <p:nvPr/>
            </p:nvSpPr>
            <p:spPr>
              <a:xfrm>
                <a:off x="4282059" y="2694182"/>
                <a:ext cx="2161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12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1D50DB-B405-4474-85E7-77949C7C2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59" y="2694182"/>
                <a:ext cx="216148" cy="184666"/>
              </a:xfrm>
              <a:prstGeom prst="rect">
                <a:avLst/>
              </a:prstGeom>
              <a:blipFill>
                <a:blip r:embed="rId5"/>
                <a:stretch>
                  <a:fillRect l="-8333" t="-26667" r="-47222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BAA2F2-CE53-4A01-8F2F-7383843C0F62}"/>
                  </a:ext>
                </a:extLst>
              </p:cNvPr>
              <p:cNvSpPr txBox="1"/>
              <p:nvPr/>
            </p:nvSpPr>
            <p:spPr>
              <a:xfrm>
                <a:off x="4577435" y="272068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BAA2F2-CE53-4A01-8F2F-7383843C0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435" y="2720684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170E2B-ACA6-40CF-BF71-B055DEB46E7C}"/>
                  </a:ext>
                </a:extLst>
              </p:cNvPr>
              <p:cNvSpPr txBox="1"/>
              <p:nvPr/>
            </p:nvSpPr>
            <p:spPr>
              <a:xfrm>
                <a:off x="4751350" y="2698719"/>
                <a:ext cx="6062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1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170E2B-ACA6-40CF-BF71-B055DEB46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50" y="2698719"/>
                <a:ext cx="606256" cy="184666"/>
              </a:xfrm>
              <a:prstGeom prst="rect">
                <a:avLst/>
              </a:prstGeom>
              <a:blipFill>
                <a:blip r:embed="rId7"/>
                <a:stretch>
                  <a:fillRect l="-3000" r="-2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8B4B58-F50E-4D9C-9322-FD2F7DF0EAFD}"/>
                  </a:ext>
                </a:extLst>
              </p:cNvPr>
              <p:cNvSpPr txBox="1"/>
              <p:nvPr/>
            </p:nvSpPr>
            <p:spPr>
              <a:xfrm>
                <a:off x="5310180" y="2582672"/>
                <a:ext cx="824791" cy="410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1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100" i="1">
                                  <a:latin typeface="Cambria Math" panose="02040503050406030204" pitchFamily="18" charset="0"/>
                                </a:rPr>
                                <m:t>𝑢𝑘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11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8B4B58-F50E-4D9C-9322-FD2F7DF0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80" y="2582672"/>
                <a:ext cx="824791" cy="410818"/>
              </a:xfrm>
              <a:prstGeom prst="rect">
                <a:avLst/>
              </a:prstGeom>
              <a:blipFill>
                <a:blip r:embed="rId8"/>
                <a:stretch>
                  <a:fillRect l="-51852" t="-153731" r="-65185" b="-2074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04232C-C220-4689-BAE9-65F9FBAB2062}"/>
                  </a:ext>
                </a:extLst>
              </p:cNvPr>
              <p:cNvSpPr txBox="1"/>
              <p:nvPr/>
            </p:nvSpPr>
            <p:spPr>
              <a:xfrm>
                <a:off x="3350428" y="3250006"/>
                <a:ext cx="3244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14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04232C-C220-4689-BAE9-65F9FBAB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28" y="3250006"/>
                <a:ext cx="324448" cy="215444"/>
              </a:xfrm>
              <a:prstGeom prst="rect">
                <a:avLst/>
              </a:prstGeom>
              <a:blipFill>
                <a:blip r:embed="rId9"/>
                <a:stretch>
                  <a:fillRect l="-13208" r="-5660" b="-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F2860-46B7-4F9F-AFA0-8021C219D7BA}"/>
                  </a:ext>
                </a:extLst>
              </p:cNvPr>
              <p:cNvSpPr txBox="1"/>
              <p:nvPr/>
            </p:nvSpPr>
            <p:spPr>
              <a:xfrm>
                <a:off x="3554256" y="3148990"/>
                <a:ext cx="517876" cy="462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sz="1200">
                              <a:latin typeface="Cambria Math" panose="02040503050406030204" pitchFamily="18" charset="0"/>
                            </a:rPr>
                            <m:t>,ⅈ∈</m:t>
                          </m:r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F2860-46B7-4F9F-AFA0-8021C219D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56" y="3148990"/>
                <a:ext cx="517876" cy="462371"/>
              </a:xfrm>
              <a:prstGeom prst="rect">
                <a:avLst/>
              </a:prstGeom>
              <a:blipFill>
                <a:blip r:embed="rId10"/>
                <a:stretch>
                  <a:fillRect l="-88235" t="-148000" r="-138824" b="-20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23EDF3-84A5-449A-B467-116940C5E4C3}"/>
                  </a:ext>
                </a:extLst>
              </p:cNvPr>
              <p:cNvSpPr txBox="1"/>
              <p:nvPr/>
            </p:nvSpPr>
            <p:spPr>
              <a:xfrm>
                <a:off x="3795064" y="3253418"/>
                <a:ext cx="1327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CA" sz="12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23EDF3-84A5-449A-B467-116940C5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064" y="3253418"/>
                <a:ext cx="132793" cy="184666"/>
              </a:xfrm>
              <a:prstGeom prst="rect">
                <a:avLst/>
              </a:prstGeom>
              <a:blipFill>
                <a:blip r:embed="rId11"/>
                <a:stretch>
                  <a:fillRect l="-219048" t="-190000" r="-247619" b="-27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FF2B49-BC5C-4467-85F1-575A348E7343}"/>
                  </a:ext>
                </a:extLst>
              </p:cNvPr>
              <p:cNvSpPr txBox="1"/>
              <p:nvPr/>
            </p:nvSpPr>
            <p:spPr>
              <a:xfrm>
                <a:off x="3863515" y="3237820"/>
                <a:ext cx="837089" cy="196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sz="1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1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FF2B49-BC5C-4467-85F1-575A348E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15" y="3237820"/>
                <a:ext cx="837089" cy="196721"/>
              </a:xfrm>
              <a:prstGeom prst="rect">
                <a:avLst/>
              </a:prstGeom>
              <a:blipFill>
                <a:blip r:embed="rId12"/>
                <a:stretch>
                  <a:fillRect l="-2920" r="-730" b="-18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33C99A-DBDF-43E7-BEC1-93E2BF2E5ED3}"/>
                  </a:ext>
                </a:extLst>
              </p:cNvPr>
              <p:cNvSpPr txBox="1"/>
              <p:nvPr/>
            </p:nvSpPr>
            <p:spPr>
              <a:xfrm>
                <a:off x="4595568" y="3264642"/>
                <a:ext cx="25298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CA" sz="1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33C99A-DBDF-43E7-BEC1-93E2BF2E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68" y="3264642"/>
                <a:ext cx="252980" cy="184666"/>
              </a:xfrm>
              <a:prstGeom prst="rect">
                <a:avLst/>
              </a:prstGeom>
              <a:blipFill>
                <a:blip r:embed="rId13"/>
                <a:stretch>
                  <a:fillRect t="-3333"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A99D08-941A-4D5A-811A-2991C8EB74B1}"/>
                  </a:ext>
                </a:extLst>
              </p:cNvPr>
              <p:cNvSpPr txBox="1"/>
              <p:nvPr/>
            </p:nvSpPr>
            <p:spPr>
              <a:xfrm>
                <a:off x="4786281" y="3148989"/>
                <a:ext cx="1198313" cy="448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A99D08-941A-4D5A-811A-2991C8EB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81" y="3148989"/>
                <a:ext cx="1198313" cy="448200"/>
              </a:xfrm>
              <a:prstGeom prst="rect">
                <a:avLst/>
              </a:prstGeom>
              <a:blipFill>
                <a:blip r:embed="rId14"/>
                <a:stretch>
                  <a:fillRect l="-10152" t="-152055" r="-50761" b="-2095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D02A4-481A-42A0-ADAB-B795F9CBF38D}"/>
                  </a:ext>
                </a:extLst>
              </p:cNvPr>
              <p:cNvSpPr txBox="1"/>
              <p:nvPr/>
            </p:nvSpPr>
            <p:spPr>
              <a:xfrm>
                <a:off x="5885250" y="3157295"/>
                <a:ext cx="940962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D02A4-481A-42A0-ADAB-B795F9C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50" y="3157295"/>
                <a:ext cx="940962" cy="448200"/>
              </a:xfrm>
              <a:prstGeom prst="rect">
                <a:avLst/>
              </a:prstGeom>
              <a:blipFill>
                <a:blip r:embed="rId15"/>
                <a:stretch>
                  <a:fillRect l="-24516" t="-152055" r="-80000" b="-2095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110CB4E-4427-4F25-81D9-DB404BA25D16}"/>
              </a:ext>
            </a:extLst>
          </p:cNvPr>
          <p:cNvSpPr/>
          <p:nvPr/>
        </p:nvSpPr>
        <p:spPr>
          <a:xfrm>
            <a:off x="3543860" y="2365303"/>
            <a:ext cx="3568739" cy="24160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Predicting ratings of user </a:t>
            </a:r>
            <a:r>
              <a:rPr lang="en-US" sz="1400" i="1" dirty="0"/>
              <a:t>u</a:t>
            </a:r>
            <a:r>
              <a:rPr lang="en-US" sz="1400" dirty="0"/>
              <a:t> for item </a:t>
            </a:r>
            <a:r>
              <a:rPr lang="en-US" sz="1400" i="1" dirty="0" err="1"/>
              <a:t>i</a:t>
            </a:r>
            <a:endParaRPr lang="en-CA" sz="1400" i="1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D6D449A-03AE-49C9-9640-0071810EBA93}"/>
              </a:ext>
            </a:extLst>
          </p:cNvPr>
          <p:cNvSpPr/>
          <p:nvPr/>
        </p:nvSpPr>
        <p:spPr>
          <a:xfrm>
            <a:off x="3250852" y="3019030"/>
            <a:ext cx="4020417" cy="1551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 : Loss Function Minimization</a:t>
            </a:r>
            <a:endParaRPr lang="en-CA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FC0A6A-5030-4C1D-8C82-7666C7A15F6D}"/>
              </a:ext>
            </a:extLst>
          </p:cNvPr>
          <p:cNvSpPr/>
          <p:nvPr/>
        </p:nvSpPr>
        <p:spPr>
          <a:xfrm>
            <a:off x="3269288" y="3628037"/>
            <a:ext cx="1849318" cy="1938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Alternating Least Square (ALS)</a:t>
            </a:r>
            <a:endParaRPr lang="en-CA" sz="105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5966433-2A8A-4397-AF16-63E28B3AD561}"/>
              </a:ext>
            </a:extLst>
          </p:cNvPr>
          <p:cNvSpPr/>
          <p:nvPr/>
        </p:nvSpPr>
        <p:spPr>
          <a:xfrm>
            <a:off x="5145729" y="3627260"/>
            <a:ext cx="2125540" cy="1985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Stochastic Gradient Descent (SGD)</a:t>
            </a:r>
            <a:endParaRPr lang="en-CA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252E84-B1FB-4CEE-AFDE-0DE9B41E3C6C}"/>
                  </a:ext>
                </a:extLst>
              </p:cNvPr>
              <p:cNvSpPr txBox="1"/>
              <p:nvPr/>
            </p:nvSpPr>
            <p:spPr>
              <a:xfrm>
                <a:off x="3095416" y="3843040"/>
                <a:ext cx="694595" cy="286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9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CA" sz="9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CA" sz="900" b="1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CA" sz="9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sz="9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den>
                      </m:f>
                      <m:r>
                        <a:rPr lang="en-CA" sz="9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9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252E84-B1FB-4CEE-AFDE-0DE9B41E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16" y="3843040"/>
                <a:ext cx="694595" cy="286873"/>
              </a:xfrm>
              <a:prstGeom prst="rect">
                <a:avLst/>
              </a:prstGeom>
              <a:blipFill>
                <a:blip r:embed="rId16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EAE2E6-839A-4046-89E1-3FE78672168E}"/>
                  </a:ext>
                </a:extLst>
              </p:cNvPr>
              <p:cNvSpPr txBox="1"/>
              <p:nvPr/>
            </p:nvSpPr>
            <p:spPr>
              <a:xfrm>
                <a:off x="3331391" y="3819080"/>
                <a:ext cx="914998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900">
                              <a:latin typeface="Cambria Math" panose="02040503050406030204" pitchFamily="18" charset="0"/>
                            </a:rPr>
                            <m:t>ⅈ</m:t>
                          </m:r>
                        </m:sub>
                        <m:sup/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EAE2E6-839A-4046-89E1-3FE786721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91" y="3819080"/>
                <a:ext cx="914998" cy="335413"/>
              </a:xfrm>
              <a:prstGeom prst="rect">
                <a:avLst/>
              </a:prstGeom>
              <a:blipFill>
                <a:blip r:embed="rId17"/>
                <a:stretch>
                  <a:fillRect l="-662" t="-151786" r="-61589" b="-2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2DBF8A-8C31-48D0-AAD9-E0B7306BE5B8}"/>
                  </a:ext>
                </a:extLst>
              </p:cNvPr>
              <p:cNvSpPr txBox="1"/>
              <p:nvPr/>
            </p:nvSpPr>
            <p:spPr>
              <a:xfrm>
                <a:off x="3866679" y="3893527"/>
                <a:ext cx="60920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9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CA" sz="90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sz="90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900" dirty="0"/>
                  <a:t>)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2DBF8A-8C31-48D0-AAD9-E0B7306B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679" y="3893527"/>
                <a:ext cx="609206" cy="138499"/>
              </a:xfrm>
              <a:prstGeom prst="rect">
                <a:avLst/>
              </a:prstGeom>
              <a:blipFill>
                <a:blip r:embed="rId18"/>
                <a:stretch>
                  <a:fillRect l="-9000" t="-31818" r="-11000" b="-5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9D28C0-5F5E-4C7F-A94F-7F10E5D5BA81}"/>
                  </a:ext>
                </a:extLst>
              </p:cNvPr>
              <p:cNvSpPr txBox="1"/>
              <p:nvPr/>
            </p:nvSpPr>
            <p:spPr>
              <a:xfrm>
                <a:off x="4475885" y="3885490"/>
                <a:ext cx="597984" cy="14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9D28C0-5F5E-4C7F-A94F-7F10E5D5B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85" y="3885490"/>
                <a:ext cx="597984" cy="146130"/>
              </a:xfrm>
              <a:prstGeom prst="rect">
                <a:avLst/>
              </a:prstGeom>
              <a:blipFill>
                <a:blip r:embed="rId19"/>
                <a:stretch>
                  <a:fillRect l="-5102" r="-2041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24EFAB-DBFF-4EE7-A10A-3A34E9106150}"/>
                  </a:ext>
                </a:extLst>
              </p:cNvPr>
              <p:cNvSpPr txBox="1"/>
              <p:nvPr/>
            </p:nvSpPr>
            <p:spPr>
              <a:xfrm>
                <a:off x="3271920" y="4165589"/>
                <a:ext cx="51809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9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9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24EFAB-DBFF-4EE7-A10A-3A34E910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920" y="4165589"/>
                <a:ext cx="518091" cy="138499"/>
              </a:xfrm>
              <a:prstGeom prst="rect">
                <a:avLst/>
              </a:prstGeom>
              <a:blipFill>
                <a:blip r:embed="rId20"/>
                <a:stretch>
                  <a:fillRect l="-3529" r="-8235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66522F-CD17-4E5E-978A-5DBEBA959926}"/>
                  </a:ext>
                </a:extLst>
              </p:cNvPr>
              <p:cNvSpPr txBox="1"/>
              <p:nvPr/>
            </p:nvSpPr>
            <p:spPr>
              <a:xfrm>
                <a:off x="3769148" y="4164207"/>
                <a:ext cx="58432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9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9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CA" sz="9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66522F-CD17-4E5E-978A-5DBEBA959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48" y="4164207"/>
                <a:ext cx="584327" cy="138499"/>
              </a:xfrm>
              <a:prstGeom prst="rect">
                <a:avLst/>
              </a:prstGeom>
              <a:blipFill>
                <a:blip r:embed="rId21"/>
                <a:stretch>
                  <a:fillRect l="-4167" t="-4348" r="-7292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83BF18-4BA5-488B-93B9-2E49A8EFC93C}"/>
                  </a:ext>
                </a:extLst>
              </p:cNvPr>
              <p:cNvSpPr txBox="1"/>
              <p:nvPr/>
            </p:nvSpPr>
            <p:spPr>
              <a:xfrm>
                <a:off x="4281261" y="4147750"/>
                <a:ext cx="16511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CA" sz="9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83BF18-4BA5-488B-93B9-2E49A8EFC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261" y="4147750"/>
                <a:ext cx="165110" cy="138499"/>
              </a:xfrm>
              <a:prstGeom prst="rect">
                <a:avLst/>
              </a:prstGeom>
              <a:blipFill>
                <a:blip r:embed="rId2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08B60B-1829-4F72-A5E3-B4349F361000}"/>
              </a:ext>
            </a:extLst>
          </p:cNvPr>
          <p:cNvSpPr/>
          <p:nvPr/>
        </p:nvSpPr>
        <p:spPr>
          <a:xfrm>
            <a:off x="4444926" y="4084474"/>
            <a:ext cx="671302" cy="2415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/>
              <a:t>u</a:t>
            </a:r>
            <a:r>
              <a:rPr lang="en-US" sz="600" dirty="0"/>
              <a:t> vector derived</a:t>
            </a:r>
            <a:endParaRPr lang="en-CA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C4D34-8CF9-4300-894B-48BAAE5B1C1C}"/>
                  </a:ext>
                </a:extLst>
              </p:cNvPr>
              <p:cNvSpPr txBox="1"/>
              <p:nvPr/>
            </p:nvSpPr>
            <p:spPr>
              <a:xfrm>
                <a:off x="3273645" y="4333396"/>
                <a:ext cx="317395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9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CA" sz="9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CA" sz="900" b="1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CA" sz="9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CA" sz="9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900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C4D34-8CF9-4300-894B-48BAAE5B1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45" y="4333396"/>
                <a:ext cx="317395" cy="287066"/>
              </a:xfrm>
              <a:prstGeom prst="rect">
                <a:avLst/>
              </a:prstGeom>
              <a:blipFill>
                <a:blip r:embed="rId23"/>
                <a:stretch>
                  <a:fillRect l="-9615" t="-2128" r="-3846" b="-14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126F4D-A3C0-4263-9DE2-A0477B119BA4}"/>
                  </a:ext>
                </a:extLst>
              </p:cNvPr>
              <p:cNvSpPr txBox="1"/>
              <p:nvPr/>
            </p:nvSpPr>
            <p:spPr>
              <a:xfrm>
                <a:off x="3554257" y="4295205"/>
                <a:ext cx="393441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900">
                              <a:latin typeface="Cambria Math" panose="02040503050406030204" pitchFamily="18" charset="0"/>
                            </a:rPr>
                            <m:t>ⅈ</m:t>
                          </m:r>
                        </m:sub>
                        <m:sup/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126F4D-A3C0-4263-9DE2-A0477B119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57" y="4295205"/>
                <a:ext cx="393441" cy="335413"/>
              </a:xfrm>
              <a:prstGeom prst="rect">
                <a:avLst/>
              </a:prstGeom>
              <a:blipFill>
                <a:blip r:embed="rId24"/>
                <a:stretch>
                  <a:fillRect l="-67692" t="-156364" r="-160000" b="-216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D88FB6-C254-468D-8708-63DE22B2E62F}"/>
                  </a:ext>
                </a:extLst>
              </p:cNvPr>
              <p:cNvSpPr txBox="1"/>
              <p:nvPr/>
            </p:nvSpPr>
            <p:spPr>
              <a:xfrm>
                <a:off x="3828664" y="4373131"/>
                <a:ext cx="9919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CA" sz="9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CA" sz="9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D88FB6-C254-468D-8708-63DE22B2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664" y="4373131"/>
                <a:ext cx="99193" cy="138499"/>
              </a:xfrm>
              <a:prstGeom prst="rect">
                <a:avLst/>
              </a:prstGeom>
              <a:blipFill>
                <a:blip r:embed="rId25"/>
                <a:stretch>
                  <a:fillRect l="-200000" t="-165217" r="-231250" b="-25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AAAF54-6742-4DCD-BFE9-CEA7D734CDAF}"/>
                  </a:ext>
                </a:extLst>
              </p:cNvPr>
              <p:cNvSpPr txBox="1"/>
              <p:nvPr/>
            </p:nvSpPr>
            <p:spPr>
              <a:xfrm>
                <a:off x="3872683" y="4356114"/>
                <a:ext cx="634276" cy="14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𝑖𝑢</m:t>
                          </m:r>
                        </m:sub>
                      </m:sSub>
                      <m:r>
                        <a:rPr lang="en-CA" sz="9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AAAF54-6742-4DCD-BFE9-CEA7D734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83" y="4356114"/>
                <a:ext cx="634276" cy="146130"/>
              </a:xfrm>
              <a:prstGeom prst="rect">
                <a:avLst/>
              </a:prstGeom>
              <a:blipFill>
                <a:blip r:embed="rId26"/>
                <a:stretch>
                  <a:fillRect l="-1923" r="-1923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398999E-F09B-475D-99A2-D4DCDB6A9EAC}"/>
                  </a:ext>
                </a:extLst>
              </p:cNvPr>
              <p:cNvSpPr txBox="1"/>
              <p:nvPr/>
            </p:nvSpPr>
            <p:spPr>
              <a:xfrm>
                <a:off x="4437405" y="4374947"/>
                <a:ext cx="9919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CA" sz="9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398999E-F09B-475D-99A2-D4DCDB6A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405" y="4374947"/>
                <a:ext cx="99194" cy="138499"/>
              </a:xfrm>
              <a:prstGeom prst="rect">
                <a:avLst/>
              </a:prstGeom>
              <a:blipFill>
                <a:blip r:embed="rId27"/>
                <a:stretch>
                  <a:fillRect l="-181250" t="-177273" r="-250000" b="-26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E68A372-E312-4281-B780-32618D66B43B}"/>
                  </a:ext>
                </a:extLst>
              </p:cNvPr>
              <p:cNvSpPr txBox="1"/>
              <p:nvPr/>
            </p:nvSpPr>
            <p:spPr>
              <a:xfrm>
                <a:off x="4517608" y="4368255"/>
                <a:ext cx="600998" cy="156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E68A372-E312-4281-B780-32618D66B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08" y="4368255"/>
                <a:ext cx="600998" cy="156902"/>
              </a:xfrm>
              <a:prstGeom prst="rect">
                <a:avLst/>
              </a:prstGeom>
              <a:blipFill>
                <a:blip r:embed="rId28"/>
                <a:stretch>
                  <a:fillRect l="-3030" r="-2020" b="-24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7363BC-F3AB-4FF0-B2F1-DF23EA493B9D}"/>
              </a:ext>
            </a:extLst>
          </p:cNvPr>
          <p:cNvSpPr/>
          <p:nvPr/>
        </p:nvSpPr>
        <p:spPr>
          <a:xfrm>
            <a:off x="4447500" y="4528884"/>
            <a:ext cx="668729" cy="23194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/>
              <a:t>i</a:t>
            </a:r>
            <a:r>
              <a:rPr lang="en-US" sz="600" dirty="0"/>
              <a:t> vector derived</a:t>
            </a:r>
            <a:endParaRPr lang="en-CA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130D7711-9EF0-4529-8CF6-66373D5251C8}"/>
                  </a:ext>
                </a:extLst>
              </p:cNvPr>
              <p:cNvSpPr txBox="1"/>
              <p:nvPr/>
            </p:nvSpPr>
            <p:spPr>
              <a:xfrm>
                <a:off x="3281122" y="4620462"/>
                <a:ext cx="507768" cy="14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130D7711-9EF0-4529-8CF6-66373D525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122" y="4620462"/>
                <a:ext cx="507768" cy="146130"/>
              </a:xfrm>
              <a:prstGeom prst="rect">
                <a:avLst/>
              </a:prstGeom>
              <a:blipFill>
                <a:blip r:embed="rId29"/>
                <a:stretch>
                  <a:fillRect l="-5952" r="-714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0F58BEE-411D-40CD-8B33-79555FE50FD5}"/>
                  </a:ext>
                </a:extLst>
              </p:cNvPr>
              <p:cNvSpPr txBox="1"/>
              <p:nvPr/>
            </p:nvSpPr>
            <p:spPr>
              <a:xfrm>
                <a:off x="3756088" y="4622030"/>
                <a:ext cx="16357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0F58BEE-411D-40CD-8B33-79555FE50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88" y="4622030"/>
                <a:ext cx="163571" cy="138499"/>
              </a:xfrm>
              <a:prstGeom prst="rect">
                <a:avLst/>
              </a:prstGeom>
              <a:blipFill>
                <a:blip r:embed="rId30"/>
                <a:stretch>
                  <a:fillRect l="-18519" t="-4348" r="-7407" b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BA6C8E4F-6A80-4269-BCC3-DAE0B36B0C0E}"/>
                  </a:ext>
                </a:extLst>
              </p:cNvPr>
              <p:cNvSpPr txBox="1"/>
              <p:nvPr/>
            </p:nvSpPr>
            <p:spPr>
              <a:xfrm>
                <a:off x="3866680" y="4630617"/>
                <a:ext cx="454163" cy="14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9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9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BA6C8E4F-6A80-4269-BCC3-DAE0B36B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680" y="4630617"/>
                <a:ext cx="454163" cy="149400"/>
              </a:xfrm>
              <a:prstGeom prst="rect">
                <a:avLst/>
              </a:prstGeom>
              <a:blipFill>
                <a:blip r:embed="rId31"/>
                <a:stretch>
                  <a:fillRect l="-6667" r="-8000" b="-29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8972A96A-26C0-4FF1-BBBF-F2715D49F54F}"/>
                  </a:ext>
                </a:extLst>
              </p:cNvPr>
              <p:cNvSpPr txBox="1"/>
              <p:nvPr/>
            </p:nvSpPr>
            <p:spPr>
              <a:xfrm>
                <a:off x="4255267" y="4610338"/>
                <a:ext cx="16511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CA" sz="9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8972A96A-26C0-4FF1-BBBF-F2715D49F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67" y="4610338"/>
                <a:ext cx="165110" cy="138499"/>
              </a:xfrm>
              <a:prstGeom prst="rect">
                <a:avLst/>
              </a:prstGeom>
              <a:blipFill>
                <a:blip r:embed="rId2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1143DE7-072C-4710-871E-495E1BD53BBC}"/>
              </a:ext>
            </a:extLst>
          </p:cNvPr>
          <p:cNvSpPr/>
          <p:nvPr/>
        </p:nvSpPr>
        <p:spPr>
          <a:xfrm>
            <a:off x="3269290" y="4787763"/>
            <a:ext cx="1849317" cy="1285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Hyperparameters ALS</a:t>
            </a:r>
            <a:endParaRPr lang="en-CA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9766D629-A359-419E-99A4-CEF641702636}"/>
                  </a:ext>
                </a:extLst>
              </p:cNvPr>
              <p:cNvSpPr txBox="1"/>
              <p:nvPr/>
            </p:nvSpPr>
            <p:spPr>
              <a:xfrm>
                <a:off x="3242783" y="4871632"/>
                <a:ext cx="13036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    k: latent factors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𝑅𝑒𝑔𝑢𝑙𝑎𝑟𝑖𝑧𝑎𝑡𝑖𝑜𝑛</m:t>
                      </m:r>
                    </m:oMath>
                  </m:oMathPara>
                </a14:m>
                <a:endParaRPr lang="en-CA" sz="800" dirty="0"/>
              </a:p>
            </p:txBody>
          </p:sp>
        </mc:Choice>
        <mc:Fallback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9766D629-A359-419E-99A4-CEF641702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83" y="4871632"/>
                <a:ext cx="1303626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" name="TextBox 1033">
            <a:extLst>
              <a:ext uri="{FF2B5EF4-FFF2-40B4-BE49-F238E27FC236}">
                <a16:creationId xmlns:a16="http://schemas.microsoft.com/office/drawing/2014/main" id="{033614F4-6E4E-445E-A097-043547932D9B}"/>
              </a:ext>
            </a:extLst>
          </p:cNvPr>
          <p:cNvSpPr txBox="1"/>
          <p:nvPr/>
        </p:nvSpPr>
        <p:spPr>
          <a:xfrm>
            <a:off x="4075120" y="4867333"/>
            <a:ext cx="1198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&amp; Number of iterations</a:t>
            </a:r>
            <a:endParaRPr lang="en-CA" sz="8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C86E82B-D3B2-47F5-B40C-6D1036C0B23B}"/>
              </a:ext>
            </a:extLst>
          </p:cNvPr>
          <p:cNvSpPr/>
          <p:nvPr/>
        </p:nvSpPr>
        <p:spPr>
          <a:xfrm>
            <a:off x="5139743" y="4785504"/>
            <a:ext cx="2170210" cy="1308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Hyperparameters SGD</a:t>
            </a:r>
            <a:endParaRPr lang="en-CA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AD1A7B1E-B5DE-43AB-9C70-A2A926E7BE60}"/>
                  </a:ext>
                </a:extLst>
              </p:cNvPr>
              <p:cNvSpPr txBox="1"/>
              <p:nvPr/>
            </p:nvSpPr>
            <p:spPr>
              <a:xfrm>
                <a:off x="5645426" y="3833192"/>
                <a:ext cx="116666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8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CA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CA" sz="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8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8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800" dirty="0"/>
              </a:p>
            </p:txBody>
          </p:sp>
        </mc:Choice>
        <mc:Fallback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AD1A7B1E-B5DE-43AB-9C70-A2A926E7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26" y="3833192"/>
                <a:ext cx="1166666" cy="123111"/>
              </a:xfrm>
              <a:prstGeom prst="rect">
                <a:avLst/>
              </a:prstGeom>
              <a:blipFill>
                <a:blip r:embed="rId33"/>
                <a:stretch>
                  <a:fillRect l="-524" t="-20000" r="-52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9068BF3-C7F9-4658-B3C9-E49091EB68A9}"/>
                  </a:ext>
                </a:extLst>
              </p:cNvPr>
              <p:cNvSpPr txBox="1"/>
              <p:nvPr/>
            </p:nvSpPr>
            <p:spPr>
              <a:xfrm>
                <a:off x="5096385" y="3917045"/>
                <a:ext cx="363113" cy="269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7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7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7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sz="700">
                              <a:latin typeface="Cambria Math" panose="02040503050406030204" pitchFamily="18" charset="0"/>
                            </a:rPr>
                            <m:t>,ⅈ</m:t>
                          </m:r>
                        </m:sub>
                        <m:sup/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( </m:t>
                          </m:r>
                        </m:e>
                      </m:nary>
                    </m:oMath>
                  </m:oMathPara>
                </a14:m>
                <a:endParaRPr lang="en-CA" sz="700" dirty="0"/>
              </a:p>
            </p:txBody>
          </p:sp>
        </mc:Choice>
        <mc:Fallback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9068BF3-C7F9-4658-B3C9-E49091EB6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3917045"/>
                <a:ext cx="363113" cy="269754"/>
              </a:xfrm>
              <a:prstGeom prst="rect">
                <a:avLst/>
              </a:prstGeom>
              <a:blipFill>
                <a:blip r:embed="rId34"/>
                <a:stretch>
                  <a:fillRect l="-48333" t="-154545" r="-145000" b="-20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64D6A707-CDD1-40BF-B122-B9FCD8689EBB}"/>
                  </a:ext>
                </a:extLst>
              </p:cNvPr>
              <p:cNvSpPr txBox="1"/>
              <p:nvPr/>
            </p:nvSpPr>
            <p:spPr>
              <a:xfrm>
                <a:off x="5418772" y="3989578"/>
                <a:ext cx="307456" cy="96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64D6A707-CDD1-40BF-B122-B9FCD8689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2" y="3989578"/>
                <a:ext cx="307456" cy="96373"/>
              </a:xfrm>
              <a:prstGeom prst="rect">
                <a:avLst/>
              </a:prstGeom>
              <a:blipFill>
                <a:blip r:embed="rId35"/>
                <a:stretch>
                  <a:fillRect l="-8000" t="-31250" r="-16000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4A580587-F164-432C-B894-1735928E3653}"/>
                  </a:ext>
                </a:extLst>
              </p:cNvPr>
              <p:cNvSpPr txBox="1"/>
              <p:nvPr/>
            </p:nvSpPr>
            <p:spPr>
              <a:xfrm>
                <a:off x="5696155" y="3975456"/>
                <a:ext cx="7053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CA" sz="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4A580587-F164-432C-B894-1735928E3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155" y="3975456"/>
                <a:ext cx="70532" cy="92333"/>
              </a:xfrm>
              <a:prstGeom prst="rect">
                <a:avLst/>
              </a:prstGeom>
              <a:blipFill>
                <a:blip r:embed="rId36"/>
                <a:stretch>
                  <a:fillRect t="-6667" r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1CD0AF3-960E-40A9-AB63-8DB25DD8BD40}"/>
                  </a:ext>
                </a:extLst>
              </p:cNvPr>
              <p:cNvSpPr txBox="1"/>
              <p:nvPr/>
            </p:nvSpPr>
            <p:spPr>
              <a:xfrm>
                <a:off x="5734974" y="3932471"/>
                <a:ext cx="499239" cy="224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𝑥𝑏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1CD0AF3-960E-40A9-AB63-8DB25DD8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74" y="3932471"/>
                <a:ext cx="499239" cy="224100"/>
              </a:xfrm>
              <a:prstGeom prst="rect">
                <a:avLst/>
              </a:prstGeom>
              <a:blipFill>
                <a:blip r:embed="rId37"/>
                <a:stretch>
                  <a:fillRect l="-24390" t="-156757" r="-81707" b="-2189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1DC3F8EF-7A54-4E65-AB8C-CA16CD4FFDE3}"/>
                  </a:ext>
                </a:extLst>
              </p:cNvPr>
              <p:cNvSpPr txBox="1"/>
              <p:nvPr/>
            </p:nvSpPr>
            <p:spPr>
              <a:xfrm>
                <a:off x="6220099" y="3932439"/>
                <a:ext cx="481799" cy="2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CA" sz="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1DC3F8EF-7A54-4E65-AB8C-CA16CD4F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99" y="3932439"/>
                <a:ext cx="481799" cy="224164"/>
              </a:xfrm>
              <a:prstGeom prst="rect">
                <a:avLst/>
              </a:prstGeom>
              <a:blipFill>
                <a:blip r:embed="rId38"/>
                <a:stretch>
                  <a:fillRect l="-24051" t="-156757" r="-89873" b="-2189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8CCF3A6C-5461-4834-BABC-DFD527F631AB}"/>
                  </a:ext>
                </a:extLst>
              </p:cNvPr>
              <p:cNvSpPr txBox="1"/>
              <p:nvPr/>
            </p:nvSpPr>
            <p:spPr>
              <a:xfrm>
                <a:off x="6689298" y="3925090"/>
                <a:ext cx="500906" cy="224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8CCF3A6C-5461-4834-BABC-DFD527F63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298" y="3925090"/>
                <a:ext cx="500906" cy="224100"/>
              </a:xfrm>
              <a:prstGeom prst="rect">
                <a:avLst/>
              </a:prstGeom>
              <a:blipFill>
                <a:blip r:embed="rId39"/>
                <a:stretch>
                  <a:fillRect l="-23171" t="-159459" r="-82927" b="-2162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96AE51A1-7AD3-44A7-BE45-694466E4A8CC}"/>
                  </a:ext>
                </a:extLst>
              </p:cNvPr>
              <p:cNvSpPr txBox="1"/>
              <p:nvPr/>
            </p:nvSpPr>
            <p:spPr>
              <a:xfrm>
                <a:off x="5385436" y="4127731"/>
                <a:ext cx="485902" cy="224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96AE51A1-7AD3-44A7-BE45-694466E4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436" y="4127731"/>
                <a:ext cx="485902" cy="224100"/>
              </a:xfrm>
              <a:prstGeom prst="rect">
                <a:avLst/>
              </a:prstGeom>
              <a:blipFill>
                <a:blip r:embed="rId40"/>
                <a:stretch>
                  <a:fillRect l="-22500" t="-156757" r="-88750" b="-2189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3A4E3477-F67C-4DDF-86C6-45BEC93AE237}"/>
                  </a:ext>
                </a:extLst>
              </p:cNvPr>
              <p:cNvSpPr txBox="1"/>
              <p:nvPr/>
            </p:nvSpPr>
            <p:spPr>
              <a:xfrm>
                <a:off x="5766687" y="4296137"/>
                <a:ext cx="824392" cy="223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7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CA" sz="700" b="1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CA" sz="7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7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CA" sz="7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den>
                      </m:f>
                      <m:r>
                        <a:rPr lang="en-CA" sz="700" b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7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𝒖𝒊</m:t>
                          </m:r>
                        </m:sub>
                      </m:sSub>
                      <m:r>
                        <a:rPr lang="en-CA" sz="7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7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𝒙𝒃</m:t>
                          </m:r>
                        </m:sub>
                      </m:sSub>
                      <m:sSub>
                        <m:sSubPr>
                          <m:ctrlPr>
                            <a:rPr lang="en-CA" sz="7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CA" sz="700" b="1" dirty="0"/>
              </a:p>
            </p:txBody>
          </p:sp>
        </mc:Choice>
        <mc:Fallback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3A4E3477-F67C-4DDF-86C6-45BEC93AE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87" y="4296137"/>
                <a:ext cx="824392" cy="223010"/>
              </a:xfrm>
              <a:prstGeom prst="rect">
                <a:avLst/>
              </a:prstGeom>
              <a:blipFill>
                <a:blip r:embed="rId41"/>
                <a:stretch>
                  <a:fillRect l="-2963" t="-2778" r="-741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0BD6759B-444D-42CF-BC27-A8C488650F94}"/>
                  </a:ext>
                </a:extLst>
              </p:cNvPr>
              <p:cNvSpPr txBox="1"/>
              <p:nvPr/>
            </p:nvSpPr>
            <p:spPr>
              <a:xfrm>
                <a:off x="5228281" y="4541980"/>
                <a:ext cx="451406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0BD6759B-444D-42CF-BC27-A8C48865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81" y="4541980"/>
                <a:ext cx="451406" cy="92333"/>
              </a:xfrm>
              <a:prstGeom prst="rect">
                <a:avLst/>
              </a:prstGeom>
              <a:blipFill>
                <a:blip r:embed="rId42"/>
                <a:stretch>
                  <a:fillRect l="-4054" r="-5405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AB5B2D3C-0098-4CD4-9E05-ADE8531E082D}"/>
                  </a:ext>
                </a:extLst>
              </p:cNvPr>
              <p:cNvSpPr txBox="1"/>
              <p:nvPr/>
            </p:nvSpPr>
            <p:spPr>
              <a:xfrm>
                <a:off x="5659784" y="4540644"/>
                <a:ext cx="405817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𝑥𝑏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AB5B2D3C-0098-4CD4-9E05-ADE8531E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84" y="4540644"/>
                <a:ext cx="405817" cy="92333"/>
              </a:xfrm>
              <a:prstGeom prst="rect">
                <a:avLst/>
              </a:prstGeom>
              <a:blipFill>
                <a:blip r:embed="rId43"/>
                <a:stretch>
                  <a:fillRect l="-4478" t="-40000" r="-11940" b="-5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5DF94C-C606-4E9F-917E-D94B9FEA92E2}"/>
                  </a:ext>
                </a:extLst>
              </p:cNvPr>
              <p:cNvSpPr txBox="1"/>
              <p:nvPr/>
            </p:nvSpPr>
            <p:spPr>
              <a:xfrm>
                <a:off x="5236110" y="4644848"/>
                <a:ext cx="418063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5DF94C-C606-4E9F-917E-D94B9FEA9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0" y="4644848"/>
                <a:ext cx="418063" cy="92333"/>
              </a:xfrm>
              <a:prstGeom prst="rect">
                <a:avLst/>
              </a:prstGeom>
              <a:blipFill>
                <a:blip r:embed="rId44"/>
                <a:stretch>
                  <a:fillRect l="-4348" t="-6667" r="-5797"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C046F98-FE35-457B-AACA-AEC75E4507A5}"/>
                  </a:ext>
                </a:extLst>
              </p:cNvPr>
              <p:cNvSpPr txBox="1"/>
              <p:nvPr/>
            </p:nvSpPr>
            <p:spPr>
              <a:xfrm>
                <a:off x="5640893" y="4636368"/>
                <a:ext cx="390748" cy="99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C046F98-FE35-457B-AACA-AEC75E450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93" y="4636368"/>
                <a:ext cx="390748" cy="99579"/>
              </a:xfrm>
              <a:prstGeom prst="rect">
                <a:avLst/>
              </a:prstGeom>
              <a:blipFill>
                <a:blip r:embed="rId45"/>
                <a:stretch>
                  <a:fillRect l="-4688" t="-37500" r="-14063" b="-43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7BF93EB-6E47-4ED0-8579-8FB5B713DDA7}"/>
                  </a:ext>
                </a:extLst>
              </p:cNvPr>
              <p:cNvSpPr txBox="1"/>
              <p:nvPr/>
            </p:nvSpPr>
            <p:spPr>
              <a:xfrm>
                <a:off x="6134970" y="4518005"/>
                <a:ext cx="4547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7BF93EB-6E47-4ED0-8579-8FB5B713D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70" y="4518005"/>
                <a:ext cx="454740" cy="92333"/>
              </a:xfrm>
              <a:prstGeom prst="rect">
                <a:avLst/>
              </a:prstGeom>
              <a:blipFill>
                <a:blip r:embed="rId46"/>
                <a:stretch>
                  <a:fillRect l="-1333" r="-6667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7E0D4F8-F76F-4F22-87D5-166B851CF561}"/>
                  </a:ext>
                </a:extLst>
              </p:cNvPr>
              <p:cNvSpPr txBox="1"/>
              <p:nvPr/>
            </p:nvSpPr>
            <p:spPr>
              <a:xfrm>
                <a:off x="6580648" y="4522265"/>
                <a:ext cx="498470" cy="99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7E0D4F8-F76F-4F22-87D5-166B851CF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648" y="4522265"/>
                <a:ext cx="498470" cy="99707"/>
              </a:xfrm>
              <a:prstGeom prst="rect">
                <a:avLst/>
              </a:prstGeom>
              <a:blipFill>
                <a:blip r:embed="rId47"/>
                <a:stretch>
                  <a:fillRect l="-4938" t="-37500" r="-9877" b="-43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DED597-4947-490E-B273-667ABB77A6D3}"/>
                  </a:ext>
                </a:extLst>
              </p:cNvPr>
              <p:cNvSpPr txBox="1"/>
              <p:nvPr/>
            </p:nvSpPr>
            <p:spPr>
              <a:xfrm>
                <a:off x="6134970" y="4641639"/>
                <a:ext cx="421526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DED597-4947-490E-B273-667ABB77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70" y="4641639"/>
                <a:ext cx="421526" cy="92333"/>
              </a:xfrm>
              <a:prstGeom prst="rect">
                <a:avLst/>
              </a:prstGeom>
              <a:blipFill>
                <a:blip r:embed="rId48"/>
                <a:stretch>
                  <a:fillRect l="-4286" r="-5714" b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10D3FE-3DC7-4648-A1AF-1A5246036FDE}"/>
                  </a:ext>
                </a:extLst>
              </p:cNvPr>
              <p:cNvSpPr txBox="1"/>
              <p:nvPr/>
            </p:nvSpPr>
            <p:spPr>
              <a:xfrm>
                <a:off x="6545968" y="4636368"/>
                <a:ext cx="500073" cy="99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𝑦𝑓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10D3FE-3DC7-4648-A1AF-1A524603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68" y="4636368"/>
                <a:ext cx="500073" cy="99707"/>
              </a:xfrm>
              <a:prstGeom prst="rect">
                <a:avLst/>
              </a:prstGeom>
              <a:blipFill>
                <a:blip r:embed="rId49"/>
                <a:stretch>
                  <a:fillRect l="-4878" t="-37500" r="-8537" b="-43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26EB95E-CF66-4F67-91E9-7E4DBD0CDE1A}"/>
              </a:ext>
            </a:extLst>
          </p:cNvPr>
          <p:cNvSpPr/>
          <p:nvPr/>
        </p:nvSpPr>
        <p:spPr>
          <a:xfrm>
            <a:off x="6615517" y="4214035"/>
            <a:ext cx="671302" cy="2657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/>
              <a:t>Derivative for user bias</a:t>
            </a:r>
            <a:endParaRPr lang="en-CA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20FB9B1-71F5-4C56-B301-702611F11824}"/>
                  </a:ext>
                </a:extLst>
              </p:cNvPr>
              <p:cNvSpPr txBox="1"/>
              <p:nvPr/>
            </p:nvSpPr>
            <p:spPr>
              <a:xfrm>
                <a:off x="5027874" y="4871059"/>
                <a:ext cx="13036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    k: latent factors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𝑅𝑒𝑔𝑢𝑙𝑎𝑟𝑖𝑧𝑎𝑡𝑖𝑜𝑛</m:t>
                      </m:r>
                    </m:oMath>
                  </m:oMathPara>
                </a14:m>
                <a:endParaRPr lang="en-CA" sz="8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20FB9B1-71F5-4C56-B301-702611F1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874" y="4871059"/>
                <a:ext cx="1303626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9EBA9307-EB2C-4DA5-8AF6-E0B6218433B8}"/>
              </a:ext>
            </a:extLst>
          </p:cNvPr>
          <p:cNvSpPr txBox="1"/>
          <p:nvPr/>
        </p:nvSpPr>
        <p:spPr>
          <a:xfrm>
            <a:off x="6088507" y="4991508"/>
            <a:ext cx="1198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&amp; Number of iterations</a:t>
            </a:r>
            <a:endParaRPr lang="en-CA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23E12EC-6C00-4851-865D-D6AA5EBB31FD}"/>
              </a:ext>
            </a:extLst>
          </p:cNvPr>
          <p:cNvSpPr txBox="1"/>
          <p:nvPr/>
        </p:nvSpPr>
        <p:spPr>
          <a:xfrm>
            <a:off x="5799067" y="4874582"/>
            <a:ext cx="1198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&amp; </a:t>
            </a:r>
            <a:r>
              <a:rPr lang="el-GR" sz="800" dirty="0"/>
              <a:t>α</a:t>
            </a:r>
            <a:r>
              <a:rPr lang="en-US" sz="800" dirty="0"/>
              <a:t>: learning rate</a:t>
            </a:r>
            <a:endParaRPr lang="en-CA" sz="800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8F20314-1D38-47F3-AA01-418D015DD961}"/>
              </a:ext>
            </a:extLst>
          </p:cNvPr>
          <p:cNvSpPr txBox="1"/>
          <p:nvPr/>
        </p:nvSpPr>
        <p:spPr>
          <a:xfrm>
            <a:off x="156114" y="2244657"/>
            <a:ext cx="30932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/>
              <a:t>Goal</a:t>
            </a:r>
            <a:r>
              <a:rPr lang="en-CA" sz="1000" dirty="0"/>
              <a:t>: Comparing the strengths and limitations of Matrix Factorization Techniques with </a:t>
            </a:r>
            <a:r>
              <a:rPr lang="en-CA" sz="1000" dirty="0" err="1"/>
              <a:t>AutoRec</a:t>
            </a:r>
            <a:r>
              <a:rPr lang="en-CA" sz="1000" dirty="0"/>
              <a:t> &amp; GNN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/>
              <a:t>MF Techniques state of the art Collaborative Filtering techniques since Netflix Context (2006)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dirty="0"/>
              <a:t>Addresses </a:t>
            </a:r>
            <a:r>
              <a:rPr lang="en-CA" sz="1000" b="1" dirty="0"/>
              <a:t>sparsity</a:t>
            </a:r>
            <a:r>
              <a:rPr lang="en-CA" sz="1000" dirty="0"/>
              <a:t> issue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dirty="0"/>
              <a:t>Better </a:t>
            </a:r>
            <a:r>
              <a:rPr lang="en-CA" sz="1000" b="1" dirty="0"/>
              <a:t>scalability</a:t>
            </a:r>
            <a:r>
              <a:rPr lang="en-CA" sz="1000" dirty="0"/>
              <a:t> than content based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dirty="0"/>
              <a:t>Better </a:t>
            </a:r>
            <a:r>
              <a:rPr lang="en-CA" sz="1000" b="1" dirty="0"/>
              <a:t>predictions</a:t>
            </a:r>
            <a:r>
              <a:rPr lang="en-CA" sz="1000" dirty="0"/>
              <a:t> than content 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dirty="0"/>
              <a:t>MF faces </a:t>
            </a:r>
            <a:r>
              <a:rPr lang="en-CA" sz="1000" b="1" dirty="0"/>
              <a:t>cold start</a:t>
            </a:r>
            <a:r>
              <a:rPr lang="en-CA" sz="1000" dirty="0"/>
              <a:t> </a:t>
            </a:r>
            <a:r>
              <a:rPr lang="en-CA" sz="1000" b="1" dirty="0"/>
              <a:t>problem</a:t>
            </a:r>
            <a:r>
              <a:rPr lang="en-CA" sz="1000" dirty="0"/>
              <a:t>, </a:t>
            </a:r>
            <a:r>
              <a:rPr lang="en-CA" sz="1000" b="1" dirty="0"/>
              <a:t>poor interpretability, loss of information and scalability issues </a:t>
            </a:r>
            <a:r>
              <a:rPr lang="en-CA" sz="1000" dirty="0"/>
              <a:t>with very large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/>
              <a:t>Deep Learning </a:t>
            </a:r>
            <a:r>
              <a:rPr lang="en-CA" sz="1000" dirty="0"/>
              <a:t>Recommender Systems </a:t>
            </a:r>
            <a:r>
              <a:rPr lang="en-CA" sz="1000" b="1" dirty="0"/>
              <a:t>Pros: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Non linear </a:t>
            </a:r>
            <a:r>
              <a:rPr lang="en-CA" sz="1000" dirty="0"/>
              <a:t>transformation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Representation learning </a:t>
            </a:r>
            <a:r>
              <a:rPr lang="en-CA" sz="1000" dirty="0"/>
              <a:t>(underlying factors)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/>
              <a:t>Deep Learning </a:t>
            </a:r>
            <a:r>
              <a:rPr lang="en-CA" sz="1000" dirty="0"/>
              <a:t>Recommender Systems </a:t>
            </a:r>
            <a:r>
              <a:rPr lang="en-CA" sz="1000" b="1" dirty="0"/>
              <a:t>Cons: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Interpretability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Large Data Requirement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Extensive Hyperparameter Tuning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CA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000" b="1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CA" sz="1000" dirty="0"/>
          </a:p>
        </p:txBody>
      </p:sp>
      <p:graphicFrame>
        <p:nvGraphicFramePr>
          <p:cNvPr id="1054" name="Table 1054">
            <a:extLst>
              <a:ext uri="{FF2B5EF4-FFF2-40B4-BE49-F238E27FC236}">
                <a16:creationId xmlns:a16="http://schemas.microsoft.com/office/drawing/2014/main" id="{94ED2E5A-8539-4789-AF28-5C75FAB17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06564"/>
              </p:ext>
            </p:extLst>
          </p:nvPr>
        </p:nvGraphicFramePr>
        <p:xfrm>
          <a:off x="7624712" y="2225104"/>
          <a:ext cx="5424536" cy="3063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53">
                  <a:extLst>
                    <a:ext uri="{9D8B030D-6E8A-4147-A177-3AD203B41FA5}">
                      <a16:colId xmlns:a16="http://schemas.microsoft.com/office/drawing/2014/main" val="676223502"/>
                    </a:ext>
                  </a:extLst>
                </a:gridCol>
                <a:gridCol w="1079939">
                  <a:extLst>
                    <a:ext uri="{9D8B030D-6E8A-4147-A177-3AD203B41FA5}">
                      <a16:colId xmlns:a16="http://schemas.microsoft.com/office/drawing/2014/main" val="194333672"/>
                    </a:ext>
                  </a:extLst>
                </a:gridCol>
                <a:gridCol w="1055846">
                  <a:extLst>
                    <a:ext uri="{9D8B030D-6E8A-4147-A177-3AD203B41FA5}">
                      <a16:colId xmlns:a16="http://schemas.microsoft.com/office/drawing/2014/main" val="295902914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961291067"/>
                    </a:ext>
                  </a:extLst>
                </a:gridCol>
                <a:gridCol w="1231898">
                  <a:extLst>
                    <a:ext uri="{9D8B030D-6E8A-4147-A177-3AD203B41FA5}">
                      <a16:colId xmlns:a16="http://schemas.microsoft.com/office/drawing/2014/main" val="3244586100"/>
                    </a:ext>
                  </a:extLst>
                </a:gridCol>
              </a:tblGrid>
              <a:tr h="335705">
                <a:tc>
                  <a:txBody>
                    <a:bodyPr/>
                    <a:lstStyle/>
                    <a:p>
                      <a:pPr algn="ctr"/>
                      <a:endParaRPr lang="en-CA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Movie Lens 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Movie Lens 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Movie Lens 2.5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Amazon 82k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589760"/>
                  </a:ext>
                </a:extLst>
              </a:tr>
              <a:tr h="218237"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MF1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ALS:2.95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ALS:2.99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KNN: 1.1055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529535"/>
                  </a:ext>
                </a:extLst>
              </a:tr>
              <a:tr h="209815"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MF2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SGD:0.96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SGD:0.95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23545"/>
                  </a:ext>
                </a:extLst>
              </a:tr>
              <a:tr h="209815">
                <a:tc>
                  <a:txBody>
                    <a:bodyPr/>
                    <a:lstStyle/>
                    <a:p>
                      <a:pPr algn="ctr"/>
                      <a:r>
                        <a:rPr lang="en-CA" sz="900" dirty="0" err="1"/>
                        <a:t>AutoRec</a:t>
                      </a:r>
                      <a:r>
                        <a:rPr lang="en-CA" sz="900" dirty="0"/>
                        <a:t>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0.6138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800863"/>
                  </a:ext>
                </a:extLst>
              </a:tr>
              <a:tr h="209815"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GNN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0.9041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946032"/>
                  </a:ext>
                </a:extLst>
              </a:tr>
              <a:tr h="335705"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MF1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/>
                        <a:t>Regularization = 100, Latent Factors = 80, 25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/>
                        <a:t>Regularization = 100, Latent Factors = 80, 50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K=5 Metric: </a:t>
                      </a:r>
                      <a:r>
                        <a:rPr lang="en-US" sz="700" b="1" dirty="0" err="1"/>
                        <a:t>Pearson_baseline</a:t>
                      </a:r>
                      <a:r>
                        <a:rPr lang="en-US" sz="700" b="1" dirty="0"/>
                        <a:t> Type: </a:t>
                      </a:r>
                      <a:r>
                        <a:rPr lang="en-US" sz="700" b="1" dirty="0" err="1"/>
                        <a:t>User_based</a:t>
                      </a:r>
                      <a:endParaRPr lang="en-CA" sz="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801544"/>
                  </a:ext>
                </a:extLst>
              </a:tr>
              <a:tr h="209815"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/>
                        <a:t>MF2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7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α</a:t>
                      </a:r>
                      <a:r>
                        <a:rPr lang="en-CA" sz="700" b="1" dirty="0"/>
                        <a:t> = 0.001, Latent Factors = 40, 200 iterations, regularization = 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α</a:t>
                      </a:r>
                      <a:r>
                        <a:rPr lang="en-CA" sz="700" b="1" dirty="0"/>
                        <a:t> = 0.01, Latent Factors = 40, 200 iterations, regularization = 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438411"/>
                  </a:ext>
                </a:extLst>
              </a:tr>
              <a:tr h="209906">
                <a:tc>
                  <a:txBody>
                    <a:bodyPr/>
                    <a:lstStyle/>
                    <a:p>
                      <a:pPr algn="ctr"/>
                      <a:r>
                        <a:rPr lang="en-CA" sz="900" dirty="0" err="1"/>
                        <a:t>AutoRec</a:t>
                      </a:r>
                      <a:r>
                        <a:rPr lang="en-CA" sz="900" dirty="0"/>
                        <a:t> </a:t>
                      </a:r>
                      <a:r>
                        <a:rPr lang="en-CA" sz="900" dirty="0" err="1"/>
                        <a:t>HyperParameters</a:t>
                      </a:r>
                      <a:endParaRPr lang="en-CA" sz="9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900" b="1" dirty="0">
                          <a:latin typeface="+mn-lt"/>
                        </a:rPr>
                        <a:t>Adam Optimizer, Layer = 1, </a:t>
                      </a:r>
                      <a:r>
                        <a:rPr lang="el-GR" sz="900" b="1" dirty="0">
                          <a:latin typeface="+mn-lt"/>
                          <a:ea typeface="DengXian" panose="02010600030101010101" pitchFamily="2" charset="-122"/>
                        </a:rPr>
                        <a:t>α</a:t>
                      </a:r>
                      <a:r>
                        <a:rPr lang="en-CA" sz="900" b="1" dirty="0">
                          <a:latin typeface="+mn-lt"/>
                          <a:ea typeface="DengXian" panose="02010600030101010101" pitchFamily="2" charset="-122"/>
                        </a:rPr>
                        <a:t> = 0.001, batch size = 512, </a:t>
                      </a:r>
                      <a:r>
                        <a:rPr lang="el-GR" sz="9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λ</a:t>
                      </a:r>
                      <a:r>
                        <a:rPr lang="en-CA" sz="900" b="1" dirty="0">
                          <a:latin typeface="+mn-lt"/>
                          <a:ea typeface="DengXian" panose="02010600030101010101" pitchFamily="2" charset="-122"/>
                        </a:rPr>
                        <a:t>= 1, hidden neurons = 500,  epochs = 500, activation</a:t>
                      </a:r>
                      <a:r>
                        <a:rPr lang="en-CA" sz="900" b="1">
                          <a:latin typeface="+mn-lt"/>
                          <a:ea typeface="DengXian" panose="02010600030101010101" pitchFamily="2" charset="-122"/>
                        </a:rPr>
                        <a:t>: sigmoid</a:t>
                      </a:r>
                      <a:endParaRPr lang="en-CA" sz="900" b="1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latin typeface="+mn-lt"/>
                        </a:rPr>
                        <a:t>Adam Optimizer, </a:t>
                      </a:r>
                      <a:r>
                        <a:rPr lang="el-GR" sz="700" b="1" dirty="0">
                          <a:latin typeface="+mn-lt"/>
                          <a:ea typeface="DengXian" panose="02010600030101010101" pitchFamily="2" charset="-122"/>
                        </a:rPr>
                        <a:t>α</a:t>
                      </a:r>
                      <a:r>
                        <a:rPr lang="en-CA" sz="700" b="1" dirty="0">
                          <a:latin typeface="+mn-lt"/>
                          <a:ea typeface="DengXian" panose="02010600030101010101" pitchFamily="2" charset="-122"/>
                        </a:rPr>
                        <a:t> = 0.0001, Activation: SELU, Dropout=0.8, Layers = 4</a:t>
                      </a:r>
                      <a:endParaRPr lang="en-CA" sz="105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75437"/>
                  </a:ext>
                </a:extLst>
              </a:tr>
              <a:tr h="227197"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/>
                        <a:t>GNN Hyperparameters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900" b="1" dirty="0"/>
                        <a:t>4 R-GCN (32,32, 32,32) 1 MLP (128) 1-hop enclosing subgraph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74347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457CC109-4094-48C8-BCDE-2C5A7B5FD0EA}"/>
              </a:ext>
            </a:extLst>
          </p:cNvPr>
          <p:cNvSpPr txBox="1"/>
          <p:nvPr/>
        </p:nvSpPr>
        <p:spPr>
          <a:xfrm>
            <a:off x="9102341" y="5806757"/>
            <a:ext cx="404430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1D1C1D"/>
                </a:solidFill>
              </a:rPr>
              <a:t>Stochastic Gradient Descent Matrix Factorization provides the best performance amongst MF </a:t>
            </a:r>
            <a:r>
              <a:rPr lang="en-US" sz="1100" dirty="0">
                <a:solidFill>
                  <a:srgbClr val="1D1C1D"/>
                </a:solidFill>
              </a:rPr>
              <a:t>but becomes computationally intensive the larger the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1D1C1D"/>
                </a:solidFill>
              </a:rPr>
              <a:t>MF methods are O(M + N) </a:t>
            </a:r>
            <a:r>
              <a:rPr lang="en-US" sz="1100" dirty="0">
                <a:solidFill>
                  <a:srgbClr val="1D1C1D"/>
                </a:solidFill>
              </a:rPr>
              <a:t>given users do not have a lot of ratings</a:t>
            </a:r>
            <a:r>
              <a:rPr lang="en-US" sz="1100" b="1" dirty="0">
                <a:solidFill>
                  <a:srgbClr val="1D1C1D"/>
                </a:solidFill>
              </a:rPr>
              <a:t>. Choosing the number of latent factors k is key to avoid overfitting</a:t>
            </a:r>
            <a:r>
              <a:rPr lang="en-US" sz="1100" dirty="0">
                <a:solidFill>
                  <a:srgbClr val="1D1C1D"/>
                </a:solidFill>
              </a:rPr>
              <a:t>.</a:t>
            </a:r>
            <a:endParaRPr lang="en-US" sz="1100" b="0" i="0" dirty="0">
              <a:solidFill>
                <a:srgbClr val="1D1C1D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0" dirty="0" err="1">
                <a:solidFill>
                  <a:srgbClr val="1D1C1D"/>
                </a:solidFill>
                <a:effectLst/>
              </a:rPr>
              <a:t>Autorec</a:t>
            </a:r>
            <a:r>
              <a:rPr lang="en-US" sz="1100" b="0" i="0" dirty="0">
                <a:solidFill>
                  <a:srgbClr val="1D1C1D"/>
                </a:solidFill>
                <a:effectLst/>
              </a:rPr>
              <a:t> generates better performance </a:t>
            </a:r>
            <a:r>
              <a:rPr lang="en-US" sz="1100" b="1" i="0" dirty="0">
                <a:solidFill>
                  <a:srgbClr val="1D1C1D"/>
                </a:solidFill>
                <a:effectLst/>
              </a:rPr>
              <a:t>than MF in larger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/>
              <a:t>In larger datasets, </a:t>
            </a:r>
            <a:r>
              <a:rPr lang="en-CA" sz="1100" b="1" dirty="0"/>
              <a:t>the autoencoder allows for the implicit learning of latent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 err="1"/>
              <a:t>AutoRec</a:t>
            </a:r>
            <a:r>
              <a:rPr lang="en-CA" sz="1100" dirty="0"/>
              <a:t> is more computationally demanding than MF but the gap closes with larger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1D1C1D"/>
                </a:solidFill>
                <a:effectLst/>
              </a:rPr>
              <a:t>Autorec</a:t>
            </a:r>
            <a:r>
              <a:rPr lang="en-US" sz="1100" b="0" i="0" dirty="0">
                <a:solidFill>
                  <a:srgbClr val="1D1C1D"/>
                </a:solidFill>
                <a:effectLst/>
              </a:rPr>
              <a:t> and GNN both capture </a:t>
            </a:r>
            <a:r>
              <a:rPr lang="en-US" sz="1100" b="1" i="0" dirty="0">
                <a:solidFill>
                  <a:srgbClr val="1D1C1D"/>
                </a:solidFill>
                <a:effectLst/>
              </a:rPr>
              <a:t>implicit features without using extra side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1D1C1D"/>
                </a:solidFill>
                <a:effectLst/>
              </a:rPr>
              <a:t>Most recommendation data have graph properties</a:t>
            </a:r>
            <a:r>
              <a:rPr lang="en-US" sz="1100" b="0" i="0" dirty="0">
                <a:solidFill>
                  <a:srgbClr val="1D1C1D"/>
                </a:solidFill>
                <a:effectLst/>
              </a:rPr>
              <a:t>. GNN (IGMC) utilizes these properties by enabling inductive matrix completion and increases its generalization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1D1C1D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4CAFBAF3-5CB8-44E3-900E-667FD1BB9436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25754" y="6001077"/>
            <a:ext cx="4031831" cy="13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4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16181</TotalTime>
  <Words>781</Words>
  <Application>Microsoft Office PowerPoint</Application>
  <PresentationFormat>Custom</PresentationFormat>
  <Paragraphs>150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</cp:lastModifiedBy>
  <cp:revision>90</cp:revision>
  <dcterms:created xsi:type="dcterms:W3CDTF">2021-04-13T21:40:43Z</dcterms:created>
  <dcterms:modified xsi:type="dcterms:W3CDTF">2021-04-25T22:38:38Z</dcterms:modified>
</cp:coreProperties>
</file>