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5" r:id="rId2"/>
    <p:sldMasterId id="2147483661" r:id="rId3"/>
  </p:sldMasterIdLst>
  <p:notesMasterIdLst>
    <p:notesMasterId r:id="rId23"/>
  </p:notesMasterIdLst>
  <p:handoutMasterIdLst>
    <p:handoutMasterId r:id="rId24"/>
  </p:handoutMasterIdLst>
  <p:sldIdLst>
    <p:sldId id="258" r:id="rId4"/>
    <p:sldId id="414" r:id="rId5"/>
    <p:sldId id="282" r:id="rId6"/>
    <p:sldId id="305" r:id="rId7"/>
    <p:sldId id="327" r:id="rId8"/>
    <p:sldId id="328" r:id="rId9"/>
    <p:sldId id="329" r:id="rId10"/>
    <p:sldId id="331" r:id="rId11"/>
    <p:sldId id="333" r:id="rId12"/>
    <p:sldId id="358" r:id="rId13"/>
    <p:sldId id="401" r:id="rId14"/>
    <p:sldId id="402" r:id="rId15"/>
    <p:sldId id="412" r:id="rId16"/>
    <p:sldId id="405" r:id="rId17"/>
    <p:sldId id="413" r:id="rId18"/>
    <p:sldId id="406" r:id="rId19"/>
    <p:sldId id="407" r:id="rId20"/>
    <p:sldId id="410" r:id="rId21"/>
    <p:sldId id="415" r:id="rId22"/>
  </p:sldIdLst>
  <p:sldSz cx="12192000" cy="6858000"/>
  <p:notesSz cx="6858000" cy="9144000"/>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28F"/>
    <a:srgbClr val="21314D"/>
    <a:srgbClr val="21238E"/>
    <a:srgbClr val="183158"/>
    <a:srgbClr val="CC4628"/>
    <a:srgbClr val="CED5DD"/>
    <a:srgbClr val="F0F702"/>
    <a:srgbClr val="AEB4BA"/>
    <a:srgbClr val="80848A"/>
    <a:srgbClr val="F15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79709"/>
  </p:normalViewPr>
  <p:slideViewPr>
    <p:cSldViewPr snapToGrid="0" snapToObjects="1">
      <p:cViewPr varScale="1">
        <p:scale>
          <a:sx n="109" d="100"/>
          <a:sy n="109" d="100"/>
        </p:scale>
        <p:origin x="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DE3874-3A31-0E04-3F53-7D82BDE7E7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C4E89C-E6E0-020F-57E1-3D521A4123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93DA20-9C49-3846-9503-74972AE56162}" type="datetimeFigureOut">
              <a:rPr lang="en-US" smtClean="0"/>
              <a:t>12/5/23</a:t>
            </a:fld>
            <a:endParaRPr lang="en-US"/>
          </a:p>
        </p:txBody>
      </p:sp>
      <p:sp>
        <p:nvSpPr>
          <p:cNvPr id="4" name="Footer Placeholder 3">
            <a:extLst>
              <a:ext uri="{FF2B5EF4-FFF2-40B4-BE49-F238E27FC236}">
                <a16:creationId xmlns:a16="http://schemas.microsoft.com/office/drawing/2014/main" id="{0BBC2B0A-3971-5253-16B0-5B25D6DF01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D0BAFA-B1B9-3490-361D-D383AF5249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BA3333-DE7D-2C44-8466-4066F2E6D610}" type="slidenum">
              <a:rPr lang="en-US" smtClean="0"/>
              <a:t>‹#›</a:t>
            </a:fld>
            <a:endParaRPr lang="en-US"/>
          </a:p>
        </p:txBody>
      </p:sp>
    </p:spTree>
    <p:extLst>
      <p:ext uri="{BB962C8B-B14F-4D97-AF65-F5344CB8AC3E}">
        <p14:creationId xmlns:p14="http://schemas.microsoft.com/office/powerpoint/2010/main" val="1347661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We split the data we got from Kaggle into 6 days </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Data cleaning to get the data we need to tune the ML model</a:t>
            </a:r>
          </a:p>
          <a:p>
            <a:pPr marL="0" indent="0" algn="l">
              <a:lnSpc>
                <a:spcPct val="130000"/>
              </a:lnSpc>
              <a:buSzTx/>
            </a:pPr>
            <a:endParaRPr lang="en-US" dirty="0">
              <a:cs typeface="Calibri" panose="020F0502020204030204"/>
            </a:endParaRP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Packet range: 0-300 for </a:t>
            </a:r>
            <a:r>
              <a:rPr lang="en-US" dirty="0" err="1">
                <a:cs typeface="Calibri" panose="020F0502020204030204"/>
              </a:rPr>
              <a:t>ipad</a:t>
            </a:r>
            <a:r>
              <a:rPr lang="en-US" dirty="0">
                <a:cs typeface="Calibri" panose="020F0502020204030204"/>
              </a:rPr>
              <a:t> </a:t>
            </a:r>
            <a:r>
              <a:rPr lang="en-US" dirty="0" err="1">
                <a:cs typeface="Calibri" panose="020F0502020204030204"/>
              </a:rPr>
              <a:t>iphone</a:t>
            </a:r>
            <a:r>
              <a:rPr lang="en-US" dirty="0">
                <a:cs typeface="Calibri" panose="020F0502020204030204"/>
              </a:rPr>
              <a:t> for some basic web browsing,  laptop 300-800 for maybe heavier browsing </a:t>
            </a:r>
            <a:r>
              <a:rPr lang="en-US" dirty="0" err="1">
                <a:cs typeface="Calibri" panose="020F0502020204030204"/>
              </a:rPr>
              <a:t>tha</a:t>
            </a:r>
            <a:r>
              <a:rPr lang="en-US" dirty="0">
                <a:cs typeface="Calibri" panose="020F0502020204030204"/>
              </a:rPr>
              <a:t> might contain images</a:t>
            </a:r>
          </a:p>
          <a:p>
            <a:pPr marL="0" indent="0" algn="l">
              <a:lnSpc>
                <a:spcPct val="130000"/>
              </a:lnSpc>
              <a:buSzTx/>
            </a:pPr>
            <a:r>
              <a:rPr lang="en-US" dirty="0">
                <a:cs typeface="Calibri" panose="020F0502020204030204"/>
              </a:rPr>
              <a:t>                      800-4000 for streaming on </a:t>
            </a:r>
            <a:r>
              <a:rPr lang="en-US" dirty="0" err="1">
                <a:cs typeface="Calibri" panose="020F0502020204030204"/>
              </a:rPr>
              <a:t>ipad</a:t>
            </a:r>
            <a:r>
              <a:rPr lang="en-US" dirty="0">
                <a:cs typeface="Calibri" panose="020F0502020204030204"/>
              </a:rPr>
              <a:t> </a:t>
            </a:r>
            <a:r>
              <a:rPr lang="en-US" dirty="0" err="1">
                <a:cs typeface="Calibri" panose="020F0502020204030204"/>
              </a:rPr>
              <a:t>iphone</a:t>
            </a:r>
            <a:r>
              <a:rPr lang="en-US" dirty="0">
                <a:cs typeface="Calibri" panose="020F0502020204030204"/>
              </a:rPr>
              <a:t> which is quite enough for some </a:t>
            </a:r>
            <a:r>
              <a:rPr lang="en-US" dirty="0" err="1">
                <a:cs typeface="Calibri" panose="020F0502020204030204"/>
              </a:rPr>
              <a:t>youtube</a:t>
            </a:r>
            <a:r>
              <a:rPr lang="en-US" dirty="0">
                <a:cs typeface="Calibri" panose="020F0502020204030204"/>
              </a:rPr>
              <a:t> or short video </a:t>
            </a:r>
          </a:p>
          <a:p>
            <a:pPr marL="0" indent="0" algn="l">
              <a:lnSpc>
                <a:spcPct val="130000"/>
              </a:lnSpc>
              <a:buSzTx/>
            </a:pPr>
            <a:r>
              <a:rPr lang="en-US" dirty="0">
                <a:cs typeface="Calibri" panose="020F0502020204030204"/>
              </a:rPr>
              <a:t>                      4000-8000 for TV for heavy streaming  </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Since the packet size can be vary by a lot even under the same network behavior, so we decided to use classification instead of regression</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11</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The results came out from ML model no surprise</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For random behavior scenario all the classification models result is not ideal, SVM wasn’t been listed because it takes forever to run the SVM </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For pattern behavior scenario all three have quite ideal outcome from the models. Random forest have better result covering all category, so we have chosen it </a:t>
            </a:r>
          </a:p>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12</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13</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Having troubles running ns3 simulation for 6 hours and setting up the number of packets. My computer won’t let me set packet more than 1000 even though the max packet ns3 allow is much more </a:t>
            </a:r>
          </a:p>
          <a:p>
            <a:pPr marL="0" indent="0" algn="l">
              <a:lnSpc>
                <a:spcPct val="130000"/>
              </a:lnSpc>
              <a:buSzTx/>
            </a:pPr>
            <a:endParaRPr lang="en-US" dirty="0">
              <a:cs typeface="Calibri" panose="020F0502020204030204"/>
            </a:endParaRPr>
          </a:p>
          <a:p>
            <a:pPr marL="0" marR="0" lvl="0" indent="0" algn="l" defTabSz="914400" rtl="0" eaLnBrk="1" fontAlgn="auto" latinLnBrk="0" hangingPunct="1">
              <a:lnSpc>
                <a:spcPct val="130000"/>
              </a:lnSpc>
              <a:spcBef>
                <a:spcPts val="0"/>
              </a:spcBef>
              <a:spcAft>
                <a:spcPts val="0"/>
              </a:spcAft>
              <a:buClr>
                <a:srgbClr val="000000"/>
              </a:buClr>
              <a:buSzTx/>
              <a:buFont typeface="Arial" panose="020B0604020202020204"/>
              <a:buNone/>
              <a:tabLst/>
              <a:defRPr/>
            </a:pPr>
            <a:r>
              <a:rPr lang="en-US" dirty="0">
                <a:cs typeface="Calibri" panose="020F0502020204030204"/>
              </a:rPr>
              <a:t>So that I can only run 2 devices that use period overlap and need larger bandwidth. </a:t>
            </a:r>
            <a:r>
              <a:rPr lang="en-US" b="0" dirty="0">
                <a:solidFill>
                  <a:srgbClr val="008000"/>
                </a:solidFill>
                <a:effectLst/>
                <a:latin typeface="Menlo" panose="020B0609030804020204" pitchFamily="49" charset="0"/>
              </a:rPr>
              <a:t>#5:52pm - 6:07pm 6:00pm - 6:07pm</a:t>
            </a:r>
          </a:p>
          <a:p>
            <a:pPr marL="0" marR="0" lvl="0" indent="0" algn="l" defTabSz="914400" rtl="0" eaLnBrk="1" fontAlgn="auto" latinLnBrk="0" hangingPunct="1">
              <a:lnSpc>
                <a:spcPct val="130000"/>
              </a:lnSpc>
              <a:spcBef>
                <a:spcPts val="0"/>
              </a:spcBef>
              <a:spcAft>
                <a:spcPts val="0"/>
              </a:spcAft>
              <a:buClr>
                <a:srgbClr val="000000"/>
              </a:buClr>
              <a:buSzTx/>
              <a:buFont typeface="Arial" panose="020B0604020202020204"/>
              <a:buNone/>
              <a:tabLst/>
              <a:defRPr/>
            </a:pPr>
            <a:r>
              <a:rPr lang="en-US" b="0" dirty="0">
                <a:solidFill>
                  <a:srgbClr val="008000"/>
                </a:solidFill>
                <a:effectLst/>
                <a:latin typeface="Menlo" panose="020B0609030804020204" pitchFamily="49" charset="0"/>
              </a:rPr>
              <a:t>Data rate 1 </a:t>
            </a:r>
            <a:r>
              <a:rPr lang="en-US" b="0" dirty="0" err="1">
                <a:solidFill>
                  <a:srgbClr val="008000"/>
                </a:solidFill>
                <a:effectLst/>
                <a:latin typeface="Menlo" panose="020B0609030804020204" pitchFamily="49" charset="0"/>
              </a:rPr>
              <a:t>mbps</a:t>
            </a:r>
            <a:r>
              <a:rPr lang="en-US" b="0" dirty="0">
                <a:solidFill>
                  <a:srgbClr val="008000"/>
                </a:solidFill>
                <a:effectLst/>
                <a:latin typeface="Menlo" panose="020B0609030804020204" pitchFamily="49" charset="0"/>
              </a:rPr>
              <a:t> no allocation, 5.5 </a:t>
            </a:r>
            <a:r>
              <a:rPr lang="en-US" b="0" dirty="0" err="1">
                <a:solidFill>
                  <a:srgbClr val="008000"/>
                </a:solidFill>
                <a:effectLst/>
                <a:latin typeface="Menlo" panose="020B0609030804020204" pitchFamily="49" charset="0"/>
              </a:rPr>
              <a:t>mbps</a:t>
            </a:r>
            <a:r>
              <a:rPr lang="en-US" b="0" dirty="0">
                <a:solidFill>
                  <a:srgbClr val="008000"/>
                </a:solidFill>
                <a:effectLst/>
                <a:latin typeface="Menlo" panose="020B0609030804020204" pitchFamily="49" charset="0"/>
              </a:rPr>
              <a:t> with allocation </a:t>
            </a:r>
          </a:p>
          <a:p>
            <a:pPr marL="0" marR="0" lvl="0" indent="0" algn="l" defTabSz="914400" rtl="0" eaLnBrk="1" fontAlgn="auto" latinLnBrk="0" hangingPunct="1">
              <a:lnSpc>
                <a:spcPct val="130000"/>
              </a:lnSpc>
              <a:spcBef>
                <a:spcPts val="0"/>
              </a:spcBef>
              <a:spcAft>
                <a:spcPts val="0"/>
              </a:spcAft>
              <a:buClr>
                <a:srgbClr val="000000"/>
              </a:buClr>
              <a:buSzTx/>
              <a:buFont typeface="Arial" panose="020B0604020202020204"/>
              <a:buNone/>
              <a:tabLst/>
              <a:defRPr/>
            </a:pPr>
            <a:endParaRPr lang="en-US" b="0" dirty="0">
              <a:solidFill>
                <a:srgbClr val="008000"/>
              </a:solidFill>
              <a:effectLst/>
              <a:latin typeface="Menlo" panose="020B0609030804020204" pitchFamily="49" charset="0"/>
            </a:endParaRPr>
          </a:p>
          <a:p>
            <a:pPr marL="0" marR="0" lvl="0" indent="0" algn="l" defTabSz="914400" rtl="0" eaLnBrk="1" fontAlgn="auto" latinLnBrk="0" hangingPunct="1">
              <a:lnSpc>
                <a:spcPct val="130000"/>
              </a:lnSpc>
              <a:spcBef>
                <a:spcPts val="0"/>
              </a:spcBef>
              <a:spcAft>
                <a:spcPts val="0"/>
              </a:spcAft>
              <a:buClr>
                <a:srgbClr val="000000"/>
              </a:buClr>
              <a:buSzTx/>
              <a:buFont typeface="Arial" panose="020B0604020202020204"/>
              <a:buNone/>
              <a:tabLst/>
              <a:defRPr/>
            </a:pPr>
            <a:r>
              <a:rPr lang="en-US" b="0" dirty="0">
                <a:solidFill>
                  <a:srgbClr val="008000"/>
                </a:solidFill>
                <a:effectLst/>
                <a:latin typeface="Menlo" panose="020B0609030804020204" pitchFamily="49" charset="0"/>
              </a:rPr>
              <a:t>Random scenario also not able to run full 6 hours but not particular important in this scenario for time period since all thing can happen</a:t>
            </a:r>
            <a:endParaRPr lang="en-US" b="0" dirty="0">
              <a:solidFill>
                <a:srgbClr val="3B3B3B"/>
              </a:solidFill>
              <a:effectLst/>
              <a:latin typeface="Menlo" panose="020B0609030804020204" pitchFamily="49" charset="0"/>
            </a:endParaRPr>
          </a:p>
          <a:p>
            <a:pPr marL="0" indent="0" algn="l">
              <a:lnSpc>
                <a:spcPct val="130000"/>
              </a:lnSpc>
              <a:buSzTx/>
            </a:pPr>
            <a:r>
              <a:rPr lang="en-US" dirty="0">
                <a:cs typeface="Calibri" panose="020F0502020204030204"/>
              </a:rPr>
              <a:t>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14</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After we have the simulation results, we analyze the </a:t>
            </a:r>
            <a:r>
              <a:rPr lang="en-US" dirty="0" err="1">
                <a:cs typeface="Calibri" panose="020F0502020204030204"/>
              </a:rPr>
              <a:t>pcap</a:t>
            </a:r>
            <a:r>
              <a:rPr lang="en-US" dirty="0">
                <a:cs typeface="Calibri" panose="020F0502020204030204"/>
              </a:rPr>
              <a:t> network traffic file output from ns3</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After analysis data cleaning we calculate the initializing latency of each devices </a:t>
            </a:r>
          </a:p>
          <a:p>
            <a:pPr marL="0" indent="0" algn="l">
              <a:lnSpc>
                <a:spcPct val="130000"/>
              </a:lnSpc>
              <a:buSzTx/>
            </a:pPr>
            <a:r>
              <a:rPr lang="en-US" dirty="0">
                <a:cs typeface="Calibri" panose="020F0502020204030204"/>
              </a:rPr>
              <a:t>This not the average latency.  </a:t>
            </a:r>
          </a:p>
          <a:p>
            <a:pPr marL="0" indent="0" algn="l">
              <a:lnSpc>
                <a:spcPct val="130000"/>
              </a:lnSpc>
              <a:buSzTx/>
            </a:pPr>
            <a:r>
              <a:rPr lang="en-US" dirty="0">
                <a:cs typeface="Calibri" panose="020F0502020204030204"/>
              </a:rPr>
              <a:t>Comparing to the result without allocation and with allocation we can notice that there is significant improvement on pre-allocating the device to have higher bandwidth</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For </a:t>
            </a:r>
            <a:r>
              <a:rPr lang="en-US" dirty="0" err="1">
                <a:cs typeface="Calibri" panose="020F0502020204030204"/>
              </a:rPr>
              <a:t>ipad</a:t>
            </a:r>
            <a:r>
              <a:rPr lang="en-US" dirty="0">
                <a:cs typeface="Calibri" panose="020F0502020204030204"/>
              </a:rPr>
              <a:t> it have 96% improvement and smart tv at about 10% improve </a:t>
            </a:r>
          </a:p>
          <a:p>
            <a:pPr marL="0" indent="0" algn="l">
              <a:lnSpc>
                <a:spcPct val="130000"/>
              </a:lnSpc>
              <a:buSzTx/>
            </a:pPr>
            <a:r>
              <a:rPr lang="en-US" dirty="0">
                <a:cs typeface="Calibri" panose="020F0502020204030204"/>
              </a:rPr>
              <a:t>which is quite a lot improving for </a:t>
            </a:r>
            <a:r>
              <a:rPr lang="en-US" dirty="0" err="1">
                <a:cs typeface="Calibri" panose="020F0502020204030204"/>
              </a:rPr>
              <a:t>ipad</a:t>
            </a:r>
            <a:r>
              <a:rPr lang="en-US" dirty="0">
                <a:cs typeface="Calibri" panose="020F0502020204030204"/>
              </a:rPr>
              <a:t> </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For the machine learning prediction since I only able to input 2 devices to predict so it may affect our prediction</a:t>
            </a:r>
          </a:p>
          <a:p>
            <a:pPr marL="0" indent="0" algn="l">
              <a:lnSpc>
                <a:spcPct val="130000"/>
              </a:lnSpc>
              <a:buSzTx/>
            </a:pPr>
            <a:r>
              <a:rPr lang="en-US" dirty="0">
                <a:cs typeface="Calibri" panose="020F0502020204030204"/>
              </a:rPr>
              <a:t>so that the classification report doesn’t look perfect, but the quite decent score</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Also since I not able to get the random scenario simulation output correctly so I wonder able to compare the allocated and not allocated prediction result </a:t>
            </a:r>
          </a:p>
          <a:p>
            <a:pPr marL="0" indent="0" algn="l">
              <a:lnSpc>
                <a:spcPct val="130000"/>
              </a:lnSpc>
              <a:buSzTx/>
            </a:pPr>
            <a:r>
              <a:rPr lang="en-US" dirty="0">
                <a:cs typeface="Calibri" panose="020F0502020204030204"/>
              </a:rPr>
              <a:t>But from the model training result we can almost say that random scenario won’t get pretty result </a:t>
            </a:r>
          </a:p>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15</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Pattern Decent score, model training looks great</a:t>
            </a:r>
          </a:p>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16</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17</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dirty="0">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18</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a:cs typeface="Arial" panose="020B0604020202020204"/>
                <a:sym typeface="+mn-ea"/>
              </a:rPr>
              <a:t>As home networks grow more complex with an increasing number of devices requiring bandwidth simultaneously, there arises a pressing need to manage and optimize bandwidth allocation efficiently.</a:t>
            </a:r>
          </a:p>
          <a:p>
            <a:r>
              <a:rPr dirty="0">
                <a:latin typeface="Arial" panose="020B0604020202020204"/>
                <a:cs typeface="Arial" panose="020B0604020202020204"/>
                <a:sym typeface="+mn-ea"/>
              </a:rPr>
              <a:t>Let's consider a scenario where a family of f</a:t>
            </a:r>
            <a:r>
              <a:rPr lang="en-US" dirty="0">
                <a:latin typeface="Arial" panose="020B0604020202020204"/>
                <a:cs typeface="Arial" panose="020B0604020202020204"/>
                <a:sym typeface="+mn-ea"/>
              </a:rPr>
              <a:t>our</a:t>
            </a:r>
            <a:r>
              <a:rPr dirty="0">
                <a:latin typeface="Arial" panose="020B0604020202020204"/>
                <a:cs typeface="Arial" panose="020B0604020202020204"/>
                <a:sym typeface="+mn-ea"/>
              </a:rPr>
              <a:t>, consisting of two adults and </a:t>
            </a:r>
            <a:r>
              <a:rPr lang="en-US" dirty="0">
                <a:latin typeface="Arial" panose="020B0604020202020204"/>
                <a:cs typeface="Arial" panose="020B0604020202020204"/>
                <a:sym typeface="+mn-ea"/>
              </a:rPr>
              <a:t>two</a:t>
            </a:r>
            <a:r>
              <a:rPr dirty="0">
                <a:latin typeface="Arial" panose="020B0604020202020204"/>
                <a:cs typeface="Arial" panose="020B0604020202020204"/>
                <a:sym typeface="+mn-ea"/>
              </a:rPr>
              <a:t> children of varying ages, resides in a home. </a:t>
            </a:r>
            <a:r>
              <a:rPr lang="en-US" dirty="0">
                <a:latin typeface="Arial" panose="020B0604020202020204"/>
                <a:cs typeface="Arial" panose="020B0604020202020204"/>
                <a:sym typeface="+mn-ea"/>
              </a:rPr>
              <a:t>H</a:t>
            </a:r>
            <a:r>
              <a:rPr dirty="0">
                <a:latin typeface="Arial" panose="020B0604020202020204"/>
                <a:cs typeface="Arial" panose="020B0604020202020204"/>
                <a:sym typeface="+mn-ea"/>
              </a:rPr>
              <a:t>ow these </a:t>
            </a:r>
            <a:r>
              <a:rPr lang="en-US" dirty="0">
                <a:latin typeface="Arial" panose="020B0604020202020204"/>
                <a:cs typeface="Arial" panose="020B0604020202020204"/>
                <a:sym typeface="+mn-ea"/>
              </a:rPr>
              <a:t>Four</a:t>
            </a:r>
            <a:r>
              <a:rPr dirty="0">
                <a:latin typeface="Arial" panose="020B0604020202020204"/>
                <a:cs typeface="Arial" panose="020B0604020202020204"/>
                <a:sym typeface="+mn-ea"/>
              </a:rPr>
              <a:t> individuals use their internet devices throughout the </a:t>
            </a:r>
            <a:r>
              <a:rPr lang="en-US" dirty="0">
                <a:latin typeface="Arial" panose="020B0604020202020204"/>
                <a:cs typeface="Arial" panose="020B0604020202020204"/>
                <a:sym typeface="+mn-ea"/>
              </a:rPr>
              <a:t>5:00 pm - 11: 00pm</a:t>
            </a:r>
            <a:r>
              <a:rPr dirty="0">
                <a:latin typeface="Arial" panose="020B0604020202020204"/>
                <a:cs typeface="Arial" panose="020B0604020202020204"/>
                <a:sym typeface="+mn-ea"/>
              </a:rPr>
              <a:t>.</a:t>
            </a:r>
          </a:p>
          <a:p>
            <a:r>
              <a:rPr dirty="0">
                <a:latin typeface="Arial" panose="020B0604020202020204"/>
                <a:cs typeface="Arial" panose="020B0604020202020204"/>
                <a:sym typeface="+mn-ea"/>
              </a:rPr>
              <a:t>Based on these usage patterns, we dynamically allocate resources to the regularly used devices during specific time periods to enhance network resource utilization and improve user experience.</a:t>
            </a: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3</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"people problem" typically relates to how the issue at hand affects users or stakeholders. For instance, in the context of smart bandwidth allocation using machine learning:</a:t>
            </a:r>
          </a:p>
          <a:p>
            <a:pPr marL="0" indent="0" algn="l">
              <a:lnSpc>
                <a:spcPct val="130000"/>
              </a:lnSpc>
              <a:buSzTx/>
            </a:pPr>
            <a:r>
              <a:rPr lang="en-US">
                <a:cs typeface="Calibri" panose="020F0502020204030204"/>
              </a:rPr>
              <a:t>Users may experience slow internet speeds due to inefficient bandwidth allocation.</a:t>
            </a:r>
          </a:p>
          <a:p>
            <a:pPr marL="0" indent="0" algn="l">
              <a:lnSpc>
                <a:spcPct val="130000"/>
              </a:lnSpc>
              <a:buSzTx/>
            </a:pPr>
            <a:r>
              <a:rPr lang="en-US">
                <a:cs typeface="Calibri" panose="020F0502020204030204"/>
              </a:rPr>
              <a:t>There might be a lack of fairness in bandwidth distribution among family members, leading to frustration or conflict.</a:t>
            </a:r>
          </a:p>
          <a:p>
            <a:pPr marL="0" indent="0" algn="l">
              <a:lnSpc>
                <a:spcPct val="130000"/>
              </a:lnSpc>
              <a:buSzTx/>
            </a:pPr>
            <a:r>
              <a:rPr lang="en-US">
                <a:cs typeface="Calibri" panose="020F0502020204030204"/>
              </a:rPr>
              <a:t>As more devices connect to home networks, users may find it increasingly difficult to manage their network settings manually.</a:t>
            </a: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These problems are not trivial because:</a:t>
            </a:r>
          </a:p>
          <a:p>
            <a:pPr marL="0" indent="0" algn="l">
              <a:lnSpc>
                <a:spcPct val="130000"/>
              </a:lnSpc>
              <a:buSzTx/>
            </a:pPr>
            <a:r>
              <a:rPr lang="en-US">
                <a:cs typeface="Calibri" panose="020F0502020204030204"/>
              </a:rPr>
              <a:t>User behavior is diverse and unpredictable, making static bandwidth allocation ineffective.</a:t>
            </a:r>
          </a:p>
          <a:p>
            <a:pPr marL="0" indent="0" algn="l">
              <a:lnSpc>
                <a:spcPct val="130000"/>
              </a:lnSpc>
              <a:buSzTx/>
            </a:pPr>
            <a:r>
              <a:rPr lang="en-US">
                <a:cs typeface="Calibri" panose="020F0502020204030204"/>
              </a:rPr>
              <a:t>Manual adjustments to network settings are time-consuming and impractical for non-technical users.</a:t>
            </a:r>
          </a:p>
          <a:p>
            <a:pPr marL="0" indent="0" algn="l">
              <a:lnSpc>
                <a:spcPct val="130000"/>
              </a:lnSpc>
              <a:buSzTx/>
            </a:pPr>
            <a:r>
              <a:rPr lang="en-US">
                <a:cs typeface="Calibri" panose="020F0502020204030204"/>
              </a:rPr>
              <a:t>The number of devices and the demand for bandwidth are continuously increasing, exacerbating the problem.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4</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technical problem often involves the limitations of current solutions in addressing the people problem effectively. For the smart bandwidth allocation:</a:t>
            </a:r>
          </a:p>
          <a:p>
            <a:pPr marL="0" indent="0" algn="l">
              <a:lnSpc>
                <a:spcPct val="130000"/>
              </a:lnSpc>
              <a:buSzTx/>
            </a:pPr>
            <a:r>
              <a:rPr lang="en-US">
                <a:cs typeface="Calibri" panose="020F0502020204030204"/>
              </a:rPr>
              <a:t>Existing routers and network management systems may not be sophisticated enough to dynamically allocate bandwidth based on real-time needs and predicted usage patterns.</a:t>
            </a:r>
          </a:p>
          <a:p>
            <a:pPr marL="0" indent="0" algn="l">
              <a:lnSpc>
                <a:spcPct val="130000"/>
              </a:lnSpc>
              <a:buSzTx/>
            </a:pPr>
            <a:r>
              <a:rPr lang="en-US">
                <a:cs typeface="Calibri" panose="020F0502020204030204"/>
              </a:rPr>
              <a:t>Traditional network setups may not incorporate machine learning algorithms that can learn and adapt to user behavior over time.</a:t>
            </a:r>
          </a:p>
          <a:p>
            <a:pPr marL="0" indent="0" algn="l">
              <a:lnSpc>
                <a:spcPct val="130000"/>
              </a:lnSpc>
              <a:buSzTx/>
            </a:pPr>
            <a:r>
              <a:rPr lang="en-US">
                <a:cs typeface="Calibri" panose="020F0502020204030204"/>
              </a:rPr>
              <a:t>Previous solutions may not scale well with the increasing number of devices and the complexity of network traffic.</a:t>
            </a: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These technical issues prevent a trivial solution because:</a:t>
            </a:r>
          </a:p>
          <a:p>
            <a:pPr marL="0" indent="0" algn="l">
              <a:lnSpc>
                <a:spcPct val="130000"/>
              </a:lnSpc>
              <a:buSzTx/>
            </a:pPr>
            <a:r>
              <a:rPr lang="en-US">
                <a:cs typeface="Calibri" panose="020F0502020204030204"/>
              </a:rPr>
              <a:t>Simple rules-based systems cannot capture the complexity and dynamic nature of modern home networks.</a:t>
            </a:r>
          </a:p>
          <a:p>
            <a:pPr marL="0" indent="0" algn="l">
              <a:lnSpc>
                <a:spcPct val="130000"/>
              </a:lnSpc>
              <a:buSzTx/>
            </a:pPr>
            <a:r>
              <a:rPr lang="en-US">
                <a:cs typeface="Calibri" panose="020F0502020204030204"/>
              </a:rPr>
              <a:t>Upgrading network infrastructure to support better bandwidth management can be prohibitively expensive or technically challenging.</a:t>
            </a:r>
          </a:p>
          <a:p>
            <a:pPr marL="0" indent="0" algn="l">
              <a:lnSpc>
                <a:spcPct val="130000"/>
              </a:lnSpc>
              <a:buSzTx/>
            </a:pPr>
            <a:r>
              <a:rPr lang="en-US">
                <a:cs typeface="Calibri" panose="020F0502020204030204"/>
              </a:rPr>
              <a:t>There is a need for intelligent systems that can operate autonomously, require minimal user intervention, and can adapt to changing network conditions.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5</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Previous Solutions and Their Inadequacies:</a:t>
            </a:r>
          </a:p>
          <a:p>
            <a:pPr marL="0" lvl="0" indent="0" algn="l" rtl="0">
              <a:spcBef>
                <a:spcPts val="0"/>
              </a:spcBef>
              <a:spcAft>
                <a:spcPts val="0"/>
              </a:spcAft>
              <a:buNone/>
            </a:pPr>
            <a:r>
              <a:t>such as static allocation, priority queues, or basic Quality of Service (QoS) settings in routers. </a:t>
            </a:r>
          </a:p>
          <a:p>
            <a:pPr marL="0" lvl="0" indent="0" algn="l" rtl="0">
              <a:spcBef>
                <a:spcPts val="0"/>
              </a:spcBef>
              <a:spcAft>
                <a:spcPts val="0"/>
              </a:spcAft>
              <a:buNone/>
            </a:pPr>
            <a:endParaRPr/>
          </a:p>
          <a:p>
            <a:pPr marL="0" lvl="0" indent="0" algn="l" rtl="0">
              <a:spcBef>
                <a:spcPts val="0"/>
              </a:spcBef>
              <a:spcAft>
                <a:spcPts val="0"/>
              </a:spcAft>
              <a:buNone/>
            </a:pPr>
            <a:r>
              <a:t>These might be inadequate due to:</a:t>
            </a:r>
          </a:p>
          <a:p>
            <a:pPr marL="0" lvl="0" indent="0" algn="l" rtl="0">
              <a:spcBef>
                <a:spcPts val="0"/>
              </a:spcBef>
              <a:spcAft>
                <a:spcPts val="0"/>
              </a:spcAft>
              <a:buNone/>
            </a:pPr>
            <a:r>
              <a:t>Inflexibility in responding to real-time changes in network usage.</a:t>
            </a:r>
          </a:p>
          <a:p>
            <a:pPr marL="0" lvl="0" indent="0" algn="l" rtl="0">
              <a:spcBef>
                <a:spcPts val="0"/>
              </a:spcBef>
              <a:spcAft>
                <a:spcPts val="0"/>
              </a:spcAft>
              <a:buNone/>
            </a:pPr>
            <a:r>
              <a:t>Lack of predictive capabilities to foresee and manage future network demands.</a:t>
            </a:r>
          </a:p>
          <a:p>
            <a:pPr marL="0" lvl="0" indent="0" algn="l" rtl="0">
              <a:spcBef>
                <a:spcPts val="0"/>
              </a:spcBef>
              <a:spcAft>
                <a:spcPts val="0"/>
              </a:spcAft>
              <a:buNone/>
            </a:pPr>
            <a:r>
              <a:t>Inability to personalize bandwidth allocation based on individual user needs and preferences.</a:t>
            </a:r>
          </a:p>
          <a:p>
            <a:pPr marL="0" lvl="0" indent="0" algn="l" rtl="0">
              <a:spcBef>
                <a:spcPts val="0"/>
              </a:spcBef>
              <a:spcAft>
                <a:spcPts val="0"/>
              </a:spcAft>
              <a:buNone/>
            </a:pPr>
            <a:r>
              <a:t>Insufficient scalability or adaptability to new types of devices and services.</a:t>
            </a:r>
          </a:p>
          <a:p>
            <a:pPr marL="0" lvl="0" indent="0" algn="l" rtl="0">
              <a:spcBef>
                <a:spcPts val="0"/>
              </a:spcBef>
              <a:spcAft>
                <a:spcPts val="0"/>
              </a:spcAft>
              <a:buNone/>
            </a:pPr>
            <a:endParaRPr/>
          </a:p>
          <a:p>
            <a:pPr marL="0" lvl="0" indent="0" algn="l" rtl="0">
              <a:spcBef>
                <a:spcPts val="0"/>
              </a:spcBef>
              <a:spcAft>
                <a:spcPts val="0"/>
              </a:spcAft>
              <a:buNone/>
            </a:pPr>
            <a:r>
              <a:t>The research question then focuses on how to overcome these inadequacies. It might be formulated as: "How can machine learning be applied to home networks to dynamically allocate bandwidth in a way that is fair, efficient, and responsive to the evolving patterns of user behavior?"</a:t>
            </a: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proposed solution is a smart bandwidth allocation system that employs machine learning techniques to analyze the usage patterns of a family's internet devices. The hypothesis is that by understanding these patterns, the system can dynamically adjust the allocation of network resources to match the demand of each device at different times of the day, ensuring optimal bandwidth distribution.</a:t>
            </a: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Analyzes: Captures real-time data on device activities, time of usage, and specific bandwidth_x0002_heavy tasks, correlating them with specific family members’ habits.</a:t>
            </a:r>
          </a:p>
          <a:p>
            <a:pPr marL="0" indent="0" algn="l">
              <a:lnSpc>
                <a:spcPct val="130000"/>
              </a:lnSpc>
              <a:buSzTx/>
            </a:pPr>
            <a:r>
              <a:rPr lang="en-US">
                <a:cs typeface="Calibri" panose="020F0502020204030204"/>
              </a:rPr>
              <a:t>Predicts: Utilizes machine learning algorithms to anticipate when high bandwidth periods</a:t>
            </a:r>
          </a:p>
          <a:p>
            <a:pPr marL="0" indent="0" algn="l">
              <a:lnSpc>
                <a:spcPct val="130000"/>
              </a:lnSpc>
              <a:buSzTx/>
            </a:pPr>
            <a:r>
              <a:rPr lang="en-US">
                <a:cs typeface="Calibri" panose="020F0502020204030204"/>
              </a:rPr>
              <a:t>are likely based on family behavior, thus enabling pre-emptive allocation.</a:t>
            </a:r>
          </a:p>
          <a:p>
            <a:pPr marL="0" indent="0" algn="l">
              <a:lnSpc>
                <a:spcPct val="130000"/>
              </a:lnSpc>
              <a:buSzTx/>
            </a:pPr>
            <a:r>
              <a:rPr lang="en-US">
                <a:cs typeface="Calibri" panose="020F0502020204030204"/>
              </a:rPr>
              <a:t>Optimizes: Dynamically allocates bandwidth based on predicted needs, ensuring highpriority tasks have necessary bandwidth, reducing lag and ensuring efficient network per_x0002_formance.</a:t>
            </a:r>
          </a:p>
          <a:p>
            <a:pPr marL="0" indent="0" algn="l">
              <a:lnSpc>
                <a:spcPct val="130000"/>
              </a:lnSpc>
              <a:buSzTx/>
            </a:pPr>
            <a:r>
              <a:rPr lang="en-US">
                <a:cs typeface="Calibri" panose="020F0502020204030204"/>
              </a:rPr>
              <a:t>Adapts: As family behavior evolves, the system learns from new data and feedback. It refines its predictions and bandwidth allocation strategies to better serve the evolving needs of the family.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7</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ltLang="zh-CN" b="1" dirty="0">
                <a:solidFill>
                  <a:srgbClr val="18478F"/>
                </a:solidFill>
                <a:latin typeface="Microsoft YaHei" panose="020B0503020204020204" charset="-122"/>
                <a:ea typeface="Microsoft YaHei" panose="020B0503020204020204" charset="-122"/>
                <a:sym typeface="+mn-ea"/>
              </a:rPr>
              <a:t>Project Solution Scale:</a:t>
            </a:r>
            <a:endParaRPr lang="en-US" dirty="0">
              <a:cs typeface="Calibri" panose="020F0502020204030204"/>
            </a:endParaRPr>
          </a:p>
          <a:p>
            <a:pPr marL="0" indent="0" algn="l">
              <a:lnSpc>
                <a:spcPct val="130000"/>
              </a:lnSpc>
              <a:buSzTx/>
            </a:pPr>
            <a:r>
              <a:rPr lang="en-US" dirty="0">
                <a:cs typeface="Calibri" panose="020F0502020204030204"/>
              </a:rPr>
              <a:t>Machine Learning Integration: The project does not aim to integrate complex deep learning models, as the focus is on lightweight machine learning algorithms suitable for home networks.</a:t>
            </a:r>
          </a:p>
          <a:p>
            <a:pPr marL="0" indent="0" algn="l">
              <a:lnSpc>
                <a:spcPct val="130000"/>
              </a:lnSpc>
              <a:buSzTx/>
            </a:pPr>
            <a:r>
              <a:rPr lang="en-US" dirty="0">
                <a:cs typeface="Calibri" panose="020F0502020204030204"/>
              </a:rPr>
              <a:t>Specific Content Prediction: The primary objective is bandwidth allocation, not predict_x0002_ing the specific content that users might access.</a:t>
            </a:r>
          </a:p>
          <a:p>
            <a:pPr marL="0" indent="0" algn="l">
              <a:lnSpc>
                <a:spcPct val="130000"/>
              </a:lnSpc>
              <a:buSzTx/>
            </a:pPr>
            <a:r>
              <a:rPr lang="en-US" dirty="0">
                <a:cs typeface="Calibri" panose="020F0502020204030204"/>
              </a:rPr>
              <a:t>Infrastructure Overhaul: The project does not intend to replace or drastically modify existing home network infrastructure but rather aims to enhance its performance.</a:t>
            </a:r>
          </a:p>
          <a:p>
            <a:pPr marL="0" indent="0" algn="l">
              <a:lnSpc>
                <a:spcPct val="130000"/>
              </a:lnSpc>
              <a:buSzTx/>
            </a:pPr>
            <a:r>
              <a:rPr lang="en-US" dirty="0">
                <a:cs typeface="Calibri" panose="020F0502020204030204"/>
              </a:rPr>
              <a:t>Addressing Wide Area Networks: The project is centered on home networks, so chal_x0002_lenges specific to wide area networks or large-scale infrastructures are not addressed.</a:t>
            </a:r>
          </a:p>
          <a:p>
            <a:pPr marL="0" indent="0" algn="l">
              <a:lnSpc>
                <a:spcPct val="130000"/>
              </a:lnSpc>
              <a:buSzTx/>
            </a:pPr>
            <a:r>
              <a:rPr lang="en-US" altLang="zh-CN" b="1" dirty="0">
                <a:solidFill>
                  <a:srgbClr val="18478F"/>
                </a:solidFill>
                <a:latin typeface="Microsoft YaHei" panose="020B0503020204020204" charset="-122"/>
                <a:ea typeface="Microsoft YaHei" panose="020B0503020204020204" charset="-122"/>
                <a:sym typeface="+mn-ea"/>
              </a:rPr>
              <a:t>Manual Allocates Bandwidth</a:t>
            </a:r>
            <a:r>
              <a:rPr lang="en-US" altLang="zh-CN" b="1" dirty="0">
                <a:solidFill>
                  <a:srgbClr val="18478F"/>
                </a:solidFill>
                <a:latin typeface="Microsoft YaHei" panose="020B0503020204020204" charset="-122"/>
                <a:ea typeface="Microsoft YaHei" panose="020B0503020204020204" charset="-122"/>
                <a:cs typeface="Arial" panose="020B0604020202020204"/>
                <a:sym typeface="+mn-ea"/>
              </a:rPr>
              <a:t>：</a:t>
            </a:r>
            <a:r>
              <a:rPr dirty="0">
                <a:solidFill>
                  <a:srgbClr val="18478F"/>
                </a:solidFill>
                <a:latin typeface="Microsoft YaHei" panose="020B0503020204020204" charset="-122"/>
                <a:ea typeface="Microsoft YaHei" panose="020B0503020204020204" charset="-122"/>
                <a:sym typeface="+mn-ea"/>
              </a:rPr>
              <a:t>Because our current experiments are conducted on simulations of NS-3</a:t>
            </a:r>
            <a:r>
              <a:rPr lang="zh-CN" altLang="en-US" dirty="0">
                <a:solidFill>
                  <a:srgbClr val="18478F"/>
                </a:solidFill>
                <a:latin typeface="Microsoft YaHei" panose="020B0503020204020204" charset="-122"/>
                <a:ea typeface="Microsoft YaHei" panose="020B0503020204020204" charset="-122"/>
                <a:sym typeface="+mn-ea"/>
              </a:rPr>
              <a:t>，</a:t>
            </a:r>
            <a:r>
              <a:rPr lang="en-US" altLang="zh-CN" dirty="0">
                <a:solidFill>
                  <a:srgbClr val="18478F"/>
                </a:solidFill>
                <a:latin typeface="Microsoft YaHei" panose="020B0503020204020204" charset="-122"/>
                <a:ea typeface="Microsoft YaHei" panose="020B0503020204020204" charset="-122"/>
                <a:sym typeface="+mn-ea"/>
              </a:rPr>
              <a:t>So </a:t>
            </a:r>
            <a:r>
              <a:rPr lang="en-US" dirty="0">
                <a:solidFill>
                  <a:srgbClr val="18478F"/>
                </a:solidFill>
                <a:latin typeface="Microsoft YaHei" panose="020B0503020204020204" charset="-122"/>
                <a:ea typeface="Microsoft YaHei" panose="020B0503020204020204" charset="-122"/>
                <a:sym typeface="+mn-ea"/>
              </a:rPr>
              <a:t>not</a:t>
            </a:r>
            <a:r>
              <a:rPr lang="zh-CN" altLang="en-US" dirty="0">
                <a:solidFill>
                  <a:srgbClr val="18478F"/>
                </a:solidFill>
                <a:latin typeface="Microsoft YaHei" panose="020B0503020204020204" charset="-122"/>
                <a:ea typeface="Microsoft YaHei" panose="020B0503020204020204" charset="-122"/>
                <a:sym typeface="+mn-ea"/>
              </a:rPr>
              <a:t> </a:t>
            </a:r>
            <a:r>
              <a:rPr lang="en-US" altLang="zh-CN" dirty="0">
                <a:solidFill>
                  <a:srgbClr val="18478F"/>
                </a:solidFill>
                <a:latin typeface="Microsoft YaHei" panose="020B0503020204020204" charset="-122"/>
                <a:ea typeface="Microsoft YaHei" panose="020B0503020204020204" charset="-122"/>
                <a:sym typeface="+mn-ea"/>
              </a:rPr>
              <a:t>including </a:t>
            </a:r>
            <a:r>
              <a:rPr lang="zh-CN" altLang="en-US" dirty="0">
                <a:solidFill>
                  <a:srgbClr val="18478F"/>
                </a:solidFill>
                <a:latin typeface="Microsoft YaHei" panose="020B0503020204020204" charset="-122"/>
                <a:ea typeface="Microsoft YaHei" panose="020B0503020204020204" charset="-122"/>
                <a:sym typeface="+mn-ea"/>
              </a:rPr>
              <a:t>deploying to wifi ruter, not</a:t>
            </a:r>
            <a:r>
              <a:rPr lang="en-US" altLang="zh-CN" dirty="0">
                <a:solidFill>
                  <a:srgbClr val="18478F"/>
                </a:solidFill>
                <a:latin typeface="Microsoft YaHei" panose="020B0503020204020204" charset="-122"/>
                <a:ea typeface="Microsoft YaHei" panose="020B0503020204020204" charset="-122"/>
                <a:sym typeface="+mn-ea"/>
              </a:rPr>
              <a:t> </a:t>
            </a:r>
            <a:r>
              <a:rPr lang="zh-CN" altLang="en-US" dirty="0">
                <a:solidFill>
                  <a:srgbClr val="18478F"/>
                </a:solidFill>
                <a:latin typeface="Microsoft YaHei" panose="020B0503020204020204" charset="-122"/>
                <a:ea typeface="Microsoft YaHei" panose="020B0503020204020204" charset="-122"/>
                <a:sym typeface="+mn-ea"/>
              </a:rPr>
              <a:t> combined network software</a:t>
            </a:r>
            <a:r>
              <a:rPr lang="en-US" altLang="zh-CN" dirty="0">
                <a:solidFill>
                  <a:srgbClr val="18478F"/>
                </a:solidFill>
                <a:latin typeface="Microsoft YaHei" panose="020B0503020204020204" charset="-122"/>
                <a:ea typeface="Microsoft YaHei" panose="020B0503020204020204" charset="-122"/>
                <a:sym typeface="+mn-ea"/>
              </a:rPr>
              <a:t> </a:t>
            </a:r>
            <a:r>
              <a:rPr lang="zh-CN" altLang="en-US" dirty="0">
                <a:solidFill>
                  <a:srgbClr val="18478F"/>
                </a:solidFill>
                <a:latin typeface="Microsoft YaHei" panose="020B0503020204020204" charset="-122"/>
                <a:ea typeface="Microsoft YaHei" panose="020B0503020204020204" charset="-122"/>
                <a:sym typeface="+mn-ea"/>
              </a:rPr>
              <a:t>with ML to do dynamic allocation</a:t>
            </a:r>
            <a:r>
              <a:rPr lang="en-US" altLang="zh-CN" dirty="0">
                <a:solidFill>
                  <a:srgbClr val="18478F"/>
                </a:solidFill>
                <a:latin typeface="Microsoft YaHei" panose="020B0503020204020204" charset="-122"/>
                <a:ea typeface="Microsoft YaHei" panose="020B0503020204020204" charset="-122"/>
                <a:sym typeface="+mn-ea"/>
              </a:rPr>
              <a:t>. </a:t>
            </a:r>
          </a:p>
          <a:p>
            <a:pPr marL="0" indent="0" algn="l">
              <a:lnSpc>
                <a:spcPct val="130000"/>
              </a:lnSpc>
              <a:buSzTx/>
            </a:pPr>
            <a:endParaRPr lang="zh-CN" altLang="en-US" dirty="0">
              <a:ea typeface="SimSun" panose="02010600030101010101" pitchFamily="2" charset="-122"/>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8</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70000"/>
              </a:lnSpc>
              <a:buSzTx/>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Step1 : Data Collection: </a:t>
            </a:r>
            <a:r>
              <a:rPr lang="en-US" altLang="zh-CN" dirty="0">
                <a:latin typeface="Microsoft YaHei" panose="020B0503020204020204" charset="-122"/>
                <a:ea typeface="Microsoft YaHei" panose="020B0503020204020204" charset="-122"/>
                <a:sym typeface="+mn-ea"/>
              </a:rPr>
              <a:t>Monitor </a:t>
            </a:r>
            <a:r>
              <a:rPr lang="en-US" altLang="zh-CN" dirty="0">
                <a:solidFill>
                  <a:srgbClr val="FF0000"/>
                </a:solidFill>
                <a:latin typeface="Microsoft YaHei" panose="020B0503020204020204" charset="-122"/>
                <a:ea typeface="Microsoft YaHei" panose="020B0503020204020204" charset="-122"/>
                <a:sym typeface="+mn-ea"/>
              </a:rPr>
              <a:t>real-time (NS-3) </a:t>
            </a:r>
            <a:r>
              <a:rPr lang="en-US" altLang="zh-CN" dirty="0">
                <a:latin typeface="Microsoft YaHei" panose="020B0503020204020204" charset="-122"/>
                <a:ea typeface="Microsoft YaHei" panose="020B0503020204020204" charset="-122"/>
                <a:sym typeface="+mn-ea"/>
              </a:rPr>
              <a:t>network traffic, device usage rates, and active times to understand bandwidth demand.</a:t>
            </a:r>
          </a:p>
          <a:p>
            <a:pPr marL="0" indent="0" algn="l">
              <a:lnSpc>
                <a:spcPct val="170000"/>
              </a:lnSpc>
              <a:buSzTx/>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Step2 : Mahine Learning Model : </a:t>
            </a:r>
            <a:r>
              <a:rPr lang="en-US" altLang="zh-CN" dirty="0">
                <a:latin typeface="Microsoft YaHei" panose="020B0503020204020204" charset="-122"/>
                <a:ea typeface="Microsoft YaHei" panose="020B0503020204020204" charset="-122"/>
                <a:sym typeface="+mn-ea"/>
              </a:rPr>
              <a:t>Incorporate ML model to predict bandwidth requirements based on </a:t>
            </a:r>
            <a:r>
              <a:rPr lang="en-US" altLang="zh-CN">
                <a:sym typeface="+mn-ea"/>
              </a:rPr>
              <a:t>Pattern usage </a:t>
            </a:r>
            <a:r>
              <a:rPr lang="en-US" altLang="zh-CN" dirty="0">
                <a:latin typeface="Microsoft YaHei" panose="020B0503020204020204" charset="-122"/>
                <a:ea typeface="Microsoft YaHei" panose="020B0503020204020204" charset="-122"/>
                <a:sym typeface="+mn-ea"/>
              </a:rPr>
              <a:t>historical and real-time data. </a:t>
            </a:r>
          </a:p>
          <a:p>
            <a:pPr marL="0" indent="0" algn="l">
              <a:lnSpc>
                <a:spcPct val="170000"/>
              </a:lnSpc>
              <a:buSzTx/>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Step3 : Bandwidth Management: </a:t>
            </a:r>
            <a:r>
              <a:rPr lang="en-US" altLang="zh-CN" dirty="0">
                <a:latin typeface="Microsoft YaHei" panose="020B0503020204020204" charset="-122"/>
                <a:ea typeface="Microsoft YaHei" panose="020B0503020204020204" charset="-122"/>
                <a:sym typeface="+mn-ea"/>
              </a:rPr>
              <a:t>Dynamically allocate bandwidth to devices based on  </a:t>
            </a:r>
            <a:r>
              <a:rPr lang="en-US" altLang="zh-CN">
                <a:sym typeface="+mn-ea"/>
              </a:rPr>
              <a:t>Pattern usage </a:t>
            </a:r>
            <a:r>
              <a:rPr lang="en-US" altLang="zh-CN" dirty="0">
                <a:latin typeface="Microsoft YaHei" panose="020B0503020204020204" charset="-122"/>
                <a:ea typeface="Microsoft YaHei" panose="020B0503020204020204" charset="-122"/>
                <a:sym typeface="+mn-ea"/>
              </a:rPr>
              <a:t>predicted demand, ensuring optimal distribution.</a:t>
            </a:r>
          </a:p>
          <a:p>
            <a:pPr marL="0" indent="0" algn="l">
              <a:lnSpc>
                <a:spcPct val="170000"/>
              </a:lnSpc>
              <a:buSzTx/>
              <a:buNone/>
            </a:pPr>
            <a:r>
              <a:rPr lang="en-US" altLang="zh-CN" b="1" dirty="0">
                <a:latin typeface="Microsoft YaHei" panose="020B0503020204020204" charset="-122"/>
                <a:ea typeface="Microsoft YaHei" panose="020B0503020204020204" charset="-122"/>
                <a:sym typeface="+mn-ea"/>
              </a:rPr>
              <a:t>Step4 : </a:t>
            </a: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"Evaluation consists of two parts. The first part is to compare the Latency of Random usage with the Latency of Pattern Usage.</a:t>
            </a:r>
          </a:p>
          <a:p>
            <a:pPr marL="0" indent="0" algn="l">
              <a:lnSpc>
                <a:spcPct val="170000"/>
              </a:lnSpc>
              <a:buSzTx/>
              <a:buNone/>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The second part of the evaluation uses the data results from NS-3 simulations to inversely validate the Machine Learning Model, resulting in an F1_Score to assess the model's accuracy.</a:t>
            </a:r>
          </a:p>
          <a:p>
            <a:pPr marL="0" indent="0" algn="l">
              <a:lnSpc>
                <a:spcPct val="170000"/>
              </a:lnSpc>
              <a:buSzTx/>
              <a:buNone/>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 The expected result is that the Latency of Pattern Usage is less than the Latency of Random usage. Beside, The F1_score nearby 1.</a:t>
            </a:r>
          </a:p>
          <a:p>
            <a:pPr marL="0" indent="0" algn="l">
              <a:lnSpc>
                <a:spcPct val="170000"/>
              </a:lnSpc>
              <a:buSzTx/>
              <a:buNone/>
            </a:pP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70000"/>
              </a:lnSpc>
              <a:buSzTx/>
              <a:buNone/>
            </a:pP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9</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dirty="0">
                <a:cs typeface="Calibri" panose="020F0502020204030204"/>
              </a:rPr>
              <a:t>We developed two different scenarios for our solution our ideas to test on</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4 devices, diverse behavior </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Random: after I have dinner I have my tv playing </a:t>
            </a:r>
            <a:r>
              <a:rPr lang="en-US" dirty="0" err="1">
                <a:cs typeface="Calibri" panose="020F0502020204030204"/>
              </a:rPr>
              <a:t>youtube</a:t>
            </a:r>
            <a:r>
              <a:rPr lang="en-US" dirty="0">
                <a:cs typeface="Calibri" panose="020F0502020204030204"/>
              </a:rPr>
              <a:t> but I will also browsing my phone</a:t>
            </a:r>
          </a:p>
          <a:p>
            <a:pPr marL="0" indent="0" algn="l">
              <a:lnSpc>
                <a:spcPct val="130000"/>
              </a:lnSpc>
              <a:buSzTx/>
            </a:pPr>
            <a:endParaRPr lang="en-US" dirty="0">
              <a:cs typeface="Calibri" panose="020F0502020204030204"/>
            </a:endParaRPr>
          </a:p>
          <a:p>
            <a:pPr marL="0" indent="0" algn="l">
              <a:lnSpc>
                <a:spcPct val="130000"/>
              </a:lnSpc>
              <a:buSzTx/>
            </a:pPr>
            <a:r>
              <a:rPr lang="en-US" dirty="0">
                <a:cs typeface="Calibri" panose="020F0502020204030204"/>
              </a:rPr>
              <a:t>Pattern: obviously the usage of the network have it’s patterns on behaviors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10</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pic>
        <p:nvPicPr>
          <p:cNvPr id="3" name="Picture 2"/>
          <p:cNvPicPr>
            <a:picLocks noChangeAspect="1"/>
          </p:cNvPicPr>
          <p:nvPr userDrawn="1"/>
        </p:nvPicPr>
        <p:blipFill>
          <a:blip r:embed="rId2" cstate="screen"/>
          <a:srcRect/>
          <a:stretch>
            <a:fillRect/>
          </a:stretch>
        </p:blipFill>
        <p:spPr>
          <a:xfrm>
            <a:off x="9511931" y="-53165"/>
            <a:ext cx="2680069" cy="97880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p>
        </p:txBody>
      </p:sp>
      <p:sp>
        <p:nvSpPr>
          <p:cNvPr id="10" name="Text Placeholder 9"/>
          <p:cNvSpPr>
            <a:spLocks noGrp="1"/>
          </p:cNvSpPr>
          <p:nvPr>
            <p:ph type="body" sz="quarter" idx="11" hasCustomPrompt="1"/>
          </p:nvPr>
        </p:nvSpPr>
        <p:spPr>
          <a:xfrm>
            <a:off x="168275" y="2405063"/>
            <a:ext cx="3573546" cy="1022350"/>
          </a:xfrm>
          <a:prstGeom prst="rect">
            <a:avLst/>
          </a:prstGeom>
        </p:spPr>
        <p:txBody>
          <a:bodyPr/>
          <a:lstStyle>
            <a:lvl1pPr algn="ctr">
              <a:defRPr sz="6000" b="1" i="0">
                <a:solidFill>
                  <a:srgbClr val="183158"/>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91</a:t>
            </a:r>
          </a:p>
        </p:txBody>
      </p:sp>
      <p:sp>
        <p:nvSpPr>
          <p:cNvPr id="11" name="Text Placeholder 9"/>
          <p:cNvSpPr>
            <a:spLocks noGrp="1"/>
          </p:cNvSpPr>
          <p:nvPr>
            <p:ph type="body" sz="quarter" idx="12" hasCustomPrompt="1"/>
          </p:nvPr>
        </p:nvSpPr>
        <p:spPr>
          <a:xfrm>
            <a:off x="4295107" y="2405063"/>
            <a:ext cx="3573546" cy="1022350"/>
          </a:xfrm>
          <a:prstGeom prst="rect">
            <a:avLst/>
          </a:prstGeom>
        </p:spPr>
        <p:txBody>
          <a:bodyPr/>
          <a:lstStyle>
            <a:lvl1pPr algn="ctr">
              <a:defRPr sz="6000" b="1" i="0">
                <a:solidFill>
                  <a:srgbClr val="CC4628"/>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$289M</a:t>
            </a:r>
          </a:p>
        </p:txBody>
      </p:sp>
      <p:sp>
        <p:nvSpPr>
          <p:cNvPr id="12" name="Text Placeholder 9"/>
          <p:cNvSpPr>
            <a:spLocks noGrp="1"/>
          </p:cNvSpPr>
          <p:nvPr>
            <p:ph type="body" sz="quarter" idx="13" hasCustomPrompt="1"/>
          </p:nvPr>
        </p:nvSpPr>
        <p:spPr>
          <a:xfrm>
            <a:off x="8409907" y="2405063"/>
            <a:ext cx="3573546" cy="1022350"/>
          </a:xfrm>
          <a:prstGeom prst="rect">
            <a:avLst/>
          </a:prstGeom>
        </p:spPr>
        <p:txBody>
          <a:bodyPr/>
          <a:lstStyle>
            <a:lvl1pPr algn="ctr">
              <a:defRPr sz="6000" b="1" i="0">
                <a:solidFill>
                  <a:srgbClr val="879EC3"/>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7,172</a:t>
            </a:r>
          </a:p>
        </p:txBody>
      </p:sp>
      <p:cxnSp>
        <p:nvCxnSpPr>
          <p:cNvPr id="13" name="Google Shape;125;p8"/>
          <p:cNvCxnSpPr/>
          <p:nvPr userDrawn="1"/>
        </p:nvCxnSpPr>
        <p:spPr>
          <a:xfrm rot="10800000">
            <a:off x="4013050" y="1569427"/>
            <a:ext cx="0" cy="3719146"/>
          </a:xfrm>
          <a:prstGeom prst="straightConnector1">
            <a:avLst/>
          </a:prstGeom>
          <a:noFill/>
          <a:ln w="12700" cap="flat" cmpd="sng">
            <a:solidFill>
              <a:srgbClr val="889FC7"/>
            </a:solidFill>
            <a:prstDash val="solid"/>
            <a:miter lim="800000"/>
            <a:headEnd type="none" w="sm" len="sm"/>
            <a:tailEnd type="none" w="sm" len="sm"/>
          </a:ln>
        </p:spPr>
      </p:cxnSp>
      <p:cxnSp>
        <p:nvCxnSpPr>
          <p:cNvPr id="14" name="Google Shape;128;p8"/>
          <p:cNvCxnSpPr/>
          <p:nvPr userDrawn="1"/>
        </p:nvCxnSpPr>
        <p:spPr>
          <a:xfrm rot="10800000">
            <a:off x="8178952" y="1569427"/>
            <a:ext cx="0" cy="3719146"/>
          </a:xfrm>
          <a:prstGeom prst="straightConnector1">
            <a:avLst/>
          </a:prstGeom>
          <a:noFill/>
          <a:ln w="12700" cap="flat" cmpd="sng">
            <a:solidFill>
              <a:srgbClr val="889FC7"/>
            </a:solidFill>
            <a:prstDash val="solid"/>
            <a:miter lim="800000"/>
            <a:headEnd type="none" w="sm" len="sm"/>
            <a:tailEnd type="none" w="sm" len="sm"/>
          </a:ln>
        </p:spPr>
      </p:cxnSp>
      <p:sp>
        <p:nvSpPr>
          <p:cNvPr id="16" name="Text Placeholder 15"/>
          <p:cNvSpPr>
            <a:spLocks noGrp="1"/>
          </p:cNvSpPr>
          <p:nvPr>
            <p:ph type="body" sz="quarter" idx="14" hasCustomPrompt="1"/>
          </p:nvPr>
        </p:nvSpPr>
        <p:spPr>
          <a:xfrm>
            <a:off x="168275" y="3574256"/>
            <a:ext cx="3573463"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Retention from</a:t>
            </a:r>
            <a:br>
              <a:rPr lang="en-US" dirty="0"/>
            </a:br>
            <a:r>
              <a:rPr lang="en-US" dirty="0"/>
              <a:t>first-to-second</a:t>
            </a:r>
            <a:br>
              <a:rPr lang="en-US" dirty="0"/>
            </a:br>
            <a:r>
              <a:rPr lang="en-US" dirty="0"/>
              <a:t>year (fall 2020)</a:t>
            </a:r>
          </a:p>
        </p:txBody>
      </p:sp>
      <p:sp>
        <p:nvSpPr>
          <p:cNvPr id="17" name="Text Placeholder 15"/>
          <p:cNvSpPr>
            <a:spLocks noGrp="1"/>
          </p:cNvSpPr>
          <p:nvPr>
            <p:ph type="body" sz="quarter" idx="15" hasCustomPrompt="1"/>
          </p:nvPr>
        </p:nvSpPr>
        <p:spPr>
          <a:xfrm>
            <a:off x="4271044" y="3574256"/>
            <a:ext cx="3636594"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Mines endowment as of</a:t>
            </a:r>
            <a:br>
              <a:rPr lang="en-US" dirty="0"/>
            </a:br>
            <a:r>
              <a:rPr lang="en-US" dirty="0"/>
              <a:t>June 2019</a:t>
            </a:r>
          </a:p>
        </p:txBody>
      </p:sp>
      <p:sp>
        <p:nvSpPr>
          <p:cNvPr id="18" name="Text Placeholder 15"/>
          <p:cNvSpPr>
            <a:spLocks noGrp="1"/>
          </p:cNvSpPr>
          <p:nvPr>
            <p:ph type="body" sz="quarter" idx="16" hasCustomPrompt="1"/>
          </p:nvPr>
        </p:nvSpPr>
        <p:spPr>
          <a:xfrm>
            <a:off x="8397875" y="3574256"/>
            <a:ext cx="3636594"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Number of undergraduate, graduate and non-degree students as of fall 2021</a:t>
            </a:r>
          </a:p>
        </p:txBody>
      </p:sp>
      <p:sp>
        <p:nvSpPr>
          <p:cNvPr id="19"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Google Shape;32;p18"/>
          <p:cNvSpPr txBox="1">
            <a:spLocks noGrp="1"/>
          </p:cNvSpPr>
          <p:nvPr>
            <p:ph type="ctrTitle" hasCustomPrompt="1"/>
          </p:nvPr>
        </p:nvSpPr>
        <p:spPr>
          <a:xfrm>
            <a:off x="6617335" y="1122363"/>
            <a:ext cx="476793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4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4" name="Text Placeholder 4"/>
          <p:cNvSpPr>
            <a:spLocks noGrp="1"/>
          </p:cNvSpPr>
          <p:nvPr>
            <p:ph type="body" sz="quarter" idx="13" hasCustomPrompt="1"/>
          </p:nvPr>
        </p:nvSpPr>
        <p:spPr>
          <a:xfrm>
            <a:off x="6617335" y="3617185"/>
            <a:ext cx="4799147" cy="2674018"/>
          </a:xfrm>
          <a:prstGeom prst="rect">
            <a:avLst/>
          </a:prstGeom>
        </p:spPr>
        <p:txBody>
          <a:bodyPr/>
          <a:lstStyle>
            <a:lvl1pPr marL="0" marR="0" indent="0" algn="l" defTabSz="914400" rtl="0" eaLnBrk="1" fontAlgn="auto" latinLnBrk="0" hangingPunct="1">
              <a:lnSpc>
                <a:spcPct val="140000"/>
              </a:lnSpc>
              <a:spcBef>
                <a:spcPts val="0"/>
              </a:spcBef>
              <a:spcAft>
                <a:spcPts val="0"/>
              </a:spcAft>
              <a:buClr>
                <a:schemeClr val="dk1"/>
              </a:buClr>
              <a:buSzPts val="1200"/>
              <a:buFont typeface="Arial" panose="020B0604020202020204" pitchFamily="34" charset="0"/>
              <a:buNone/>
              <a:defRPr sz="1200" b="0" i="0">
                <a:solidFill>
                  <a:srgbClr val="183158"/>
                </a:solidFill>
                <a:latin typeface="Arial" panose="020B0604020202020204" pitchFamily="34" charset="0"/>
                <a:cs typeface="Arial" panose="020B0604020202020204" pitchFamily="34" charset="0"/>
              </a:defRPr>
            </a:lvl1pPr>
            <a:lvl2pPr>
              <a:defRPr b="0" i="0">
                <a:solidFill>
                  <a:srgbClr val="183158"/>
                </a:solidFill>
                <a:latin typeface="Arial" panose="020B0604020202020204" pitchFamily="34" charset="0"/>
                <a:cs typeface="Arial" panose="020B0604020202020204" pitchFamily="34" charset="0"/>
              </a:defRPr>
            </a:lvl2pPr>
            <a:lvl3pPr>
              <a:defRPr b="0" i="0">
                <a:solidFill>
                  <a:srgbClr val="183158"/>
                </a:solidFill>
                <a:latin typeface="Arial" panose="020B0604020202020204" pitchFamily="34" charset="0"/>
                <a:cs typeface="Arial" panose="020B0604020202020204" pitchFamily="34" charset="0"/>
              </a:defRPr>
            </a:lvl3pPr>
            <a:lvl4pPr>
              <a:defRPr b="0" i="0">
                <a:solidFill>
                  <a:srgbClr val="183158"/>
                </a:solidFill>
                <a:latin typeface="Arial" panose="020B0604020202020204" pitchFamily="34" charset="0"/>
                <a:cs typeface="Arial" panose="020B0604020202020204" pitchFamily="34" charset="0"/>
              </a:defRPr>
            </a:lvl4pPr>
            <a:lvl5pPr>
              <a:defRPr b="0" i="0">
                <a:solidFill>
                  <a:srgbClr val="183158"/>
                </a:solidFill>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140000"/>
              </a:lnSpc>
              <a:spcBef>
                <a:spcPts val="0"/>
              </a:spcBef>
              <a:spcAft>
                <a:spcPts val="0"/>
              </a:spcAft>
              <a:buClr>
                <a:schemeClr val="dk1"/>
              </a:buClr>
              <a:buSzPts val="1200"/>
              <a:buFont typeface="Open Sans"/>
              <a:buNone/>
              <a:defRPr/>
            </a:pPr>
            <a:r>
              <a:rPr lang="en-US" sz="1400" b="0" i="0" u="none" strike="noStrike" cap="none" dirty="0">
                <a:solidFill>
                  <a:schemeClr val="dk1"/>
                </a:solidFill>
                <a:latin typeface="Open Sans"/>
                <a:ea typeface="Open Sans"/>
                <a:cs typeface="Open Sans"/>
                <a:sym typeface="Open Sans"/>
              </a:rPr>
              <a:t>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a:t>
            </a:r>
          </a:p>
          <a:p>
            <a:pPr marL="0" marR="0" lvl="0" indent="0" algn="l" rtl="0">
              <a:lnSpc>
                <a:spcPct val="140000"/>
              </a:lnSpc>
              <a:spcBef>
                <a:spcPts val="0"/>
              </a:spcBef>
              <a:spcAft>
                <a:spcPts val="0"/>
              </a:spcAft>
              <a:buClr>
                <a:schemeClr val="dk1"/>
              </a:buClr>
              <a:buSzPts val="1200"/>
              <a:buFont typeface="Open Sans"/>
              <a:buNone/>
            </a:pPr>
            <a:endParaRPr lang="en-US" sz="1400" b="0" i="0" u="none" strike="noStrike" cap="none" dirty="0">
              <a:solidFill>
                <a:schemeClr val="dk1"/>
              </a:solidFill>
              <a:latin typeface="Open Sans"/>
              <a:ea typeface="Open Sans"/>
              <a:cs typeface="Open Sans"/>
              <a:sym typeface="Open Sans"/>
            </a:endParaRPr>
          </a:p>
          <a:p>
            <a:pPr marL="285750" marR="0" lvl="0" indent="-285750" algn="l" rtl="0">
              <a:lnSpc>
                <a:spcPct val="140000"/>
              </a:lnSpc>
              <a:spcBef>
                <a:spcPts val="0"/>
              </a:spcBef>
              <a:spcAft>
                <a:spcPts val="0"/>
              </a:spcAft>
              <a:buClr>
                <a:schemeClr val="dk1"/>
              </a:buClr>
              <a:buSzPts val="1200"/>
            </a:pPr>
            <a:r>
              <a:rPr lang="en-US" sz="1400" b="0" i="0" u="none" strike="noStrike" cap="none" dirty="0">
                <a:solidFill>
                  <a:schemeClr val="dk1"/>
                </a:solidFill>
                <a:latin typeface="Open Sans"/>
                <a:ea typeface="Open Sans"/>
                <a:cs typeface="Open Sans"/>
                <a:sym typeface="Open Sans"/>
              </a:rPr>
              <a:t>Ut </a:t>
            </a:r>
            <a:r>
              <a:rPr lang="en-US" sz="1400" b="0" i="0" u="none" strike="noStrike" cap="none" dirty="0" err="1">
                <a:solidFill>
                  <a:schemeClr val="dk1"/>
                </a:solidFill>
                <a:latin typeface="Open Sans"/>
                <a:ea typeface="Open Sans"/>
                <a:cs typeface="Open Sans"/>
                <a:sym typeface="Open Sans"/>
              </a:rPr>
              <a:t>enim</a:t>
            </a:r>
            <a:r>
              <a:rPr lang="en-US" sz="1400" b="0" i="0" u="none" strike="noStrike" cap="none" dirty="0">
                <a:solidFill>
                  <a:schemeClr val="dk1"/>
                </a:solidFill>
                <a:latin typeface="Open Sans"/>
                <a:ea typeface="Open Sans"/>
                <a:cs typeface="Open Sans"/>
                <a:sym typeface="Open Sans"/>
              </a:rPr>
              <a:t> ad minim </a:t>
            </a:r>
            <a:r>
              <a:rPr lang="en-US" sz="1400" b="0" i="0" u="none" strike="noStrike" cap="none" dirty="0" err="1">
                <a:solidFill>
                  <a:schemeClr val="dk1"/>
                </a:solidFill>
                <a:latin typeface="Open Sans"/>
                <a:ea typeface="Open Sans"/>
                <a:cs typeface="Open Sans"/>
                <a:sym typeface="Open Sans"/>
              </a:rPr>
              <a:t>veniam</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quis</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ea</a:t>
            </a:r>
            <a:r>
              <a:rPr lang="en-US" sz="1400" b="0" i="0" u="none" strike="noStrike" cap="none" dirty="0">
                <a:solidFill>
                  <a:schemeClr val="dk1"/>
                </a:solidFill>
                <a:latin typeface="Open Sans"/>
                <a:ea typeface="Open Sans"/>
                <a:cs typeface="Open Sans"/>
                <a:sym typeface="Open Sans"/>
              </a:rPr>
              <a:t> commo</a:t>
            </a:r>
            <a:r>
              <a:rPr lang="en-US" sz="1400" b="1" i="0" u="none" strike="noStrike" cap="none" dirty="0">
                <a:solidFill>
                  <a:srgbClr val="06234B"/>
                </a:solidFill>
                <a:latin typeface="Open Sans"/>
                <a:ea typeface="Open Sans"/>
                <a:cs typeface="Open Sans"/>
                <a:sym typeface="Open Sans"/>
              </a:rPr>
              <a:t>.</a:t>
            </a:r>
            <a:endParaRPr lang="en-US" sz="1400" b="0" i="0" u="none" strike="noStrike" cap="none" dirty="0">
              <a:solidFill>
                <a:schemeClr val="dk1"/>
              </a:solidFill>
              <a:latin typeface="Open Sans"/>
              <a:ea typeface="Open Sans"/>
              <a:cs typeface="Open Sans"/>
              <a:sym typeface="Open Sans"/>
            </a:endParaRPr>
          </a:p>
        </p:txBody>
      </p:sp>
      <p:sp>
        <p:nvSpPr>
          <p:cNvPr id="6" name="Picture Placeholder 5"/>
          <p:cNvSpPr>
            <a:spLocks noGrp="1"/>
          </p:cNvSpPr>
          <p:nvPr>
            <p:ph type="pic" sz="quarter" idx="14"/>
          </p:nvPr>
        </p:nvSpPr>
        <p:spPr>
          <a:xfrm>
            <a:off x="3064725" y="1122363"/>
            <a:ext cx="3163887" cy="5173662"/>
          </a:xfrm>
          <a:prstGeom prst="rect">
            <a:avLst/>
          </a:prstGeom>
        </p:spPr>
        <p:txBody>
          <a:bodyPr/>
          <a:lstStyle/>
          <a:p>
            <a:endParaRPr lang="en-US"/>
          </a:p>
        </p:txBody>
      </p:sp>
      <p:sp>
        <p:nvSpPr>
          <p:cNvPr id="8" name="Picture Placeholder 7"/>
          <p:cNvSpPr>
            <a:spLocks noGrp="1"/>
          </p:cNvSpPr>
          <p:nvPr>
            <p:ph type="pic" sz="quarter" idx="15"/>
          </p:nvPr>
        </p:nvSpPr>
        <p:spPr>
          <a:xfrm>
            <a:off x="325438" y="1791114"/>
            <a:ext cx="3008521" cy="1947450"/>
          </a:xfrm>
          <a:prstGeom prst="rect">
            <a:avLst/>
          </a:prstGeom>
        </p:spPr>
        <p:txBody>
          <a:bodyPr/>
          <a:lstStyle/>
          <a:p>
            <a:endParaRPr lang="en-US"/>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p>
        </p:txBody>
      </p:sp>
      <p:pic>
        <p:nvPicPr>
          <p:cNvPr id="10" name="Google Shape;136;p9" descr="Shape&#10;&#10;Description automatically generated with medium confidence"/>
          <p:cNvPicPr preferRelativeResize="0"/>
          <p:nvPr userDrawn="1"/>
        </p:nvPicPr>
        <p:blipFill rotWithShape="1">
          <a:blip r:embed="rId2" cstate="screen"/>
          <a:srcRect/>
          <a:stretch>
            <a:fillRect/>
          </a:stretch>
        </p:blipFill>
        <p:spPr>
          <a:xfrm>
            <a:off x="806735" y="3617185"/>
            <a:ext cx="2546389" cy="473804"/>
          </a:xfrm>
          <a:prstGeom prst="rect">
            <a:avLst/>
          </a:prstGeom>
          <a:noFill/>
          <a:ln>
            <a:noFill/>
          </a:ln>
        </p:spPr>
      </p:pic>
      <p:pic>
        <p:nvPicPr>
          <p:cNvPr id="11" name="Google Shape;144;p9" descr="A close-up of the moon&#10;&#10;Description automatically generated with low confidence"/>
          <p:cNvPicPr preferRelativeResize="0"/>
          <p:nvPr userDrawn="1"/>
        </p:nvPicPr>
        <p:blipFill rotWithShape="1">
          <a:blip r:embed="rId3" cstate="screen"/>
          <a:srcRect/>
          <a:stretch>
            <a:fillRect/>
          </a:stretch>
        </p:blipFill>
        <p:spPr>
          <a:xfrm rot="5164995">
            <a:off x="1903816" y="4420160"/>
            <a:ext cx="2131384" cy="584679"/>
          </a:xfrm>
          <a:prstGeom prst="rect">
            <a:avLst/>
          </a:prstGeom>
          <a:noFill/>
          <a:ln>
            <a:noFill/>
          </a:ln>
        </p:spPr>
      </p:pic>
      <p:sp>
        <p:nvSpPr>
          <p:cNvPr id="12"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3714244" cy="6858000"/>
          </a:xfrm>
          <a:prstGeom prst="rect">
            <a:avLst/>
          </a:prstGeom>
        </p:spPr>
        <p:txBody>
          <a:bodyPr/>
          <a:lstStyle/>
          <a:p>
            <a:endParaRPr lang="en-US" dirty="0"/>
          </a:p>
        </p:txBody>
      </p:sp>
      <p:sp>
        <p:nvSpPr>
          <p:cNvPr id="5" name="Text Placeholder 2"/>
          <p:cNvSpPr>
            <a:spLocks noGrp="1"/>
          </p:cNvSpPr>
          <p:nvPr>
            <p:ph type="body" sz="quarter" idx="11" hasCustomPrompt="1"/>
          </p:nvPr>
        </p:nvSpPr>
        <p:spPr>
          <a:xfrm>
            <a:off x="4170178" y="1916657"/>
            <a:ext cx="6652981" cy="1239237"/>
          </a:xfrm>
          <a:prstGeom prst="rect">
            <a:avLst/>
          </a:prstGeom>
        </p:spPr>
        <p:txBody>
          <a:bodyPr/>
          <a:lstStyle>
            <a:lvl1pPr>
              <a:defRPr sz="4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p>
        </p:txBody>
      </p:sp>
      <p:sp>
        <p:nvSpPr>
          <p:cNvPr id="6" name="Text Placeholder 4"/>
          <p:cNvSpPr>
            <a:spLocks noGrp="1"/>
          </p:cNvSpPr>
          <p:nvPr>
            <p:ph type="body" sz="quarter" idx="12" hasCustomPrompt="1"/>
          </p:nvPr>
        </p:nvSpPr>
        <p:spPr>
          <a:xfrm>
            <a:off x="4170178" y="1470728"/>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pic>
        <p:nvPicPr>
          <p:cNvPr id="3" name="Picture 2" descr="Text&#10;&#10;Description automatically generated"/>
          <p:cNvPicPr>
            <a:picLocks noChangeAspect="1"/>
          </p:cNvPicPr>
          <p:nvPr userDrawn="1"/>
        </p:nvPicPr>
        <p:blipFill>
          <a:blip r:embed="rId2" cstate="screen"/>
          <a:stretch>
            <a:fillRect/>
          </a:stretch>
        </p:blipFill>
        <p:spPr>
          <a:xfrm>
            <a:off x="9511931" y="0"/>
            <a:ext cx="2680069" cy="978808"/>
          </a:xfrm>
          <a:prstGeom prst="rect">
            <a:avLst/>
          </a:prstGeom>
        </p:spPr>
      </p:pic>
      <p:sp>
        <p:nvSpPr>
          <p:cNvPr id="2" name="Text Placeholder 16"/>
          <p:cNvSpPr>
            <a:spLocks noGrp="1"/>
          </p:cNvSpPr>
          <p:nvPr>
            <p:ph type="body" sz="quarter" idx="18"/>
          </p:nvPr>
        </p:nvSpPr>
        <p:spPr>
          <a:xfrm>
            <a:off x="4170178" y="3400395"/>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pic>
        <p:nvPicPr>
          <p:cNvPr id="3" name="Picture 2" descr="Text&#10;&#10;Description automatically generated"/>
          <p:cNvPicPr>
            <a:picLocks noChangeAspect="1"/>
          </p:cNvPicPr>
          <p:nvPr userDrawn="1"/>
        </p:nvPicPr>
        <p:blipFill>
          <a:blip r:embed="rId2" cstate="screen"/>
          <a:stretch>
            <a:fillRect/>
          </a:stretch>
        </p:blipFill>
        <p:spPr>
          <a:xfrm>
            <a:off x="9511931" y="0"/>
            <a:ext cx="2680069" cy="9788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Google Shape;32;p18"/>
          <p:cNvSpPr txBox="1">
            <a:spLocks noGrp="1"/>
          </p:cNvSpPr>
          <p:nvPr>
            <p:ph type="ctrTitle" hasCustomPrompt="1"/>
          </p:nvPr>
        </p:nvSpPr>
        <p:spPr>
          <a:xfrm>
            <a:off x="6617335" y="1122363"/>
            <a:ext cx="476793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4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4" name="Text Placeholder 4"/>
          <p:cNvSpPr>
            <a:spLocks noGrp="1"/>
          </p:cNvSpPr>
          <p:nvPr>
            <p:ph type="body" sz="quarter" idx="13" hasCustomPrompt="1"/>
          </p:nvPr>
        </p:nvSpPr>
        <p:spPr>
          <a:xfrm>
            <a:off x="6617335" y="3617185"/>
            <a:ext cx="4799147" cy="2674018"/>
          </a:xfrm>
          <a:prstGeom prst="rect">
            <a:avLst/>
          </a:prstGeom>
        </p:spPr>
        <p:txBody>
          <a:bodyPr/>
          <a:lstStyle>
            <a:lvl1pPr marL="0" marR="0" indent="0" algn="l" defTabSz="914400" rtl="0" eaLnBrk="1" fontAlgn="auto" latinLnBrk="0" hangingPunct="1">
              <a:lnSpc>
                <a:spcPct val="140000"/>
              </a:lnSpc>
              <a:spcBef>
                <a:spcPts val="0"/>
              </a:spcBef>
              <a:spcAft>
                <a:spcPts val="0"/>
              </a:spcAft>
              <a:buClr>
                <a:schemeClr val="dk1"/>
              </a:buClr>
              <a:buSzPts val="1200"/>
              <a:buFont typeface="Arial" panose="020B0604020202020204" pitchFamily="34" charset="0"/>
              <a:buNone/>
              <a:defRPr sz="1200" b="0" i="0">
                <a:solidFill>
                  <a:srgbClr val="183158"/>
                </a:solidFill>
                <a:latin typeface="Arial" panose="020B0604020202020204" pitchFamily="34" charset="0"/>
                <a:cs typeface="Arial" panose="020B0604020202020204" pitchFamily="34" charset="0"/>
              </a:defRPr>
            </a:lvl1pPr>
            <a:lvl2pPr>
              <a:defRPr b="0" i="0">
                <a:solidFill>
                  <a:srgbClr val="183158"/>
                </a:solidFill>
                <a:latin typeface="Arial" panose="020B0604020202020204" pitchFamily="34" charset="0"/>
                <a:cs typeface="Arial" panose="020B0604020202020204" pitchFamily="34" charset="0"/>
              </a:defRPr>
            </a:lvl2pPr>
            <a:lvl3pPr>
              <a:defRPr b="0" i="0">
                <a:solidFill>
                  <a:srgbClr val="183158"/>
                </a:solidFill>
                <a:latin typeface="Arial" panose="020B0604020202020204" pitchFamily="34" charset="0"/>
                <a:cs typeface="Arial" panose="020B0604020202020204" pitchFamily="34" charset="0"/>
              </a:defRPr>
            </a:lvl3pPr>
            <a:lvl4pPr>
              <a:defRPr b="0" i="0">
                <a:solidFill>
                  <a:srgbClr val="183158"/>
                </a:solidFill>
                <a:latin typeface="Arial" panose="020B0604020202020204" pitchFamily="34" charset="0"/>
                <a:cs typeface="Arial" panose="020B0604020202020204" pitchFamily="34" charset="0"/>
              </a:defRPr>
            </a:lvl4pPr>
            <a:lvl5pPr>
              <a:defRPr b="0" i="0">
                <a:solidFill>
                  <a:srgbClr val="183158"/>
                </a:solidFill>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140000"/>
              </a:lnSpc>
              <a:spcBef>
                <a:spcPts val="0"/>
              </a:spcBef>
              <a:spcAft>
                <a:spcPts val="0"/>
              </a:spcAft>
              <a:buClr>
                <a:schemeClr val="dk1"/>
              </a:buClr>
              <a:buSzPts val="1200"/>
              <a:buFont typeface="Open Sans"/>
              <a:buNone/>
              <a:defRPr/>
            </a:pPr>
            <a:r>
              <a:rPr lang="en-US" sz="1400" b="0" i="0" u="none" strike="noStrike" cap="none" dirty="0">
                <a:solidFill>
                  <a:schemeClr val="dk1"/>
                </a:solidFill>
                <a:latin typeface="Open Sans"/>
                <a:ea typeface="Open Sans"/>
                <a:cs typeface="Open Sans"/>
                <a:sym typeface="Open Sans"/>
              </a:rPr>
              <a:t>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a:t>
            </a:r>
          </a:p>
          <a:p>
            <a:pPr marL="0" marR="0" lvl="0" indent="0" algn="l" rtl="0">
              <a:lnSpc>
                <a:spcPct val="140000"/>
              </a:lnSpc>
              <a:spcBef>
                <a:spcPts val="0"/>
              </a:spcBef>
              <a:spcAft>
                <a:spcPts val="0"/>
              </a:spcAft>
              <a:buClr>
                <a:schemeClr val="dk1"/>
              </a:buClr>
              <a:buSzPts val="1200"/>
              <a:buFont typeface="Open Sans"/>
              <a:buNone/>
            </a:pPr>
            <a:endParaRPr lang="en-US" sz="1400" b="0" i="0" u="none" strike="noStrike" cap="none" dirty="0">
              <a:solidFill>
                <a:schemeClr val="dk1"/>
              </a:solidFill>
              <a:latin typeface="Open Sans"/>
              <a:ea typeface="Open Sans"/>
              <a:cs typeface="Open Sans"/>
              <a:sym typeface="Open Sans"/>
            </a:endParaRPr>
          </a:p>
          <a:p>
            <a:pPr marL="285750" marR="0" lvl="0" indent="-285750" algn="l" rtl="0">
              <a:lnSpc>
                <a:spcPct val="140000"/>
              </a:lnSpc>
              <a:spcBef>
                <a:spcPts val="0"/>
              </a:spcBef>
              <a:spcAft>
                <a:spcPts val="0"/>
              </a:spcAft>
              <a:buClr>
                <a:schemeClr val="dk1"/>
              </a:buClr>
              <a:buSzPts val="1200"/>
            </a:pPr>
            <a:r>
              <a:rPr lang="en-US" sz="1400" b="0" i="0" u="none" strike="noStrike" cap="none" dirty="0">
                <a:solidFill>
                  <a:schemeClr val="dk1"/>
                </a:solidFill>
                <a:latin typeface="Open Sans"/>
                <a:ea typeface="Open Sans"/>
                <a:cs typeface="Open Sans"/>
                <a:sym typeface="Open Sans"/>
              </a:rPr>
              <a:t>Ut </a:t>
            </a:r>
            <a:r>
              <a:rPr lang="en-US" sz="1400" b="0" i="0" u="none" strike="noStrike" cap="none" dirty="0" err="1">
                <a:solidFill>
                  <a:schemeClr val="dk1"/>
                </a:solidFill>
                <a:latin typeface="Open Sans"/>
                <a:ea typeface="Open Sans"/>
                <a:cs typeface="Open Sans"/>
                <a:sym typeface="Open Sans"/>
              </a:rPr>
              <a:t>enim</a:t>
            </a:r>
            <a:r>
              <a:rPr lang="en-US" sz="1400" b="0" i="0" u="none" strike="noStrike" cap="none" dirty="0">
                <a:solidFill>
                  <a:schemeClr val="dk1"/>
                </a:solidFill>
                <a:latin typeface="Open Sans"/>
                <a:ea typeface="Open Sans"/>
                <a:cs typeface="Open Sans"/>
                <a:sym typeface="Open Sans"/>
              </a:rPr>
              <a:t> ad minim </a:t>
            </a:r>
            <a:r>
              <a:rPr lang="en-US" sz="1400" b="0" i="0" u="none" strike="noStrike" cap="none" dirty="0" err="1">
                <a:solidFill>
                  <a:schemeClr val="dk1"/>
                </a:solidFill>
                <a:latin typeface="Open Sans"/>
                <a:ea typeface="Open Sans"/>
                <a:cs typeface="Open Sans"/>
                <a:sym typeface="Open Sans"/>
              </a:rPr>
              <a:t>veniam</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quis</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ea</a:t>
            </a:r>
            <a:r>
              <a:rPr lang="en-US" sz="1400" b="0" i="0" u="none" strike="noStrike" cap="none" dirty="0">
                <a:solidFill>
                  <a:schemeClr val="dk1"/>
                </a:solidFill>
                <a:latin typeface="Open Sans"/>
                <a:ea typeface="Open Sans"/>
                <a:cs typeface="Open Sans"/>
                <a:sym typeface="Open Sans"/>
              </a:rPr>
              <a:t> commo</a:t>
            </a:r>
            <a:r>
              <a:rPr lang="en-US" sz="1400" b="1" i="0" u="none" strike="noStrike" cap="none" dirty="0">
                <a:solidFill>
                  <a:srgbClr val="06234B"/>
                </a:solidFill>
                <a:latin typeface="Open Sans"/>
                <a:ea typeface="Open Sans"/>
                <a:cs typeface="Open Sans"/>
                <a:sym typeface="Open Sans"/>
              </a:rPr>
              <a:t>.</a:t>
            </a:r>
            <a:endParaRPr lang="en-US" sz="1400" b="0" i="0" u="none" strike="noStrike" cap="none" dirty="0">
              <a:solidFill>
                <a:schemeClr val="dk1"/>
              </a:solidFill>
              <a:latin typeface="Open Sans"/>
              <a:ea typeface="Open Sans"/>
              <a:cs typeface="Open Sans"/>
              <a:sym typeface="Open Sans"/>
            </a:endParaRPr>
          </a:p>
        </p:txBody>
      </p:sp>
      <p:sp>
        <p:nvSpPr>
          <p:cNvPr id="6" name="Picture Placeholder 5"/>
          <p:cNvSpPr>
            <a:spLocks noGrp="1"/>
          </p:cNvSpPr>
          <p:nvPr>
            <p:ph type="pic" sz="quarter" idx="14"/>
          </p:nvPr>
        </p:nvSpPr>
        <p:spPr>
          <a:xfrm>
            <a:off x="3064725" y="1122363"/>
            <a:ext cx="3163887" cy="5173662"/>
          </a:xfrm>
          <a:prstGeom prst="rect">
            <a:avLst/>
          </a:prstGeom>
        </p:spPr>
        <p:txBody>
          <a:bodyPr/>
          <a:lstStyle/>
          <a:p>
            <a:endParaRPr lang="en-US"/>
          </a:p>
        </p:txBody>
      </p:sp>
      <p:sp>
        <p:nvSpPr>
          <p:cNvPr id="8" name="Picture Placeholder 7"/>
          <p:cNvSpPr>
            <a:spLocks noGrp="1"/>
          </p:cNvSpPr>
          <p:nvPr>
            <p:ph type="pic" sz="quarter" idx="15"/>
          </p:nvPr>
        </p:nvSpPr>
        <p:spPr>
          <a:xfrm>
            <a:off x="325438" y="1791114"/>
            <a:ext cx="3008521" cy="1947450"/>
          </a:xfrm>
          <a:prstGeom prst="rect">
            <a:avLst/>
          </a:prstGeom>
        </p:spPr>
        <p:txBody>
          <a:bodyPr/>
          <a:lstStyle/>
          <a:p>
            <a:endParaRPr lang="en-US"/>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p>
        </p:txBody>
      </p:sp>
      <p:pic>
        <p:nvPicPr>
          <p:cNvPr id="10" name="Google Shape;136;p9" descr="Shape&#10;&#10;Description automatically generated with medium confidence"/>
          <p:cNvPicPr preferRelativeResize="0"/>
          <p:nvPr userDrawn="1"/>
        </p:nvPicPr>
        <p:blipFill rotWithShape="1">
          <a:blip r:embed="rId2" cstate="screen"/>
          <a:srcRect/>
          <a:stretch>
            <a:fillRect/>
          </a:stretch>
        </p:blipFill>
        <p:spPr>
          <a:xfrm>
            <a:off x="806735" y="3617185"/>
            <a:ext cx="2546389" cy="473804"/>
          </a:xfrm>
          <a:prstGeom prst="rect">
            <a:avLst/>
          </a:prstGeom>
          <a:noFill/>
          <a:ln>
            <a:noFill/>
          </a:ln>
        </p:spPr>
      </p:pic>
      <p:pic>
        <p:nvPicPr>
          <p:cNvPr id="11" name="Google Shape;144;p9" descr="A close-up of the moon&#10;&#10;Description automatically generated with low confidence"/>
          <p:cNvPicPr preferRelativeResize="0"/>
          <p:nvPr userDrawn="1"/>
        </p:nvPicPr>
        <p:blipFill rotWithShape="1">
          <a:blip r:embed="rId3" cstate="screen"/>
          <a:srcRect/>
          <a:stretch>
            <a:fillRect/>
          </a:stretch>
        </p:blipFill>
        <p:spPr>
          <a:xfrm rot="5164995">
            <a:off x="1903816" y="4420160"/>
            <a:ext cx="2131384" cy="584679"/>
          </a:xfrm>
          <a:prstGeom prst="rect">
            <a:avLst/>
          </a:prstGeom>
          <a:noFill/>
          <a:ln>
            <a:noFill/>
          </a:ln>
        </p:spPr>
      </p:pic>
      <p:sp>
        <p:nvSpPr>
          <p:cNvPr id="12"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5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SLIDE </a:t>
            </a:r>
            <a:br>
              <a:rPr lang="en-US"/>
            </a:br>
            <a:r>
              <a:rPr lang="en-US"/>
              <a:t>TITLE HERE</a:t>
            </a:r>
          </a:p>
        </p:txBody>
      </p:sp>
      <p:sp>
        <p:nvSpPr>
          <p:cNvPr id="8"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a:t>2</a:t>
            </a:r>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a:t>SLIDE TITLE HERE</a:t>
            </a:r>
          </a:p>
        </p:txBody>
      </p:sp>
      <p:sp>
        <p:nvSpPr>
          <p:cNvPr id="13" name="Text Placeholder 16"/>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1554658" y="8065413"/>
            <a:ext cx="2700000" cy="316800"/>
          </a:xfrm>
        </p:spPr>
        <p:txBody>
          <a:bodyPr/>
          <a:lstStyle/>
          <a:p>
            <a:fld id="{760FBDFE-C587-4B4C-A407-44438C67B59E}" type="datetimeFigureOut">
              <a:rPr lang="zh-CN" altLang="en-US" smtClean="0"/>
              <a:t>2023/12/5</a:t>
            </a:fld>
            <a:endParaRPr lang="zh-CN" altLang="en-US"/>
          </a:p>
        </p:txBody>
      </p:sp>
      <p:sp>
        <p:nvSpPr>
          <p:cNvPr id="3" name="页脚占位符 2"/>
          <p:cNvSpPr>
            <a:spLocks noGrp="1"/>
          </p:cNvSpPr>
          <p:nvPr>
            <p:ph type="ftr" sz="quarter" idx="11"/>
            <p:custDataLst>
              <p:tags r:id="rId2"/>
            </p:custDataLst>
          </p:nvPr>
        </p:nvSpPr>
        <p:spPr>
          <a:xfrm>
            <a:off x="5058658" y="806541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9820258" y="806541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11"/>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p>
        </p:txBody>
      </p:sp>
      <p:sp>
        <p:nvSpPr>
          <p:cNvPr id="5" name="Text Placeholder 4"/>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p>
        </p:txBody>
      </p:sp>
      <p:pic>
        <p:nvPicPr>
          <p:cNvPr id="4" name="Picture 3" descr="Text&#10;&#10;Description automatically generated with medium confidence"/>
          <p:cNvPicPr>
            <a:picLocks noChangeAspect="1"/>
          </p:cNvPicPr>
          <p:nvPr userDrawn="1"/>
        </p:nvPicPr>
        <p:blipFill>
          <a:blip r:embed="rId2" cstate="screen"/>
          <a:stretch>
            <a:fillRect/>
          </a:stretch>
        </p:blipFill>
        <p:spPr>
          <a:xfrm>
            <a:off x="0" y="-72460"/>
            <a:ext cx="2680070" cy="9788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11"/>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p>
        </p:txBody>
      </p:sp>
      <p:sp>
        <p:nvSpPr>
          <p:cNvPr id="5" name="Text Placeholder 4"/>
          <p:cNvSpPr>
            <a:spLocks noGrp="1"/>
          </p:cNvSpPr>
          <p:nvPr>
            <p:ph type="body" sz="quarter" idx="11" hasCustomPrompt="1"/>
          </p:nvPr>
        </p:nvSpPr>
        <p:spPr>
          <a:xfrm>
            <a:off x="353758" y="2072084"/>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GOES HERE</a:t>
            </a:r>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p>
        </p:txBody>
      </p:sp>
      <p:sp>
        <p:nvSpPr>
          <p:cNvPr id="4" name="Text Placeholder 3"/>
          <p:cNvSpPr>
            <a:spLocks noGrp="1"/>
          </p:cNvSpPr>
          <p:nvPr>
            <p:ph type="body" sz="quarter" idx="13" hasCustomPrompt="1"/>
          </p:nvPr>
        </p:nvSpPr>
        <p:spPr>
          <a:xfrm>
            <a:off x="354013" y="4486607"/>
            <a:ext cx="11496675" cy="1292225"/>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 sentence or two can go here as introductory text. Try to keep it short and sweet.</a:t>
            </a:r>
          </a:p>
        </p:txBody>
      </p:sp>
      <p:cxnSp>
        <p:nvCxnSpPr>
          <p:cNvPr id="9" name="Google Shape;46;p1"/>
          <p:cNvCxnSpPr/>
          <p:nvPr userDrawn="1"/>
        </p:nvCxnSpPr>
        <p:spPr>
          <a:xfrm>
            <a:off x="353758" y="4197200"/>
            <a:ext cx="11496865" cy="0"/>
          </a:xfrm>
          <a:prstGeom prst="straightConnector1">
            <a:avLst/>
          </a:prstGeom>
          <a:noFill/>
          <a:ln w="12700" cap="flat" cmpd="sng">
            <a:solidFill>
              <a:schemeClr val="lt1"/>
            </a:solidFill>
            <a:prstDash val="solid"/>
            <a:miter lim="800000"/>
            <a:headEnd type="none" w="sm" len="sm"/>
            <a:tailEnd type="none" w="sm" len="sm"/>
          </a:ln>
        </p:spPr>
      </p:cxnSp>
      <p:pic>
        <p:nvPicPr>
          <p:cNvPr id="6" name="Picture 5" descr="Text&#10;&#10;Description automatically generated with medium confidence"/>
          <p:cNvPicPr>
            <a:picLocks noChangeAspect="1"/>
          </p:cNvPicPr>
          <p:nvPr userDrawn="1"/>
        </p:nvPicPr>
        <p:blipFill>
          <a:blip r:embed="rId2" cstate="screen"/>
          <a:stretch>
            <a:fillRect/>
          </a:stretch>
        </p:blipFill>
        <p:spPr>
          <a:xfrm>
            <a:off x="0" y="-72460"/>
            <a:ext cx="2680070" cy="9788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alpha val="80000"/>
          </a:schemeClr>
        </a:solidFill>
        <a:effectLst/>
      </p:bgPr>
    </p:bg>
    <p:spTree>
      <p:nvGrpSpPr>
        <p:cNvPr id="1" name=""/>
        <p:cNvGrpSpPr/>
        <p:nvPr/>
      </p:nvGrpSpPr>
      <p:grpSpPr>
        <a:xfrm>
          <a:off x="0" y="0"/>
          <a:ext cx="0" cy="0"/>
          <a:chOff x="0" y="0"/>
          <a:chExt cx="0" cy="0"/>
        </a:xfrm>
      </p:grpSpPr>
      <p:pic>
        <p:nvPicPr>
          <p:cNvPr id="9" name="Google Shape;54;p2"/>
          <p:cNvPicPr preferRelativeResize="0"/>
          <p:nvPr userDrawn="1"/>
        </p:nvPicPr>
        <p:blipFill>
          <a:blip r:embed="rId2" cstate="screen"/>
          <a:srcRect/>
          <a:stretch>
            <a:fillRect/>
          </a:stretch>
        </p:blipFill>
        <p:spPr>
          <a:xfrm>
            <a:off x="0" y="0"/>
            <a:ext cx="12192000" cy="6858000"/>
          </a:xfrm>
          <a:prstGeom prst="rect">
            <a:avLst/>
          </a:prstGeom>
          <a:noFill/>
          <a:ln>
            <a:noFill/>
          </a:ln>
        </p:spPr>
      </p:pic>
      <p:sp>
        <p:nvSpPr>
          <p:cNvPr id="10" name="Google Shape;55;p2"/>
          <p:cNvSpPr/>
          <p:nvPr userDrawn="1"/>
        </p:nvSpPr>
        <p:spPr>
          <a:xfrm>
            <a:off x="0" y="-1"/>
            <a:ext cx="12192000" cy="6858000"/>
          </a:xfrm>
          <a:prstGeom prst="rect">
            <a:avLst/>
          </a:prstGeom>
          <a:solidFill>
            <a:srgbClr val="06234B">
              <a:alpha val="8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p>
        </p:txBody>
      </p:sp>
      <p:sp>
        <p:nvSpPr>
          <p:cNvPr id="6" name="Text Placeholder 4"/>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pic>
        <p:nvPicPr>
          <p:cNvPr id="3" name="Picture 2" descr="Text&#10;&#10;Description automatically generated with medium confidence"/>
          <p:cNvPicPr>
            <a:picLocks noChangeAspect="1"/>
          </p:cNvPicPr>
          <p:nvPr userDrawn="1"/>
        </p:nvPicPr>
        <p:blipFill>
          <a:blip r:embed="rId3" cstate="screen"/>
          <a:stretch>
            <a:fillRect/>
          </a:stretch>
        </p:blipFill>
        <p:spPr>
          <a:xfrm>
            <a:off x="0" y="-72460"/>
            <a:ext cx="2680070" cy="97880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Google Shape;76;p3" descr="Background pattern&#10;&#10;Description automatically generated"/>
          <p:cNvPicPr preferRelativeResize="0"/>
          <p:nvPr userDrawn="1"/>
        </p:nvPicPr>
        <p:blipFill rotWithShape="1">
          <a:blip r:embed="rId2" cstate="screen"/>
          <a:srcRect/>
          <a:stretch>
            <a:fillRect/>
          </a:stretch>
        </p:blipFill>
        <p:spPr>
          <a:xfrm>
            <a:off x="4637133" y="1953755"/>
            <a:ext cx="2917730" cy="141539"/>
          </a:xfrm>
          <a:prstGeom prst="rect">
            <a:avLst/>
          </a:prstGeom>
          <a:noFill/>
          <a:ln>
            <a:noFill/>
          </a:ln>
        </p:spPr>
      </p:pic>
      <p:sp>
        <p:nvSpPr>
          <p:cNvPr id="14" name="Text Placeholder 13"/>
          <p:cNvSpPr>
            <a:spLocks noGrp="1"/>
          </p:cNvSpPr>
          <p:nvPr>
            <p:ph type="body" sz="quarter" idx="10" hasCustomPrompt="1"/>
          </p:nvPr>
        </p:nvSpPr>
        <p:spPr>
          <a:xfrm>
            <a:off x="3587748" y="1413403"/>
            <a:ext cx="5016500" cy="498475"/>
          </a:xfrm>
          <a:prstGeom prst="rect">
            <a:avLst/>
          </a:prstGeom>
        </p:spPr>
        <p:txBody>
          <a:bodyPr/>
          <a:lstStyle>
            <a:lvl1pPr algn="ctr">
              <a:defRPr sz="28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INTRODUCTIONS</a:t>
            </a:r>
          </a:p>
        </p:txBody>
      </p:sp>
      <p:sp>
        <p:nvSpPr>
          <p:cNvPr id="16" name="Picture Placeholder 15"/>
          <p:cNvSpPr>
            <a:spLocks noGrp="1"/>
          </p:cNvSpPr>
          <p:nvPr>
            <p:ph type="pic" sz="quarter" idx="11"/>
          </p:nvPr>
        </p:nvSpPr>
        <p:spPr>
          <a:xfrm>
            <a:off x="1871802" y="2339975"/>
            <a:ext cx="2532063" cy="2532063"/>
          </a:xfrm>
          <a:prstGeom prst="rect">
            <a:avLst/>
          </a:prstGeom>
        </p:spPr>
        <p:txBody>
          <a:bodyPr/>
          <a:lstStyle/>
          <a:p>
            <a:endParaRPr lang="en-US"/>
          </a:p>
        </p:txBody>
      </p:sp>
      <p:sp>
        <p:nvSpPr>
          <p:cNvPr id="17" name="Picture Placeholder 15"/>
          <p:cNvSpPr>
            <a:spLocks noGrp="1"/>
          </p:cNvSpPr>
          <p:nvPr>
            <p:ph type="pic" sz="quarter" idx="12"/>
          </p:nvPr>
        </p:nvSpPr>
        <p:spPr>
          <a:xfrm>
            <a:off x="4789905" y="2339975"/>
            <a:ext cx="2532063" cy="2532063"/>
          </a:xfrm>
          <a:prstGeom prst="rect">
            <a:avLst/>
          </a:prstGeom>
        </p:spPr>
        <p:txBody>
          <a:bodyPr/>
          <a:lstStyle/>
          <a:p>
            <a:endParaRPr lang="en-US"/>
          </a:p>
        </p:txBody>
      </p:sp>
      <p:pic>
        <p:nvPicPr>
          <p:cNvPr id="6" name="Google Shape;71;p3" descr="Icon&#10;&#10;Description automatically generated with low confidence"/>
          <p:cNvPicPr preferRelativeResize="0"/>
          <p:nvPr userDrawn="1"/>
        </p:nvPicPr>
        <p:blipFill rotWithShape="1">
          <a:blip r:embed="rId3" cstate="screen"/>
          <a:srcRect/>
          <a:stretch>
            <a:fillRect/>
          </a:stretch>
        </p:blipFill>
        <p:spPr>
          <a:xfrm rot="-5400000">
            <a:off x="4164960" y="4977861"/>
            <a:ext cx="405340" cy="304005"/>
          </a:xfrm>
          <a:prstGeom prst="rect">
            <a:avLst/>
          </a:prstGeom>
          <a:noFill/>
          <a:ln>
            <a:noFill/>
          </a:ln>
        </p:spPr>
      </p:pic>
      <p:pic>
        <p:nvPicPr>
          <p:cNvPr id="7" name="Google Shape;72;p3" descr="Icon&#10;&#10;Description automatically generated"/>
          <p:cNvPicPr preferRelativeResize="0"/>
          <p:nvPr userDrawn="1"/>
        </p:nvPicPr>
        <p:blipFill rotWithShape="1">
          <a:blip r:embed="rId4" cstate="screen"/>
          <a:srcRect/>
          <a:stretch>
            <a:fillRect/>
          </a:stretch>
        </p:blipFill>
        <p:spPr>
          <a:xfrm rot="1920721" flipH="1">
            <a:off x="7381601" y="4785263"/>
            <a:ext cx="359794" cy="489094"/>
          </a:xfrm>
          <a:prstGeom prst="rect">
            <a:avLst/>
          </a:prstGeom>
          <a:noFill/>
          <a:ln>
            <a:noFill/>
          </a:ln>
        </p:spPr>
      </p:pic>
      <p:sp>
        <p:nvSpPr>
          <p:cNvPr id="18" name="Picture Placeholder 15"/>
          <p:cNvSpPr>
            <a:spLocks noGrp="1"/>
          </p:cNvSpPr>
          <p:nvPr>
            <p:ph type="pic" sz="quarter" idx="13"/>
          </p:nvPr>
        </p:nvSpPr>
        <p:spPr>
          <a:xfrm>
            <a:off x="7725610" y="2339975"/>
            <a:ext cx="2532063" cy="2532063"/>
          </a:xfrm>
          <a:prstGeom prst="rect">
            <a:avLst/>
          </a:prstGeom>
        </p:spPr>
        <p:txBody>
          <a:bodyPr/>
          <a:lstStyle/>
          <a:p>
            <a:endParaRPr lang="en-US"/>
          </a:p>
        </p:txBody>
      </p:sp>
      <p:sp>
        <p:nvSpPr>
          <p:cNvPr id="21" name="Text Placeholder 20"/>
          <p:cNvSpPr>
            <a:spLocks noGrp="1"/>
          </p:cNvSpPr>
          <p:nvPr>
            <p:ph type="body" sz="quarter" idx="14" hasCustomPrompt="1"/>
          </p:nvPr>
        </p:nvSpPr>
        <p:spPr>
          <a:xfrm>
            <a:off x="1871663"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p>
          <a:p>
            <a:pPr lvl="0"/>
            <a:r>
              <a:rPr lang="en-US" dirty="0"/>
              <a:t>Title Here</a:t>
            </a:r>
          </a:p>
        </p:txBody>
      </p:sp>
      <p:sp>
        <p:nvSpPr>
          <p:cNvPr id="22" name="Text Placeholder 20"/>
          <p:cNvSpPr>
            <a:spLocks noGrp="1"/>
          </p:cNvSpPr>
          <p:nvPr>
            <p:ph type="body" sz="quarter" idx="15" hasCustomPrompt="1"/>
          </p:nvPr>
        </p:nvSpPr>
        <p:spPr>
          <a:xfrm>
            <a:off x="4783305"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p>
          <a:p>
            <a:pPr lvl="0"/>
            <a:r>
              <a:rPr lang="en-US" dirty="0"/>
              <a:t>Title Here</a:t>
            </a:r>
          </a:p>
        </p:txBody>
      </p:sp>
      <p:sp>
        <p:nvSpPr>
          <p:cNvPr id="23" name="Text Placeholder 20"/>
          <p:cNvSpPr>
            <a:spLocks noGrp="1"/>
          </p:cNvSpPr>
          <p:nvPr>
            <p:ph type="body" sz="quarter" idx="16" hasCustomPrompt="1"/>
          </p:nvPr>
        </p:nvSpPr>
        <p:spPr>
          <a:xfrm>
            <a:off x="7731042"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p>
          <a:p>
            <a:pPr lvl="0"/>
            <a:r>
              <a:rPr lang="en-US" dirty="0"/>
              <a:t>Title Here</a:t>
            </a:r>
          </a:p>
        </p:txBody>
      </p:sp>
      <p:sp>
        <p:nvSpPr>
          <p:cNvPr id="24"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408530"/>
            <a:ext cx="11496865" cy="2247691"/>
          </a:xfrm>
          <a:prstGeom prst="rect">
            <a:avLst/>
          </a:prstGeom>
        </p:spPr>
        <p:txBody>
          <a:bodyPr/>
          <a:lstStyle>
            <a:lvl1pPr algn="ct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CLOSER</a:t>
            </a:r>
            <a:br>
              <a:rPr lang="en-US" dirty="0"/>
            </a:br>
            <a:r>
              <a:rPr lang="en-US" dirty="0"/>
              <a:t>HERE</a:t>
            </a:r>
          </a:p>
        </p:txBody>
      </p:sp>
      <p:pic>
        <p:nvPicPr>
          <p:cNvPr id="7" name="Picture 6"/>
          <p:cNvPicPr>
            <a:picLocks noChangeAspect="1"/>
          </p:cNvPicPr>
          <p:nvPr userDrawn="1"/>
        </p:nvPicPr>
        <p:blipFill>
          <a:blip r:embed="rId2" cstate="screen"/>
          <a:srcRect/>
          <a:stretch>
            <a:fillRect/>
          </a:stretch>
        </p:blipFill>
        <p:spPr>
          <a:xfrm>
            <a:off x="4474859" y="4656221"/>
            <a:ext cx="3242282" cy="211453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pic>
        <p:nvPicPr>
          <p:cNvPr id="3" name="Picture 2" descr="Text&#10;&#10;Description automatically generated"/>
          <p:cNvPicPr>
            <a:picLocks noChangeAspect="1"/>
          </p:cNvPicPr>
          <p:nvPr userDrawn="1"/>
        </p:nvPicPr>
        <p:blipFill>
          <a:blip r:embed="rId2" cstate="screen"/>
          <a:stretch>
            <a:fillRect/>
          </a:stretch>
        </p:blipFill>
        <p:spPr>
          <a:xfrm>
            <a:off x="0" y="0"/>
            <a:ext cx="2680069" cy="97880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21314D"/>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21314D"/>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p>
        </p:txBody>
      </p:sp>
      <p:pic>
        <p:nvPicPr>
          <p:cNvPr id="2" name="Picture 1" descr="Text&#10;&#10;Description automatically generated"/>
          <p:cNvPicPr>
            <a:picLocks noChangeAspect="1"/>
          </p:cNvPicPr>
          <p:nvPr userDrawn="1"/>
        </p:nvPicPr>
        <p:blipFill>
          <a:blip r:embed="rId2" cstate="screen"/>
          <a:stretch>
            <a:fillRect/>
          </a:stretch>
        </p:blipFill>
        <p:spPr>
          <a:xfrm>
            <a:off x="9511931" y="5879192"/>
            <a:ext cx="2680069" cy="97880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5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8"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p>
        </p:txBody>
      </p:sp>
      <p:sp>
        <p:nvSpPr>
          <p:cNvPr id="13" name="Text Placeholder 16"/>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0" y="0"/>
            <a:ext cx="12192000" cy="6858000"/>
          </a:xfrm>
          <a:prstGeom prst="rect">
            <a:avLst/>
          </a:prstGeom>
          <a:solidFill>
            <a:srgbClr val="0623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pic>
        <p:nvPicPr>
          <p:cNvPr id="27" name="Google Shape;27;p17" descr="Shape&#10;&#10;Description automatically generated with low confidence"/>
          <p:cNvPicPr preferRelativeResize="0"/>
          <p:nvPr/>
        </p:nvPicPr>
        <p:blipFill rotWithShape="1">
          <a:blip r:embed="rId7" cstate="screen"/>
          <a:srcRect b="-2"/>
          <a:stretch>
            <a:fillRect/>
          </a:stretch>
        </p:blipFill>
        <p:spPr>
          <a:xfrm>
            <a:off x="11590317" y="441327"/>
            <a:ext cx="601683" cy="1549329"/>
          </a:xfrm>
          <a:prstGeom prst="rect">
            <a:avLst/>
          </a:prstGeom>
          <a:noFill/>
          <a:ln>
            <a:noFill/>
          </a:ln>
        </p:spPr>
      </p:pic>
      <p:pic>
        <p:nvPicPr>
          <p:cNvPr id="28" name="Google Shape;28;p17"/>
          <p:cNvPicPr preferRelativeResize="0"/>
          <p:nvPr/>
        </p:nvPicPr>
        <p:blipFill rotWithShape="1">
          <a:blip r:embed="rId8" cstate="screen"/>
          <a:srcRect/>
          <a:stretch>
            <a:fillRect/>
          </a:stretch>
        </p:blipFill>
        <p:spPr>
          <a:xfrm>
            <a:off x="11837475" y="-1"/>
            <a:ext cx="354524" cy="1371601"/>
          </a:xfrm>
          <a:prstGeom prst="rect">
            <a:avLst/>
          </a:prstGeom>
          <a:noFill/>
          <a:ln>
            <a:noFill/>
          </a:ln>
        </p:spPr>
      </p:pic>
      <p:pic>
        <p:nvPicPr>
          <p:cNvPr id="29" name="Google Shape;29;p17" descr="A picture containing shoji, window, standing&#10;&#10;Description automatically generated"/>
          <p:cNvPicPr preferRelativeResize="0"/>
          <p:nvPr/>
        </p:nvPicPr>
        <p:blipFill rotWithShape="1">
          <a:blip r:embed="rId9" cstate="screen"/>
          <a:srcRect/>
          <a:stretch>
            <a:fillRect/>
          </a:stretch>
        </p:blipFill>
        <p:spPr>
          <a:xfrm rot="10800000" flipH="1">
            <a:off x="10357465" y="0"/>
            <a:ext cx="1834535" cy="531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2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3.png"/><Relationship Id="rId5" Type="http://schemas.openxmlformats.org/officeDocument/2006/relationships/notesSlide" Target="../notesSlides/notesSlide9.xml"/><Relationship Id="rId4"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3" Type="http://schemas.openxmlformats.org/officeDocument/2006/relationships/tags" Target="../tags/tag55.xml"/><Relationship Id="rId21" Type="http://schemas.openxmlformats.org/officeDocument/2006/relationships/tags" Target="../tags/tag73.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image" Target="../media/image13.png"/><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notesSlide" Target="../notesSlides/notesSlide10.xml"/><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slideLayout" Target="../slideLayouts/slideLayout15.xml"/><Relationship Id="rId10" Type="http://schemas.openxmlformats.org/officeDocument/2006/relationships/tags" Target="../tags/tag62.xml"/><Relationship Id="rId19" Type="http://schemas.openxmlformats.org/officeDocument/2006/relationships/tags" Target="../tags/tag7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77.xml"/><Relationship Id="rId7" Type="http://schemas.openxmlformats.org/officeDocument/2006/relationships/image" Target="../media/image19.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3.png"/><Relationship Id="rId5" Type="http://schemas.openxmlformats.org/officeDocument/2006/relationships/notesSlide" Target="../notesSlides/notesSlide11.xml"/><Relationship Id="rId4"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3.xml"/><Relationship Id="rId5" Type="http://schemas.openxmlformats.org/officeDocument/2006/relationships/slideLayout" Target="../slideLayouts/slideLayout15.xml"/><Relationship Id="rId4"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13.pn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notesSlide" Target="../notesSlides/notesSlide16.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15.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hyperlink" Target="https://www.kaggle.com/datasets/navabhaarathi20003/wireshark2/" TargetMode="External"/><Relationship Id="rId5" Type="http://schemas.openxmlformats.org/officeDocument/2006/relationships/image" Target="../media/image13.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image" Target="../media/image15.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image" Target="../media/image14.jpeg"/><Relationship Id="rId2" Type="http://schemas.openxmlformats.org/officeDocument/2006/relationships/tags" Target="../tags/tag6.xml"/><Relationship Id="rId16" Type="http://schemas.openxmlformats.org/officeDocument/2006/relationships/image" Target="../media/image13.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notesSlide" Target="../notesSlides/notesSlide2.xml"/><Relationship Id="rId10" Type="http://schemas.openxmlformats.org/officeDocument/2006/relationships/tags" Target="../tags/tag14.xml"/><Relationship Id="rId19" Type="http://schemas.openxmlformats.org/officeDocument/2006/relationships/image" Target="../media/image16.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0.xml"/><Relationship Id="rId7" Type="http://schemas.openxmlformats.org/officeDocument/2006/relationships/notesSlide" Target="../notesSlides/notesSlide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9.xml"/><Relationship Id="rId5" Type="http://schemas.openxmlformats.org/officeDocument/2006/relationships/tags" Target="../tags/tag2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tags" Target="../tags/tag41.xml"/><Relationship Id="rId26" Type="http://schemas.openxmlformats.org/officeDocument/2006/relationships/tags" Target="../tags/tag49.xml"/><Relationship Id="rId3" Type="http://schemas.openxmlformats.org/officeDocument/2006/relationships/tags" Target="../tags/tag26.xml"/><Relationship Id="rId21" Type="http://schemas.openxmlformats.org/officeDocument/2006/relationships/tags" Target="../tags/tag44.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5" Type="http://schemas.openxmlformats.org/officeDocument/2006/relationships/tags" Target="../tags/tag48.xml"/><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tags" Target="../tags/tag43.xml"/><Relationship Id="rId29" Type="http://schemas.openxmlformats.org/officeDocument/2006/relationships/image" Target="../media/image13.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tags" Target="../tags/tag47.xml"/><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tags" Target="../tags/tag46.xml"/><Relationship Id="rId28" Type="http://schemas.openxmlformats.org/officeDocument/2006/relationships/notesSlide" Target="../notesSlides/notesSlide8.xml"/><Relationship Id="rId10" Type="http://schemas.openxmlformats.org/officeDocument/2006/relationships/tags" Target="../tags/tag33.xml"/><Relationship Id="rId19" Type="http://schemas.openxmlformats.org/officeDocument/2006/relationships/tags" Target="../tags/tag42.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tags" Target="../tags/tag45.xml"/><Relationship Id="rId27"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3" name="Google Shape;73;p3"/>
          <p:cNvSpPr txBox="1"/>
          <p:nvPr/>
        </p:nvSpPr>
        <p:spPr>
          <a:xfrm>
            <a:off x="778510" y="4464685"/>
            <a:ext cx="7155180" cy="6305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00"/>
              </a:spcBef>
              <a:spcAft>
                <a:spcPts val="0"/>
              </a:spcAft>
              <a:buClr>
                <a:schemeClr val="lt1"/>
              </a:buClr>
              <a:buSzPts val="1200"/>
              <a:buFont typeface="Roboto Mono Light"/>
              <a:buNone/>
            </a:pPr>
            <a:r>
              <a:rPr lang="en-US" sz="2000" b="1"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Group Memeber:</a:t>
            </a:r>
            <a:r>
              <a:rPr lang="en-US" sz="2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 Yichong Liang, Ping Zhang</a:t>
            </a:r>
          </a:p>
        </p:txBody>
      </p:sp>
      <p:pic>
        <p:nvPicPr>
          <p:cNvPr id="76" name="Google Shape;76;p3" descr="Background pattern&#10;&#10;Description automatically generated"/>
          <p:cNvPicPr preferRelativeResize="0"/>
          <p:nvPr/>
        </p:nvPicPr>
        <p:blipFill rotWithShape="1">
          <a:blip r:embed="rId3" cstate="screen"/>
          <a:srcRect/>
          <a:stretch>
            <a:fillRect/>
          </a:stretch>
        </p:blipFill>
        <p:spPr>
          <a:xfrm flipV="1">
            <a:off x="778510" y="4106545"/>
            <a:ext cx="11008995" cy="76200"/>
          </a:xfrm>
          <a:prstGeom prst="rect">
            <a:avLst/>
          </a:prstGeom>
          <a:noFill/>
          <a:ln>
            <a:noFill/>
          </a:ln>
        </p:spPr>
      </p:pic>
      <p:sp>
        <p:nvSpPr>
          <p:cNvPr id="77" name="Google Shape;77;p3"/>
          <p:cNvSpPr txBox="1"/>
          <p:nvPr/>
        </p:nvSpPr>
        <p:spPr>
          <a:xfrm>
            <a:off x="599440" y="1508760"/>
            <a:ext cx="11194415" cy="23825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Roboto Mono Light"/>
              <a:buNone/>
            </a:pPr>
            <a:r>
              <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Smart Bandwidth Allocation: </a:t>
            </a:r>
          </a:p>
          <a:p>
            <a:pPr marL="0" marR="0" lvl="0" indent="0" algn="ctr" rtl="0">
              <a:lnSpc>
                <a:spcPct val="90000"/>
              </a:lnSpc>
              <a:spcBef>
                <a:spcPts val="0"/>
              </a:spcBef>
              <a:spcAft>
                <a:spcPts val="0"/>
              </a:spcAft>
              <a:buClr>
                <a:schemeClr val="lt1"/>
              </a:buClr>
              <a:buSzPts val="2800"/>
              <a:buFont typeface="Roboto Mono Light"/>
              <a:buNone/>
            </a:pPr>
            <a:endPar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endParaRPr>
          </a:p>
          <a:p>
            <a:pPr marL="0" marR="0" lvl="0" indent="0" algn="ctr" rtl="0">
              <a:lnSpc>
                <a:spcPct val="90000"/>
              </a:lnSpc>
              <a:spcBef>
                <a:spcPts val="0"/>
              </a:spcBef>
              <a:spcAft>
                <a:spcPts val="0"/>
              </a:spcAft>
              <a:buClr>
                <a:schemeClr val="lt1"/>
              </a:buClr>
              <a:buSzPts val="2800"/>
              <a:buFont typeface="Roboto Mono Light"/>
              <a:buNone/>
            </a:pPr>
            <a:r>
              <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Using Machine Learning for Home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Contrast Scenario</a:t>
            </a:r>
          </a:p>
        </p:txBody>
      </p:sp>
      <p:cxnSp>
        <p:nvCxnSpPr>
          <p:cNvPr id="16" name="Straight Connector 15"/>
          <p:cNvCxnSpPr/>
          <p:nvPr/>
        </p:nvCxnSpPr>
        <p:spPr>
          <a:xfrm>
            <a:off x="696045" y="1651953"/>
            <a:ext cx="883094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6" cstate="screen"/>
          <a:stretch>
            <a:fillRect/>
          </a:stretch>
        </p:blipFill>
        <p:spPr>
          <a:xfrm>
            <a:off x="9527005" y="-49574"/>
            <a:ext cx="2743200" cy="1001516"/>
          </a:xfrm>
          <a:prstGeom prst="rect">
            <a:avLst/>
          </a:prstGeom>
        </p:spPr>
      </p:pic>
      <p:sp>
        <p:nvSpPr>
          <p:cNvPr id="100" name="文本框 99"/>
          <p:cNvSpPr txBox="1"/>
          <p:nvPr/>
        </p:nvSpPr>
        <p:spPr>
          <a:xfrm>
            <a:off x="407670" y="1820545"/>
            <a:ext cx="11355070" cy="368300"/>
          </a:xfrm>
          <a:prstGeom prst="rect">
            <a:avLst/>
          </a:prstGeom>
          <a:noFill/>
          <a:ln w="9525">
            <a:noFill/>
          </a:ln>
        </p:spPr>
        <p:txBody>
          <a:bodyPr wrap="square">
            <a:spAutoFit/>
          </a:bodyPr>
          <a:lstStyle/>
          <a:p>
            <a:pPr>
              <a:lnSpc>
                <a:spcPct val="90000"/>
              </a:lnSpc>
              <a:buSzPts val="6000"/>
              <a:buFont typeface="Consolas" panose="020B0609020204030204"/>
            </a:pPr>
            <a:r>
              <a:rPr lang="en-US" altLang="zh-CN" sz="2000" b="1" dirty="0">
                <a:solidFill>
                  <a:srgbClr val="18478F"/>
                </a:solidFill>
                <a:latin typeface="Microsoft YaHei" panose="020B0503020204020204" charset="-122"/>
                <a:ea typeface="Microsoft YaHei" panose="020B0503020204020204" charset="-122"/>
                <a:cs typeface="Arial Black" panose="020B0A04020102020204" pitchFamily="34" charset="0"/>
              </a:rPr>
              <a:t>Contrast Experimental scenario Design: </a:t>
            </a:r>
            <a:r>
              <a:rPr lang="en-US" sz="2000" b="1" dirty="0">
                <a:latin typeface="Calibri" panose="020F0502020204030204" charset="0"/>
                <a:ea typeface="SimSun" panose="02010600030101010101" pitchFamily="2" charset="-122"/>
                <a:cs typeface="Times New Roman" panose="02020603050405020304" charset="0"/>
                <a:sym typeface="+mn-ea"/>
              </a:rPr>
              <a:t> </a:t>
            </a:r>
            <a:r>
              <a:rPr lang="en-US" altLang="zh-CN" sz="1800"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Random Scenario  VS  Pattern Scenario</a:t>
            </a:r>
          </a:p>
        </p:txBody>
      </p:sp>
      <p:graphicFrame>
        <p:nvGraphicFramePr>
          <p:cNvPr id="4" name="表格 3"/>
          <p:cNvGraphicFramePr/>
          <p:nvPr>
            <p:custDataLst>
              <p:tags r:id="rId1"/>
            </p:custDataLst>
            <p:extLst>
              <p:ext uri="{D42A27DB-BD31-4B8C-83A1-F6EECF244321}">
                <p14:modId xmlns:p14="http://schemas.microsoft.com/office/powerpoint/2010/main" val="3901661163"/>
              </p:ext>
            </p:extLst>
          </p:nvPr>
        </p:nvGraphicFramePr>
        <p:xfrm>
          <a:off x="407670" y="2357755"/>
          <a:ext cx="5238115" cy="2173225"/>
        </p:xfrm>
        <a:graphic>
          <a:graphicData uri="http://schemas.openxmlformats.org/drawingml/2006/table">
            <a:tbl>
              <a:tblPr/>
              <a:tblGrid>
                <a:gridCol w="985520">
                  <a:extLst>
                    <a:ext uri="{9D8B030D-6E8A-4147-A177-3AD203B41FA5}">
                      <a16:colId xmlns:a16="http://schemas.microsoft.com/office/drawing/2014/main" val="20000"/>
                    </a:ext>
                  </a:extLst>
                </a:gridCol>
                <a:gridCol w="1336040">
                  <a:extLst>
                    <a:ext uri="{9D8B030D-6E8A-4147-A177-3AD203B41FA5}">
                      <a16:colId xmlns:a16="http://schemas.microsoft.com/office/drawing/2014/main" val="20001"/>
                    </a:ext>
                  </a:extLst>
                </a:gridCol>
                <a:gridCol w="1670050">
                  <a:extLst>
                    <a:ext uri="{9D8B030D-6E8A-4147-A177-3AD203B41FA5}">
                      <a16:colId xmlns:a16="http://schemas.microsoft.com/office/drawing/2014/main" val="20002"/>
                    </a:ext>
                  </a:extLst>
                </a:gridCol>
                <a:gridCol w="1246505">
                  <a:extLst>
                    <a:ext uri="{9D8B030D-6E8A-4147-A177-3AD203B41FA5}">
                      <a16:colId xmlns:a16="http://schemas.microsoft.com/office/drawing/2014/main" val="20003"/>
                    </a:ext>
                  </a:extLst>
                </a:gridCol>
              </a:tblGrid>
              <a:tr h="0">
                <a:tc>
                  <a:txBody>
                    <a:bodyPr/>
                    <a:lstStyle/>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Device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IP Address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algn="ctr">
                        <a:lnSpc>
                          <a:spcPct val="210000"/>
                        </a:lnSpc>
                        <a:buSzTx/>
                        <a:buNone/>
                      </a:pPr>
                      <a:r>
                        <a:rPr lang="en-US" sz="1200" b="1" dirty="0">
                          <a:solidFill>
                            <a:schemeClr val="bg1"/>
                          </a:solidFill>
                          <a:latin typeface="Microsoft YaHei" panose="020B0503020204020204" charset="-122"/>
                          <a:ea typeface="Microsoft YaHei" panose="020B0503020204020204" charset="-122"/>
                          <a:cs typeface="SimSun" panose="02010600030101010101" pitchFamily="2" charset="-122"/>
                        </a:rPr>
                        <a:t>Usage Periods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algn="ctr">
                        <a:lnSpc>
                          <a:spcPct val="210000"/>
                        </a:lnSpc>
                        <a:buSzTx/>
                        <a:buNone/>
                      </a:pPr>
                      <a:r>
                        <a:rPr lang="en-US" sz="1200" b="1" dirty="0">
                          <a:solidFill>
                            <a:schemeClr val="bg1"/>
                          </a:solidFill>
                          <a:latin typeface="Microsoft YaHei" panose="020B0503020204020204" charset="-122"/>
                          <a:ea typeface="Microsoft YaHei" panose="020B0503020204020204" charset="-122"/>
                          <a:cs typeface="SimSun" panose="02010600030101010101" pitchFamily="2" charset="-122"/>
                        </a:rPr>
                        <a:t>Application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74015">
                <a:tc>
                  <a:txBody>
                    <a:bodyPr/>
                    <a:lstStyle/>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Calibri" panose="020F0502020204030204" charset="0"/>
                        </a:rPr>
                        <a:t>smart TV</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192.168.239.12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7080">
                <a:tc>
                  <a:txBody>
                    <a:bodyPr/>
                    <a:lstStyle/>
                    <a:p>
                      <a:pPr marL="0" indent="0" algn="ctr">
                        <a:lnSpc>
                          <a:spcPct val="210000"/>
                        </a:lnSpc>
                        <a:buNone/>
                      </a:pPr>
                      <a:r>
                        <a:rPr lang="en-US" sz="1200" b="1" dirty="0">
                          <a:solidFill>
                            <a:schemeClr val="bg1"/>
                          </a:solidFill>
                          <a:latin typeface="Microsoft YaHei" panose="020B0503020204020204" charset="-122"/>
                          <a:ea typeface="Microsoft YaHei" panose="020B0503020204020204" charset="-122"/>
                          <a:cs typeface="Calibri" panose="020F0502020204030204" charset="0"/>
                        </a:rPr>
                        <a:t>iPad</a:t>
                      </a:r>
                      <a:endParaRPr lang="en-US" altLang="en-US" sz="1200" b="1" dirty="0">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 and web browsing</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3540">
                <a:tc>
                  <a:txBody>
                    <a:bodyPr/>
                    <a:lstStyle/>
                    <a:p>
                      <a:pPr marL="0" indent="0" algn="ctr">
                        <a:lnSpc>
                          <a:spcPct val="210000"/>
                        </a:lnSpc>
                        <a:buNone/>
                      </a:pPr>
                      <a:r>
                        <a:rPr lang="en-US" sz="1200" b="1" dirty="0">
                          <a:solidFill>
                            <a:schemeClr val="bg1"/>
                          </a:solidFill>
                          <a:latin typeface="Microsoft YaHei" panose="020B0503020204020204" charset="-122"/>
                          <a:ea typeface="Microsoft YaHei" panose="020B0503020204020204" charset="-122"/>
                          <a:cs typeface="SimSun" panose="02010600030101010101" pitchFamily="2" charset="-122"/>
                        </a:rPr>
                        <a:t>i</a:t>
                      </a:r>
                      <a:r>
                        <a:rPr lang="en-US" sz="1200" b="1" dirty="0">
                          <a:solidFill>
                            <a:schemeClr val="bg1"/>
                          </a:solidFill>
                          <a:latin typeface="Microsoft YaHei" panose="020B0503020204020204" charset="-122"/>
                          <a:ea typeface="Microsoft YaHei" panose="020B0503020204020204" charset="-122"/>
                          <a:cs typeface="Calibri" panose="020F0502020204030204" charset="0"/>
                        </a:rPr>
                        <a:t>Phone</a:t>
                      </a:r>
                      <a:endParaRPr lang="en-US" altLang="en-US" sz="1200" b="1" dirty="0">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192.168.239.67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 </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Calibri" panose="020F0502020204030204" charset="0"/>
                        </a:rPr>
                        <a:t>Laptop</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192.168.239.95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10000"/>
                        </a:lnSpc>
                        <a:buNone/>
                      </a:pPr>
                      <a:r>
                        <a:rPr lang="en-US" sz="1200" dirty="0">
                          <a:latin typeface="Microsoft YaHei" panose="020B0503020204020204" charset="-122"/>
                          <a:ea typeface="Microsoft YaHei" panose="020B0503020204020204" charset="-122"/>
                          <a:cs typeface="SimSun" panose="02010600030101010101" pitchFamily="2" charset="-122"/>
                        </a:rPr>
                        <a:t>web browsing</a:t>
                      </a:r>
                      <a:endParaRPr lang="en-US" altLang="en-US" sz="1200" dirty="0">
                        <a:latin typeface="Microsoft YaHei" panose="020B0503020204020204" charset="-122"/>
                        <a:ea typeface="Microsoft YaHe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表格 5"/>
          <p:cNvGraphicFramePr/>
          <p:nvPr>
            <p:custDataLst>
              <p:tags r:id="rId2"/>
            </p:custDataLst>
            <p:extLst>
              <p:ext uri="{D42A27DB-BD31-4B8C-83A1-F6EECF244321}">
                <p14:modId xmlns:p14="http://schemas.microsoft.com/office/powerpoint/2010/main" val="1986881562"/>
              </p:ext>
            </p:extLst>
          </p:nvPr>
        </p:nvGraphicFramePr>
        <p:xfrm>
          <a:off x="6134735" y="2357755"/>
          <a:ext cx="5582920" cy="2125536"/>
        </p:xfrm>
        <a:graphic>
          <a:graphicData uri="http://schemas.openxmlformats.org/drawingml/2006/table">
            <a:tbl>
              <a:tblPr/>
              <a:tblGrid>
                <a:gridCol w="1057275">
                  <a:extLst>
                    <a:ext uri="{9D8B030D-6E8A-4147-A177-3AD203B41FA5}">
                      <a16:colId xmlns:a16="http://schemas.microsoft.com/office/drawing/2014/main" val="20000"/>
                    </a:ext>
                  </a:extLst>
                </a:gridCol>
                <a:gridCol w="1392555">
                  <a:extLst>
                    <a:ext uri="{9D8B030D-6E8A-4147-A177-3AD203B41FA5}">
                      <a16:colId xmlns:a16="http://schemas.microsoft.com/office/drawing/2014/main" val="20001"/>
                    </a:ext>
                  </a:extLst>
                </a:gridCol>
                <a:gridCol w="1779270">
                  <a:extLst>
                    <a:ext uri="{9D8B030D-6E8A-4147-A177-3AD203B41FA5}">
                      <a16:colId xmlns:a16="http://schemas.microsoft.com/office/drawing/2014/main" val="20002"/>
                    </a:ext>
                  </a:extLst>
                </a:gridCol>
                <a:gridCol w="1353820">
                  <a:extLst>
                    <a:ext uri="{9D8B030D-6E8A-4147-A177-3AD203B41FA5}">
                      <a16:colId xmlns:a16="http://schemas.microsoft.com/office/drawing/2014/main" val="20003"/>
                    </a:ext>
                  </a:extLst>
                </a:gridCol>
              </a:tblGrid>
              <a:tr h="314960">
                <a:tc>
                  <a:txBody>
                    <a:bodyPr/>
                    <a:lstStyle/>
                    <a:p>
                      <a:pPr marL="0" indent="0" algn="ctr">
                        <a:lnSpc>
                          <a:spcPct val="21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Device</a:t>
                      </a:r>
                      <a:endParaRPr lang="en-US" altLang="en-US" sz="1200" b="1">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IP Address</a:t>
                      </a:r>
                      <a:endParaRPr lang="en-US" altLang="en-US" sz="1200" b="1">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U</a:t>
                      </a:r>
                      <a:r>
                        <a:rPr lang="en-US" sz="1200" b="1">
                          <a:solidFill>
                            <a:schemeClr val="bg1"/>
                          </a:solidFill>
                          <a:latin typeface="Microsoft YaHei UI" panose="020B0503020204020204" charset="-122"/>
                          <a:ea typeface="Microsoft YaHei UI" panose="020B0503020204020204" charset="-122"/>
                          <a:cs typeface="Calibri" panose="020F0502020204030204" charset="0"/>
                        </a:rPr>
                        <a:t>sage </a:t>
                      </a: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P</a:t>
                      </a:r>
                      <a:r>
                        <a:rPr lang="en-US" sz="1200" b="1">
                          <a:solidFill>
                            <a:schemeClr val="bg1"/>
                          </a:solidFill>
                          <a:latin typeface="Microsoft YaHei UI" panose="020B0503020204020204" charset="-122"/>
                          <a:ea typeface="Microsoft YaHei UI" panose="020B0503020204020204" charset="-122"/>
                          <a:cs typeface="Calibri" panose="020F0502020204030204" charset="0"/>
                        </a:rPr>
                        <a:t>eriods</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lstStyle/>
                    <a:p>
                      <a:pPr marL="0" indent="0" algn="ctr">
                        <a:lnSpc>
                          <a:spcPct val="200000"/>
                        </a:lnSpc>
                        <a:buNone/>
                      </a:pPr>
                      <a:r>
                        <a:rPr lang="en-US" sz="1200" b="1" dirty="0">
                          <a:solidFill>
                            <a:schemeClr val="bg1"/>
                          </a:solidFill>
                          <a:latin typeface="Microsoft YaHei UI" panose="020B0503020204020204" charset="-122"/>
                          <a:ea typeface="Microsoft YaHei UI" panose="020B0503020204020204" charset="-122"/>
                          <a:cs typeface="SimSun" panose="02010600030101010101" pitchFamily="2" charset="-122"/>
                        </a:rPr>
                        <a:t>Application</a:t>
                      </a:r>
                      <a:endParaRPr lang="en-US" altLang="en-US" sz="1200" b="1" dirty="0">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13690">
                <a:tc>
                  <a:txBody>
                    <a:bodyPr/>
                    <a:lstStyle/>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smart TV</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192.168.239.12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6: 00pm - 7: 30pm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520">
                <a:tc>
                  <a:txBody>
                    <a:bodyPr/>
                    <a:lstStyle/>
                    <a:p>
                      <a:pPr marL="0" indent="0" algn="ctr">
                        <a:lnSpc>
                          <a:spcPct val="200000"/>
                        </a:lnSpc>
                        <a:buNone/>
                      </a:pPr>
                      <a:r>
                        <a:rPr lang="en-US" sz="1200" b="1" dirty="0">
                          <a:solidFill>
                            <a:schemeClr val="bg1"/>
                          </a:solidFill>
                          <a:latin typeface="Microsoft YaHei UI" panose="020B0503020204020204" charset="-122"/>
                          <a:ea typeface="Microsoft YaHei UI" panose="020B0503020204020204" charset="-122"/>
                          <a:cs typeface="Calibri" panose="020F0502020204030204" charset="0"/>
                        </a:rPr>
                        <a:t>iPad</a:t>
                      </a:r>
                      <a:endParaRPr lang="en-US" altLang="en-US" sz="1200" b="1" dirty="0">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5: 00pm - 6: 30pm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 and web browsing</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3690">
                <a:tc>
                  <a:txBody>
                    <a:bodyPr/>
                    <a:lstStyle/>
                    <a:p>
                      <a:pPr marL="0" indent="0" algn="ctr">
                        <a:lnSpc>
                          <a:spcPct val="200000"/>
                        </a:lnSpc>
                        <a:buNone/>
                      </a:pPr>
                      <a:r>
                        <a:rPr lang="en-US" sz="1200" b="1" dirty="0">
                          <a:solidFill>
                            <a:schemeClr val="bg1"/>
                          </a:solidFill>
                          <a:latin typeface="Microsoft YaHei UI" panose="020B0503020204020204" charset="-122"/>
                          <a:ea typeface="Microsoft YaHei UI" panose="020B0503020204020204" charset="-122"/>
                          <a:cs typeface="Calibri" panose="020F0502020204030204" charset="0"/>
                        </a:rPr>
                        <a:t>iPhone</a:t>
                      </a:r>
                      <a:endParaRPr lang="en-US" altLang="en-US" sz="1200" b="1" dirty="0">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192.168.239.67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7: 30pm - 11: 00 pm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 </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960">
                <a:tc>
                  <a:txBody>
                    <a:bodyPr/>
                    <a:lstStyle/>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Laptop</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marL="0" algn="ctr">
                        <a:lnSpc>
                          <a:spcPct val="200000"/>
                        </a:lnSpc>
                        <a:buSzTx/>
                        <a:buNone/>
                      </a:pPr>
                      <a:r>
                        <a:rPr lang="en-US" sz="1200" dirty="0">
                          <a:latin typeface="Microsoft YaHei UI" panose="020B0503020204020204" charset="-122"/>
                          <a:ea typeface="Microsoft YaHei UI" panose="020B0503020204020204" charset="-122"/>
                          <a:cs typeface="Calibri" panose="020F0502020204030204" charset="0"/>
                        </a:rPr>
                        <a:t>192.168.239.95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8: 30pm - 11: 00 pm</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ct val="200000"/>
                        </a:lnSpc>
                        <a:buNone/>
                      </a:pPr>
                      <a:r>
                        <a:rPr lang="en-US" sz="1200" dirty="0">
                          <a:latin typeface="Microsoft YaHei UI" panose="020B0503020204020204" charset="-122"/>
                          <a:ea typeface="Microsoft YaHei UI" panose="020B0503020204020204" charset="-122"/>
                          <a:cs typeface="SimSun" panose="02010600030101010101" pitchFamily="2" charset="-122"/>
                        </a:rPr>
                        <a:t>web browsing</a:t>
                      </a:r>
                      <a:endParaRPr lang="en-US" altLang="en-US" sz="1200" dirty="0">
                        <a:latin typeface="Microsoft YaHei UI" panose="020B0503020204020204" charset="-122"/>
                        <a:ea typeface="Microsoft YaHei UI" panose="020B0503020204020204" charset="-122"/>
                        <a:cs typeface="SimSun"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335280" y="4879658"/>
            <a:ext cx="5080000" cy="1476375"/>
          </a:xfrm>
          <a:prstGeom prst="rect">
            <a:avLst/>
          </a:prstGeom>
          <a:noFill/>
          <a:ln w="9525">
            <a:noFill/>
          </a:ln>
        </p:spPr>
        <p:txBody>
          <a:bodyPr>
            <a:spAutoFit/>
          </a:bodyPr>
          <a:lstStyle/>
          <a:p>
            <a:pPr marL="266700" indent="-266700"/>
            <a:r>
              <a:rPr lang="en-US" sz="1800" b="1" dirty="0">
                <a:latin typeface="Calibri" panose="020F0502020204030204" charset="0"/>
                <a:ea typeface="SimSun" panose="02010600030101010101" pitchFamily="2" charset="-122"/>
                <a:cs typeface="Times New Roman" panose="02020603050405020304" charset="0"/>
              </a:rPr>
              <a:t>    </a:t>
            </a:r>
            <a:r>
              <a:rPr lang="en-US" altLang="zh-CN" sz="1600" b="1" dirty="0">
                <a:solidFill>
                  <a:srgbClr val="18478F"/>
                </a:solidFill>
                <a:latin typeface="Microsoft YaHei" panose="020B0503020204020204" charset="-122"/>
                <a:ea typeface="Microsoft YaHei" panose="020B0503020204020204" charset="-122"/>
                <a:cs typeface="Arial Black" panose="020B0A04020102020204" pitchFamily="34" charset="0"/>
              </a:rPr>
              <a:t> Random Scenario : </a:t>
            </a:r>
            <a:r>
              <a:rPr lang="en-US" sz="1800" dirty="0">
                <a:latin typeface="Calibri" panose="020F0502020204030204" charset="0"/>
                <a:ea typeface="SimSun" panose="02010600030101010101" pitchFamily="2" charset="-122"/>
                <a:cs typeface="Times New Roman" panose="02020603050405020304" charset="0"/>
              </a:rPr>
              <a:t>Within the home network, </a:t>
            </a:r>
            <a:r>
              <a:rPr lang="en-US" sz="1800" dirty="0">
                <a:solidFill>
                  <a:srgbClr val="FF0000"/>
                </a:solidFill>
                <a:latin typeface="Calibri" panose="020F0502020204030204" charset="0"/>
                <a:ea typeface="SimSun" panose="02010600030101010101" pitchFamily="2" charset="-122"/>
                <a:cs typeface="Times New Roman" panose="02020603050405020304" charset="0"/>
              </a:rPr>
              <a:t>multiple devices are used indiscriminately with no clear distinction in usage periods</a:t>
            </a:r>
            <a:r>
              <a:rPr lang="en-US" sz="1800" dirty="0">
                <a:latin typeface="Calibri" panose="020F0502020204030204" charset="0"/>
                <a:ea typeface="SimSun" panose="02010600030101010101" pitchFamily="2" charset="-122"/>
                <a:cs typeface="Times New Roman" panose="02020603050405020304" charset="0"/>
              </a:rPr>
              <a:t>, randomly being used between 5:00 PM and 11:00 PM.</a:t>
            </a:r>
          </a:p>
          <a:p>
            <a:pPr marL="266700" indent="-266700"/>
            <a:r>
              <a:rPr lang="en-US" sz="1800" dirty="0">
                <a:latin typeface="Calibri" panose="020F0502020204030204" charset="0"/>
                <a:ea typeface="SimSun" panose="02010600030101010101" pitchFamily="2" charset="-122"/>
                <a:cs typeface="Times New Roman" panose="02020603050405020304" charset="0"/>
              </a:rPr>
              <a:t> </a:t>
            </a:r>
            <a:endParaRPr lang="en-US" altLang="en-US" sz="1800" dirty="0">
              <a:latin typeface="Calibri" panose="020F0502020204030204" charset="0"/>
              <a:ea typeface="SimSun" panose="02010600030101010101" pitchFamily="2" charset="-122"/>
              <a:cs typeface="Times New Roman" panose="02020603050405020304" charset="0"/>
            </a:endParaRPr>
          </a:p>
        </p:txBody>
      </p:sp>
      <p:sp>
        <p:nvSpPr>
          <p:cNvPr id="9" name="文本框 8"/>
          <p:cNvSpPr txBox="1"/>
          <p:nvPr>
            <p:custDataLst>
              <p:tags r:id="rId3"/>
            </p:custDataLst>
          </p:nvPr>
        </p:nvSpPr>
        <p:spPr>
          <a:xfrm>
            <a:off x="6134735" y="4879975"/>
            <a:ext cx="5366385" cy="922020"/>
          </a:xfrm>
          <a:prstGeom prst="rect">
            <a:avLst/>
          </a:prstGeom>
          <a:noFill/>
          <a:ln w="9525">
            <a:noFill/>
          </a:ln>
        </p:spPr>
        <p:txBody>
          <a:bodyPr wrap="square">
            <a:spAutoFit/>
          </a:bodyPr>
          <a:lstStyle/>
          <a:p>
            <a:pPr marL="266700" indent="-266700"/>
            <a:r>
              <a:rPr lang="en-US" sz="1800" b="1" dirty="0">
                <a:latin typeface="Calibri" panose="020F0502020204030204" charset="0"/>
                <a:ea typeface="SimSun" panose="02010600030101010101" pitchFamily="2" charset="-122"/>
                <a:cs typeface="Times New Roman" panose="02020603050405020304" charset="0"/>
              </a:rPr>
              <a:t>    </a:t>
            </a:r>
            <a:r>
              <a:rPr lang="en-US" altLang="zh-CN" sz="1600" b="1" dirty="0">
                <a:solidFill>
                  <a:srgbClr val="18478F"/>
                </a:solidFill>
                <a:latin typeface="Microsoft YaHei" panose="020B0503020204020204" charset="-122"/>
                <a:ea typeface="Microsoft YaHei" panose="020B0503020204020204" charset="-122"/>
                <a:cs typeface="Arial Black" panose="020B0A04020102020204" pitchFamily="34" charset="0"/>
              </a:rPr>
              <a:t> </a:t>
            </a:r>
            <a:r>
              <a:rPr lang="en-US" altLang="zh-CN" sz="16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Pattern </a:t>
            </a:r>
            <a:r>
              <a:rPr lang="en-US" altLang="zh-CN" sz="1600" b="1" dirty="0">
                <a:solidFill>
                  <a:srgbClr val="18478F"/>
                </a:solidFill>
                <a:latin typeface="Microsoft YaHei" panose="020B0503020204020204" charset="-122"/>
                <a:ea typeface="Microsoft YaHei" panose="020B0503020204020204" charset="-122"/>
                <a:cs typeface="Arial Black" panose="020B0A04020102020204" pitchFamily="34" charset="0"/>
              </a:rPr>
              <a:t>Scenario : </a:t>
            </a:r>
            <a:r>
              <a:rPr lang="en-US" sz="1800" dirty="0">
                <a:latin typeface="Calibri" panose="020F0502020204030204" charset="0"/>
                <a:ea typeface="SimSun" panose="02010600030101010101" pitchFamily="2" charset="-122"/>
                <a:cs typeface="Times New Roman" panose="02020603050405020304" charset="0"/>
              </a:rPr>
              <a:t>Within the home network, </a:t>
            </a:r>
            <a:r>
              <a:rPr lang="en-US" sz="1800" dirty="0">
                <a:solidFill>
                  <a:srgbClr val="FF0000"/>
                </a:solidFill>
                <a:latin typeface="Calibri" panose="020F0502020204030204" charset="0"/>
                <a:ea typeface="SimSun" panose="02010600030101010101" pitchFamily="2" charset="-122"/>
                <a:cs typeface="Times New Roman" panose="02020603050405020304" charset="0"/>
              </a:rPr>
              <a:t>multiple devices have distinct usage periods</a:t>
            </a:r>
            <a:r>
              <a:rPr lang="en-US" sz="1800" dirty="0">
                <a:latin typeface="Calibri" panose="020F0502020204030204" charset="0"/>
                <a:ea typeface="SimSun" panose="02010600030101010101" pitchFamily="2" charset="-122"/>
                <a:cs typeface="Times New Roman" panose="02020603050405020304" charset="0"/>
              </a:rPr>
              <a:t>, being used </a:t>
            </a:r>
            <a:r>
              <a:rPr lang="en-US" sz="1800" dirty="0">
                <a:latin typeface="Calibri" panose="020F0502020204030204" charset="0"/>
                <a:ea typeface="SimSun" panose="02010600030101010101" pitchFamily="2" charset="-122"/>
                <a:cs typeface="Times New Roman" panose="02020603050405020304" charset="0"/>
                <a:sym typeface="+mn-ea"/>
              </a:rPr>
              <a:t>between 5:00 PM and 11:00 PM</a:t>
            </a:r>
            <a:r>
              <a:rPr lang="en-US" sz="1800" dirty="0">
                <a:latin typeface="Calibri" panose="020F0502020204030204" charset="0"/>
                <a:ea typeface="SimSun" panose="02010600030101010101" pitchFamily="2" charset="-122"/>
                <a:cs typeface="Times New Roman" panose="02020603050405020304" charset="0"/>
              </a:rPr>
              <a:t>. </a:t>
            </a:r>
            <a:endParaRPr lang="en-US" altLang="en-US" sz="1800" dirty="0">
              <a:latin typeface="Calibri" panose="020F0502020204030204" charset="0"/>
              <a:ea typeface="SimSun" panose="02010600030101010101" pitchFamily="2" charset="-122"/>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ML Model Building </a:t>
            </a:r>
          </a:p>
        </p:txBody>
      </p:sp>
      <p:pic>
        <p:nvPicPr>
          <p:cNvPr id="8" name="Picture 9" descr="A picture containing text, sign, dark&#10;&#10;Description automatically generated"/>
          <p:cNvPicPr>
            <a:picLocks noChangeAspect="1"/>
          </p:cNvPicPr>
          <p:nvPr/>
        </p:nvPicPr>
        <p:blipFill>
          <a:blip r:embed="rId25"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sp>
        <p:nvSpPr>
          <p:cNvPr id="28" name="矩形 27"/>
          <p:cNvSpPr/>
          <p:nvPr/>
        </p:nvSpPr>
        <p:spPr>
          <a:xfrm>
            <a:off x="784860" y="1936750"/>
            <a:ext cx="2219325" cy="316674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文本框 28"/>
          <p:cNvSpPr txBox="1"/>
          <p:nvPr/>
        </p:nvSpPr>
        <p:spPr>
          <a:xfrm>
            <a:off x="793750" y="1948815"/>
            <a:ext cx="2210435" cy="491490"/>
          </a:xfrm>
          <a:prstGeom prst="rect">
            <a:avLst/>
          </a:prstGeom>
          <a:solidFill>
            <a:schemeClr val="accent1">
              <a:lumMod val="20000"/>
              <a:lumOff val="80000"/>
            </a:schemeClr>
          </a:solidFill>
        </p:spPr>
        <p:txBody>
          <a:bodyPr wrap="square" rtlCol="0">
            <a:spAutoFit/>
          </a:bodyPr>
          <a:lstStyle/>
          <a:p>
            <a:pPr algn="ctr">
              <a:lnSpc>
                <a:spcPct val="130000"/>
              </a:lnSpc>
            </a:pPr>
            <a:r>
              <a:rPr lang="en-US" altLang="zh-CN" sz="2000"/>
              <a:t>Data</a:t>
            </a:r>
          </a:p>
        </p:txBody>
      </p:sp>
      <p:sp>
        <p:nvSpPr>
          <p:cNvPr id="30" name="文本框 29"/>
          <p:cNvSpPr txBox="1"/>
          <p:nvPr/>
        </p:nvSpPr>
        <p:spPr>
          <a:xfrm>
            <a:off x="829945" y="2505710"/>
            <a:ext cx="2174240" cy="2524760"/>
          </a:xfrm>
          <a:prstGeom prst="rect">
            <a:avLst/>
          </a:prstGeom>
          <a:noFill/>
        </p:spPr>
        <p:txBody>
          <a:bodyPr wrap="square" rtlCol="0">
            <a:noAutofit/>
          </a:bodyPr>
          <a:lstStyle/>
          <a:p>
            <a:pPr>
              <a:lnSpc>
                <a:spcPct val="150000"/>
              </a:lnSpc>
            </a:pPr>
            <a:r>
              <a:rPr lang="en-US" altLang="zh-CN" b="1" dirty="0"/>
              <a:t>Six Days:</a:t>
            </a:r>
          </a:p>
          <a:p>
            <a:pPr>
              <a:lnSpc>
                <a:spcPct val="150000"/>
              </a:lnSpc>
            </a:pPr>
            <a:r>
              <a:rPr lang="en-US" altLang="zh-CN" dirty="0"/>
              <a:t>Day1: 5:00 pm -11</a:t>
            </a:r>
            <a:r>
              <a:rPr lang="en-US" altLang="zh-CN" dirty="0">
                <a:sym typeface="Wingdings" pitchFamily="2" charset="2"/>
              </a:rPr>
              <a:t>:00</a:t>
            </a:r>
            <a:r>
              <a:rPr lang="en-US" altLang="zh-CN" dirty="0"/>
              <a:t>pm</a:t>
            </a:r>
          </a:p>
          <a:p>
            <a:pPr>
              <a:lnSpc>
                <a:spcPct val="150000"/>
              </a:lnSpc>
            </a:pPr>
            <a:r>
              <a:rPr lang="en-US" altLang="zh-CN" dirty="0">
                <a:sym typeface="+mn-ea"/>
              </a:rPr>
              <a:t>Day2: 5:00 pm -11:00pm</a:t>
            </a:r>
            <a:endParaRPr lang="en-US" altLang="zh-CN" dirty="0"/>
          </a:p>
          <a:p>
            <a:pPr>
              <a:lnSpc>
                <a:spcPct val="150000"/>
              </a:lnSpc>
            </a:pPr>
            <a:r>
              <a:rPr lang="en-US" altLang="zh-CN" dirty="0">
                <a:sym typeface="+mn-ea"/>
              </a:rPr>
              <a:t>Day3: 5:00 pm -11:00pm</a:t>
            </a:r>
            <a:endParaRPr lang="en-US" altLang="zh-CN" dirty="0"/>
          </a:p>
          <a:p>
            <a:pPr>
              <a:lnSpc>
                <a:spcPct val="150000"/>
              </a:lnSpc>
            </a:pPr>
            <a:r>
              <a:rPr lang="en-US" altLang="zh-CN" dirty="0">
                <a:sym typeface="+mn-ea"/>
              </a:rPr>
              <a:t>Day4: 5:00 pm -11:00pm</a:t>
            </a:r>
            <a:endParaRPr lang="en-US" altLang="zh-CN" dirty="0"/>
          </a:p>
          <a:p>
            <a:pPr>
              <a:lnSpc>
                <a:spcPct val="150000"/>
              </a:lnSpc>
            </a:pPr>
            <a:r>
              <a:rPr lang="en-US" altLang="zh-CN" dirty="0">
                <a:sym typeface="+mn-ea"/>
              </a:rPr>
              <a:t>Day5: 5:00 pm -11:00pm</a:t>
            </a:r>
            <a:endParaRPr lang="en-US" altLang="zh-CN" dirty="0"/>
          </a:p>
          <a:p>
            <a:pPr>
              <a:lnSpc>
                <a:spcPct val="150000"/>
              </a:lnSpc>
            </a:pPr>
            <a:r>
              <a:rPr lang="en-US" altLang="zh-CN" dirty="0">
                <a:sym typeface="+mn-ea"/>
              </a:rPr>
              <a:t>Day6: 5:00 pm -11:00pm</a:t>
            </a:r>
            <a:endParaRPr lang="en-US" altLang="zh-CN" dirty="0"/>
          </a:p>
          <a:p>
            <a:endParaRPr lang="en-US" altLang="zh-CN" dirty="0"/>
          </a:p>
        </p:txBody>
      </p:sp>
      <p:sp>
        <p:nvSpPr>
          <p:cNvPr id="31" name="矩形 30"/>
          <p:cNvSpPr/>
          <p:nvPr>
            <p:custDataLst>
              <p:tags r:id="rId2"/>
            </p:custDataLst>
          </p:nvPr>
        </p:nvSpPr>
        <p:spPr>
          <a:xfrm>
            <a:off x="4364355" y="1936750"/>
            <a:ext cx="1697355" cy="147383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2" name="文本框 31"/>
          <p:cNvSpPr txBox="1"/>
          <p:nvPr>
            <p:custDataLst>
              <p:tags r:id="rId3"/>
            </p:custDataLst>
          </p:nvPr>
        </p:nvSpPr>
        <p:spPr>
          <a:xfrm>
            <a:off x="4385310" y="1948815"/>
            <a:ext cx="1652270" cy="398780"/>
          </a:xfrm>
          <a:prstGeom prst="rect">
            <a:avLst/>
          </a:prstGeom>
          <a:solidFill>
            <a:schemeClr val="accent1">
              <a:lumMod val="20000"/>
              <a:lumOff val="80000"/>
            </a:schemeClr>
          </a:solidFill>
        </p:spPr>
        <p:txBody>
          <a:bodyPr wrap="square" rtlCol="0">
            <a:spAutoFit/>
          </a:bodyPr>
          <a:lstStyle/>
          <a:p>
            <a:pPr algn="ctr">
              <a:lnSpc>
                <a:spcPct val="100000"/>
              </a:lnSpc>
            </a:pPr>
            <a:r>
              <a:rPr lang="en-US" altLang="zh-CN" sz="2000"/>
              <a:t>Input X</a:t>
            </a:r>
          </a:p>
        </p:txBody>
      </p:sp>
      <p:sp>
        <p:nvSpPr>
          <p:cNvPr id="33" name="文本框 32"/>
          <p:cNvSpPr txBox="1"/>
          <p:nvPr>
            <p:custDataLst>
              <p:tags r:id="rId4"/>
            </p:custDataLst>
          </p:nvPr>
        </p:nvSpPr>
        <p:spPr>
          <a:xfrm>
            <a:off x="4409440" y="2347595"/>
            <a:ext cx="1616075" cy="104838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dirty="0"/>
              <a:t>Hour</a:t>
            </a:r>
          </a:p>
          <a:p>
            <a:pPr marL="285750" indent="-285750">
              <a:lnSpc>
                <a:spcPct val="150000"/>
              </a:lnSpc>
              <a:buFont typeface="Arial" panose="020B0604020202020204" pitchFamily="34" charset="0"/>
              <a:buChar char="•"/>
            </a:pPr>
            <a:r>
              <a:rPr lang="en-US" altLang="zh-CN" dirty="0"/>
              <a:t>Device IP</a:t>
            </a:r>
          </a:p>
        </p:txBody>
      </p:sp>
      <p:sp>
        <p:nvSpPr>
          <p:cNvPr id="35" name="文本框 34"/>
          <p:cNvSpPr txBox="1"/>
          <p:nvPr/>
        </p:nvSpPr>
        <p:spPr>
          <a:xfrm>
            <a:off x="2840355" y="3287395"/>
            <a:ext cx="1246505" cy="645160"/>
          </a:xfrm>
          <a:prstGeom prst="rect">
            <a:avLst/>
          </a:prstGeom>
          <a:noFill/>
        </p:spPr>
        <p:txBody>
          <a:bodyPr wrap="square" rtlCol="0">
            <a:spAutoFit/>
          </a:bodyPr>
          <a:lstStyle/>
          <a:p>
            <a:pPr algn="ctr"/>
            <a:r>
              <a:rPr lang="en-US" altLang="zh-CN" sz="1800"/>
              <a:t>Data Cleaning</a:t>
            </a:r>
          </a:p>
        </p:txBody>
      </p:sp>
      <p:sp>
        <p:nvSpPr>
          <p:cNvPr id="36" name="矩形 35"/>
          <p:cNvSpPr/>
          <p:nvPr>
            <p:custDataLst>
              <p:tags r:id="rId5"/>
            </p:custDataLst>
          </p:nvPr>
        </p:nvSpPr>
        <p:spPr>
          <a:xfrm>
            <a:off x="4393565" y="3867150"/>
            <a:ext cx="1661160" cy="124142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7" name="文本框 36"/>
          <p:cNvSpPr txBox="1"/>
          <p:nvPr>
            <p:custDataLst>
              <p:tags r:id="rId6"/>
            </p:custDataLst>
          </p:nvPr>
        </p:nvSpPr>
        <p:spPr>
          <a:xfrm>
            <a:off x="4400550" y="3879215"/>
            <a:ext cx="1642110" cy="398780"/>
          </a:xfrm>
          <a:prstGeom prst="rect">
            <a:avLst/>
          </a:prstGeom>
          <a:solidFill>
            <a:schemeClr val="accent1">
              <a:lumMod val="20000"/>
              <a:lumOff val="80000"/>
            </a:schemeClr>
          </a:solidFill>
        </p:spPr>
        <p:txBody>
          <a:bodyPr wrap="square" rtlCol="0">
            <a:spAutoFit/>
          </a:bodyPr>
          <a:lstStyle/>
          <a:p>
            <a:pPr algn="ctr">
              <a:lnSpc>
                <a:spcPct val="100000"/>
              </a:lnSpc>
            </a:pPr>
            <a:r>
              <a:rPr lang="en-US" altLang="zh-CN" sz="2000"/>
              <a:t>Target Y</a:t>
            </a:r>
          </a:p>
        </p:txBody>
      </p:sp>
      <p:sp>
        <p:nvSpPr>
          <p:cNvPr id="38" name="文本框 37"/>
          <p:cNvSpPr txBox="1"/>
          <p:nvPr>
            <p:custDataLst>
              <p:tags r:id="rId7"/>
            </p:custDataLst>
          </p:nvPr>
        </p:nvSpPr>
        <p:spPr>
          <a:xfrm>
            <a:off x="4393565" y="4277995"/>
            <a:ext cx="1675765" cy="64516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dirty="0"/>
              <a:t>Packet Length Range</a:t>
            </a:r>
          </a:p>
          <a:p>
            <a:pPr>
              <a:lnSpc>
                <a:spcPct val="150000"/>
              </a:lnSpc>
            </a:pPr>
            <a:endParaRPr lang="en-US" altLang="zh-CN" dirty="0"/>
          </a:p>
        </p:txBody>
      </p:sp>
      <p:sp>
        <p:nvSpPr>
          <p:cNvPr id="41" name="左大括号 40"/>
          <p:cNvSpPr/>
          <p:nvPr/>
        </p:nvSpPr>
        <p:spPr>
          <a:xfrm>
            <a:off x="3900170" y="2327275"/>
            <a:ext cx="396240" cy="258699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2" name="矩形 41"/>
          <p:cNvSpPr/>
          <p:nvPr>
            <p:custDataLst>
              <p:tags r:id="rId8"/>
            </p:custDataLst>
          </p:nvPr>
        </p:nvSpPr>
        <p:spPr>
          <a:xfrm>
            <a:off x="7556500" y="1918970"/>
            <a:ext cx="2277110" cy="184658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5" name="文本框 44"/>
          <p:cNvSpPr txBox="1"/>
          <p:nvPr>
            <p:custDataLst>
              <p:tags r:id="rId9"/>
            </p:custDataLst>
          </p:nvPr>
        </p:nvSpPr>
        <p:spPr>
          <a:xfrm>
            <a:off x="7565390" y="1931035"/>
            <a:ext cx="2267585" cy="491490"/>
          </a:xfrm>
          <a:prstGeom prst="rect">
            <a:avLst/>
          </a:prstGeom>
          <a:solidFill>
            <a:schemeClr val="accent1">
              <a:lumMod val="20000"/>
              <a:lumOff val="80000"/>
            </a:schemeClr>
          </a:solidFill>
        </p:spPr>
        <p:txBody>
          <a:bodyPr wrap="square" rtlCol="0">
            <a:spAutoFit/>
          </a:bodyPr>
          <a:lstStyle/>
          <a:p>
            <a:pPr algn="ctr">
              <a:lnSpc>
                <a:spcPct val="130000"/>
              </a:lnSpc>
            </a:pPr>
            <a:r>
              <a:rPr lang="en-US" altLang="zh-CN" sz="2000"/>
              <a:t>Models Training</a:t>
            </a:r>
          </a:p>
        </p:txBody>
      </p:sp>
      <p:sp>
        <p:nvSpPr>
          <p:cNvPr id="46" name="文本框 45"/>
          <p:cNvSpPr txBox="1"/>
          <p:nvPr>
            <p:custDataLst>
              <p:tags r:id="rId10"/>
            </p:custDataLst>
          </p:nvPr>
        </p:nvSpPr>
        <p:spPr>
          <a:xfrm>
            <a:off x="7565390" y="2398395"/>
            <a:ext cx="2333625" cy="1308735"/>
          </a:xfrm>
          <a:prstGeom prst="rect">
            <a:avLst/>
          </a:prstGeom>
          <a:noFill/>
        </p:spPr>
        <p:txBody>
          <a:bodyPr wrap="square" rtlCol="0">
            <a:noAutofit/>
          </a:bodyPr>
          <a:lstStyle/>
          <a:p>
            <a:pPr>
              <a:lnSpc>
                <a:spcPct val="150000"/>
              </a:lnSpc>
            </a:pPr>
            <a:r>
              <a:rPr lang="en-US" altLang="zh-CN" b="1"/>
              <a:t>Training Data</a:t>
            </a:r>
          </a:p>
          <a:p>
            <a:pPr>
              <a:lnSpc>
                <a:spcPct val="150000"/>
              </a:lnSpc>
            </a:pPr>
            <a:r>
              <a:rPr lang="en-US" altLang="zh-CN" b="1"/>
              <a:t>Classification Algorithm:</a:t>
            </a:r>
          </a:p>
          <a:p>
            <a:pPr marL="285750" indent="-285750">
              <a:buFont typeface="Arial" panose="020B0604020202020204" pitchFamily="34" charset="0"/>
              <a:buChar char="•"/>
            </a:pPr>
            <a:r>
              <a:rPr lang="en-US" altLang="zh-CN">
                <a:solidFill>
                  <a:schemeClr val="tx1"/>
                </a:solidFill>
                <a:sym typeface="+mn-ea"/>
              </a:rPr>
              <a:t>Random Forest</a:t>
            </a:r>
          </a:p>
          <a:p>
            <a:pPr marL="285750" indent="-285750">
              <a:buFont typeface="Arial" panose="020B0604020202020204" pitchFamily="34" charset="0"/>
              <a:buChar char="•"/>
            </a:pPr>
            <a:r>
              <a:rPr lang="en-US" altLang="zh-CN">
                <a:solidFill>
                  <a:schemeClr val="tx1"/>
                </a:solidFill>
                <a:sym typeface="+mn-ea"/>
              </a:rPr>
              <a:t>SVM</a:t>
            </a:r>
          </a:p>
          <a:p>
            <a:pPr marL="285750" indent="-285750">
              <a:buFont typeface="Arial" panose="020B0604020202020204" pitchFamily="34" charset="0"/>
              <a:buChar char="•"/>
            </a:pPr>
            <a:r>
              <a:rPr lang="en-US" altLang="zh-CN">
                <a:solidFill>
                  <a:schemeClr val="tx1"/>
                </a:solidFill>
                <a:sym typeface="+mn-ea"/>
              </a:rPr>
              <a:t>Logistic</a:t>
            </a:r>
            <a:endParaRPr lang="en-US" altLang="zh-CN"/>
          </a:p>
        </p:txBody>
      </p:sp>
      <p:sp>
        <p:nvSpPr>
          <p:cNvPr id="48" name="文本框 47"/>
          <p:cNvSpPr txBox="1"/>
          <p:nvPr>
            <p:custDataLst>
              <p:tags r:id="rId11"/>
            </p:custDataLst>
          </p:nvPr>
        </p:nvSpPr>
        <p:spPr>
          <a:xfrm>
            <a:off x="6240145" y="3367405"/>
            <a:ext cx="1246505" cy="458470"/>
          </a:xfrm>
          <a:prstGeom prst="rect">
            <a:avLst/>
          </a:prstGeom>
          <a:noFill/>
        </p:spPr>
        <p:txBody>
          <a:bodyPr wrap="square" rtlCol="0">
            <a:noAutofit/>
          </a:bodyPr>
          <a:lstStyle/>
          <a:p>
            <a:pPr algn="ctr"/>
            <a:r>
              <a:rPr lang="en-US" altLang="zh-CN" sz="1800"/>
              <a:t>Model</a:t>
            </a:r>
          </a:p>
          <a:p>
            <a:pPr algn="ctr"/>
            <a:r>
              <a:rPr lang="en-US" altLang="zh-CN" sz="1800"/>
              <a:t>Biulding</a:t>
            </a:r>
          </a:p>
        </p:txBody>
      </p:sp>
      <p:sp>
        <p:nvSpPr>
          <p:cNvPr id="50" name="右大括号 49"/>
          <p:cNvSpPr/>
          <p:nvPr/>
        </p:nvSpPr>
        <p:spPr>
          <a:xfrm>
            <a:off x="6130290" y="2338705"/>
            <a:ext cx="252095" cy="2691765"/>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52" name="直接箭头连接符 51"/>
          <p:cNvCxnSpPr>
            <a:cxnSpLocks/>
          </p:cNvCxnSpPr>
          <p:nvPr/>
        </p:nvCxnSpPr>
        <p:spPr>
          <a:xfrm>
            <a:off x="2992755" y="3620770"/>
            <a:ext cx="9074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0" name="矩形 59"/>
          <p:cNvSpPr/>
          <p:nvPr>
            <p:custDataLst>
              <p:tags r:id="rId12"/>
            </p:custDataLst>
          </p:nvPr>
        </p:nvSpPr>
        <p:spPr>
          <a:xfrm>
            <a:off x="7575550" y="4252595"/>
            <a:ext cx="2219325" cy="89281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1" name="文本框 60"/>
          <p:cNvSpPr txBox="1"/>
          <p:nvPr>
            <p:custDataLst>
              <p:tags r:id="rId13"/>
            </p:custDataLst>
          </p:nvPr>
        </p:nvSpPr>
        <p:spPr>
          <a:xfrm>
            <a:off x="7584440" y="4264660"/>
            <a:ext cx="2198370" cy="491490"/>
          </a:xfrm>
          <a:prstGeom prst="rect">
            <a:avLst/>
          </a:prstGeom>
          <a:solidFill>
            <a:schemeClr val="accent1">
              <a:lumMod val="20000"/>
              <a:lumOff val="80000"/>
            </a:schemeClr>
          </a:solidFill>
        </p:spPr>
        <p:txBody>
          <a:bodyPr wrap="square" rtlCol="0">
            <a:spAutoFit/>
          </a:bodyPr>
          <a:lstStyle/>
          <a:p>
            <a:pPr algn="ctr">
              <a:lnSpc>
                <a:spcPct val="130000"/>
              </a:lnSpc>
            </a:pPr>
            <a:r>
              <a:rPr lang="en-US" altLang="zh-CN" sz="2000"/>
              <a:t>Models Test</a:t>
            </a:r>
          </a:p>
        </p:txBody>
      </p:sp>
      <p:sp>
        <p:nvSpPr>
          <p:cNvPr id="62" name="文本框 61"/>
          <p:cNvSpPr txBox="1"/>
          <p:nvPr>
            <p:custDataLst>
              <p:tags r:id="rId14"/>
            </p:custDataLst>
          </p:nvPr>
        </p:nvSpPr>
        <p:spPr>
          <a:xfrm>
            <a:off x="7584440" y="4732020"/>
            <a:ext cx="2250440" cy="516255"/>
          </a:xfrm>
          <a:prstGeom prst="rect">
            <a:avLst/>
          </a:prstGeom>
          <a:noFill/>
        </p:spPr>
        <p:txBody>
          <a:bodyPr wrap="square" rtlCol="0">
            <a:noAutofit/>
          </a:bodyPr>
          <a:lstStyle/>
          <a:p>
            <a:pPr>
              <a:lnSpc>
                <a:spcPct val="150000"/>
              </a:lnSpc>
            </a:pPr>
            <a:r>
              <a:rPr lang="en-US" altLang="zh-CN" b="1"/>
              <a:t>Test Data</a:t>
            </a:r>
          </a:p>
          <a:p>
            <a:pPr>
              <a:lnSpc>
                <a:spcPct val="150000"/>
              </a:lnSpc>
            </a:pPr>
            <a:endParaRPr lang="en-US" altLang="zh-CN" b="1"/>
          </a:p>
          <a:p>
            <a:pPr>
              <a:lnSpc>
                <a:spcPct val="150000"/>
              </a:lnSpc>
            </a:pPr>
            <a:endParaRPr lang="en-US" altLang="zh-CN" b="1"/>
          </a:p>
          <a:p>
            <a:pPr>
              <a:lnSpc>
                <a:spcPct val="150000"/>
              </a:lnSpc>
            </a:pPr>
            <a:endParaRPr lang="en-US" altLang="zh-CN" b="1"/>
          </a:p>
          <a:p>
            <a:pPr marL="285750" indent="-285750">
              <a:buFont typeface="Arial" panose="020B0604020202020204" pitchFamily="34" charset="0"/>
              <a:buChar char="•"/>
            </a:pPr>
            <a:endParaRPr lang="en-US" altLang="zh-CN"/>
          </a:p>
        </p:txBody>
      </p:sp>
      <p:cxnSp>
        <p:nvCxnSpPr>
          <p:cNvPr id="63" name="直接箭头连接符 62"/>
          <p:cNvCxnSpPr>
            <a:endCxn id="61" idx="0"/>
          </p:cNvCxnSpPr>
          <p:nvPr>
            <p:custDataLst>
              <p:tags r:id="rId15"/>
            </p:custDataLst>
          </p:nvPr>
        </p:nvCxnSpPr>
        <p:spPr>
          <a:xfrm>
            <a:off x="8683625" y="3765550"/>
            <a:ext cx="0" cy="4991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5" name="直接箭头连接符 64"/>
          <p:cNvCxnSpPr>
            <a:cxnSpLocks/>
          </p:cNvCxnSpPr>
          <p:nvPr>
            <p:custDataLst>
              <p:tags r:id="rId16"/>
            </p:custDataLst>
          </p:nvPr>
        </p:nvCxnSpPr>
        <p:spPr>
          <a:xfrm>
            <a:off x="6231255" y="3707130"/>
            <a:ext cx="9499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6" name="左大括号 65"/>
          <p:cNvSpPr/>
          <p:nvPr>
            <p:custDataLst>
              <p:tags r:id="rId17"/>
            </p:custDataLst>
          </p:nvPr>
        </p:nvSpPr>
        <p:spPr>
          <a:xfrm>
            <a:off x="7181215" y="2398395"/>
            <a:ext cx="396240" cy="258699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7" name="右大括号 66"/>
          <p:cNvSpPr/>
          <p:nvPr>
            <p:custDataLst>
              <p:tags r:id="rId18"/>
            </p:custDataLst>
          </p:nvPr>
        </p:nvSpPr>
        <p:spPr>
          <a:xfrm>
            <a:off x="9895840" y="2338705"/>
            <a:ext cx="252095" cy="2691765"/>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68" name="直接箭头连接符 67"/>
          <p:cNvCxnSpPr/>
          <p:nvPr>
            <p:custDataLst>
              <p:tags r:id="rId19"/>
            </p:custDataLst>
          </p:nvPr>
        </p:nvCxnSpPr>
        <p:spPr>
          <a:xfrm flipV="1">
            <a:off x="10109200" y="3685540"/>
            <a:ext cx="104965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9" name="文本框 68"/>
          <p:cNvSpPr txBox="1"/>
          <p:nvPr>
            <p:custDataLst>
              <p:tags r:id="rId20"/>
            </p:custDataLst>
          </p:nvPr>
        </p:nvSpPr>
        <p:spPr>
          <a:xfrm>
            <a:off x="10046335" y="3376295"/>
            <a:ext cx="1318895" cy="458470"/>
          </a:xfrm>
          <a:prstGeom prst="rect">
            <a:avLst/>
          </a:prstGeom>
          <a:noFill/>
        </p:spPr>
        <p:txBody>
          <a:bodyPr wrap="square" rtlCol="0">
            <a:noAutofit/>
          </a:bodyPr>
          <a:lstStyle/>
          <a:p>
            <a:pPr algn="ctr"/>
            <a:r>
              <a:rPr lang="en-US" altLang="zh-CN" sz="1800"/>
              <a:t>Model</a:t>
            </a:r>
          </a:p>
          <a:p>
            <a:pPr algn="ctr"/>
            <a:r>
              <a:rPr lang="en-US" altLang="zh-CN" sz="1800"/>
              <a:t>Evaluation</a:t>
            </a:r>
          </a:p>
        </p:txBody>
      </p:sp>
      <p:sp>
        <p:nvSpPr>
          <p:cNvPr id="73" name="文本框 72"/>
          <p:cNvSpPr txBox="1"/>
          <p:nvPr/>
        </p:nvSpPr>
        <p:spPr>
          <a:xfrm>
            <a:off x="11264265" y="2705735"/>
            <a:ext cx="519430" cy="1873885"/>
          </a:xfrm>
          <a:prstGeom prst="rect">
            <a:avLst/>
          </a:prstGeom>
          <a:solidFill>
            <a:schemeClr val="bg2">
              <a:lumMod val="20000"/>
              <a:lumOff val="80000"/>
            </a:schemeClr>
          </a:solidFill>
          <a:ln>
            <a:solidFill>
              <a:schemeClr val="accent1"/>
            </a:solidFill>
          </a:ln>
        </p:spPr>
        <p:txBody>
          <a:bodyPr wrap="square" rtlCol="0">
            <a:noAutofit/>
          </a:bodyPr>
          <a:lstStyle/>
          <a:p>
            <a:r>
              <a:rPr lang="en-US" altLang="zh-CN" sz="2000"/>
              <a:t>F1</a:t>
            </a:r>
          </a:p>
          <a:p>
            <a:r>
              <a:rPr lang="en-US" altLang="zh-CN" sz="2000"/>
              <a:t>S</a:t>
            </a:r>
          </a:p>
          <a:p>
            <a:r>
              <a:rPr lang="en-US" altLang="zh-CN" sz="2000"/>
              <a:t>o</a:t>
            </a:r>
          </a:p>
          <a:p>
            <a:r>
              <a:rPr lang="en-US" altLang="zh-CN" sz="2000"/>
              <a:t>c</a:t>
            </a:r>
          </a:p>
          <a:p>
            <a:r>
              <a:rPr lang="en-US" altLang="zh-CN" sz="2000"/>
              <a:t>r</a:t>
            </a:r>
          </a:p>
          <a:p>
            <a:r>
              <a:rPr lang="en-US" altLang="zh-CN" sz="2000"/>
              <a:t>e</a:t>
            </a:r>
          </a:p>
        </p:txBody>
      </p:sp>
      <p:sp>
        <p:nvSpPr>
          <p:cNvPr id="74" name="文本框 73"/>
          <p:cNvSpPr txBox="1"/>
          <p:nvPr/>
        </p:nvSpPr>
        <p:spPr>
          <a:xfrm>
            <a:off x="629285" y="5267960"/>
            <a:ext cx="4531360" cy="737235"/>
          </a:xfrm>
          <a:prstGeom prst="rect">
            <a:avLst/>
          </a:prstGeom>
          <a:noFill/>
        </p:spPr>
        <p:txBody>
          <a:bodyPr wrap="square" rtlCol="0">
            <a:spAutoFit/>
          </a:bodyPr>
          <a:lstStyle/>
          <a:p>
            <a:r>
              <a:rPr lang="en-US" altLang="zh-CN" dirty="0">
                <a:sym typeface="+mn-ea"/>
              </a:rPr>
              <a:t>Packet Length Range: </a:t>
            </a:r>
          </a:p>
          <a:p>
            <a:endParaRPr lang="en-US" altLang="zh-CN" dirty="0"/>
          </a:p>
          <a:p>
            <a:endParaRPr lang="zh-CN" altLang="en-US" dirty="0"/>
          </a:p>
        </p:txBody>
      </p:sp>
      <p:graphicFrame>
        <p:nvGraphicFramePr>
          <p:cNvPr id="75" name="表格 74"/>
          <p:cNvGraphicFramePr/>
          <p:nvPr>
            <p:custDataLst>
              <p:tags r:id="rId21"/>
            </p:custDataLst>
            <p:extLst>
              <p:ext uri="{D42A27DB-BD31-4B8C-83A1-F6EECF244321}">
                <p14:modId xmlns:p14="http://schemas.microsoft.com/office/powerpoint/2010/main" val="1056175622"/>
              </p:ext>
            </p:extLst>
          </p:nvPr>
        </p:nvGraphicFramePr>
        <p:xfrm>
          <a:off x="737235" y="5546725"/>
          <a:ext cx="10251440" cy="1034479"/>
        </p:xfrm>
        <a:graphic>
          <a:graphicData uri="http://schemas.openxmlformats.org/drawingml/2006/table">
            <a:tbl>
              <a:tblPr firstRow="1" bandRow="1">
                <a:tableStyleId>{5C22544A-7EE6-4342-B048-85BDC9FD1C3A}</a:tableStyleId>
              </a:tblPr>
              <a:tblGrid>
                <a:gridCol w="205867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gridCol w="2562860">
                  <a:extLst>
                    <a:ext uri="{9D8B030D-6E8A-4147-A177-3AD203B41FA5}">
                      <a16:colId xmlns:a16="http://schemas.microsoft.com/office/drawing/2014/main" val="20002"/>
                    </a:ext>
                  </a:extLst>
                </a:gridCol>
                <a:gridCol w="2562860">
                  <a:extLst>
                    <a:ext uri="{9D8B030D-6E8A-4147-A177-3AD203B41FA5}">
                      <a16:colId xmlns:a16="http://schemas.microsoft.com/office/drawing/2014/main" val="20003"/>
                    </a:ext>
                  </a:extLst>
                </a:gridCol>
              </a:tblGrid>
              <a:tr h="304800">
                <a:tc>
                  <a:txBody>
                    <a:bodyPr/>
                    <a:lstStyle/>
                    <a:p>
                      <a:pPr algn="ctr">
                        <a:lnSpc>
                          <a:spcPct val="120000"/>
                        </a:lnSpc>
                        <a:buNone/>
                      </a:pPr>
                      <a:r>
                        <a:rPr lang="en-US" altLang="zh-CN"/>
                        <a:t>0-300</a:t>
                      </a:r>
                    </a:p>
                  </a:txBody>
                  <a:tcPr/>
                </a:tc>
                <a:tc>
                  <a:txBody>
                    <a:bodyPr/>
                    <a:lstStyle/>
                    <a:p>
                      <a:pPr algn="ctr">
                        <a:lnSpc>
                          <a:spcPct val="120000"/>
                        </a:lnSpc>
                        <a:buNone/>
                      </a:pPr>
                      <a:r>
                        <a:rPr lang="en-US" altLang="zh-CN"/>
                        <a:t>301-800</a:t>
                      </a:r>
                    </a:p>
                  </a:txBody>
                  <a:tcPr/>
                </a:tc>
                <a:tc>
                  <a:txBody>
                    <a:bodyPr/>
                    <a:lstStyle/>
                    <a:p>
                      <a:pPr algn="ctr">
                        <a:lnSpc>
                          <a:spcPct val="120000"/>
                        </a:lnSpc>
                        <a:buNone/>
                      </a:pPr>
                      <a:r>
                        <a:rPr lang="en-US" altLang="zh-CN"/>
                        <a:t>801-4000</a:t>
                      </a:r>
                    </a:p>
                  </a:txBody>
                  <a:tcPr/>
                </a:tc>
                <a:tc>
                  <a:txBody>
                    <a:bodyPr/>
                    <a:lstStyle/>
                    <a:p>
                      <a:pPr algn="ctr">
                        <a:lnSpc>
                          <a:spcPct val="120000"/>
                        </a:lnSpc>
                        <a:buNone/>
                      </a:pPr>
                      <a:r>
                        <a:rPr lang="en-US" altLang="zh-CN"/>
                        <a:t>4001-8000</a:t>
                      </a:r>
                    </a:p>
                  </a:txBody>
                  <a:tcPr/>
                </a:tc>
                <a:extLst>
                  <a:ext uri="{0D108BD9-81ED-4DB2-BD59-A6C34878D82A}">
                    <a16:rowId xmlns:a16="http://schemas.microsoft.com/office/drawing/2014/main" val="10000"/>
                  </a:ext>
                </a:extLst>
              </a:tr>
              <a:tr h="347345">
                <a:tc>
                  <a:txBody>
                    <a:bodyPr/>
                    <a:lstStyle/>
                    <a:p>
                      <a:pPr algn="ctr">
                        <a:lnSpc>
                          <a:spcPct val="120000"/>
                        </a:lnSpc>
                        <a:buNone/>
                      </a:pPr>
                      <a:r>
                        <a:rPr lang="en-US" altLang="zh-CN"/>
                        <a:t>Web Browsing</a:t>
                      </a:r>
                    </a:p>
                  </a:txBody>
                  <a:tcPr/>
                </a:tc>
                <a:tc>
                  <a:txBody>
                    <a:bodyPr/>
                    <a:lstStyle/>
                    <a:p>
                      <a:pPr algn="ctr">
                        <a:lnSpc>
                          <a:spcPct val="120000"/>
                        </a:lnSpc>
                        <a:buNone/>
                      </a:pPr>
                      <a:r>
                        <a:rPr lang="en-US" altLang="zh-CN" sz="1400">
                          <a:sym typeface="+mn-ea"/>
                        </a:rPr>
                        <a:t>Web Browsing</a:t>
                      </a:r>
                      <a:endParaRPr lang="zh-CN" altLang="en-US"/>
                    </a:p>
                  </a:txBody>
                  <a:tcPr/>
                </a:tc>
                <a:tc>
                  <a:txBody>
                    <a:bodyPr/>
                    <a:lstStyle/>
                    <a:p>
                      <a:pPr algn="ctr">
                        <a:lnSpc>
                          <a:spcPct val="120000"/>
                        </a:lnSpc>
                        <a:buNone/>
                      </a:pPr>
                      <a:r>
                        <a:rPr lang="en-US" altLang="zh-CN"/>
                        <a:t>Streaming</a:t>
                      </a:r>
                    </a:p>
                  </a:txBody>
                  <a:tcPr/>
                </a:tc>
                <a:tc>
                  <a:txBody>
                    <a:bodyPr/>
                    <a:lstStyle/>
                    <a:p>
                      <a:pPr algn="ctr">
                        <a:lnSpc>
                          <a:spcPct val="120000"/>
                        </a:lnSpc>
                        <a:buNone/>
                      </a:pPr>
                      <a:r>
                        <a:rPr lang="en-US" altLang="zh-CN" sz="1400">
                          <a:sym typeface="+mn-ea"/>
                        </a:rPr>
                        <a:t>Streaming</a:t>
                      </a:r>
                      <a:endParaRPr lang="zh-CN" altLang="en-US"/>
                    </a:p>
                  </a:txBody>
                  <a:tcPr/>
                </a:tc>
                <a:extLst>
                  <a:ext uri="{0D108BD9-81ED-4DB2-BD59-A6C34878D82A}">
                    <a16:rowId xmlns:a16="http://schemas.microsoft.com/office/drawing/2014/main" val="10001"/>
                  </a:ext>
                </a:extLst>
              </a:tr>
              <a:tr h="363220">
                <a:tc>
                  <a:txBody>
                    <a:bodyPr/>
                    <a:lstStyle/>
                    <a:p>
                      <a:pPr algn="ctr">
                        <a:lnSpc>
                          <a:spcPct val="120000"/>
                        </a:lnSpc>
                        <a:buNone/>
                      </a:pPr>
                      <a:r>
                        <a:rPr lang="en-US" altLang="zh-CN" dirty="0"/>
                        <a:t>iPad/iPhone</a:t>
                      </a:r>
                    </a:p>
                  </a:txBody>
                  <a:tcPr/>
                </a:tc>
                <a:tc>
                  <a:txBody>
                    <a:bodyPr/>
                    <a:lstStyle/>
                    <a:p>
                      <a:pPr algn="ctr">
                        <a:lnSpc>
                          <a:spcPct val="120000"/>
                        </a:lnSpc>
                        <a:buNone/>
                      </a:pPr>
                      <a:r>
                        <a:rPr lang="en-US" altLang="zh-CN" sz="1400">
                          <a:sym typeface="+mn-ea"/>
                        </a:rPr>
                        <a:t>Laptop</a:t>
                      </a:r>
                      <a:endParaRPr lang="zh-CN" altLang="en-US"/>
                    </a:p>
                  </a:txBody>
                  <a:tcPr/>
                </a:tc>
                <a:tc>
                  <a:txBody>
                    <a:bodyPr/>
                    <a:lstStyle/>
                    <a:p>
                      <a:pPr algn="ctr">
                        <a:lnSpc>
                          <a:spcPct val="120000"/>
                        </a:lnSpc>
                        <a:buNone/>
                      </a:pPr>
                      <a:r>
                        <a:rPr lang="en-US" altLang="zh-CN" sz="1400" dirty="0">
                          <a:sym typeface="+mn-ea"/>
                        </a:rPr>
                        <a:t>iPad/iPhone</a:t>
                      </a:r>
                      <a:endParaRPr lang="zh-CN" altLang="en-US" dirty="0"/>
                    </a:p>
                  </a:txBody>
                  <a:tcPr/>
                </a:tc>
                <a:tc>
                  <a:txBody>
                    <a:bodyPr/>
                    <a:lstStyle/>
                    <a:p>
                      <a:pPr algn="ctr">
                        <a:lnSpc>
                          <a:spcPct val="120000"/>
                        </a:lnSpc>
                        <a:buNone/>
                      </a:pPr>
                      <a:r>
                        <a:rPr lang="en-US" altLang="zh-CN" dirty="0"/>
                        <a:t>Smart TV</a:t>
                      </a:r>
                    </a:p>
                  </a:txBody>
                  <a:tcPr/>
                </a:tc>
                <a:extLst>
                  <a:ext uri="{0D108BD9-81ED-4DB2-BD59-A6C34878D82A}">
                    <a16:rowId xmlns:a16="http://schemas.microsoft.com/office/drawing/2014/main" val="10002"/>
                  </a:ext>
                </a:extLst>
              </a:tr>
            </a:tbl>
          </a:graphicData>
        </a:graphic>
      </p:graphicFrame>
      <p:cxnSp>
        <p:nvCxnSpPr>
          <p:cNvPr id="76" name="Straight Connector 15"/>
          <p:cNvCxnSpPr/>
          <p:nvPr>
            <p:custDataLst>
              <p:tags r:id="rId22"/>
            </p:custDataLst>
          </p:nvPr>
        </p:nvCxnSpPr>
        <p:spPr>
          <a:xfrm>
            <a:off x="696045" y="1651953"/>
            <a:ext cx="907732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a:t>
            </a:r>
            <a:r>
              <a:rPr lang="en-US" altLang="zh-CN" sz="3200" dirty="0">
                <a:solidFill>
                  <a:srgbClr val="18478F"/>
                </a:solidFill>
                <a:latin typeface="Microsoft YaHei" panose="020B0503020204020204" charset="-122"/>
                <a:ea typeface="Microsoft YaHei" panose="020B0503020204020204" charset="-122"/>
                <a:sym typeface="+mn-ea"/>
              </a:rPr>
              <a:t>ML Model Evaluation</a:t>
            </a:r>
          </a:p>
        </p:txBody>
      </p:sp>
      <p:pic>
        <p:nvPicPr>
          <p:cNvPr id="8" name="Picture 9" descr="A picture containing text, sign, dark&#10;&#10;Description automatically generated"/>
          <p:cNvPicPr>
            <a:picLocks noChangeAspect="1"/>
          </p:cNvPicPr>
          <p:nvPr/>
        </p:nvPicPr>
        <p:blipFill>
          <a:blip r:embed="rId6"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696045" y="1651953"/>
            <a:ext cx="843089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3" name="图片 2" descr="c0b449dff1b2e4b3bbe1b105d4b9459"/>
          <p:cNvPicPr>
            <a:picLocks noChangeAspect="1"/>
          </p:cNvPicPr>
          <p:nvPr>
            <p:custDataLst>
              <p:tags r:id="rId3"/>
            </p:custDataLst>
          </p:nvPr>
        </p:nvPicPr>
        <p:blipFill>
          <a:blip r:embed="rId7"/>
          <a:stretch>
            <a:fillRect/>
          </a:stretch>
        </p:blipFill>
        <p:spPr>
          <a:xfrm>
            <a:off x="841375" y="1767840"/>
            <a:ext cx="4737735" cy="3562985"/>
          </a:xfrm>
          <a:prstGeom prst="rect">
            <a:avLst/>
          </a:prstGeom>
        </p:spPr>
      </p:pic>
      <p:sp>
        <p:nvSpPr>
          <p:cNvPr id="5" name="文本框 4"/>
          <p:cNvSpPr txBox="1"/>
          <p:nvPr/>
        </p:nvSpPr>
        <p:spPr>
          <a:xfrm>
            <a:off x="841375" y="5457825"/>
            <a:ext cx="10704195" cy="1124585"/>
          </a:xfrm>
          <a:prstGeom prst="rect">
            <a:avLst/>
          </a:prstGeom>
          <a:noFill/>
        </p:spPr>
        <p:txBody>
          <a:bodyPr wrap="square" rtlCol="0" anchor="t">
            <a:spAutoFit/>
          </a:bodyPr>
          <a:lstStyle/>
          <a:p>
            <a:r>
              <a:rPr lang="en-US" altLang="zh-CN" sz="2400" dirty="0">
                <a:solidFill>
                  <a:srgbClr val="18478F"/>
                </a:solidFill>
                <a:latin typeface="Microsoft YaHei" panose="020B0503020204020204" charset="-122"/>
                <a:ea typeface="Microsoft YaHei" panose="020B0503020204020204" charset="-122"/>
                <a:sym typeface="+mn-ea"/>
              </a:rPr>
              <a:t>   ML Model Selection :</a:t>
            </a: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Random Forest For Pattern Usage Model </a:t>
            </a: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ML model no impact for Random Usage</a:t>
            </a:r>
          </a:p>
        </p:txBody>
      </p:sp>
      <p:pic>
        <p:nvPicPr>
          <p:cNvPr id="6" name="图片 5"/>
          <p:cNvPicPr>
            <a:picLocks noChangeAspect="1"/>
          </p:cNvPicPr>
          <p:nvPr/>
        </p:nvPicPr>
        <p:blipFill>
          <a:blip r:embed="rId8"/>
          <a:stretch>
            <a:fillRect/>
          </a:stretch>
        </p:blipFill>
        <p:spPr>
          <a:xfrm>
            <a:off x="6243320" y="1750060"/>
            <a:ext cx="5053965" cy="3730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NS3 Set Up</a:t>
            </a:r>
            <a:endParaRPr lang="en-US" altLang="zh-CN" sz="3200" dirty="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5"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696045" y="1651953"/>
            <a:ext cx="6965950"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95680" y="1713865"/>
            <a:ext cx="9873615" cy="4585871"/>
          </a:xfrm>
          <a:prstGeom prst="rect">
            <a:avLst/>
          </a:prstGeom>
          <a:noFill/>
        </p:spPr>
        <p:txBody>
          <a:bodyPr wrap="square" rtlCol="0" anchor="t">
            <a:spAutoFit/>
          </a:bodyPr>
          <a:lstStyle/>
          <a:p>
            <a:r>
              <a:rPr lang="en-US" altLang="zh-CN" sz="2000" b="1" dirty="0">
                <a:solidFill>
                  <a:srgbClr val="FF0000"/>
                </a:solidFill>
                <a:latin typeface="Microsoft YaHei" panose="020B0503020204020204" charset="-122"/>
                <a:ea typeface="Microsoft YaHei" panose="020B0503020204020204" charset="-122"/>
                <a:cs typeface="Arial Black" panose="020B0A04020102020204" pitchFamily="34" charset="0"/>
              </a:rPr>
              <a:t>Common parameters</a:t>
            </a:r>
            <a:r>
              <a:rPr lang="en-US" altLang="zh-CN" sz="2000" b="1" dirty="0">
                <a:solidFill>
                  <a:srgbClr val="FF0000"/>
                </a:solidFill>
                <a:latin typeface="Microsoft YaHei" panose="020B0503020204020204" charset="-122"/>
                <a:ea typeface="Microsoft YaHei" panose="020B0503020204020204" charset="-122"/>
                <a:cs typeface="Arial Black" panose="020B0A04020102020204" pitchFamily="34" charset="0"/>
                <a:sym typeface="+mn-ea"/>
              </a:rPr>
              <a:t>:</a:t>
            </a:r>
          </a:p>
          <a:p>
            <a:endParaRPr lang="en-US" altLang="zh-CN" sz="20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1. Node Configuration:</a:t>
            </a: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WiFi Station Nodes (Devices):</a:t>
            </a:r>
            <a:r>
              <a:rPr lang="en-US" altLang="zh-CN" dirty="0">
                <a:solidFill>
                  <a:srgbClr val="FF0000"/>
                </a:solidFill>
                <a:latin typeface="Microsoft YaHei" panose="020B0503020204020204" charset="-122"/>
                <a:ea typeface="Microsoft YaHei" panose="020B0503020204020204" charset="-122"/>
                <a:cs typeface="Arial Black" panose="020B0A04020102020204" pitchFamily="34" charset="0"/>
                <a:sym typeface="+mn-ea"/>
              </a:rPr>
              <a:t> </a:t>
            </a:r>
            <a:r>
              <a:rPr lang="en-US" altLang="zh-CN" dirty="0">
                <a:solidFill>
                  <a:srgbClr val="15428F"/>
                </a:solidFill>
                <a:latin typeface="Microsoft YaHei" panose="020B0503020204020204" charset="-122"/>
                <a:ea typeface="Microsoft YaHei" panose="020B0503020204020204" charset="-122"/>
                <a:cs typeface="Arial Black" panose="020B0A04020102020204" pitchFamily="34" charset="0"/>
                <a:sym typeface="+mn-ea"/>
              </a:rPr>
              <a:t>2 &amp; 4 nodes created   </a:t>
            </a:r>
          </a:p>
          <a:p>
            <a:pPr marL="285750" indent="-285750">
              <a:buFont typeface="Arial" panose="020B0604020202020204" pitchFamily="34" charset="0"/>
              <a:buChar char="•"/>
            </a:pPr>
            <a:r>
              <a:rPr lang="en-US" altLang="zh-CN" dirty="0" err="1">
                <a:solidFill>
                  <a:srgbClr val="18478F"/>
                </a:solidFill>
                <a:latin typeface="Microsoft YaHei" panose="020B0503020204020204" charset="-122"/>
                <a:ea typeface="Microsoft YaHei" panose="020B0503020204020204" charset="-122"/>
                <a:cs typeface="Arial Black" panose="020B0A04020102020204" pitchFamily="34" charset="0"/>
                <a:sym typeface="+mn-ea"/>
              </a:rPr>
              <a:t>WiFi</a:t>
            </a: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 Access Point Nodes: 1 node created </a:t>
            </a:r>
          </a:p>
          <a:p>
            <a:pPr marL="285750" indent="-285750">
              <a:buFont typeface="Arial" panose="020B0604020202020204" pitchFamily="34" charset="0"/>
              <a:buChar char="•"/>
            </a:pP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algn="l">
              <a:buSzTx/>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2. Channel and PHY Settings:</a:t>
            </a: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Propagation Delay Model: ConstantSeedPropagationDelayModel</a:t>
            </a: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Propagation Loss Model: FriisPropagationLossModel</a:t>
            </a:r>
          </a:p>
          <a:p>
            <a:pPr marL="285750" indent="-285750">
              <a:buFont typeface="Arial" panose="020B0604020202020204" pitchFamily="34" charset="0"/>
              <a:buChar char="•"/>
            </a:pP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algn="l">
              <a:buSzTx/>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3. Mobility Configuration:</a:t>
            </a: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Positioning Grid: 0.0 for X and Y starting position, 5.0 meters apart</a:t>
            </a:r>
          </a:p>
          <a:p>
            <a:pPr marL="0" indent="0">
              <a:buFont typeface="Arial" panose="020B0604020202020204" pitchFamily="34" charset="0"/>
              <a:buNone/>
            </a:pP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4. IP Addressing:</a:t>
            </a: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IP Base: 192.168.239.0</a:t>
            </a: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Subnet Mask: 255.255.255.0</a:t>
            </a:r>
          </a:p>
          <a:p>
            <a:pPr marL="285750" indent="-285750">
              <a:buFont typeface="Arial" panose="020B0604020202020204" pitchFamily="34" charset="0"/>
              <a:buChar char="•"/>
            </a:pP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r>
              <a:rPr lang="en-US" altLang="zh-CN"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5. Simulation Time:</a:t>
            </a: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Duration: 900 Seconds (15 minutes)</a:t>
            </a:r>
          </a:p>
          <a:p>
            <a:pPr marL="0" indent="0">
              <a:buFont typeface="Arial" panose="020B0604020202020204" pitchFamily="34" charset="0"/>
              <a:buNone/>
            </a:pPr>
            <a:endParaRPr lang="en-US" altLang="zh-CN"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251460"/>
            <a:ext cx="9144000" cy="700405"/>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NS3 Set Up</a:t>
            </a:r>
          </a:p>
        </p:txBody>
      </p:sp>
      <p:pic>
        <p:nvPicPr>
          <p:cNvPr id="8" name="Picture 9" descr="A picture containing text, sign, dark&#10;&#10;Description automatically generated"/>
          <p:cNvPicPr>
            <a:picLocks noChangeAspect="1"/>
          </p:cNvPicPr>
          <p:nvPr/>
        </p:nvPicPr>
        <p:blipFill>
          <a:blip r:embed="rId7"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737320" y="867728"/>
            <a:ext cx="703135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3"/>
            </p:custDataLst>
          </p:nvPr>
        </p:nvSpPr>
        <p:spPr>
          <a:xfrm>
            <a:off x="629285" y="1386840"/>
            <a:ext cx="5170805" cy="5471160"/>
          </a:xfrm>
          <a:prstGeom prst="rect">
            <a:avLst/>
          </a:prstGeom>
          <a:noFill/>
          <a:ln w="25400">
            <a:solidFill>
              <a:schemeClr val="accent1"/>
            </a:solidFill>
          </a:ln>
        </p:spPr>
        <p:txBody>
          <a:bodyPr wrap="square" rtlCol="0" anchor="t">
            <a:noAutofit/>
          </a:bodyPr>
          <a:lstStyle/>
          <a:p>
            <a:r>
              <a:rPr lang="en-US" altLang="zh-CN" sz="20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Pattern Scenario :</a:t>
            </a:r>
            <a:r>
              <a:rPr lang="en-US" altLang="zh-CN" sz="2000" dirty="0">
                <a:solidFill>
                  <a:srgbClr val="18478F"/>
                </a:solidFill>
                <a:latin typeface="Microsoft YaHei" panose="020B0503020204020204" charset="-122"/>
                <a:ea typeface="Microsoft YaHei" panose="020B0503020204020204" charset="-122"/>
                <a:sym typeface="+mn-ea"/>
              </a:rPr>
              <a:t> </a:t>
            </a:r>
          </a:p>
          <a:p>
            <a:pPr marL="0" indent="0">
              <a:lnSpc>
                <a:spcPct val="170000"/>
              </a:lnSpc>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1. </a:t>
            </a:r>
            <a:r>
              <a:rPr lang="en-US" altLang="zh-CN" b="1" dirty="0">
                <a:solidFill>
                  <a:srgbClr val="18478F"/>
                </a:solidFill>
                <a:latin typeface="Microsoft YaHei" panose="020B0503020204020204" charset="-122"/>
                <a:ea typeface="Microsoft YaHei" panose="020B0503020204020204" charset="-122"/>
                <a:sym typeface="+mn-ea"/>
              </a:rPr>
              <a:t>WiFi Configuration:</a:t>
            </a:r>
          </a:p>
          <a:p>
            <a:pPr marL="171450" indent="-171450">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sym typeface="+mn-ea"/>
              </a:rPr>
              <a:t>Standard: WIFI_STANDARD_80211b</a:t>
            </a:r>
          </a:p>
          <a:p>
            <a:pPr marL="171450" indent="-171450">
              <a:buFont typeface="Arial" panose="020B0604020202020204" pitchFamily="34" charset="0"/>
              <a:buChar char="•"/>
            </a:pPr>
            <a:r>
              <a:rPr lang="en-US" altLang="zh-CN" dirty="0">
                <a:solidFill>
                  <a:srgbClr val="15428F"/>
                </a:solidFill>
                <a:latin typeface="Microsoft YaHei" panose="020B0503020204020204" charset="-122"/>
                <a:ea typeface="Microsoft YaHei" panose="020B0503020204020204" charset="-122"/>
                <a:sym typeface="+mn-ea"/>
              </a:rPr>
              <a:t>Data Rate: </a:t>
            </a:r>
            <a:r>
              <a:rPr lang="en-US" altLang="zh-CN" dirty="0" err="1">
                <a:solidFill>
                  <a:srgbClr val="FF0000"/>
                </a:solidFill>
                <a:latin typeface="Microsoft YaHei" panose="020B0503020204020204" charset="-122"/>
                <a:ea typeface="Microsoft YaHei" panose="020B0503020204020204" charset="-122"/>
                <a:sym typeface="+mn-ea"/>
              </a:rPr>
              <a:t>Dsss</a:t>
            </a:r>
            <a:r>
              <a:rPr lang="en-US" altLang="zh-CN" dirty="0">
                <a:solidFill>
                  <a:srgbClr val="FF0000"/>
                </a:solidFill>
                <a:latin typeface="Microsoft YaHei" panose="020B0503020204020204" charset="-122"/>
                <a:ea typeface="Microsoft YaHei" panose="020B0503020204020204" charset="-122"/>
                <a:sym typeface="+mn-ea"/>
              </a:rPr>
              <a:t> Rate 1Mbps with no allocation</a:t>
            </a:r>
          </a:p>
          <a:p>
            <a:r>
              <a:rPr lang="en-US" altLang="zh-CN" dirty="0">
                <a:solidFill>
                  <a:srgbClr val="FF0000"/>
                </a:solidFill>
                <a:latin typeface="Microsoft YaHei" panose="020B0503020204020204" charset="-122"/>
                <a:ea typeface="Microsoft YaHei" panose="020B0503020204020204" charset="-122"/>
                <a:sym typeface="+mn-ea"/>
              </a:rPr>
              <a:t>                     </a:t>
            </a:r>
            <a:r>
              <a:rPr lang="en-US" altLang="zh-CN" dirty="0" err="1">
                <a:solidFill>
                  <a:srgbClr val="FF0000"/>
                </a:solidFill>
                <a:latin typeface="Microsoft YaHei" panose="020B0503020204020204" charset="-122"/>
                <a:ea typeface="Microsoft YaHei" panose="020B0503020204020204" charset="-122"/>
                <a:sym typeface="+mn-ea"/>
              </a:rPr>
              <a:t>Dsss</a:t>
            </a:r>
            <a:r>
              <a:rPr lang="en-US" altLang="zh-CN" dirty="0">
                <a:solidFill>
                  <a:srgbClr val="FF0000"/>
                </a:solidFill>
                <a:latin typeface="Microsoft YaHei" panose="020B0503020204020204" charset="-122"/>
                <a:ea typeface="Microsoft YaHei" panose="020B0503020204020204" charset="-122"/>
                <a:sym typeface="+mn-ea"/>
              </a:rPr>
              <a:t> Rate 5.5Mbps with allocation</a:t>
            </a:r>
          </a:p>
          <a:p>
            <a:pPr algn="l">
              <a:lnSpc>
                <a:spcPct val="210000"/>
              </a:lnSpc>
              <a:buSzTx/>
              <a:buFont typeface="Arial" panose="020B0604020202020204" pitchFamily="34" charset="0"/>
            </a:pPr>
            <a:r>
              <a:rPr lang="en-US" altLang="zh-CN" sz="1400" b="1" dirty="0">
                <a:solidFill>
                  <a:srgbClr val="18478F"/>
                </a:solidFill>
                <a:latin typeface="Microsoft YaHei" panose="020B0503020204020204" charset="-122"/>
                <a:ea typeface="Microsoft YaHei" panose="020B0503020204020204" charset="-122"/>
                <a:sym typeface="+mn-ea"/>
              </a:rPr>
              <a:t>2. Traffic Configuration:</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Server Port: 9</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iPad:</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IP: 192.168.239.5</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a:t>
            </a:r>
            <a:r>
              <a:rPr lang="en-US" altLang="zh-CN" dirty="0">
                <a:solidFill>
                  <a:srgbClr val="15428F"/>
                </a:solidFill>
                <a:latin typeface="Microsoft YaHei" panose="020B0503020204020204" charset="-122"/>
                <a:ea typeface="Microsoft YaHei" panose="020B0503020204020204" charset="-122"/>
                <a:sym typeface="+mn-ea"/>
              </a:rPr>
              <a:t>MaxPackets: 900</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Interval: 1 Sec</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PacketSize: 1024 Bytes</a:t>
            </a:r>
          </a:p>
          <a:p>
            <a:pPr marL="0" indent="0">
              <a:buFont typeface="Arial" panose="020B0604020202020204" pitchFamily="34" charset="0"/>
              <a:buNone/>
            </a:pPr>
            <a:endParaRPr lang="en-US" altLang="zh-CN" dirty="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Smart TV:</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IP: 192.168.239.4</a:t>
            </a:r>
          </a:p>
          <a:p>
            <a:pPr algn="l">
              <a:buSzTx/>
              <a:buFont typeface="Arial" panose="020B0604020202020204" pitchFamily="34" charset="0"/>
            </a:pPr>
            <a:r>
              <a:rPr lang="en-US" altLang="zh-CN" dirty="0">
                <a:solidFill>
                  <a:srgbClr val="15428F"/>
                </a:solidFill>
                <a:latin typeface="Microsoft YaHei" panose="020B0503020204020204" charset="-122"/>
                <a:ea typeface="Microsoft YaHei" panose="020B0503020204020204" charset="-122"/>
                <a:sym typeface="+mn-ea"/>
              </a:rPr>
              <a:t>     MaxPackets: 960</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Interval: 1 Sec</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PacketSize: 2048 Bytes</a:t>
            </a:r>
          </a:p>
        </p:txBody>
      </p:sp>
      <p:sp>
        <p:nvSpPr>
          <p:cNvPr id="4" name="文本框 3"/>
          <p:cNvSpPr txBox="1"/>
          <p:nvPr/>
        </p:nvSpPr>
        <p:spPr>
          <a:xfrm>
            <a:off x="629285" y="969962"/>
            <a:ext cx="10128885" cy="398780"/>
          </a:xfrm>
          <a:prstGeom prst="rect">
            <a:avLst/>
          </a:prstGeom>
          <a:noFill/>
        </p:spPr>
        <p:txBody>
          <a:bodyPr wrap="square" rtlCol="0" anchor="t">
            <a:spAutoFit/>
          </a:bodyPr>
          <a:lstStyle/>
          <a:p>
            <a:r>
              <a:rPr lang="en-US" altLang="zh-CN" sz="2000" b="1" dirty="0">
                <a:solidFill>
                  <a:srgbClr val="FF0000"/>
                </a:solidFill>
                <a:latin typeface="Microsoft YaHei" panose="020B0503020204020204" charset="-122"/>
                <a:ea typeface="Microsoft YaHei" panose="020B0503020204020204" charset="-122"/>
                <a:cs typeface="Arial Black" panose="020B0A04020102020204" pitchFamily="34" charset="0"/>
                <a:sym typeface="+mn-ea"/>
              </a:rPr>
              <a:t>Differentiating parameters</a:t>
            </a:r>
          </a:p>
        </p:txBody>
      </p:sp>
      <p:sp>
        <p:nvSpPr>
          <p:cNvPr id="7" name="文本框 6"/>
          <p:cNvSpPr txBox="1"/>
          <p:nvPr>
            <p:custDataLst>
              <p:tags r:id="rId4"/>
            </p:custDataLst>
          </p:nvPr>
        </p:nvSpPr>
        <p:spPr>
          <a:xfrm>
            <a:off x="6528435" y="1386840"/>
            <a:ext cx="5288280" cy="5471160"/>
          </a:xfrm>
          <a:prstGeom prst="rect">
            <a:avLst/>
          </a:prstGeom>
          <a:noFill/>
          <a:ln w="25400">
            <a:solidFill>
              <a:schemeClr val="accent1"/>
            </a:solidFill>
          </a:ln>
        </p:spPr>
        <p:txBody>
          <a:bodyPr wrap="square" rtlCol="0" anchor="t">
            <a:noAutofit/>
          </a:bodyPr>
          <a:lstStyle/>
          <a:p>
            <a:r>
              <a:rPr lang="en-US" altLang="zh-CN" sz="20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Random Scenario :</a:t>
            </a:r>
            <a:r>
              <a:rPr lang="en-US" altLang="zh-CN" sz="2000" dirty="0">
                <a:solidFill>
                  <a:srgbClr val="18478F"/>
                </a:solidFill>
                <a:latin typeface="Microsoft YaHei" panose="020B0503020204020204" charset="-122"/>
                <a:ea typeface="Microsoft YaHei" panose="020B0503020204020204" charset="-122"/>
                <a:sym typeface="+mn-ea"/>
              </a:rPr>
              <a:t> </a:t>
            </a:r>
          </a:p>
          <a:p>
            <a:pPr marL="0" indent="0">
              <a:lnSpc>
                <a:spcPct val="170000"/>
              </a:lnSpc>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1. </a:t>
            </a:r>
            <a:r>
              <a:rPr lang="en-US" altLang="zh-CN" b="1" dirty="0">
                <a:solidFill>
                  <a:srgbClr val="18478F"/>
                </a:solidFill>
                <a:latin typeface="Microsoft YaHei" panose="020B0503020204020204" charset="-122"/>
                <a:ea typeface="Microsoft YaHei" panose="020B0503020204020204" charset="-122"/>
                <a:sym typeface="+mn-ea"/>
              </a:rPr>
              <a:t>WiFi Configuration:</a:t>
            </a:r>
          </a:p>
          <a:p>
            <a:pPr marL="171450" indent="-171450" algn="l">
              <a:lnSpc>
                <a:spcPct val="100000"/>
              </a:lnSpc>
              <a:buSzTx/>
              <a:buFont typeface="Arial" panose="020B0604020202020204" pitchFamily="34" charset="0"/>
              <a:buChar char="•"/>
            </a:pPr>
            <a:r>
              <a:rPr lang="en-US" altLang="zh-CN" dirty="0">
                <a:solidFill>
                  <a:srgbClr val="18478F"/>
                </a:solidFill>
                <a:latin typeface="Microsoft YaHei" panose="020B0503020204020204" charset="-122"/>
                <a:ea typeface="Microsoft YaHei" panose="020B0503020204020204" charset="-122"/>
                <a:sym typeface="+mn-ea"/>
              </a:rPr>
              <a:t>Standard: WIFI_STANDARD_80211b</a:t>
            </a:r>
            <a:endParaRPr lang="en-US" altLang="zh-CN" dirty="0">
              <a:solidFill>
                <a:srgbClr val="18478F"/>
              </a:solidFill>
              <a:latin typeface="Microsoft YaHei" panose="020B0503020204020204" charset="-122"/>
              <a:ea typeface="Microsoft YaHei" panose="020B0503020204020204" charset="-122"/>
            </a:endParaRPr>
          </a:p>
          <a:p>
            <a:pPr marL="171450" indent="-171450" algn="l">
              <a:lnSpc>
                <a:spcPct val="100000"/>
              </a:lnSpc>
              <a:buSzTx/>
              <a:buFont typeface="Arial" panose="020B0604020202020204" pitchFamily="34" charset="0"/>
              <a:buChar char="•"/>
            </a:pPr>
            <a:r>
              <a:rPr lang="en-US" altLang="zh-CN" dirty="0">
                <a:solidFill>
                  <a:srgbClr val="15428F"/>
                </a:solidFill>
                <a:latin typeface="Microsoft YaHei" panose="020B0503020204020204" charset="-122"/>
                <a:ea typeface="Microsoft YaHei" panose="020B0503020204020204" charset="-122"/>
                <a:sym typeface="+mn-ea"/>
              </a:rPr>
              <a:t>Randomly assigned Data Rates: </a:t>
            </a:r>
          </a:p>
          <a:p>
            <a:pPr algn="l">
              <a:lnSpc>
                <a:spcPct val="100000"/>
              </a:lnSpc>
              <a:buSzTx/>
            </a:pPr>
            <a:r>
              <a:rPr lang="en-US" altLang="zh-CN" dirty="0">
                <a:solidFill>
                  <a:srgbClr val="15428F"/>
                </a:solidFill>
                <a:latin typeface="Microsoft YaHei" panose="020B0503020204020204" charset="-122"/>
                <a:ea typeface="Microsoft YaHei" panose="020B0503020204020204" charset="-122"/>
                <a:sym typeface="+mn-ea"/>
              </a:rPr>
              <a:t>    </a:t>
            </a:r>
            <a:r>
              <a:rPr lang="en-US" altLang="zh-CN" dirty="0" err="1">
                <a:solidFill>
                  <a:srgbClr val="FF0000"/>
                </a:solidFill>
                <a:latin typeface="Microsoft YaHei" panose="020B0503020204020204" charset="-122"/>
                <a:ea typeface="Microsoft YaHei" panose="020B0503020204020204" charset="-122"/>
                <a:sym typeface="+mn-ea"/>
              </a:rPr>
              <a:t>Dsss</a:t>
            </a:r>
            <a:r>
              <a:rPr lang="en-US" altLang="zh-CN" dirty="0">
                <a:solidFill>
                  <a:srgbClr val="FF0000"/>
                </a:solidFill>
                <a:latin typeface="Microsoft YaHei" panose="020B0503020204020204" charset="-122"/>
                <a:ea typeface="Microsoft YaHei" panose="020B0503020204020204" charset="-122"/>
                <a:sym typeface="+mn-ea"/>
              </a:rPr>
              <a:t> Rates 1Mbps, 2Mbps, 5.5Mbps, 11Mbps</a:t>
            </a:r>
          </a:p>
          <a:p>
            <a:pPr algn="l">
              <a:lnSpc>
                <a:spcPct val="210000"/>
              </a:lnSpc>
              <a:buSzTx/>
              <a:buFont typeface="Arial" panose="020B0604020202020204" pitchFamily="34" charset="0"/>
            </a:pPr>
            <a:r>
              <a:rPr lang="en-US" altLang="zh-CN" sz="1400" b="1" dirty="0">
                <a:solidFill>
                  <a:srgbClr val="18478F"/>
                </a:solidFill>
                <a:latin typeface="Microsoft YaHei" panose="020B0503020204020204" charset="-122"/>
                <a:ea typeface="Microsoft YaHei" panose="020B0503020204020204" charset="-122"/>
                <a:sym typeface="+mn-ea"/>
              </a:rPr>
              <a:t>2. Traffic Configuration:</a:t>
            </a:r>
          </a:p>
          <a:p>
            <a:pPr marL="285750" indent="-285750" algn="l">
              <a:buSzTx/>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Server Port: 9</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iPad:</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IP: 192.168.239.5</a:t>
            </a:r>
            <a:endParaRPr lang="en-US" altLang="zh-CN" dirty="0">
              <a:solidFill>
                <a:srgbClr val="FF0000"/>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Interval: 0.1 Sec</a:t>
            </a:r>
          </a:p>
          <a:p>
            <a:pPr marL="0" indent="0">
              <a:buFont typeface="Arial" panose="020B0604020202020204" pitchFamily="34" charset="0"/>
              <a:buNone/>
            </a:pPr>
            <a:r>
              <a:rPr lang="en-US" altLang="zh-CN" dirty="0">
                <a:solidFill>
                  <a:srgbClr val="18478F"/>
                </a:solidFill>
                <a:latin typeface="Microsoft YaHei" panose="020B0503020204020204" charset="-122"/>
                <a:ea typeface="Microsoft YaHei" panose="020B0503020204020204" charset="-122"/>
                <a:sym typeface="+mn-ea"/>
              </a:rPr>
              <a:t>     PacketSize: 1024 Bytes</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Smart TV:</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IP: 192.168.239.4</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Interval: 0.1 Sec</a:t>
            </a:r>
          </a:p>
          <a:p>
            <a:pPr algn="l">
              <a:buSzTx/>
              <a:buFont typeface="Arial" panose="020B0604020202020204" pitchFamily="34" charset="0"/>
            </a:pPr>
            <a:r>
              <a:rPr lang="en-US" altLang="zh-CN" dirty="0">
                <a:solidFill>
                  <a:srgbClr val="18478F"/>
                </a:solidFill>
                <a:latin typeface="Microsoft YaHei" panose="020B0503020204020204" charset="-122"/>
                <a:ea typeface="Microsoft YaHei" panose="020B0503020204020204" charset="-122"/>
                <a:sym typeface="+mn-ea"/>
              </a:rPr>
              <a:t>     PacketSize: 2048 Bytes</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Laptop:</a:t>
            </a:r>
          </a:p>
          <a:p>
            <a:r>
              <a:rPr lang="en-US" altLang="zh-CN" dirty="0">
                <a:solidFill>
                  <a:srgbClr val="18478F"/>
                </a:solidFill>
                <a:latin typeface="Microsoft YaHei" panose="020B0503020204020204" charset="-122"/>
                <a:ea typeface="Microsoft YaHei" panose="020B0503020204020204" charset="-122"/>
                <a:sym typeface="+mn-ea"/>
              </a:rPr>
              <a:t>     Interval: 5 Sec</a:t>
            </a:r>
          </a:p>
          <a:p>
            <a:r>
              <a:rPr lang="en-US" altLang="zh-CN" dirty="0">
                <a:solidFill>
                  <a:srgbClr val="18478F"/>
                </a:solidFill>
                <a:latin typeface="Microsoft YaHei" panose="020B0503020204020204" charset="-122"/>
                <a:ea typeface="Microsoft YaHei" panose="020B0503020204020204" charset="-122"/>
                <a:sym typeface="+mn-ea"/>
              </a:rPr>
              <a:t>     PacketSize: 512 Bytes</a:t>
            </a:r>
          </a:p>
          <a:p>
            <a:pPr marL="285750" indent="-285750">
              <a:buFont typeface="Arial" panose="020B0604020202020204" pitchFamily="34" charset="0"/>
              <a:buChar char="•"/>
            </a:pPr>
            <a:r>
              <a:rPr lang="en-US" altLang="zh-CN" b="1" dirty="0">
                <a:solidFill>
                  <a:srgbClr val="18478F"/>
                </a:solidFill>
                <a:latin typeface="Microsoft YaHei" panose="020B0503020204020204" charset="-122"/>
                <a:ea typeface="Microsoft YaHei" panose="020B0503020204020204" charset="-122"/>
                <a:sym typeface="+mn-ea"/>
              </a:rPr>
              <a:t>UdpEchoClient for Cell Phone:</a:t>
            </a:r>
          </a:p>
          <a:p>
            <a:r>
              <a:rPr lang="en-US" altLang="zh-CN" dirty="0">
                <a:solidFill>
                  <a:srgbClr val="18478F"/>
                </a:solidFill>
                <a:latin typeface="Microsoft YaHei" panose="020B0503020204020204" charset="-122"/>
                <a:ea typeface="Microsoft YaHei" panose="020B0503020204020204" charset="-122"/>
                <a:sym typeface="+mn-ea"/>
              </a:rPr>
              <a:t>     Interval: 1 Sec</a:t>
            </a:r>
          </a:p>
          <a:p>
            <a:r>
              <a:rPr lang="en-US" altLang="zh-CN" dirty="0">
                <a:solidFill>
                  <a:srgbClr val="18478F"/>
                </a:solidFill>
                <a:latin typeface="Microsoft YaHei" panose="020B0503020204020204" charset="-122"/>
                <a:ea typeface="Microsoft YaHei" panose="020B0503020204020204" charset="-122"/>
                <a:sym typeface="+mn-ea"/>
              </a:rPr>
              <a:t>     PacketSize: 256 Bytes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693420"/>
            <a:ext cx="9144000" cy="95885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5. Experiment - NS3 Evaluation</a:t>
            </a:r>
          </a:p>
        </p:txBody>
      </p:sp>
      <p:pic>
        <p:nvPicPr>
          <p:cNvPr id="8" name="Picture 9" descr="A picture containing text, sign, dark&#10;&#10;Description automatically generated"/>
          <p:cNvPicPr>
            <a:picLocks noChangeAspect="1"/>
          </p:cNvPicPr>
          <p:nvPr/>
        </p:nvPicPr>
        <p:blipFill>
          <a:blip r:embed="rId5"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5"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3B571D-D186-010C-46C9-BB0CBCBF68C3}"/>
              </a:ext>
            </a:extLst>
          </p:cNvPr>
          <p:cNvSpPr txBox="1"/>
          <p:nvPr/>
        </p:nvSpPr>
        <p:spPr>
          <a:xfrm>
            <a:off x="1618593" y="2554014"/>
            <a:ext cx="234360" cy="307777"/>
          </a:xfrm>
          <a:prstGeom prst="rect">
            <a:avLst/>
          </a:prstGeom>
          <a:noFill/>
        </p:spPr>
        <p:txBody>
          <a:bodyPr wrap="none" rtlCol="0">
            <a:spAutoFit/>
          </a:bodyPr>
          <a:lstStyle/>
          <a:p>
            <a:r>
              <a:rPr lang="en-US" dirty="0"/>
              <a:t> </a:t>
            </a:r>
          </a:p>
        </p:txBody>
      </p:sp>
      <p:graphicFrame>
        <p:nvGraphicFramePr>
          <p:cNvPr id="4" name="Table 3">
            <a:extLst>
              <a:ext uri="{FF2B5EF4-FFF2-40B4-BE49-F238E27FC236}">
                <a16:creationId xmlns:a16="http://schemas.microsoft.com/office/drawing/2014/main" id="{0FF9492E-2C6F-BEE0-95A5-19276C4E5A5F}"/>
              </a:ext>
            </a:extLst>
          </p:cNvPr>
          <p:cNvGraphicFramePr>
            <a:graphicFrameLocks noGrp="1"/>
          </p:cNvGraphicFramePr>
          <p:nvPr>
            <p:extLst>
              <p:ext uri="{D42A27DB-BD31-4B8C-83A1-F6EECF244321}">
                <p14:modId xmlns:p14="http://schemas.microsoft.com/office/powerpoint/2010/main" val="2353263339"/>
              </p:ext>
            </p:extLst>
          </p:nvPr>
        </p:nvGraphicFramePr>
        <p:xfrm>
          <a:off x="1334233" y="2242915"/>
          <a:ext cx="8631400" cy="1604638"/>
        </p:xfrm>
        <a:graphic>
          <a:graphicData uri="http://schemas.openxmlformats.org/drawingml/2006/table">
            <a:tbl>
              <a:tblPr firstRow="1" bandRow="1">
                <a:tableStyleId>{5C22544A-7EE6-4342-B048-85BDC9FD1C3A}</a:tableStyleId>
              </a:tblPr>
              <a:tblGrid>
                <a:gridCol w="2157850">
                  <a:extLst>
                    <a:ext uri="{9D8B030D-6E8A-4147-A177-3AD203B41FA5}">
                      <a16:colId xmlns:a16="http://schemas.microsoft.com/office/drawing/2014/main" val="4200291052"/>
                    </a:ext>
                  </a:extLst>
                </a:gridCol>
                <a:gridCol w="2157850">
                  <a:extLst>
                    <a:ext uri="{9D8B030D-6E8A-4147-A177-3AD203B41FA5}">
                      <a16:colId xmlns:a16="http://schemas.microsoft.com/office/drawing/2014/main" val="2858035442"/>
                    </a:ext>
                  </a:extLst>
                </a:gridCol>
                <a:gridCol w="2157850">
                  <a:extLst>
                    <a:ext uri="{9D8B030D-6E8A-4147-A177-3AD203B41FA5}">
                      <a16:colId xmlns:a16="http://schemas.microsoft.com/office/drawing/2014/main" val="233308789"/>
                    </a:ext>
                  </a:extLst>
                </a:gridCol>
                <a:gridCol w="2157850">
                  <a:extLst>
                    <a:ext uri="{9D8B030D-6E8A-4147-A177-3AD203B41FA5}">
                      <a16:colId xmlns:a16="http://schemas.microsoft.com/office/drawing/2014/main" val="2284769387"/>
                    </a:ext>
                  </a:extLst>
                </a:gridCol>
              </a:tblGrid>
              <a:tr h="512759">
                <a:tc>
                  <a:txBody>
                    <a:bodyPr/>
                    <a:lstStyle/>
                    <a:p>
                      <a:endParaRPr lang="en-US" sz="1600"/>
                    </a:p>
                  </a:txBody>
                  <a:tcPr/>
                </a:tc>
                <a:tc>
                  <a:txBody>
                    <a:bodyPr/>
                    <a:lstStyle/>
                    <a:p>
                      <a:r>
                        <a:rPr lang="en-US" sz="1600" dirty="0"/>
                        <a:t>Without Allocation (Sec)</a:t>
                      </a:r>
                    </a:p>
                  </a:txBody>
                  <a:tcPr/>
                </a:tc>
                <a:tc>
                  <a:txBody>
                    <a:bodyPr/>
                    <a:lstStyle/>
                    <a:p>
                      <a:r>
                        <a:rPr lang="en-US" sz="1600" dirty="0"/>
                        <a:t>With Allocation (Sec)</a:t>
                      </a:r>
                    </a:p>
                  </a:txBody>
                  <a:tcPr/>
                </a:tc>
                <a:tc>
                  <a:txBody>
                    <a:bodyPr/>
                    <a:lstStyle/>
                    <a:p>
                      <a:r>
                        <a:rPr lang="en-US" sz="1600" dirty="0"/>
                        <a:t>% of Improve</a:t>
                      </a:r>
                    </a:p>
                  </a:txBody>
                  <a:tcPr/>
                </a:tc>
                <a:extLst>
                  <a:ext uri="{0D108BD9-81ED-4DB2-BD59-A6C34878D82A}">
                    <a16:rowId xmlns:a16="http://schemas.microsoft.com/office/drawing/2014/main" val="1664798907"/>
                  </a:ext>
                </a:extLst>
              </a:tr>
              <a:tr h="512759">
                <a:tc>
                  <a:txBody>
                    <a:bodyPr/>
                    <a:lstStyle/>
                    <a:p>
                      <a:r>
                        <a:rPr lang="en-US" sz="1600" dirty="0"/>
                        <a:t>iPad</a:t>
                      </a:r>
                    </a:p>
                  </a:txBody>
                  <a:tcPr/>
                </a:tc>
                <a:tc>
                  <a:txBody>
                    <a:bodyPr/>
                    <a:lstStyle/>
                    <a:p>
                      <a:r>
                        <a:rPr lang="en-US" sz="1600" dirty="0"/>
                        <a:t>0.12706</a:t>
                      </a:r>
                    </a:p>
                  </a:txBody>
                  <a:tcPr/>
                </a:tc>
                <a:tc>
                  <a:txBody>
                    <a:bodyPr/>
                    <a:lstStyle/>
                    <a:p>
                      <a:r>
                        <a:rPr lang="en-US" sz="1600" dirty="0"/>
                        <a:t>0.00506</a:t>
                      </a:r>
                    </a:p>
                  </a:txBody>
                  <a:tcPr/>
                </a:tc>
                <a:tc>
                  <a:txBody>
                    <a:bodyPr/>
                    <a:lstStyle/>
                    <a:p>
                      <a:r>
                        <a:rPr lang="en-US" sz="1600" dirty="0"/>
                        <a:t>96.02%</a:t>
                      </a:r>
                    </a:p>
                  </a:txBody>
                  <a:tcPr/>
                </a:tc>
                <a:extLst>
                  <a:ext uri="{0D108BD9-81ED-4DB2-BD59-A6C34878D82A}">
                    <a16:rowId xmlns:a16="http://schemas.microsoft.com/office/drawing/2014/main" val="3768298776"/>
                  </a:ext>
                </a:extLst>
              </a:tr>
              <a:tr h="512759">
                <a:tc>
                  <a:txBody>
                    <a:bodyPr/>
                    <a:lstStyle/>
                    <a:p>
                      <a:r>
                        <a:rPr lang="en-US" sz="1600" dirty="0"/>
                        <a:t>Smart TV</a:t>
                      </a:r>
                    </a:p>
                  </a:txBody>
                  <a:tcPr/>
                </a:tc>
                <a:tc>
                  <a:txBody>
                    <a:bodyPr/>
                    <a:lstStyle/>
                    <a:p>
                      <a:r>
                        <a:rPr lang="en-US" sz="1600" dirty="0"/>
                        <a:t>0.00475</a:t>
                      </a:r>
                    </a:p>
                  </a:txBody>
                  <a:tcPr/>
                </a:tc>
                <a:tc>
                  <a:txBody>
                    <a:bodyPr/>
                    <a:lstStyle/>
                    <a:p>
                      <a:r>
                        <a:rPr lang="en-US" sz="1600" dirty="0"/>
                        <a:t>0.00430</a:t>
                      </a:r>
                    </a:p>
                  </a:txBody>
                  <a:tcPr/>
                </a:tc>
                <a:tc>
                  <a:txBody>
                    <a:bodyPr/>
                    <a:lstStyle/>
                    <a:p>
                      <a:r>
                        <a:rPr lang="en-US" sz="1600" dirty="0"/>
                        <a:t>9.47%</a:t>
                      </a:r>
                    </a:p>
                  </a:txBody>
                  <a:tcPr/>
                </a:tc>
                <a:extLst>
                  <a:ext uri="{0D108BD9-81ED-4DB2-BD59-A6C34878D82A}">
                    <a16:rowId xmlns:a16="http://schemas.microsoft.com/office/drawing/2014/main" val="3321146592"/>
                  </a:ext>
                </a:extLst>
              </a:tr>
            </a:tbl>
          </a:graphicData>
        </a:graphic>
      </p:graphicFrame>
      <p:sp>
        <p:nvSpPr>
          <p:cNvPr id="6" name="TextBox 5">
            <a:extLst>
              <a:ext uri="{FF2B5EF4-FFF2-40B4-BE49-F238E27FC236}">
                <a16:creationId xmlns:a16="http://schemas.microsoft.com/office/drawing/2014/main" id="{39157F90-D507-8C1F-8101-EC226C663312}"/>
              </a:ext>
            </a:extLst>
          </p:cNvPr>
          <p:cNvSpPr txBox="1"/>
          <p:nvPr/>
        </p:nvSpPr>
        <p:spPr>
          <a:xfrm>
            <a:off x="3930379" y="4038244"/>
            <a:ext cx="4455066" cy="369332"/>
          </a:xfrm>
          <a:prstGeom prst="rect">
            <a:avLst/>
          </a:prstGeom>
          <a:noFill/>
        </p:spPr>
        <p:txBody>
          <a:bodyPr wrap="none" rtlCol="0">
            <a:spAutoFit/>
          </a:bodyPr>
          <a:lstStyle/>
          <a:p>
            <a:r>
              <a:rPr lang="en-US" sz="1800" dirty="0"/>
              <a:t>Bandwidth Prediction on Pattern Scenario</a:t>
            </a:r>
          </a:p>
        </p:txBody>
      </p:sp>
      <p:pic>
        <p:nvPicPr>
          <p:cNvPr id="9" name="Picture 8" descr="A close-up of a number&#10;&#10;Description automatically generated">
            <a:extLst>
              <a:ext uri="{FF2B5EF4-FFF2-40B4-BE49-F238E27FC236}">
                <a16:creationId xmlns:a16="http://schemas.microsoft.com/office/drawing/2014/main" id="{1968769A-C6AC-B42C-23A7-845FE5993C6F}"/>
              </a:ext>
            </a:extLst>
          </p:cNvPr>
          <p:cNvPicPr>
            <a:picLocks noChangeAspect="1"/>
          </p:cNvPicPr>
          <p:nvPr/>
        </p:nvPicPr>
        <p:blipFill>
          <a:blip r:embed="rId6"/>
          <a:stretch>
            <a:fillRect/>
          </a:stretch>
        </p:blipFill>
        <p:spPr>
          <a:xfrm>
            <a:off x="3600283" y="4691382"/>
            <a:ext cx="4686300" cy="128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6. Conclusion</a:t>
            </a:r>
            <a:endParaRPr lang="en-US" altLang="zh-CN" sz="3200" dirty="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5"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15585" y="1993446"/>
            <a:ext cx="10987657" cy="3757503"/>
          </a:xfrm>
          <a:prstGeom prst="rect">
            <a:avLst/>
          </a:prstGeom>
          <a:noFill/>
        </p:spPr>
        <p:txBody>
          <a:bodyPr wrap="square" rtlCol="0" anchor="t">
            <a:spAutoFit/>
          </a:bodyPr>
          <a:lstStyle/>
          <a:p>
            <a:endParaRPr lang="en-US" altLang="zh-CN" sz="2400" dirty="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ML prediction result is promising on pattern usage scenario </a:t>
            </a: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ML prediction will have no impact on random usage scenario</a:t>
            </a:r>
          </a:p>
          <a:p>
            <a:pPr marL="285750" indent="-285750">
              <a:lnSpc>
                <a:spcPct val="120000"/>
              </a:lnSpc>
              <a:buFont typeface="Arial" panose="020B0604020202020204" pitchFamily="34" charset="0"/>
              <a:buChar char="•"/>
            </a:pPr>
            <a:endParaRPr lang="en-US" altLang="zh-CN" sz="1800" dirty="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96% latency reduction on initiating the connection of the iPad</a:t>
            </a: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9.5% latency reduction on initiating the connection of the Smart TV</a:t>
            </a:r>
          </a:p>
          <a:p>
            <a:pPr marL="285750" indent="-285750">
              <a:lnSpc>
                <a:spcPct val="120000"/>
              </a:lnSpc>
              <a:buFont typeface="Arial" panose="020B0604020202020204" pitchFamily="34" charset="0"/>
              <a:buChar char="•"/>
            </a:pPr>
            <a:endParaRPr lang="en-US" altLang="zh-CN" sz="1800" dirty="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Pattern behavior scenario in home network will be benefitted from the proposed solution</a:t>
            </a: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Random behavior scenario in home network might not be benefit from the proposed solution </a:t>
            </a:r>
          </a:p>
          <a:p>
            <a:pPr marL="285750" indent="-285750">
              <a:lnSpc>
                <a:spcPct val="120000"/>
              </a:lnSpc>
              <a:buFont typeface="Arial" panose="020B0604020202020204" pitchFamily="34" charset="0"/>
              <a:buChar char="•"/>
            </a:pPr>
            <a:endParaRPr lang="en-US" altLang="zh-CN" sz="1800" dirty="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a:solidFill>
                  <a:srgbClr val="18478F"/>
                </a:solidFill>
                <a:latin typeface="Microsoft YaHei" panose="020B0503020204020204" charset="-122"/>
                <a:ea typeface="Microsoft YaHei" panose="020B0503020204020204" charset="-122"/>
                <a:sym typeface="+mn-ea"/>
              </a:rPr>
              <a:t>From the given result it does help the network to be more efficient in specific scenario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7. Future Work </a:t>
            </a:r>
            <a:endParaRPr lang="en-US" altLang="zh-CN" sz="3200" dirty="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3"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29285" y="1978025"/>
            <a:ext cx="5466715" cy="4799965"/>
          </a:xfrm>
          <a:prstGeom prst="rect">
            <a:avLst/>
          </a:prstGeom>
          <a:noFill/>
        </p:spPr>
        <p:txBody>
          <a:bodyPr wrap="square" rtlCol="0" anchor="t">
            <a:spAutoFit/>
          </a:bodyPr>
          <a:lstStyle/>
          <a:p>
            <a:pPr marL="285750" indent="-285750" algn="l">
              <a:lnSpc>
                <a:spcPct val="170000"/>
              </a:lnSpc>
              <a:buSzTx/>
              <a:buFont typeface="Wingdings" panose="05000000000000000000" charset="0"/>
              <a:buChar char="Ø"/>
            </a:pPr>
            <a:r>
              <a:rPr sz="2000" dirty="0">
                <a:solidFill>
                  <a:srgbClr val="18478F"/>
                </a:solidFill>
                <a:latin typeface="Microsoft YaHei" panose="020B0503020204020204" charset="-122"/>
                <a:ea typeface="Microsoft YaHei" panose="020B0503020204020204" charset="-122"/>
                <a:sym typeface="+mn-ea"/>
              </a:rPr>
              <a:t> </a:t>
            </a:r>
            <a:r>
              <a:rPr lang="en-US" sz="2000" dirty="0">
                <a:solidFill>
                  <a:srgbClr val="18478F"/>
                </a:solidFill>
                <a:latin typeface="Microsoft YaHei" panose="020B0503020204020204" charset="-122"/>
                <a:ea typeface="Microsoft YaHei" panose="020B0503020204020204" charset="-122"/>
                <a:sym typeface="+mn-ea"/>
              </a:rPr>
              <a:t>A</a:t>
            </a:r>
            <a:r>
              <a:rPr sz="2000" dirty="0">
                <a:solidFill>
                  <a:srgbClr val="18478F"/>
                </a:solidFill>
                <a:latin typeface="Microsoft YaHei" panose="020B0503020204020204" charset="-122"/>
                <a:ea typeface="Microsoft YaHei" panose="020B0503020204020204" charset="-122"/>
                <a:sym typeface="+mn-ea"/>
              </a:rPr>
              <a:t>utomatically update the Machine Learning model</a:t>
            </a:r>
            <a:r>
              <a:rPr lang="en-US" sz="2000" dirty="0">
                <a:solidFill>
                  <a:srgbClr val="18478F"/>
                </a:solidFill>
                <a:latin typeface="Microsoft YaHei" panose="020B0503020204020204" charset="-122"/>
                <a:ea typeface="Microsoft YaHei" panose="020B0503020204020204" charset="-122"/>
                <a:sym typeface="+mn-ea"/>
              </a:rPr>
              <a:t> through New data is collected regularly </a:t>
            </a:r>
          </a:p>
          <a:p>
            <a:pPr marL="285750" indent="-285750" algn="l">
              <a:lnSpc>
                <a:spcPct val="170000"/>
              </a:lnSpc>
              <a:buSzTx/>
              <a:buFont typeface="Wingdings" panose="05000000000000000000" charset="0"/>
              <a:buChar char="Ø"/>
            </a:pPr>
            <a:r>
              <a:rPr lang="en-US" altLang="zh-CN" sz="2000" dirty="0">
                <a:solidFill>
                  <a:srgbClr val="18478F"/>
                </a:solidFill>
                <a:latin typeface="Microsoft YaHei" panose="020B0503020204020204" charset="-122"/>
                <a:ea typeface="Microsoft YaHei" panose="020B0503020204020204" charset="-122"/>
                <a:sym typeface="+mn-ea"/>
              </a:rPr>
              <a:t>C</a:t>
            </a:r>
            <a:r>
              <a:rPr lang="zh-CN" altLang="en-US" sz="2000" dirty="0">
                <a:solidFill>
                  <a:srgbClr val="18478F"/>
                </a:solidFill>
                <a:latin typeface="Microsoft YaHei" panose="020B0503020204020204" charset="-122"/>
                <a:ea typeface="Microsoft YaHei" panose="020B0503020204020204" charset="-122"/>
                <a:sym typeface="+mn-ea"/>
              </a:rPr>
              <a:t>ombin</a:t>
            </a:r>
            <a:r>
              <a:rPr lang="en-US" altLang="zh-CN" sz="2000" dirty="0">
                <a:solidFill>
                  <a:srgbClr val="18478F"/>
                </a:solidFill>
                <a:latin typeface="Microsoft YaHei" panose="020B0503020204020204" charset="-122"/>
                <a:ea typeface="Microsoft YaHei" panose="020B0503020204020204" charset="-122"/>
                <a:sym typeface="+mn-ea"/>
              </a:rPr>
              <a:t>ing</a:t>
            </a:r>
            <a:r>
              <a:rPr lang="zh-CN" altLang="en-US" sz="2000" dirty="0">
                <a:solidFill>
                  <a:srgbClr val="18478F"/>
                </a:solidFill>
                <a:latin typeface="Microsoft YaHei" panose="020B0503020204020204" charset="-122"/>
                <a:ea typeface="Microsoft YaHei" panose="020B0503020204020204" charset="-122"/>
                <a:sym typeface="+mn-ea"/>
              </a:rPr>
              <a:t> network software</a:t>
            </a:r>
            <a:r>
              <a:rPr lang="en-US" altLang="zh-CN" sz="2000" dirty="0">
                <a:solidFill>
                  <a:srgbClr val="18478F"/>
                </a:solidFill>
                <a:latin typeface="Microsoft YaHei" panose="020B0503020204020204" charset="-122"/>
                <a:ea typeface="Microsoft YaHei" panose="020B0503020204020204" charset="-122"/>
                <a:sym typeface="+mn-ea"/>
              </a:rPr>
              <a:t> </a:t>
            </a:r>
            <a:r>
              <a:rPr lang="zh-CN" altLang="en-US" sz="2000" dirty="0">
                <a:solidFill>
                  <a:srgbClr val="18478F"/>
                </a:solidFill>
                <a:latin typeface="Microsoft YaHei" panose="020B0503020204020204" charset="-122"/>
                <a:ea typeface="Microsoft YaHei" panose="020B0503020204020204" charset="-122"/>
                <a:sym typeface="+mn-ea"/>
              </a:rPr>
              <a:t>with M</a:t>
            </a:r>
            <a:r>
              <a:rPr lang="en-US" altLang="zh-CN" sz="2000" dirty="0">
                <a:solidFill>
                  <a:srgbClr val="18478F"/>
                </a:solidFill>
                <a:latin typeface="Microsoft YaHei" panose="020B0503020204020204" charset="-122"/>
                <a:ea typeface="Microsoft YaHei" panose="020B0503020204020204" charset="-122"/>
                <a:sym typeface="+mn-ea"/>
              </a:rPr>
              <a:t>achine </a:t>
            </a:r>
            <a:r>
              <a:rPr lang="zh-CN" altLang="en-US" sz="2000" dirty="0">
                <a:solidFill>
                  <a:srgbClr val="18478F"/>
                </a:solidFill>
                <a:latin typeface="Microsoft YaHei" panose="020B0503020204020204" charset="-122"/>
                <a:ea typeface="Microsoft YaHei" panose="020B0503020204020204" charset="-122"/>
                <a:sym typeface="+mn-ea"/>
              </a:rPr>
              <a:t>L</a:t>
            </a:r>
            <a:r>
              <a:rPr lang="en-US" altLang="zh-CN" sz="2000" dirty="0">
                <a:solidFill>
                  <a:srgbClr val="18478F"/>
                </a:solidFill>
                <a:latin typeface="Microsoft YaHei" panose="020B0503020204020204" charset="-122"/>
                <a:ea typeface="Microsoft YaHei" panose="020B0503020204020204" charset="-122"/>
                <a:sym typeface="+mn-ea"/>
              </a:rPr>
              <a:t>earning prediction result</a:t>
            </a:r>
            <a:r>
              <a:rPr lang="zh-CN" altLang="en-US" sz="2000" dirty="0">
                <a:solidFill>
                  <a:srgbClr val="18478F"/>
                </a:solidFill>
                <a:latin typeface="Microsoft YaHei" panose="020B0503020204020204" charset="-122"/>
                <a:ea typeface="Microsoft YaHei" panose="020B0503020204020204" charset="-122"/>
                <a:sym typeface="+mn-ea"/>
              </a:rPr>
              <a:t> to do dynamic allocation</a:t>
            </a:r>
            <a:endParaRPr lang="en-US" altLang="zh-CN" sz="2000" dirty="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2000" dirty="0">
                <a:solidFill>
                  <a:srgbClr val="18478F"/>
                </a:solidFill>
                <a:latin typeface="Microsoft YaHei" panose="020B0503020204020204" charset="-122"/>
                <a:ea typeface="Microsoft YaHei" panose="020B0503020204020204" charset="-122"/>
                <a:sym typeface="+mn-ea"/>
              </a:rPr>
              <a:t>Deploying </a:t>
            </a:r>
            <a:r>
              <a:rPr lang="zh-CN" altLang="en-US" sz="2000" dirty="0">
                <a:solidFill>
                  <a:srgbClr val="18478F"/>
                </a:solidFill>
                <a:latin typeface="Microsoft YaHei" panose="020B0503020204020204" charset="-122"/>
                <a:ea typeface="Microsoft YaHei" panose="020B0503020204020204" charset="-122"/>
                <a:sym typeface="+mn-ea"/>
              </a:rPr>
              <a:t>network</a:t>
            </a:r>
            <a:r>
              <a:rPr lang="en-US" altLang="zh-CN" sz="2000" dirty="0">
                <a:solidFill>
                  <a:srgbClr val="18478F"/>
                </a:solidFill>
                <a:latin typeface="Microsoft YaHei" panose="020B0503020204020204" charset="-122"/>
                <a:ea typeface="Microsoft YaHei" panose="020B0503020204020204" charset="-122"/>
                <a:sym typeface="+mn-ea"/>
              </a:rPr>
              <a:t> management software to WIFI router</a:t>
            </a:r>
          </a:p>
          <a:p>
            <a:pPr marL="285750" indent="-285750" algn="l">
              <a:lnSpc>
                <a:spcPct val="170000"/>
              </a:lnSpc>
              <a:buSzTx/>
              <a:buFont typeface="Wingdings" panose="05000000000000000000" charset="0"/>
              <a:buChar char="Ø"/>
            </a:pPr>
            <a:endParaRPr lang="en-US" altLang="zh-CN" sz="2000" dirty="0">
              <a:solidFill>
                <a:srgbClr val="18478F"/>
              </a:solidFill>
              <a:latin typeface="Microsoft YaHei" panose="020B0503020204020204" charset="-122"/>
              <a:ea typeface="Microsoft YaHei" panose="020B0503020204020204" charset="-122"/>
              <a:sym typeface="+mn-ea"/>
            </a:endParaRPr>
          </a:p>
        </p:txBody>
      </p:sp>
      <p:sp>
        <p:nvSpPr>
          <p:cNvPr id="3" name="矩形 2"/>
          <p:cNvSpPr/>
          <p:nvPr/>
        </p:nvSpPr>
        <p:spPr>
          <a:xfrm>
            <a:off x="8162290" y="1978025"/>
            <a:ext cx="3888105" cy="4224020"/>
          </a:xfrm>
          <a:prstGeom prst="rect">
            <a:avLst/>
          </a:prstGeom>
          <a:solidFill>
            <a:schemeClr val="accent1">
              <a:lumMod val="20000"/>
              <a:lumOff val="80000"/>
            </a:schemeClr>
          </a:solidFill>
          <a:effectLst>
            <a:softEdge rad="9525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3"/>
            </p:custDataLst>
          </p:nvPr>
        </p:nvPicPr>
        <p:blipFill>
          <a:blip r:embed="rId14"/>
          <a:stretch>
            <a:fillRect/>
          </a:stretch>
        </p:blipFill>
        <p:spPr>
          <a:xfrm>
            <a:off x="6272530" y="2756535"/>
            <a:ext cx="1430020" cy="2159635"/>
          </a:xfrm>
          <a:prstGeom prst="rect">
            <a:avLst/>
          </a:prstGeom>
        </p:spPr>
      </p:pic>
      <p:sp>
        <p:nvSpPr>
          <p:cNvPr id="6" name="右箭头 5"/>
          <p:cNvSpPr/>
          <p:nvPr/>
        </p:nvSpPr>
        <p:spPr>
          <a:xfrm>
            <a:off x="7702550" y="3744595"/>
            <a:ext cx="459740" cy="495935"/>
          </a:xfrm>
          <a:prstGeom prst="rightArrow">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8575675" y="2439035"/>
            <a:ext cx="1394460" cy="368300"/>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a:ln>
            <a:solidFill>
              <a:srgbClr val="F46B43"/>
            </a:solidFill>
          </a:ln>
          <a:effectLst>
            <a:softEdge rad="63500"/>
          </a:effectLst>
        </p:spPr>
        <p:txBody>
          <a:bodyPr wrap="square" rtlCol="0">
            <a:spAutoFit/>
          </a:bodyPr>
          <a:lstStyle/>
          <a:p>
            <a:r>
              <a:rPr lang="en-US" altLang="zh-CN" sz="1800"/>
              <a:t>Software:</a:t>
            </a:r>
          </a:p>
        </p:txBody>
      </p:sp>
      <p:sp>
        <p:nvSpPr>
          <p:cNvPr id="9" name="文本框 8"/>
          <p:cNvSpPr txBox="1"/>
          <p:nvPr>
            <p:custDataLst>
              <p:tags r:id="rId4"/>
            </p:custDataLst>
          </p:nvPr>
        </p:nvSpPr>
        <p:spPr>
          <a:xfrm>
            <a:off x="8639810" y="4305300"/>
            <a:ext cx="1320165" cy="368300"/>
          </a:xfrm>
          <a:prstGeom prst="rect">
            <a:avLst/>
          </a:prstGeom>
          <a:gradFill>
            <a:gsLst>
              <a:gs pos="100000">
                <a:srgbClr val="F9F8CA"/>
              </a:gs>
              <a:gs pos="6000">
                <a:srgbClr val="4EAADD"/>
              </a:gs>
            </a:gsLst>
            <a:lin ang="18900000" scaled="1"/>
          </a:gradFill>
          <a:ln>
            <a:solidFill>
              <a:srgbClr val="F46B43"/>
            </a:solidFill>
          </a:ln>
          <a:effectLst>
            <a:softEdge rad="63500"/>
          </a:effectLst>
        </p:spPr>
        <p:txBody>
          <a:bodyPr wrap="square" rtlCol="0">
            <a:spAutoFit/>
          </a:bodyPr>
          <a:lstStyle/>
          <a:p>
            <a:r>
              <a:rPr lang="en-US" altLang="zh-CN" sz="1800"/>
              <a:t>Hardware</a:t>
            </a:r>
          </a:p>
        </p:txBody>
      </p:sp>
      <p:sp>
        <p:nvSpPr>
          <p:cNvPr id="10" name="文本框 9"/>
          <p:cNvSpPr txBox="1"/>
          <p:nvPr>
            <p:custDataLst>
              <p:tags r:id="rId5"/>
            </p:custDataLst>
          </p:nvPr>
        </p:nvSpPr>
        <p:spPr>
          <a:xfrm>
            <a:off x="8549005" y="2964180"/>
            <a:ext cx="963295" cy="699135"/>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a:ln>
            <a:solidFill>
              <a:srgbClr val="F46B43"/>
            </a:solidFill>
          </a:ln>
          <a:effectLst>
            <a:softEdge rad="63500"/>
          </a:effectLst>
        </p:spPr>
        <p:txBody>
          <a:bodyPr wrap="square" rtlCol="0">
            <a:spAutoFit/>
          </a:bodyPr>
          <a:lstStyle/>
          <a:p>
            <a:pPr>
              <a:lnSpc>
                <a:spcPct val="110000"/>
              </a:lnSpc>
            </a:pPr>
            <a:r>
              <a:rPr lang="en-US" altLang="zh-CN" sz="1200"/>
              <a:t>Data Collection</a:t>
            </a:r>
          </a:p>
          <a:p>
            <a:pPr>
              <a:lnSpc>
                <a:spcPct val="110000"/>
              </a:lnSpc>
            </a:pPr>
            <a:r>
              <a:rPr lang="en-US" altLang="zh-CN" sz="1200"/>
              <a:t>periodically</a:t>
            </a:r>
          </a:p>
        </p:txBody>
      </p:sp>
      <p:sp>
        <p:nvSpPr>
          <p:cNvPr id="11" name="文本框 10"/>
          <p:cNvSpPr txBox="1"/>
          <p:nvPr>
            <p:custDataLst>
              <p:tags r:id="rId6"/>
            </p:custDataLst>
          </p:nvPr>
        </p:nvSpPr>
        <p:spPr>
          <a:xfrm>
            <a:off x="9591040" y="2972435"/>
            <a:ext cx="963295" cy="681990"/>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a:ln>
            <a:solidFill>
              <a:srgbClr val="F46B43"/>
            </a:solidFill>
          </a:ln>
          <a:effectLst>
            <a:softEdge rad="63500"/>
          </a:effectLst>
        </p:spPr>
        <p:txBody>
          <a:bodyPr wrap="square" rtlCol="0">
            <a:spAutoFit/>
          </a:bodyPr>
          <a:lstStyle/>
          <a:p>
            <a:pPr>
              <a:lnSpc>
                <a:spcPct val="120000"/>
              </a:lnSpc>
            </a:pPr>
            <a:r>
              <a:rPr lang="en-US" altLang="zh-CN" sz="1200"/>
              <a:t>ML Model</a:t>
            </a:r>
          </a:p>
          <a:p>
            <a:r>
              <a:rPr lang="en-US" altLang="zh-CN" sz="1200"/>
              <a:t>Prediction</a:t>
            </a:r>
          </a:p>
          <a:p>
            <a:r>
              <a:rPr lang="en-US" altLang="zh-CN" sz="1200"/>
              <a:t>Result</a:t>
            </a:r>
          </a:p>
        </p:txBody>
      </p:sp>
      <p:sp>
        <p:nvSpPr>
          <p:cNvPr id="12" name="文本框 11"/>
          <p:cNvSpPr txBox="1"/>
          <p:nvPr>
            <p:custDataLst>
              <p:tags r:id="rId7"/>
            </p:custDataLst>
          </p:nvPr>
        </p:nvSpPr>
        <p:spPr>
          <a:xfrm>
            <a:off x="10645140" y="2973705"/>
            <a:ext cx="1125855" cy="681990"/>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a:ln>
            <a:solidFill>
              <a:srgbClr val="F46B43"/>
            </a:solidFill>
          </a:ln>
          <a:effectLst>
            <a:softEdge rad="63500"/>
          </a:effectLst>
        </p:spPr>
        <p:txBody>
          <a:bodyPr wrap="square" rtlCol="0">
            <a:spAutoFit/>
          </a:bodyPr>
          <a:lstStyle/>
          <a:p>
            <a:r>
              <a:rPr lang="en-US" altLang="zh-CN" sz="1200"/>
              <a:t>Bandwith</a:t>
            </a:r>
          </a:p>
          <a:p>
            <a:pPr>
              <a:lnSpc>
                <a:spcPct val="120000"/>
              </a:lnSpc>
            </a:pPr>
            <a:r>
              <a:rPr lang="en-US" altLang="zh-CN" sz="1200"/>
              <a:t>Allocation</a:t>
            </a:r>
          </a:p>
          <a:p>
            <a:r>
              <a:rPr lang="en-US" altLang="zh-CN" sz="1200"/>
              <a:t>Automatically</a:t>
            </a:r>
          </a:p>
        </p:txBody>
      </p:sp>
      <p:sp>
        <p:nvSpPr>
          <p:cNvPr id="13" name="圆角矩形 12"/>
          <p:cNvSpPr/>
          <p:nvPr/>
        </p:nvSpPr>
        <p:spPr>
          <a:xfrm>
            <a:off x="8409305" y="2341245"/>
            <a:ext cx="3362325" cy="149860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圆角矩形 13"/>
          <p:cNvSpPr/>
          <p:nvPr>
            <p:custDataLst>
              <p:tags r:id="rId8"/>
            </p:custDataLst>
          </p:nvPr>
        </p:nvSpPr>
        <p:spPr>
          <a:xfrm>
            <a:off x="8445500" y="4235450"/>
            <a:ext cx="3354070" cy="149860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custDataLst>
              <p:tags r:id="rId9"/>
            </p:custDataLst>
          </p:nvPr>
        </p:nvSpPr>
        <p:spPr>
          <a:xfrm>
            <a:off x="8676005" y="4795520"/>
            <a:ext cx="2165985" cy="306705"/>
          </a:xfrm>
          <a:prstGeom prst="rect">
            <a:avLst/>
          </a:prstGeom>
          <a:gradFill>
            <a:gsLst>
              <a:gs pos="100000">
                <a:srgbClr val="F9F8CA"/>
              </a:gs>
              <a:gs pos="6000">
                <a:srgbClr val="4EAADD"/>
              </a:gs>
            </a:gsLst>
            <a:lin ang="18900000" scaled="1"/>
          </a:gradFill>
          <a:ln>
            <a:solidFill>
              <a:srgbClr val="F46B43"/>
            </a:solidFill>
          </a:ln>
          <a:effectLst>
            <a:softEdge rad="63500"/>
          </a:effectLst>
        </p:spPr>
        <p:txBody>
          <a:bodyPr wrap="square" rtlCol="0">
            <a:spAutoFit/>
          </a:bodyPr>
          <a:lstStyle/>
          <a:p>
            <a:r>
              <a:rPr lang="en-US" altLang="zh-CN" dirty="0"/>
              <a:t>Support Embed Software </a:t>
            </a:r>
          </a:p>
        </p:txBody>
      </p:sp>
      <p:sp>
        <p:nvSpPr>
          <p:cNvPr id="16" name="文本框 15"/>
          <p:cNvSpPr txBox="1"/>
          <p:nvPr>
            <p:custDataLst>
              <p:tags r:id="rId10"/>
            </p:custDataLst>
          </p:nvPr>
        </p:nvSpPr>
        <p:spPr>
          <a:xfrm>
            <a:off x="8691245" y="5215890"/>
            <a:ext cx="2192020" cy="306705"/>
          </a:xfrm>
          <a:prstGeom prst="rect">
            <a:avLst/>
          </a:prstGeom>
          <a:gradFill>
            <a:gsLst>
              <a:gs pos="100000">
                <a:srgbClr val="F9F8CA"/>
              </a:gs>
              <a:gs pos="6000">
                <a:srgbClr val="4EAADD"/>
              </a:gs>
            </a:gsLst>
            <a:lin ang="18900000" scaled="1"/>
          </a:gradFill>
          <a:ln>
            <a:solidFill>
              <a:srgbClr val="F46B43"/>
            </a:solidFill>
          </a:ln>
          <a:effectLst>
            <a:softEdge rad="63500"/>
          </a:effectLst>
        </p:spPr>
        <p:txBody>
          <a:bodyPr wrap="square" rtlCol="0">
            <a:spAutoFit/>
          </a:bodyPr>
          <a:lstStyle/>
          <a:p>
            <a:r>
              <a:rPr lang="en-US" altLang="zh-CN"/>
              <a:t>Data transfer to Software </a:t>
            </a:r>
          </a:p>
        </p:txBody>
      </p:sp>
      <p:sp>
        <p:nvSpPr>
          <p:cNvPr id="17" name="文本框 16"/>
          <p:cNvSpPr txBox="1"/>
          <p:nvPr/>
        </p:nvSpPr>
        <p:spPr>
          <a:xfrm>
            <a:off x="6628765" y="3366770"/>
            <a:ext cx="787400" cy="521970"/>
          </a:xfrm>
          <a:prstGeom prst="rect">
            <a:avLst/>
          </a:prstGeom>
          <a:noFill/>
        </p:spPr>
        <p:txBody>
          <a:bodyPr wrap="square" rtlCol="0">
            <a:spAutoFit/>
          </a:bodyPr>
          <a:lstStyle/>
          <a:p>
            <a:pPr algn="ctr"/>
            <a:r>
              <a:rPr lang="en-US" altLang="zh-CN" dirty="0"/>
              <a:t>WIFI</a:t>
            </a:r>
          </a:p>
          <a:p>
            <a:pPr algn="ctr"/>
            <a:r>
              <a:rPr lang="en-US" altLang="zh-CN" dirty="0"/>
              <a:t>Router</a:t>
            </a:r>
          </a:p>
        </p:txBody>
      </p:sp>
      <p:sp>
        <p:nvSpPr>
          <p:cNvPr id="18" name="矩形 17"/>
          <p:cNvSpPr/>
          <p:nvPr/>
        </p:nvSpPr>
        <p:spPr>
          <a:xfrm>
            <a:off x="6754495" y="4242435"/>
            <a:ext cx="542290" cy="19685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8. </a:t>
            </a:r>
            <a:r>
              <a:rPr lang="en-US" sz="4000" dirty="0">
                <a:solidFill>
                  <a:srgbClr val="18478F"/>
                </a:solidFill>
                <a:latin typeface="Microsoft YaHei" panose="020B0503020204020204" charset="-122"/>
                <a:ea typeface="Microsoft YaHei" panose="020B0503020204020204" charset="-122"/>
                <a:sym typeface="+mn-ea"/>
              </a:rPr>
              <a:t>Reference</a:t>
            </a:r>
          </a:p>
        </p:txBody>
      </p:sp>
      <p:pic>
        <p:nvPicPr>
          <p:cNvPr id="8" name="Picture 9" descr="A picture containing text, sign, dark&#10;&#10;Description automatically generated"/>
          <p:cNvPicPr>
            <a:picLocks noChangeAspect="1"/>
          </p:cNvPicPr>
          <p:nvPr/>
        </p:nvPicPr>
        <p:blipFill>
          <a:blip r:embed="rId5" cstate="screen"/>
          <a:stretch>
            <a:fillRect/>
          </a:stretch>
        </p:blipFill>
        <p:spPr>
          <a:xfrm>
            <a:off x="9527005" y="-49574"/>
            <a:ext cx="2743200" cy="1001516"/>
          </a:xfrm>
          <a:prstGeom prst="rect">
            <a:avLst/>
          </a:prstGeom>
        </p:spPr>
      </p:pic>
      <p:sp>
        <p:nvSpPr>
          <p:cNvPr id="19" name="画布 1"/>
          <p:cNvSpPr/>
          <p:nvPr>
            <p:custDataLst>
              <p:tags r:id="rId1"/>
            </p:custDataLst>
          </p:nvPr>
        </p:nvSpPr>
        <p:spPr>
          <a:xfrm>
            <a:off x="737235" y="1519555"/>
            <a:ext cx="10841355" cy="4987925"/>
          </a:xfrm>
          <a:prstGeom prst="rect">
            <a:avLst/>
          </a:prstGeom>
        </p:spPr>
        <p:txBody>
          <a:bodyPr/>
          <a:lstStyle/>
          <a:p>
            <a:endParaRPr lang="en-US"/>
          </a:p>
        </p:txBody>
      </p:sp>
      <p:cxnSp>
        <p:nvCxnSpPr>
          <p:cNvPr id="76"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60120" y="1975485"/>
            <a:ext cx="9216390" cy="3139321"/>
          </a:xfrm>
          <a:prstGeom prst="rect">
            <a:avLst/>
          </a:prstGeom>
          <a:noFill/>
        </p:spPr>
        <p:txBody>
          <a:bodyPr wrap="square" rtlCol="0" anchor="t">
            <a:spAutoFit/>
          </a:bodyPr>
          <a:lstStyle/>
          <a:p>
            <a:pPr algn="l">
              <a:buSzTx/>
            </a:pPr>
            <a:r>
              <a:rPr lang="en-US" altLang="zh-CN" sz="1800" dirty="0">
                <a:solidFill>
                  <a:srgbClr val="18478F"/>
                </a:solidFill>
                <a:latin typeface="Microsoft YaHei" panose="020B0503020204020204" charset="-122"/>
                <a:ea typeface="Microsoft YaHei" panose="020B0503020204020204" charset="-122"/>
              </a:rPr>
              <a:t>[1] J. A. Hatem, A. R. Dhaini, and S. Elbassuoni. Deep learning-based dynamic bandwidth allo_x0002_cation for future optical access networks. IEEE Access, 7:97307–97318, 2019.</a:t>
            </a:r>
          </a:p>
          <a:p>
            <a:pPr algn="l">
              <a:buSzTx/>
            </a:pPr>
            <a:endParaRPr lang="en-US" altLang="zh-CN" sz="1800" dirty="0">
              <a:solidFill>
                <a:srgbClr val="18478F"/>
              </a:solidFill>
              <a:latin typeface="Microsoft YaHei" panose="020B0503020204020204" charset="-122"/>
              <a:ea typeface="Microsoft YaHei" panose="020B0503020204020204" charset="-122"/>
            </a:endParaRPr>
          </a:p>
          <a:p>
            <a:pPr algn="l">
              <a:buSzTx/>
            </a:pPr>
            <a:r>
              <a:rPr lang="en-US" altLang="zh-CN" sz="1800" dirty="0">
                <a:solidFill>
                  <a:srgbClr val="18478F"/>
                </a:solidFill>
                <a:latin typeface="Microsoft YaHei" panose="020B0503020204020204" charset="-122"/>
                <a:ea typeface="Microsoft YaHei" panose="020B0503020204020204" charset="-122"/>
              </a:rPr>
              <a:t>[2] Can Wang, Sheng Zhang, Yu Chen, Zhuzhong Qian, Jie Wu, and Mingjun Xiao. Joint config_x0002_uration adaptation and bandwidth allocation for edge-based real-time video analytics. pages</a:t>
            </a:r>
          </a:p>
          <a:p>
            <a:pPr algn="l">
              <a:buSzTx/>
            </a:pPr>
            <a:r>
              <a:rPr lang="en-US" altLang="zh-CN" sz="1800" dirty="0">
                <a:solidFill>
                  <a:srgbClr val="18478F"/>
                </a:solidFill>
                <a:latin typeface="Microsoft YaHei" panose="020B0503020204020204" charset="-122"/>
                <a:ea typeface="Microsoft YaHei" panose="020B0503020204020204" charset="-122"/>
              </a:rPr>
              <a:t>257–266, 2020.</a:t>
            </a:r>
          </a:p>
          <a:p>
            <a:pPr algn="l">
              <a:buSzTx/>
            </a:pPr>
            <a:endParaRPr lang="en-US" altLang="zh-CN" sz="1800" dirty="0">
              <a:solidFill>
                <a:srgbClr val="18478F"/>
              </a:solidFill>
              <a:latin typeface="Microsoft YaHei" panose="020B0503020204020204" charset="-122"/>
              <a:ea typeface="Microsoft YaHei" panose="020B0503020204020204" charset="-122"/>
            </a:endParaRPr>
          </a:p>
          <a:p>
            <a:pPr algn="l">
              <a:buSzTx/>
            </a:pPr>
            <a:r>
              <a:rPr lang="en-US" altLang="zh-CN" sz="1800" dirty="0">
                <a:solidFill>
                  <a:srgbClr val="15428F"/>
                </a:solidFill>
                <a:latin typeface="Microsoft YaHei UI" panose="020B0503020204020204" pitchFamily="34" charset="-122"/>
                <a:ea typeface="Microsoft YaHei UI" panose="020B0503020204020204" pitchFamily="34" charset="-122"/>
              </a:rPr>
              <a:t>[3] </a:t>
            </a:r>
            <a:r>
              <a:rPr lang="en-US" sz="1800" dirty="0">
                <a:solidFill>
                  <a:srgbClr val="15428F"/>
                </a:solidFill>
                <a:effectLst/>
                <a:latin typeface="Microsoft YaHei UI" panose="020B0503020204020204" pitchFamily="34" charset="-122"/>
                <a:ea typeface="Microsoft YaHei UI" panose="020B0503020204020204" pitchFamily="34" charset="-122"/>
              </a:rPr>
              <a:t>N. </a:t>
            </a:r>
            <a:r>
              <a:rPr lang="en-US" sz="1800" dirty="0" err="1">
                <a:solidFill>
                  <a:srgbClr val="15428F"/>
                </a:solidFill>
                <a:effectLst/>
                <a:latin typeface="Microsoft YaHei UI" panose="020B0503020204020204" pitchFamily="34" charset="-122"/>
                <a:ea typeface="Microsoft YaHei UI" panose="020B0503020204020204" pitchFamily="34" charset="-122"/>
              </a:rPr>
              <a:t>Navabhaarathi</a:t>
            </a:r>
            <a:r>
              <a:rPr lang="en-US" sz="1800" dirty="0">
                <a:solidFill>
                  <a:srgbClr val="15428F"/>
                </a:solidFill>
                <a:effectLst/>
                <a:latin typeface="Microsoft YaHei UI" panose="020B0503020204020204" pitchFamily="34" charset="-122"/>
                <a:ea typeface="Microsoft YaHei UI" panose="020B0503020204020204" pitchFamily="34" charset="-122"/>
              </a:rPr>
              <a:t>, "Network traffic analysis," Kaggle, 2023. [Online]. Available: </a:t>
            </a:r>
            <a:r>
              <a:rPr lang="en-US" sz="1800" u="none" strike="noStrike" dirty="0">
                <a:solidFill>
                  <a:srgbClr val="15428F"/>
                </a:solidFill>
                <a:effectLst/>
                <a:latin typeface="Microsoft YaHei UI" panose="020B0503020204020204" pitchFamily="34" charset="-122"/>
                <a:ea typeface="Microsoft YaHei UI" panose="020B0503020204020204" pitchFamily="34" charset="-122"/>
                <a:hlinkClick r:id="rId6">
                  <a:extLst>
                    <a:ext uri="{A12FA001-AC4F-418D-AE19-62706E023703}">
                      <ahyp:hlinkClr xmlns:ahyp="http://schemas.microsoft.com/office/drawing/2018/hyperlinkcolor" val="tx"/>
                    </a:ext>
                  </a:extLst>
                </a:hlinkClick>
              </a:rPr>
              <a:t>https://www.kaggle.com/datasets/navabhaarathi20003/wireshark2/</a:t>
            </a:r>
            <a:r>
              <a:rPr lang="en-US" sz="1800" dirty="0">
                <a:solidFill>
                  <a:srgbClr val="15428F"/>
                </a:solidFill>
                <a:effectLst/>
                <a:latin typeface="Microsoft YaHei UI" panose="020B0503020204020204" pitchFamily="34" charset="-122"/>
                <a:ea typeface="Microsoft YaHei UI" panose="020B0503020204020204" pitchFamily="34" charset="-122"/>
              </a:rPr>
              <a:t>. </a:t>
            </a:r>
            <a:endParaRPr lang="en-US" altLang="zh-CN" sz="1800" dirty="0">
              <a:solidFill>
                <a:srgbClr val="15428F"/>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5A2B1-49AC-1CEF-6745-31BAB3417D77}"/>
              </a:ext>
            </a:extLst>
          </p:cNvPr>
          <p:cNvSpPr>
            <a:spLocks noGrp="1"/>
          </p:cNvSpPr>
          <p:nvPr>
            <p:ph type="body" sz="quarter" idx="10"/>
          </p:nvPr>
        </p:nvSpPr>
        <p:spPr>
          <a:xfrm>
            <a:off x="3481552" y="2355850"/>
            <a:ext cx="5068890" cy="1487487"/>
          </a:xfrm>
        </p:spPr>
        <p:txBody>
          <a:bodyPr/>
          <a:lstStyle/>
          <a:p>
            <a:r>
              <a:rPr lang="en-US" dirty="0"/>
              <a:t>Thank You!</a:t>
            </a:r>
          </a:p>
        </p:txBody>
      </p:sp>
      <p:sp>
        <p:nvSpPr>
          <p:cNvPr id="3" name="Text Placeholder 2">
            <a:extLst>
              <a:ext uri="{FF2B5EF4-FFF2-40B4-BE49-F238E27FC236}">
                <a16:creationId xmlns:a16="http://schemas.microsoft.com/office/drawing/2014/main" id="{E075CDF9-B25C-674D-4C2C-45D6188189B5}"/>
              </a:ext>
            </a:extLst>
          </p:cNvPr>
          <p:cNvSpPr>
            <a:spLocks noGrp="1"/>
          </p:cNvSpPr>
          <p:nvPr>
            <p:ph type="body" sz="quarter" idx="11"/>
          </p:nvPr>
        </p:nvSpPr>
        <p:spPr>
          <a:xfrm>
            <a:off x="4596478" y="3836569"/>
            <a:ext cx="2999041" cy="558800"/>
          </a:xfrm>
        </p:spPr>
        <p:txBody>
          <a:bodyPr/>
          <a:lstStyle/>
          <a:p>
            <a:r>
              <a:rPr lang="en-US" dirty="0"/>
              <a:t>Questions? Thoughts?</a:t>
            </a:r>
          </a:p>
        </p:txBody>
      </p:sp>
      <p:sp>
        <p:nvSpPr>
          <p:cNvPr id="4" name="Text Placeholder 3">
            <a:extLst>
              <a:ext uri="{FF2B5EF4-FFF2-40B4-BE49-F238E27FC236}">
                <a16:creationId xmlns:a16="http://schemas.microsoft.com/office/drawing/2014/main" id="{A1111D4F-3770-69A3-7F79-E93CA9E6EE7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2485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57A9FF-3CB8-75CF-EDC9-FB6CF6D5F4D4}"/>
              </a:ext>
            </a:extLst>
          </p:cNvPr>
          <p:cNvSpPr>
            <a:spLocks noGrp="1"/>
          </p:cNvSpPr>
          <p:nvPr>
            <p:ph type="body" sz="quarter" idx="10"/>
          </p:nvPr>
        </p:nvSpPr>
        <p:spPr>
          <a:xfrm>
            <a:off x="648399" y="1116014"/>
            <a:ext cx="3710242" cy="964246"/>
          </a:xfrm>
        </p:spPr>
        <p:txBody>
          <a:bodyPr/>
          <a:lstStyle/>
          <a:p>
            <a:r>
              <a:rPr lang="en-US" sz="3600" dirty="0"/>
              <a:t>Agenda</a:t>
            </a:r>
          </a:p>
        </p:txBody>
      </p:sp>
      <p:sp>
        <p:nvSpPr>
          <p:cNvPr id="3" name="Text Placeholder 2">
            <a:extLst>
              <a:ext uri="{FF2B5EF4-FFF2-40B4-BE49-F238E27FC236}">
                <a16:creationId xmlns:a16="http://schemas.microsoft.com/office/drawing/2014/main" id="{B55EAC37-81DE-EF3F-4B1E-E25D137CD508}"/>
              </a:ext>
            </a:extLst>
          </p:cNvPr>
          <p:cNvSpPr>
            <a:spLocks noGrp="1"/>
          </p:cNvSpPr>
          <p:nvPr>
            <p:ph type="body" sz="quarter" idx="11"/>
          </p:nvPr>
        </p:nvSpPr>
        <p:spPr>
          <a:xfrm>
            <a:off x="3171821" y="1598137"/>
            <a:ext cx="5335842" cy="4554221"/>
          </a:xfrm>
        </p:spPr>
        <p:txBody>
          <a:bodyPr/>
          <a:lstStyle/>
          <a:p>
            <a:pPr>
              <a:lnSpc>
                <a:spcPct val="150000"/>
              </a:lnSpc>
            </a:pPr>
            <a:r>
              <a:rPr lang="en-US" sz="2400" dirty="0"/>
              <a:t>1  Motivation</a:t>
            </a:r>
          </a:p>
          <a:p>
            <a:pPr>
              <a:lnSpc>
                <a:spcPct val="150000"/>
              </a:lnSpc>
            </a:pPr>
            <a:r>
              <a:rPr lang="en-US" sz="2400" dirty="0"/>
              <a:t>2  Related Work</a:t>
            </a:r>
          </a:p>
          <a:p>
            <a:pPr>
              <a:lnSpc>
                <a:spcPct val="150000"/>
              </a:lnSpc>
            </a:pPr>
            <a:r>
              <a:rPr lang="en-US" sz="2400" dirty="0"/>
              <a:t>3  Proposed Solution</a:t>
            </a:r>
          </a:p>
          <a:p>
            <a:pPr>
              <a:lnSpc>
                <a:spcPct val="150000"/>
              </a:lnSpc>
            </a:pPr>
            <a:r>
              <a:rPr lang="en-US" sz="2400" dirty="0"/>
              <a:t>4  Approach</a:t>
            </a:r>
          </a:p>
          <a:p>
            <a:pPr>
              <a:lnSpc>
                <a:spcPct val="150000"/>
              </a:lnSpc>
            </a:pPr>
            <a:r>
              <a:rPr lang="en-US" sz="2400" dirty="0"/>
              <a:t>5  Experiment</a:t>
            </a:r>
          </a:p>
          <a:p>
            <a:pPr>
              <a:lnSpc>
                <a:spcPct val="150000"/>
              </a:lnSpc>
            </a:pPr>
            <a:r>
              <a:rPr lang="en-US" sz="2400" dirty="0"/>
              <a:t>6  Conclusion</a:t>
            </a:r>
          </a:p>
          <a:p>
            <a:pPr>
              <a:lnSpc>
                <a:spcPct val="150000"/>
              </a:lnSpc>
            </a:pPr>
            <a:r>
              <a:rPr lang="en-US" sz="2400" dirty="0"/>
              <a:t>7  Future Work</a:t>
            </a:r>
          </a:p>
          <a:p>
            <a:pPr>
              <a:lnSpc>
                <a:spcPct val="150000"/>
              </a:lnSpc>
            </a:pPr>
            <a:r>
              <a:rPr lang="en-US" sz="2400" dirty="0"/>
              <a:t>8  Reference</a:t>
            </a:r>
          </a:p>
        </p:txBody>
      </p:sp>
    </p:spTree>
    <p:extLst>
      <p:ext uri="{BB962C8B-B14F-4D97-AF65-F5344CB8AC3E}">
        <p14:creationId xmlns:p14="http://schemas.microsoft.com/office/powerpoint/2010/main" val="23272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77265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1. Motivation - Problem Introduction </a:t>
            </a:r>
          </a:p>
        </p:txBody>
      </p:sp>
      <p:sp>
        <p:nvSpPr>
          <p:cNvPr id="5" name="Text Placeholder 4"/>
          <p:cNvSpPr>
            <a:spLocks noGrp="1"/>
          </p:cNvSpPr>
          <p:nvPr>
            <p:ph type="body" sz="quarter" idx="18"/>
          </p:nvPr>
        </p:nvSpPr>
        <p:spPr>
          <a:xfrm>
            <a:off x="629285" y="1863725"/>
            <a:ext cx="11186160" cy="969645"/>
          </a:xfrm>
        </p:spPr>
        <p:txBody>
          <a:bodyPr vert="horz" lIns="91440" tIns="45720" rIns="91440" bIns="45720" rtlCol="0" anchor="t">
            <a:normAutofit/>
          </a:bodyPr>
          <a:lstStyle/>
          <a:p>
            <a:pPr marL="0" indent="0">
              <a:buNone/>
            </a:pPr>
            <a:r>
              <a:rPr lang="en-US" dirty="0">
                <a:latin typeface="Arial" panose="020B0604020202020204"/>
                <a:cs typeface="Arial" panose="020B0604020202020204"/>
              </a:rPr>
              <a:t>As home networks grow more complex with an increasing number of devices requiring bandwidth simultaneously, there arises a pressing need to manage and optimize bandwidth allocation efficiently.</a:t>
            </a:r>
            <a:br>
              <a:rPr lang="en-US" dirty="0">
                <a:latin typeface="Arial" panose="020B0604020202020204"/>
                <a:cs typeface="Arial" panose="020B0604020202020204"/>
              </a:rPr>
            </a:br>
            <a:endParaRPr lang="en-US" dirty="0">
              <a:latin typeface="Arial" panose="020B0604020202020204"/>
              <a:cs typeface="Arial" panose="020B0604020202020204"/>
            </a:endParaRPr>
          </a:p>
          <a:p>
            <a:pPr marL="0" indent="0">
              <a:buNone/>
            </a:pPr>
            <a:endParaRPr lang="en-US" dirty="0">
              <a:latin typeface="Arial" panose="020B0604020202020204"/>
              <a:cs typeface="Arial" panose="020B0604020202020204"/>
            </a:endParaRPr>
          </a:p>
        </p:txBody>
      </p:sp>
      <p:cxnSp>
        <p:nvCxnSpPr>
          <p:cNvPr id="16" name="Straight Connector 15"/>
          <p:cNvCxnSpPr/>
          <p:nvPr/>
        </p:nvCxnSpPr>
        <p:spPr>
          <a:xfrm>
            <a:off x="696045" y="1651953"/>
            <a:ext cx="970597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6" cstate="screen"/>
          <a:stretch>
            <a:fillRect/>
          </a:stretch>
        </p:blipFill>
        <p:spPr>
          <a:xfrm>
            <a:off x="9527005" y="-49574"/>
            <a:ext cx="2743200" cy="1001516"/>
          </a:xfrm>
          <a:prstGeom prst="rect">
            <a:avLst/>
          </a:prstGeom>
        </p:spPr>
      </p:pic>
      <p:pic>
        <p:nvPicPr>
          <p:cNvPr id="100" name="图片 99"/>
          <p:cNvPicPr/>
          <p:nvPr/>
        </p:nvPicPr>
        <p:blipFill>
          <a:blip r:embed="rId17"/>
          <a:stretch>
            <a:fillRect/>
          </a:stretch>
        </p:blipFill>
        <p:spPr>
          <a:xfrm>
            <a:off x="1195070" y="2614295"/>
            <a:ext cx="2117725" cy="1623060"/>
          </a:xfrm>
          <a:prstGeom prst="rect">
            <a:avLst/>
          </a:prstGeom>
          <a:noFill/>
          <a:ln w="9525">
            <a:noFill/>
          </a:ln>
        </p:spPr>
      </p:pic>
      <p:pic>
        <p:nvPicPr>
          <p:cNvPr id="101" name="图片 100"/>
          <p:cNvPicPr/>
          <p:nvPr/>
        </p:nvPicPr>
        <p:blipFill>
          <a:blip r:embed="rId18"/>
          <a:srcRect l="6542" r="9462"/>
          <a:stretch>
            <a:fillRect/>
          </a:stretch>
        </p:blipFill>
        <p:spPr>
          <a:xfrm>
            <a:off x="7921625" y="2758440"/>
            <a:ext cx="1972945" cy="1600835"/>
          </a:xfrm>
          <a:prstGeom prst="rect">
            <a:avLst/>
          </a:prstGeom>
          <a:noFill/>
          <a:ln w="9525">
            <a:noFill/>
          </a:ln>
        </p:spPr>
      </p:pic>
      <p:pic>
        <p:nvPicPr>
          <p:cNvPr id="102" name="图片 101"/>
          <p:cNvPicPr/>
          <p:nvPr/>
        </p:nvPicPr>
        <p:blipFill>
          <a:blip r:embed="rId19"/>
          <a:srcRect l="11952" r="13230"/>
          <a:stretch>
            <a:fillRect/>
          </a:stretch>
        </p:blipFill>
        <p:spPr>
          <a:xfrm>
            <a:off x="4548505" y="2721610"/>
            <a:ext cx="1896110" cy="1426845"/>
          </a:xfrm>
          <a:prstGeom prst="rect">
            <a:avLst/>
          </a:prstGeom>
          <a:noFill/>
          <a:ln w="9525">
            <a:noFill/>
          </a:ln>
        </p:spPr>
      </p:pic>
      <p:sp>
        <p:nvSpPr>
          <p:cNvPr id="4" name="Text Placeholder 4"/>
          <p:cNvSpPr>
            <a:spLocks noGrp="1"/>
          </p:cNvSpPr>
          <p:nvPr>
            <p:custDataLst>
              <p:tags r:id="rId1"/>
            </p:custDataLst>
          </p:nvPr>
        </p:nvSpPr>
        <p:spPr>
          <a:xfrm>
            <a:off x="869315" y="5643245"/>
            <a:ext cx="11186160" cy="969645"/>
          </a:xfrm>
          <a:prstGeom prst="rect">
            <a:avLst/>
          </a:prstGeom>
        </p:spPr>
        <p:txBody>
          <a:bodyPr vert="horz" lIns="91440" tIns="45720" rIns="91440" bIns="45720"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buNone/>
            </a:pPr>
            <a:r>
              <a:rPr lang="en-US" sz="1600" b="1" dirty="0">
                <a:latin typeface="Arial" panose="020B0604020202020204"/>
                <a:cs typeface="Arial" panose="020B0604020202020204"/>
              </a:rPr>
              <a:t>Weekdays Scenario:</a:t>
            </a:r>
            <a:r>
              <a:rPr lang="en-US" sz="1600" dirty="0">
                <a:latin typeface="Arial" panose="020B0604020202020204"/>
                <a:cs typeface="Arial" panose="020B0604020202020204"/>
              </a:rPr>
              <a:t> </a:t>
            </a:r>
            <a:r>
              <a:rPr lang="en-US" altLang="zh-CN" sz="1600" dirty="0">
                <a:latin typeface="Arial" panose="020B0604020202020204"/>
                <a:ea typeface="SimSun" panose="02010600030101010101" pitchFamily="2" charset="-122"/>
                <a:cs typeface="Arial" panose="020B0604020202020204"/>
              </a:rPr>
              <a:t>A  family </a:t>
            </a:r>
            <a:r>
              <a:rPr sz="1600" dirty="0">
                <a:sym typeface="+mn-ea"/>
              </a:rPr>
              <a:t>of </a:t>
            </a:r>
            <a:r>
              <a:rPr lang="en-US" sz="1600" dirty="0">
                <a:sym typeface="+mn-ea"/>
              </a:rPr>
              <a:t>Four, </a:t>
            </a:r>
            <a:r>
              <a:rPr sz="1600" dirty="0">
                <a:sym typeface="+mn-ea"/>
              </a:rPr>
              <a:t>consisting of two adults and </a:t>
            </a:r>
            <a:r>
              <a:rPr lang="en-US" sz="1600" dirty="0">
                <a:sym typeface="+mn-ea"/>
              </a:rPr>
              <a:t>two</a:t>
            </a:r>
            <a:r>
              <a:rPr sz="1600" dirty="0">
                <a:sym typeface="+mn-ea"/>
              </a:rPr>
              <a:t> children of varying ages</a:t>
            </a:r>
            <a:r>
              <a:rPr lang="en-US" sz="1600" dirty="0">
                <a:sym typeface="+mn-ea"/>
              </a:rPr>
              <a:t>, </a:t>
            </a:r>
            <a:r>
              <a:rPr sz="1600" dirty="0">
                <a:sym typeface="+mn-ea"/>
              </a:rPr>
              <a:t> resides in a home</a:t>
            </a:r>
            <a:r>
              <a:rPr lang="en-US" sz="1600" dirty="0">
                <a:sym typeface="+mn-ea"/>
              </a:rPr>
              <a:t>.</a:t>
            </a:r>
          </a:p>
          <a:p>
            <a:pPr marL="0" indent="0">
              <a:buNone/>
            </a:pPr>
            <a:endParaRPr lang="en-US" sz="1600" dirty="0">
              <a:sym typeface="+mn-ea"/>
            </a:endParaRPr>
          </a:p>
          <a:p>
            <a:pPr marL="0" indent="0">
              <a:buNone/>
            </a:pPr>
            <a:r>
              <a:rPr lang="en-US" sz="1600" b="1" dirty="0">
                <a:sym typeface="+mn-ea"/>
              </a:rPr>
              <a:t>A</a:t>
            </a:r>
            <a:r>
              <a:rPr sz="1600" b="1" dirty="0">
                <a:sym typeface="+mn-ea"/>
              </a:rPr>
              <a:t>nalyze </a:t>
            </a:r>
            <a:r>
              <a:rPr lang="en-US" sz="1600" b="1" dirty="0">
                <a:sym typeface="+mn-ea"/>
              </a:rPr>
              <a:t>U</a:t>
            </a:r>
            <a:r>
              <a:rPr sz="1600" b="1" dirty="0">
                <a:sym typeface="+mn-ea"/>
              </a:rPr>
              <a:t>sage Pattern</a:t>
            </a:r>
            <a:r>
              <a:rPr lang="en-US" sz="1600" b="1" dirty="0">
                <a:sym typeface="+mn-ea"/>
              </a:rPr>
              <a:t>:</a:t>
            </a:r>
            <a:r>
              <a:rPr sz="1600" dirty="0">
                <a:sym typeface="+mn-ea"/>
              </a:rPr>
              <a:t> </a:t>
            </a:r>
            <a:r>
              <a:rPr lang="en-US" sz="1600" dirty="0">
                <a:sym typeface="+mn-ea"/>
              </a:rPr>
              <a:t>H</a:t>
            </a:r>
            <a:r>
              <a:rPr sz="1600" dirty="0">
                <a:sym typeface="+mn-ea"/>
              </a:rPr>
              <a:t>ow these five individuals use their internet devices throughout the</a:t>
            </a:r>
            <a:r>
              <a:rPr lang="en-US" sz="1600" dirty="0">
                <a:sym typeface="+mn-ea"/>
              </a:rPr>
              <a:t> weekdays? </a:t>
            </a:r>
            <a:endParaRPr lang="en-US" sz="1600" dirty="0">
              <a:latin typeface="Arial" panose="020B0604020202020204"/>
              <a:cs typeface="Arial" panose="020B0604020202020204"/>
              <a:sym typeface="+mn-ea"/>
            </a:endParaRPr>
          </a:p>
        </p:txBody>
      </p:sp>
      <p:sp>
        <p:nvSpPr>
          <p:cNvPr id="7" name="文本框 6"/>
          <p:cNvSpPr txBox="1"/>
          <p:nvPr/>
        </p:nvSpPr>
        <p:spPr>
          <a:xfrm>
            <a:off x="1297940" y="4619625"/>
            <a:ext cx="2717165" cy="775970"/>
          </a:xfrm>
          <a:prstGeom prst="rect">
            <a:avLst/>
          </a:prstGeom>
          <a:noFill/>
        </p:spPr>
        <p:txBody>
          <a:bodyPr wrap="square" rtlCol="0">
            <a:noAutofit/>
          </a:bodyPr>
          <a:lstStyle/>
          <a:p>
            <a:r>
              <a:rPr lang="en-US" altLang="zh-CN" dirty="0">
                <a:sym typeface="+mn-ea"/>
              </a:rPr>
              <a:t>5: 00pm - 6: 00 pm</a:t>
            </a:r>
          </a:p>
          <a:p>
            <a:r>
              <a:rPr lang="en-US" altLang="zh-CN" b="1" dirty="0">
                <a:sym typeface="+mn-ea"/>
              </a:rPr>
              <a:t>Kids: </a:t>
            </a:r>
            <a:r>
              <a:rPr lang="en-US" altLang="zh-CN" b="1" dirty="0" err="1">
                <a:sym typeface="+mn-ea"/>
              </a:rPr>
              <a:t>ipad</a:t>
            </a:r>
            <a:r>
              <a:rPr lang="en-US" altLang="zh-CN" b="1" dirty="0">
                <a:sym typeface="+mn-ea"/>
              </a:rPr>
              <a:t>/switch Game</a:t>
            </a:r>
            <a:endParaRPr lang="en-US" altLang="zh-CN" b="1" dirty="0"/>
          </a:p>
          <a:p>
            <a:r>
              <a:rPr lang="en-US" altLang="zh-CN" dirty="0"/>
              <a:t>Parents: Making Dinner</a:t>
            </a:r>
          </a:p>
          <a:p>
            <a:endParaRPr lang="en-US" altLang="zh-CN" dirty="0"/>
          </a:p>
        </p:txBody>
      </p:sp>
      <p:sp>
        <p:nvSpPr>
          <p:cNvPr id="10" name="文本框 9"/>
          <p:cNvSpPr txBox="1"/>
          <p:nvPr>
            <p:custDataLst>
              <p:tags r:id="rId2"/>
            </p:custDataLst>
          </p:nvPr>
        </p:nvSpPr>
        <p:spPr>
          <a:xfrm>
            <a:off x="4371340" y="4596130"/>
            <a:ext cx="2592070" cy="775970"/>
          </a:xfrm>
          <a:prstGeom prst="rect">
            <a:avLst/>
          </a:prstGeom>
          <a:noFill/>
        </p:spPr>
        <p:txBody>
          <a:bodyPr wrap="square" rtlCol="0">
            <a:noAutofit/>
          </a:bodyPr>
          <a:lstStyle/>
          <a:p>
            <a:r>
              <a:rPr lang="en-US" altLang="zh-CN">
                <a:sym typeface="+mn-ea"/>
              </a:rPr>
              <a:t>6: 00pm - 7: 30 pm</a:t>
            </a:r>
          </a:p>
          <a:p>
            <a:r>
              <a:rPr lang="en-US" altLang="zh-CN" b="1">
                <a:sym typeface="+mn-ea"/>
              </a:rPr>
              <a:t>Kids: smart TV time </a:t>
            </a:r>
          </a:p>
          <a:p>
            <a:r>
              <a:rPr lang="en-US" altLang="zh-CN">
                <a:sym typeface="+mn-ea"/>
              </a:rPr>
              <a:t>Parents: Cleaning Housing </a:t>
            </a:r>
            <a:endParaRPr lang="en-US" altLang="zh-CN"/>
          </a:p>
          <a:p>
            <a:endParaRPr lang="en-US" altLang="zh-CN"/>
          </a:p>
        </p:txBody>
      </p:sp>
      <p:sp>
        <p:nvSpPr>
          <p:cNvPr id="12" name="文本框 11"/>
          <p:cNvSpPr txBox="1"/>
          <p:nvPr>
            <p:custDataLst>
              <p:tags r:id="rId3"/>
            </p:custDataLst>
          </p:nvPr>
        </p:nvSpPr>
        <p:spPr>
          <a:xfrm>
            <a:off x="7921625" y="4596130"/>
            <a:ext cx="3219450" cy="775970"/>
          </a:xfrm>
          <a:prstGeom prst="rect">
            <a:avLst/>
          </a:prstGeom>
          <a:noFill/>
        </p:spPr>
        <p:txBody>
          <a:bodyPr wrap="square" rtlCol="0">
            <a:noAutofit/>
          </a:bodyPr>
          <a:lstStyle/>
          <a:p>
            <a:r>
              <a:rPr lang="en-US" altLang="zh-CN">
                <a:sym typeface="+mn-ea"/>
              </a:rPr>
              <a:t>8: 30pm - 11: 00 pm</a:t>
            </a:r>
          </a:p>
          <a:p>
            <a:r>
              <a:rPr lang="en-US" altLang="zh-CN">
                <a:sym typeface="+mn-ea"/>
              </a:rPr>
              <a:t>Kids: sleeping</a:t>
            </a:r>
          </a:p>
          <a:p>
            <a:r>
              <a:rPr lang="en-US" altLang="zh-CN" b="1">
                <a:sym typeface="+mn-ea"/>
              </a:rPr>
              <a:t>Parents: Laptop web browsing </a:t>
            </a:r>
          </a:p>
          <a:p>
            <a:endParaRPr lang="en-US" altLang="zh-CN" b="1"/>
          </a:p>
        </p:txBody>
      </p:sp>
      <p:sp>
        <p:nvSpPr>
          <p:cNvPr id="15" name="矩形 14"/>
          <p:cNvSpPr/>
          <p:nvPr/>
        </p:nvSpPr>
        <p:spPr>
          <a:xfrm>
            <a:off x="9232900" y="3429000"/>
            <a:ext cx="661670" cy="719455"/>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266700" y="4237355"/>
            <a:ext cx="1109980" cy="775970"/>
          </a:xfrm>
          <a:prstGeom prst="rect">
            <a:avLst/>
          </a:prstGeom>
          <a:noFill/>
        </p:spPr>
        <p:txBody>
          <a:bodyPr wrap="square" rtlCol="0">
            <a:noAutofit/>
          </a:bodyPr>
          <a:lstStyle/>
          <a:p>
            <a:r>
              <a:rPr lang="en-US" altLang="zh-CN"/>
              <a:t>5:00 pm</a:t>
            </a:r>
          </a:p>
          <a:p>
            <a:r>
              <a:rPr lang="en-US" altLang="zh-CN"/>
              <a:t>Back home</a:t>
            </a:r>
          </a:p>
        </p:txBody>
      </p:sp>
      <p:sp>
        <p:nvSpPr>
          <p:cNvPr id="18" name="文本框 17"/>
          <p:cNvSpPr txBox="1"/>
          <p:nvPr>
            <p:custDataLst>
              <p:tags r:id="rId5"/>
            </p:custDataLst>
          </p:nvPr>
        </p:nvSpPr>
        <p:spPr>
          <a:xfrm>
            <a:off x="10473690" y="3850005"/>
            <a:ext cx="1109980" cy="775970"/>
          </a:xfrm>
          <a:prstGeom prst="rect">
            <a:avLst/>
          </a:prstGeom>
          <a:noFill/>
        </p:spPr>
        <p:txBody>
          <a:bodyPr wrap="square" rtlCol="0">
            <a:noAutofit/>
          </a:bodyPr>
          <a:lstStyle/>
          <a:p>
            <a:r>
              <a:rPr lang="en-US" altLang="zh-CN"/>
              <a:t>11:00 pm</a:t>
            </a:r>
          </a:p>
          <a:p>
            <a:r>
              <a:rPr lang="en-US" altLang="zh-CN"/>
              <a:t>Day end</a:t>
            </a:r>
          </a:p>
          <a:p>
            <a:r>
              <a:rPr lang="en-US" altLang="zh-CN"/>
              <a:t> </a:t>
            </a:r>
          </a:p>
        </p:txBody>
      </p:sp>
      <p:sp>
        <p:nvSpPr>
          <p:cNvPr id="21" name="燕尾形 20"/>
          <p:cNvSpPr/>
          <p:nvPr>
            <p:custDataLst>
              <p:tags r:id="rId6"/>
            </p:custDataLst>
          </p:nvPr>
        </p:nvSpPr>
        <p:spPr>
          <a:xfrm flipV="1">
            <a:off x="1397318" y="4361498"/>
            <a:ext cx="1620520"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2" name="燕尾形 21"/>
          <p:cNvSpPr/>
          <p:nvPr>
            <p:custDataLst>
              <p:tags r:id="rId7"/>
            </p:custDataLst>
          </p:nvPr>
        </p:nvSpPr>
        <p:spPr>
          <a:xfrm rot="10800000" flipH="1" flipV="1">
            <a:off x="9677083" y="4362133"/>
            <a:ext cx="1620520"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3" name="燕尾形 22"/>
          <p:cNvSpPr/>
          <p:nvPr>
            <p:custDataLst>
              <p:tags r:id="rId8"/>
            </p:custDataLst>
          </p:nvPr>
        </p:nvSpPr>
        <p:spPr>
          <a:xfrm flipV="1">
            <a:off x="3052763" y="4360863"/>
            <a:ext cx="1621155"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4" name="燕尾形 23"/>
          <p:cNvSpPr/>
          <p:nvPr>
            <p:custDataLst>
              <p:tags r:id="rId9"/>
            </p:custDataLst>
          </p:nvPr>
        </p:nvSpPr>
        <p:spPr>
          <a:xfrm flipV="1">
            <a:off x="4708843" y="4361498"/>
            <a:ext cx="1621155"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5" name="燕尾形 24"/>
          <p:cNvSpPr/>
          <p:nvPr>
            <p:custDataLst>
              <p:tags r:id="rId10"/>
            </p:custDataLst>
          </p:nvPr>
        </p:nvSpPr>
        <p:spPr>
          <a:xfrm flipV="1">
            <a:off x="6364923" y="4360863"/>
            <a:ext cx="1621155"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6" name="燕尾形 25"/>
          <p:cNvSpPr/>
          <p:nvPr>
            <p:custDataLst>
              <p:tags r:id="rId11"/>
            </p:custDataLst>
          </p:nvPr>
        </p:nvSpPr>
        <p:spPr>
          <a:xfrm flipV="1">
            <a:off x="8021003" y="4361498"/>
            <a:ext cx="1621155"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7" name="燕尾形 26"/>
          <p:cNvSpPr/>
          <p:nvPr>
            <p:custDataLst>
              <p:tags r:id="rId12"/>
            </p:custDataLst>
          </p:nvPr>
        </p:nvSpPr>
        <p:spPr>
          <a:xfrm flipV="1">
            <a:off x="1194753" y="4361498"/>
            <a:ext cx="202565" cy="186690"/>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8" name="燕尾形 27"/>
          <p:cNvSpPr/>
          <p:nvPr>
            <p:custDataLst>
              <p:tags r:id="rId13"/>
            </p:custDataLst>
          </p:nvPr>
        </p:nvSpPr>
        <p:spPr>
          <a:xfrm flipV="1">
            <a:off x="11298873" y="4361498"/>
            <a:ext cx="202565" cy="186690"/>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1. Motivation </a:t>
            </a:r>
          </a:p>
        </p:txBody>
      </p:sp>
      <p:sp>
        <p:nvSpPr>
          <p:cNvPr id="5" name="Text Placeholder 4"/>
          <p:cNvSpPr>
            <a:spLocks noGrp="1"/>
          </p:cNvSpPr>
          <p:nvPr>
            <p:ph type="body" sz="quarter" idx="18"/>
          </p:nvPr>
        </p:nvSpPr>
        <p:spPr>
          <a:xfrm>
            <a:off x="629285" y="1863725"/>
            <a:ext cx="11186160" cy="2903220"/>
          </a:xfrm>
        </p:spPr>
        <p:txBody>
          <a:bodyPr vert="horz" lIns="91440" tIns="45720" rIns="91440" bIns="45720" rtlCol="0" anchor="t">
            <a:noAutofit/>
          </a:bodyPr>
          <a:lstStyle/>
          <a:p>
            <a:pPr marL="0" indent="0">
              <a:buFont typeface="Wingdings" panose="05000000000000000000" charset="0"/>
              <a:buNone/>
            </a:pPr>
            <a:r>
              <a:rPr lang="en-US" altLang="zh-CN" sz="3200" b="1" dirty="0">
                <a:solidFill>
                  <a:srgbClr val="18478F"/>
                </a:solidFill>
                <a:latin typeface="Microsoft YaHei" panose="020B0503020204020204" charset="-122"/>
                <a:ea typeface="Microsoft YaHei" panose="020B0503020204020204" charset="-122"/>
                <a:sym typeface="+mn-ea"/>
              </a:rPr>
              <a:t>User Experience</a:t>
            </a:r>
            <a:r>
              <a:rPr lang="zh-CN" altLang="en-US" sz="3200" b="1" dirty="0">
                <a:solidFill>
                  <a:srgbClr val="18478F"/>
                </a:solidFill>
                <a:latin typeface="Microsoft YaHei" panose="020B0503020204020204" charset="-122"/>
                <a:ea typeface="Microsoft YaHei" panose="020B0503020204020204" charset="-122"/>
                <a:sym typeface="+mn-ea"/>
              </a:rPr>
              <a:t>：</a:t>
            </a:r>
            <a:endParaRPr lang="zh-CN" altLang="en-US" sz="2000" b="1" dirty="0">
              <a:solidFill>
                <a:srgbClr val="18478F"/>
              </a:solidFill>
              <a:latin typeface="Microsoft YaHei" panose="020B0503020204020204" charset="-122"/>
              <a:ea typeface="Microsoft YaHei" panose="020B0503020204020204" charset="-122"/>
              <a:sym typeface="+mn-ea"/>
            </a:endParaRPr>
          </a:p>
          <a:p>
            <a:pPr marL="0" indent="0">
              <a:buFont typeface="Wingdings" panose="05000000000000000000" charset="0"/>
              <a:buNone/>
            </a:pPr>
            <a:endParaRPr lang="en-US" sz="1100" b="1" dirty="0">
              <a:latin typeface="Arial" panose="020B0604020202020204"/>
              <a:cs typeface="Arial" panose="020B0604020202020204"/>
            </a:endParaRPr>
          </a:p>
          <a:p>
            <a:pPr marL="285750" indent="-285750">
              <a:buFont typeface="Wingdings" panose="05000000000000000000" charset="0"/>
              <a:buChar char="Ø"/>
            </a:pPr>
            <a:r>
              <a:rPr lang="en-US" sz="2000" dirty="0">
                <a:latin typeface="Microsoft YaHei" panose="020B0503020204020204" charset="-122"/>
                <a:ea typeface="Microsoft YaHei" panose="020B0503020204020204" charset="-122"/>
                <a:cs typeface="Arial" panose="020B0604020202020204"/>
              </a:rPr>
              <a:t>Users may experience slow internet speeds due to inefficient bandwidth allocation.</a:t>
            </a:r>
          </a:p>
          <a:p>
            <a:pPr marL="285750" indent="-285750">
              <a:lnSpc>
                <a:spcPct val="130000"/>
              </a:lnSpc>
              <a:buFont typeface="Wingdings" panose="05000000000000000000" charset="0"/>
              <a:buChar char="Ø"/>
            </a:pPr>
            <a:endParaRPr lang="en-US" sz="1600" dirty="0">
              <a:latin typeface="Microsoft YaHei" panose="020B0503020204020204" charset="-122"/>
              <a:ea typeface="Microsoft YaHei" panose="020B0503020204020204" charset="-122"/>
              <a:cs typeface="Arial" panose="020B0604020202020204"/>
            </a:endParaRPr>
          </a:p>
          <a:p>
            <a:pPr marL="285750" indent="-285750" algn="l">
              <a:lnSpc>
                <a:spcPct val="100000"/>
              </a:lnSpc>
              <a:buSzTx/>
              <a:buFont typeface="Wingdings" panose="05000000000000000000" charset="0"/>
              <a:buChar char="Ø"/>
            </a:pPr>
            <a:r>
              <a:rPr lang="en-US" sz="2000" dirty="0">
                <a:latin typeface="Microsoft YaHei" panose="020B0503020204020204" charset="-122"/>
                <a:ea typeface="Microsoft YaHei" panose="020B0503020204020204" charset="-122"/>
                <a:cs typeface="Arial" panose="020B0604020202020204"/>
              </a:rPr>
              <a:t>There might be a lack of fairness in bandwidth distribution among family members, leading to frustration or conflict.</a:t>
            </a:r>
          </a:p>
          <a:p>
            <a:pPr marL="285750" indent="-285750" algn="l">
              <a:lnSpc>
                <a:spcPct val="100000"/>
              </a:lnSpc>
              <a:buSzTx/>
              <a:buFont typeface="Wingdings" panose="05000000000000000000" charset="0"/>
              <a:buChar char="Ø"/>
            </a:pPr>
            <a:endParaRPr lang="en-US" sz="2000" dirty="0">
              <a:latin typeface="Microsoft YaHei" panose="020B0503020204020204" charset="-122"/>
              <a:ea typeface="Microsoft YaHei" panose="020B0503020204020204" charset="-122"/>
              <a:cs typeface="Arial" panose="020B0604020202020204"/>
            </a:endParaRPr>
          </a:p>
          <a:p>
            <a:pPr marL="285750" indent="-285750" algn="l">
              <a:lnSpc>
                <a:spcPct val="100000"/>
              </a:lnSpc>
              <a:buSzTx/>
              <a:buFont typeface="Wingdings" panose="05000000000000000000" charset="0"/>
              <a:buChar char="Ø"/>
            </a:pPr>
            <a:r>
              <a:rPr lang="en-US" sz="2000" dirty="0">
                <a:latin typeface="Microsoft YaHei" panose="020B0503020204020204" charset="-122"/>
                <a:ea typeface="Microsoft YaHei" panose="020B0503020204020204" charset="-122"/>
                <a:cs typeface="Arial" panose="020B0604020202020204"/>
              </a:rPr>
              <a:t>As more devices connect to home networks, users may find it increasingly difficult to manage their network settings manually.</a:t>
            </a:r>
            <a:br>
              <a:rPr lang="en-US" sz="2000" dirty="0">
                <a:latin typeface="Microsoft YaHei" panose="020B0503020204020204" charset="-122"/>
                <a:ea typeface="Microsoft YaHei" panose="020B0503020204020204" charset="-122"/>
                <a:cs typeface="Arial" panose="020B0604020202020204"/>
              </a:rPr>
            </a:br>
            <a:endParaRPr lang="en-US" sz="2000" dirty="0">
              <a:latin typeface="Microsoft YaHei" panose="020B0503020204020204" charset="-122"/>
              <a:ea typeface="Microsoft YaHei" panose="020B0503020204020204" charset="-122"/>
              <a:cs typeface="Arial" panose="020B0604020202020204"/>
            </a:endParaRPr>
          </a:p>
          <a:p>
            <a:pPr marL="0" algn="l">
              <a:buSzTx/>
              <a:buNone/>
            </a:pPr>
            <a:endParaRPr lang="en-US" altLang="zh-CN" sz="1600" b="1" dirty="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3" cstate="screen"/>
          <a:stretch>
            <a:fillRect/>
          </a:stretch>
        </p:blipFill>
        <p:spPr>
          <a:xfrm>
            <a:off x="9527005" y="-49574"/>
            <a:ext cx="2743200" cy="1001516"/>
          </a:xfrm>
          <a:prstGeom prst="rect">
            <a:avLst/>
          </a:prstGeom>
        </p:spPr>
      </p:pic>
      <p:sp>
        <p:nvSpPr>
          <p:cNvPr id="3" name="文本框 2"/>
          <p:cNvSpPr txBox="1"/>
          <p:nvPr/>
        </p:nvSpPr>
        <p:spPr>
          <a:xfrm>
            <a:off x="696045" y="4766945"/>
            <a:ext cx="5267875" cy="2661754"/>
          </a:xfrm>
          <a:prstGeom prst="rect">
            <a:avLst/>
          </a:prstGeom>
          <a:noFill/>
        </p:spPr>
        <p:txBody>
          <a:bodyPr wrap="square" rtlCol="0" anchor="t">
            <a:spAutoFit/>
          </a:bodyPr>
          <a:lstStyle/>
          <a:p>
            <a:pPr>
              <a:buSzTx/>
            </a:pPr>
            <a:r>
              <a:rPr lang="en-US" altLang="zh-CN" sz="2800" b="1" dirty="0">
                <a:solidFill>
                  <a:srgbClr val="18478F"/>
                </a:solidFill>
                <a:latin typeface="Microsoft YaHei" panose="020B0503020204020204" charset="-122"/>
                <a:ea typeface="Microsoft YaHei" panose="020B0503020204020204" charset="-122"/>
              </a:rPr>
              <a:t>Problems are not trivial</a:t>
            </a:r>
            <a:r>
              <a:rPr lang="zh-CN" altLang="en-US" sz="2800" b="1" dirty="0">
                <a:solidFill>
                  <a:srgbClr val="18478F"/>
                </a:solidFill>
                <a:latin typeface="Microsoft YaHei" panose="020B0503020204020204" charset="-122"/>
                <a:ea typeface="Microsoft YaHei" panose="020B0503020204020204" charset="-122"/>
              </a:rPr>
              <a:t>！</a:t>
            </a: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User behavior is diverse</a:t>
            </a:r>
          </a:p>
          <a:p>
            <a:pPr marL="285750" indent="-285750">
              <a:buSzTx/>
              <a:buFont typeface="Wingdings" panose="05000000000000000000" charset="0"/>
              <a:buChar char="Ø"/>
            </a:pP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Bandwidth are continuously increasing</a:t>
            </a:r>
          </a:p>
          <a:p>
            <a:pPr marL="285750" indent="-285750">
              <a:buSzTx/>
              <a:buFont typeface="Wingdings" panose="05000000000000000000" charset="0"/>
              <a:buChar char="Ø"/>
            </a:pP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Manual adjustments to network settings</a:t>
            </a:r>
          </a:p>
          <a:p>
            <a:pPr>
              <a:buSzTx/>
            </a:pPr>
            <a:endParaRPr lang="en-US" altLang="zh-CN" sz="2800" b="1" dirty="0">
              <a:solidFill>
                <a:srgbClr val="18478F"/>
              </a:solidFill>
              <a:latin typeface="Microsoft YaHei" panose="020B0503020204020204" charset="-122"/>
              <a:ea typeface="Microsoft YaHei" panose="020B0503020204020204" charset="-122"/>
            </a:endParaRPr>
          </a:p>
          <a:p>
            <a:pPr marL="285750" indent="-285750">
              <a:lnSpc>
                <a:spcPct val="130000"/>
              </a:lnSpc>
              <a:buSzTx/>
              <a:buFont typeface="Wingdings" panose="05000000000000000000" charset="0"/>
              <a:buChar char="Ø"/>
            </a:pPr>
            <a:endParaRPr lang="en-US" sz="1800" dirty="0">
              <a:solidFill>
                <a:srgbClr val="183158"/>
              </a:solidFill>
            </a:endParaRPr>
          </a:p>
        </p:txBody>
      </p:sp>
      <p:pic>
        <p:nvPicPr>
          <p:cNvPr id="103" name="图片 102"/>
          <p:cNvPicPr/>
          <p:nvPr/>
        </p:nvPicPr>
        <p:blipFill>
          <a:blip r:embed="rId4"/>
          <a:srcRect t="12003" r="48098" b="11332"/>
          <a:stretch>
            <a:fillRect/>
          </a:stretch>
        </p:blipFill>
        <p:spPr>
          <a:xfrm>
            <a:off x="8117840" y="4606925"/>
            <a:ext cx="3616325" cy="22510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1. Motivation </a:t>
            </a:r>
          </a:p>
        </p:txBody>
      </p:sp>
      <p:sp>
        <p:nvSpPr>
          <p:cNvPr id="5" name="Text Placeholder 4"/>
          <p:cNvSpPr>
            <a:spLocks noGrp="1"/>
          </p:cNvSpPr>
          <p:nvPr>
            <p:ph type="body" sz="quarter" idx="18"/>
          </p:nvPr>
        </p:nvSpPr>
        <p:spPr>
          <a:xfrm>
            <a:off x="629285" y="1863725"/>
            <a:ext cx="11186160" cy="2903220"/>
          </a:xfrm>
        </p:spPr>
        <p:txBody>
          <a:bodyPr vert="horz" lIns="91440" tIns="45720" rIns="91440" bIns="45720" rtlCol="0" anchor="t"/>
          <a:lstStyle/>
          <a:p>
            <a:pPr marL="0" indent="0">
              <a:buFont typeface="Wingdings" panose="05000000000000000000" charset="0"/>
              <a:buNone/>
            </a:pPr>
            <a:r>
              <a:rPr lang="en-US" altLang="zh-CN" sz="2800" b="1" dirty="0">
                <a:solidFill>
                  <a:srgbClr val="18478F"/>
                </a:solidFill>
                <a:latin typeface="Microsoft YaHei" panose="020B0503020204020204" charset="-122"/>
                <a:ea typeface="Microsoft YaHei" panose="020B0503020204020204" charset="-122"/>
                <a:sym typeface="+mn-ea"/>
              </a:rPr>
              <a:t>Technical Problems</a:t>
            </a:r>
            <a:r>
              <a:rPr lang="zh-CN" altLang="en-US" sz="2800" b="1" dirty="0">
                <a:solidFill>
                  <a:srgbClr val="18478F"/>
                </a:solidFill>
                <a:latin typeface="Microsoft YaHei" panose="020B0503020204020204" charset="-122"/>
                <a:ea typeface="Microsoft YaHei" panose="020B0503020204020204" charset="-122"/>
                <a:sym typeface="+mn-ea"/>
              </a:rPr>
              <a:t>：</a:t>
            </a:r>
          </a:p>
          <a:p>
            <a:pPr marL="285750" indent="-285750" algn="l">
              <a:lnSpc>
                <a:spcPct val="130000"/>
              </a:lnSpc>
              <a:buSzTx/>
              <a:buFont typeface="Wingdings" panose="05000000000000000000" charset="0"/>
              <a:buChar char="Ø"/>
            </a:pPr>
            <a:endParaRPr lang="en-US" sz="2000" dirty="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dirty="0">
                <a:solidFill>
                  <a:schemeClr val="bg2"/>
                </a:solidFill>
                <a:latin typeface="Microsoft YaHei" panose="020B0503020204020204" charset="-122"/>
                <a:ea typeface="Microsoft YaHei" panose="020B0503020204020204" charset="-122"/>
                <a:cs typeface="Calibri" panose="020F0502020204030204"/>
                <a:sym typeface="+mn-ea"/>
              </a:rPr>
              <a:t>Existing routers and network management systems </a:t>
            </a:r>
            <a:r>
              <a:rPr lang="en-US" sz="2000" dirty="0">
                <a:solidFill>
                  <a:srgbClr val="FF0000"/>
                </a:solidFill>
                <a:latin typeface="Microsoft YaHei" panose="020B0503020204020204" charset="-122"/>
                <a:ea typeface="Microsoft YaHei" panose="020B0503020204020204" charset="-122"/>
                <a:cs typeface="Calibri" panose="020F0502020204030204"/>
                <a:sym typeface="+mn-ea"/>
              </a:rPr>
              <a:t>not be sophisticated enough to dynamically allocate bandwidth</a:t>
            </a:r>
            <a:r>
              <a:rPr lang="en-US" sz="2000" dirty="0">
                <a:solidFill>
                  <a:schemeClr val="bg2"/>
                </a:solidFill>
                <a:latin typeface="Microsoft YaHei" panose="020B0503020204020204" charset="-122"/>
                <a:ea typeface="Microsoft YaHei" panose="020B0503020204020204" charset="-122"/>
                <a:cs typeface="Calibri" panose="020F0502020204030204"/>
                <a:sym typeface="+mn-ea"/>
              </a:rPr>
              <a:t> based on real-time needs and predicted usage patterns.</a:t>
            </a:r>
          </a:p>
          <a:p>
            <a:pPr marL="285750" indent="-285750" algn="l">
              <a:lnSpc>
                <a:spcPct val="130000"/>
              </a:lnSpc>
              <a:buSzTx/>
              <a:buFont typeface="Wingdings" panose="05000000000000000000" charset="0"/>
              <a:buChar char="Ø"/>
            </a:pPr>
            <a:endParaRPr lang="en-US" sz="2000" dirty="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dirty="0">
                <a:latin typeface="Microsoft YaHei" panose="020B0503020204020204" charset="-122"/>
                <a:ea typeface="Microsoft YaHei" panose="020B0503020204020204" charset="-122"/>
                <a:cs typeface="Calibri" panose="020F0502020204030204"/>
                <a:sym typeface="+mn-ea"/>
              </a:rPr>
              <a:t>Traditional </a:t>
            </a:r>
            <a:r>
              <a:rPr lang="en-US" sz="2000" dirty="0">
                <a:solidFill>
                  <a:srgbClr val="FF0000"/>
                </a:solidFill>
                <a:latin typeface="Microsoft YaHei" panose="020B0503020204020204" charset="-122"/>
                <a:ea typeface="Microsoft YaHei" panose="020B0503020204020204" charset="-122"/>
                <a:cs typeface="Calibri" panose="020F0502020204030204"/>
                <a:sym typeface="+mn-ea"/>
              </a:rPr>
              <a:t>network setups may not incorporate machine learning algorithms</a:t>
            </a:r>
            <a:r>
              <a:rPr lang="en-US" sz="2000" dirty="0">
                <a:solidFill>
                  <a:schemeClr val="bg2"/>
                </a:solidFill>
                <a:latin typeface="Microsoft YaHei" panose="020B0503020204020204" charset="-122"/>
                <a:ea typeface="Microsoft YaHei" panose="020B0503020204020204" charset="-122"/>
                <a:cs typeface="Calibri" panose="020F0502020204030204"/>
                <a:sym typeface="+mn-ea"/>
              </a:rPr>
              <a:t> </a:t>
            </a:r>
            <a:r>
              <a:rPr lang="en-US" sz="2000" dirty="0">
                <a:latin typeface="Microsoft YaHei" panose="020B0503020204020204" charset="-122"/>
                <a:ea typeface="Microsoft YaHei" panose="020B0503020204020204" charset="-122"/>
                <a:cs typeface="Calibri" panose="020F0502020204030204"/>
                <a:sym typeface="+mn-ea"/>
              </a:rPr>
              <a:t>that can learn and adapt to user behavior over time.</a:t>
            </a:r>
          </a:p>
          <a:p>
            <a:pPr marL="285750" indent="-285750" algn="l">
              <a:lnSpc>
                <a:spcPct val="130000"/>
              </a:lnSpc>
              <a:buSzTx/>
              <a:buFont typeface="Wingdings" panose="05000000000000000000" charset="0"/>
              <a:buChar char="Ø"/>
            </a:pPr>
            <a:endParaRPr lang="en-US" sz="2000" dirty="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dirty="0">
                <a:latin typeface="Microsoft YaHei" panose="020B0503020204020204" charset="-122"/>
                <a:ea typeface="Microsoft YaHei" panose="020B0503020204020204" charset="-122"/>
                <a:cs typeface="Calibri" panose="020F0502020204030204"/>
                <a:sym typeface="+mn-ea"/>
              </a:rPr>
              <a:t>Previous solutions may </a:t>
            </a:r>
            <a:r>
              <a:rPr lang="en-US" sz="2000" dirty="0">
                <a:solidFill>
                  <a:srgbClr val="FF0000"/>
                </a:solidFill>
                <a:latin typeface="Microsoft YaHei" panose="020B0503020204020204" charset="-122"/>
                <a:ea typeface="Microsoft YaHei" panose="020B0503020204020204" charset="-122"/>
                <a:cs typeface="Calibri" panose="020F0502020204030204"/>
                <a:sym typeface="+mn-ea"/>
              </a:rPr>
              <a:t>not scale well with the increasing number of devices </a:t>
            </a:r>
            <a:r>
              <a:rPr lang="en-US" sz="2000" dirty="0">
                <a:latin typeface="Microsoft YaHei" panose="020B0503020204020204" charset="-122"/>
                <a:ea typeface="Microsoft YaHei" panose="020B0503020204020204" charset="-122"/>
                <a:cs typeface="Calibri" panose="020F0502020204030204"/>
                <a:sym typeface="+mn-ea"/>
              </a:rPr>
              <a:t>and the complexity of network traffic.</a:t>
            </a:r>
            <a:br>
              <a:rPr lang="en-US" sz="2000" dirty="0">
                <a:latin typeface="Microsoft YaHei" panose="020B0503020204020204" charset="-122"/>
                <a:ea typeface="Microsoft YaHei" panose="020B0503020204020204" charset="-122"/>
                <a:cs typeface="Arial" panose="020B0604020202020204"/>
              </a:rPr>
            </a:br>
            <a:endParaRPr lang="en-US" sz="2000" dirty="0">
              <a:latin typeface="Microsoft YaHei" panose="020B0503020204020204" charset="-122"/>
              <a:ea typeface="Microsoft YaHei" panose="020B0503020204020204" charset="-122"/>
              <a:cs typeface="Arial" panose="020B0604020202020204"/>
            </a:endParaRPr>
          </a:p>
          <a:p>
            <a:pPr marL="0" algn="l">
              <a:buSzTx/>
              <a:buNone/>
            </a:pPr>
            <a:endParaRPr lang="en-US" altLang="zh-CN" sz="2000" b="1" dirty="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3" cstate="screen"/>
          <a:stretch>
            <a:fillRect/>
          </a:stretch>
        </p:blipFill>
        <p:spPr>
          <a:xfrm>
            <a:off x="9527005" y="-49574"/>
            <a:ext cx="2743200" cy="10015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8"/>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t>6</a:t>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cxnSp>
        <p:nvCxnSpPr>
          <p:cNvPr id="125" name="Google Shape;125;p8"/>
          <p:cNvCxnSpPr/>
          <p:nvPr/>
        </p:nvCxnSpPr>
        <p:spPr>
          <a:xfrm rot="10800000">
            <a:off x="3746217" y="1569427"/>
            <a:ext cx="0" cy="3719146"/>
          </a:xfrm>
          <a:prstGeom prst="straightConnector1">
            <a:avLst/>
          </a:prstGeom>
          <a:noFill/>
          <a:ln w="12700" cap="flat" cmpd="sng">
            <a:solidFill>
              <a:srgbClr val="889FC7"/>
            </a:solidFill>
            <a:prstDash val="solid"/>
            <a:miter lim="800000"/>
            <a:headEnd type="none" w="sm" len="sm"/>
            <a:tailEnd type="none" w="sm" len="sm"/>
          </a:ln>
        </p:spPr>
      </p:cxnSp>
      <p:cxnSp>
        <p:nvCxnSpPr>
          <p:cNvPr id="128" name="Google Shape;128;p8"/>
          <p:cNvCxnSpPr/>
          <p:nvPr/>
        </p:nvCxnSpPr>
        <p:spPr>
          <a:xfrm rot="10800000">
            <a:off x="8005332" y="1569427"/>
            <a:ext cx="0" cy="3719146"/>
          </a:xfrm>
          <a:prstGeom prst="straightConnector1">
            <a:avLst/>
          </a:prstGeom>
          <a:noFill/>
          <a:ln w="12700" cap="flat" cmpd="sng">
            <a:solidFill>
              <a:srgbClr val="889FC7"/>
            </a:solidFill>
            <a:prstDash val="solid"/>
            <a:miter lim="800000"/>
            <a:headEnd type="none" w="sm" len="sm"/>
            <a:tailEnd type="none" w="sm" len="sm"/>
          </a:ln>
        </p:spPr>
      </p:cxnSp>
      <p:sp>
        <p:nvSpPr>
          <p:cNvPr id="16" name="Google Shape;123;p8"/>
          <p:cNvSpPr txBox="1"/>
          <p:nvPr/>
        </p:nvSpPr>
        <p:spPr>
          <a:xfrm>
            <a:off x="746760" y="2356485"/>
            <a:ext cx="2935605" cy="2317750"/>
          </a:xfrm>
          <a:prstGeom prst="rect">
            <a:avLst/>
          </a:prstGeom>
          <a:noFill/>
          <a:ln>
            <a:noFill/>
          </a:ln>
        </p:spPr>
        <p:txBody>
          <a:bodyPr spcFirstLastPara="1" wrap="square" lIns="91425" tIns="45700" rIns="91425" bIns="45700" anchor="t" anchorCtr="0">
            <a:noAutofit/>
          </a:bodyPr>
          <a:lstStyle/>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Static Allocation</a:t>
            </a: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Lack of predictive capabilities to foresee and manage future network demands.</a:t>
            </a:r>
            <a:endParaRPr lang="en-US" sz="24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altLang="zh-CN" sz="24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rgbClr val="889FC7"/>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3" name="Title 1"/>
          <p:cNvSpPr>
            <a:spLocks noGrp="1"/>
          </p:cNvSpPr>
          <p:nvPr>
            <p:ph type="ctrTitle"/>
            <p:custDataLst>
              <p:tags r:id="rId1"/>
            </p:custDataLst>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2. Related work</a:t>
            </a:r>
          </a:p>
        </p:txBody>
      </p:sp>
      <p:cxnSp>
        <p:nvCxnSpPr>
          <p:cNvPr id="4"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custDataLst>
              <p:tags r:id="rId3"/>
            </p:custDataLst>
          </p:nvPr>
        </p:nvPicPr>
        <p:blipFill>
          <a:blip r:embed="rId8" cstate="screen"/>
          <a:stretch>
            <a:fillRect/>
          </a:stretch>
        </p:blipFill>
        <p:spPr>
          <a:xfrm>
            <a:off x="9527005" y="-49574"/>
            <a:ext cx="2743200" cy="1001516"/>
          </a:xfrm>
          <a:prstGeom prst="rect">
            <a:avLst/>
          </a:prstGeom>
        </p:spPr>
      </p:pic>
      <p:sp>
        <p:nvSpPr>
          <p:cNvPr id="5" name="Google Shape;123;p8"/>
          <p:cNvSpPr txBox="1"/>
          <p:nvPr>
            <p:custDataLst>
              <p:tags r:id="rId4"/>
            </p:custDataLst>
          </p:nvPr>
        </p:nvSpPr>
        <p:spPr>
          <a:xfrm>
            <a:off x="4375785" y="2277745"/>
            <a:ext cx="2935605" cy="1662430"/>
          </a:xfrm>
          <a:prstGeom prst="rect">
            <a:avLst/>
          </a:prstGeom>
          <a:noFill/>
          <a:ln>
            <a:noFill/>
          </a:ln>
        </p:spPr>
        <p:txBody>
          <a:bodyPr spcFirstLastPara="1" wrap="square" lIns="91425" tIns="45700" rIns="91425" bIns="45700" anchor="t" anchorCtr="0">
            <a:noAutofit/>
          </a:bodyPr>
          <a:lstStyle/>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Priority queues</a:t>
            </a: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Inability to personalize bandwidth allocation based on individual user needs and preferences.</a:t>
            </a:r>
          </a:p>
          <a:p>
            <a:pPr marL="0" marR="0" lvl="0" indent="0" algn="ctr" rtl="0">
              <a:lnSpc>
                <a:spcPct val="90000"/>
              </a:lnSpc>
              <a:spcBef>
                <a:spcPts val="0"/>
              </a:spcBef>
              <a:spcAft>
                <a:spcPts val="0"/>
              </a:spcAft>
              <a:buClr>
                <a:srgbClr val="889FC7"/>
              </a:buClr>
              <a:buSzPts val="8800"/>
              <a:buFont typeface="Oswald"/>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6" name="Google Shape;123;p8"/>
          <p:cNvSpPr txBox="1"/>
          <p:nvPr>
            <p:custDataLst>
              <p:tags r:id="rId5"/>
            </p:custDataLst>
          </p:nvPr>
        </p:nvSpPr>
        <p:spPr>
          <a:xfrm>
            <a:off x="8192770" y="2349500"/>
            <a:ext cx="3540760" cy="2469515"/>
          </a:xfrm>
          <a:prstGeom prst="rect">
            <a:avLst/>
          </a:prstGeom>
          <a:noFill/>
          <a:ln>
            <a:noFill/>
          </a:ln>
        </p:spPr>
        <p:txBody>
          <a:bodyPr spcFirstLastPara="1" wrap="square" lIns="91425" tIns="45700" rIns="91425" bIns="45700" anchor="t" anchorCtr="0">
            <a:noAutofit/>
          </a:bodyPr>
          <a:lstStyle/>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a:solidFill>
                  <a:srgbClr val="18478F"/>
                </a:solidFill>
                <a:latin typeface="Microsoft YaHei" panose="020B0503020204020204" charset="-122"/>
                <a:ea typeface="Microsoft YaHei" panose="020B0503020204020204" charset="-122"/>
                <a:cs typeface="Arial Black" panose="020B0A04020102020204" pitchFamily="34" charset="0"/>
                <a:sym typeface="Oswald"/>
              </a:rPr>
              <a:t>Basic Quality of Service (QoS) </a:t>
            </a: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rgbClr val="889FC7"/>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Insufficient scalability or adaptability to new types of devices and services.</a:t>
            </a:r>
          </a:p>
          <a:p>
            <a:pPr marL="0" marR="0" lvl="0" algn="l" rtl="0">
              <a:lnSpc>
                <a:spcPct val="90000"/>
              </a:lnSpc>
              <a:spcBef>
                <a:spcPts val="0"/>
              </a:spcBef>
              <a:spcAft>
                <a:spcPts val="0"/>
              </a:spcAft>
              <a:buClr>
                <a:schemeClr val="dk1"/>
              </a:buClr>
              <a:buSzPts val="6000"/>
              <a:buFont typeface="Consolas" panose="020B0609020204030204"/>
              <a:buNone/>
            </a:pPr>
            <a:endParaRPr lang="en-US" altLang="zh-CN" sz="2000" b="1"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9" name="文本框 8"/>
          <p:cNvSpPr txBox="1"/>
          <p:nvPr/>
        </p:nvSpPr>
        <p:spPr>
          <a:xfrm>
            <a:off x="400685" y="5391785"/>
            <a:ext cx="10638155" cy="902970"/>
          </a:xfrm>
          <a:prstGeom prst="rect">
            <a:avLst/>
          </a:prstGeom>
          <a:noFill/>
        </p:spPr>
        <p:txBody>
          <a:bodyPr wrap="square" rtlCol="0" anchor="t">
            <a:spAutoFit/>
          </a:bodyPr>
          <a:lstStyle/>
          <a:p>
            <a:pPr marL="0" lvl="0" algn="ctr" rtl="0">
              <a:lnSpc>
                <a:spcPct val="110000"/>
              </a:lnSpc>
              <a:spcBef>
                <a:spcPts val="0"/>
              </a:spcBef>
              <a:spcAft>
                <a:spcPts val="0"/>
              </a:spcAft>
              <a:buSzPts val="6000"/>
              <a:buFont typeface="Consolas" panose="020B0609020204030204"/>
              <a:buNone/>
            </a:pPr>
            <a:r>
              <a:rPr lang="en-US" altLang="zh-CN" sz="2400" b="1" dirty="0">
                <a:solidFill>
                  <a:srgbClr val="18478F"/>
                </a:solidFill>
                <a:latin typeface="Microsoft YaHei" panose="020B0503020204020204" charset="-122"/>
                <a:ea typeface="Microsoft YaHei" panose="020B0503020204020204" charset="-122"/>
                <a:cs typeface="Arial Black" panose="020B0A04020102020204" pitchFamily="34" charset="0"/>
                <a:sym typeface="+mn-ea"/>
              </a:rPr>
              <a:t>How can machine learning be applied to home networks to dynamically allocate bandwidth?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3. Proposed Solution </a:t>
            </a:r>
          </a:p>
        </p:txBody>
      </p:sp>
      <p:sp>
        <p:nvSpPr>
          <p:cNvPr id="5" name="Text Placeholder 4"/>
          <p:cNvSpPr>
            <a:spLocks noGrp="1"/>
          </p:cNvSpPr>
          <p:nvPr>
            <p:ph type="body" sz="quarter" idx="18"/>
          </p:nvPr>
        </p:nvSpPr>
        <p:spPr>
          <a:xfrm>
            <a:off x="629285" y="1863725"/>
            <a:ext cx="11186160" cy="845185"/>
          </a:xfrm>
        </p:spPr>
        <p:txBody>
          <a:bodyPr vert="horz" lIns="91440" tIns="45720" rIns="91440" bIns="45720" rtlCol="0" anchor="t"/>
          <a:lstStyle/>
          <a:p>
            <a:pPr marL="0" indent="0">
              <a:buFont typeface="Wingdings" panose="05000000000000000000" charset="0"/>
              <a:buNone/>
            </a:pPr>
            <a:r>
              <a:rPr lang="en-US" altLang="zh-CN" sz="2000" b="1" dirty="0">
                <a:solidFill>
                  <a:srgbClr val="18478F"/>
                </a:solidFill>
                <a:latin typeface="Microsoft YaHei" panose="020B0503020204020204" charset="-122"/>
                <a:ea typeface="Microsoft YaHei" panose="020B0503020204020204" charset="-122"/>
                <a:cs typeface="Arial" panose="020B0604020202020204"/>
              </a:rPr>
              <a:t>Smart bandwidth allocation: </a:t>
            </a:r>
            <a:r>
              <a:rPr lang="en-US" altLang="zh-CN" sz="2000" dirty="0">
                <a:solidFill>
                  <a:srgbClr val="18478F"/>
                </a:solidFill>
                <a:latin typeface="Microsoft YaHei" panose="020B0503020204020204" charset="-122"/>
                <a:ea typeface="Microsoft YaHei" panose="020B0503020204020204" charset="-122"/>
                <a:cs typeface="Arial" panose="020B0604020202020204"/>
              </a:rPr>
              <a:t>Employs machine learning techniques to analyze the usage patterns of a family's internet devices. </a:t>
            </a:r>
          </a:p>
          <a:p>
            <a:pPr marL="0" algn="l">
              <a:buSzTx/>
              <a:buNone/>
            </a:pPr>
            <a:endParaRPr lang="en-US" altLang="zh-CN" sz="2000" b="1" dirty="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endParaRPr lang="en-US" altLang="zh-CN" dirty="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3" cstate="screen"/>
          <a:stretch>
            <a:fillRect/>
          </a:stretch>
        </p:blipFill>
        <p:spPr>
          <a:xfrm>
            <a:off x="9527005" y="-49574"/>
            <a:ext cx="2743200" cy="1001516"/>
          </a:xfrm>
          <a:prstGeom prst="rect">
            <a:avLst/>
          </a:prstGeom>
        </p:spPr>
      </p:pic>
      <p:pic>
        <p:nvPicPr>
          <p:cNvPr id="3" name="图片 2"/>
          <p:cNvPicPr>
            <a:picLocks noChangeAspect="1"/>
          </p:cNvPicPr>
          <p:nvPr/>
        </p:nvPicPr>
        <p:blipFill>
          <a:blip r:embed="rId4"/>
          <a:stretch>
            <a:fillRect/>
          </a:stretch>
        </p:blipFill>
        <p:spPr>
          <a:xfrm>
            <a:off x="6480175" y="2920365"/>
            <a:ext cx="5424170" cy="2661920"/>
          </a:xfrm>
          <a:prstGeom prst="rect">
            <a:avLst/>
          </a:prstGeom>
        </p:spPr>
      </p:pic>
      <p:sp>
        <p:nvSpPr>
          <p:cNvPr id="4" name="文本框 3"/>
          <p:cNvSpPr txBox="1"/>
          <p:nvPr/>
        </p:nvSpPr>
        <p:spPr>
          <a:xfrm>
            <a:off x="695960" y="2548890"/>
            <a:ext cx="6096000" cy="3878580"/>
          </a:xfrm>
          <a:prstGeom prst="rect">
            <a:avLst/>
          </a:prstGeom>
          <a:noFill/>
        </p:spPr>
        <p:txBody>
          <a:bodyPr wrap="square" rtlCol="0" anchor="t">
            <a:spAutoFit/>
          </a:bodyPr>
          <a:lstStyle/>
          <a:p>
            <a:pPr marL="285750" indent="-285750" algn="l">
              <a:lnSpc>
                <a:spcPct val="14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sym typeface="+mn-ea"/>
              </a:rPr>
              <a:t>Analyzes: </a:t>
            </a:r>
            <a:r>
              <a:rPr lang="en-US" altLang="zh-CN" sz="1600" dirty="0">
                <a:solidFill>
                  <a:srgbClr val="18478F"/>
                </a:solidFill>
                <a:latin typeface="Microsoft YaHei" panose="020B0503020204020204" charset="-122"/>
                <a:ea typeface="Microsoft YaHei" panose="020B0503020204020204" charset="-122"/>
                <a:sym typeface="+mn-ea"/>
              </a:rPr>
              <a:t>Captures </a:t>
            </a:r>
            <a:r>
              <a:rPr lang="en-US" altLang="zh-CN" sz="1600" dirty="0">
                <a:solidFill>
                  <a:srgbClr val="FF0000"/>
                </a:solidFill>
                <a:latin typeface="Microsoft YaHei" panose="020B0503020204020204" charset="-122"/>
                <a:ea typeface="Microsoft YaHei" panose="020B0503020204020204" charset="-122"/>
                <a:sym typeface="+mn-ea"/>
              </a:rPr>
              <a:t>real-time</a:t>
            </a:r>
            <a:r>
              <a:rPr lang="en-US" altLang="zh-CN" sz="1600" dirty="0">
                <a:solidFill>
                  <a:srgbClr val="18478F"/>
                </a:solidFill>
                <a:latin typeface="Microsoft YaHei" panose="020B0503020204020204" charset="-122"/>
                <a:ea typeface="Microsoft YaHei" panose="020B0503020204020204" charset="-122"/>
                <a:sym typeface="+mn-ea"/>
              </a:rPr>
              <a:t> data on device activities, time of usage, and specific bandwidth heavy task (From Kaggle Website).</a:t>
            </a:r>
            <a:endParaRPr lang="en-US" altLang="zh-CN" sz="1600" dirty="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sym typeface="+mn-ea"/>
              </a:rPr>
              <a:t>Predicts: </a:t>
            </a:r>
            <a:r>
              <a:rPr lang="en-US" altLang="zh-CN" sz="1600" dirty="0">
                <a:solidFill>
                  <a:srgbClr val="18478F"/>
                </a:solidFill>
                <a:latin typeface="Microsoft YaHei" panose="020B0503020204020204" charset="-122"/>
                <a:ea typeface="Microsoft YaHei" panose="020B0503020204020204" charset="-122"/>
                <a:sym typeface="+mn-ea"/>
              </a:rPr>
              <a:t>Utilizes machine learning algorithms to anticipate the high bandwidth periods to  enable pre-emptive allocation.</a:t>
            </a:r>
            <a:endParaRPr lang="en-US" altLang="zh-CN" sz="1600" dirty="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sym typeface="+mn-ea"/>
              </a:rPr>
              <a:t>Optimizes: </a:t>
            </a:r>
            <a:r>
              <a:rPr lang="en-US" altLang="zh-CN" sz="1600" dirty="0">
                <a:solidFill>
                  <a:srgbClr val="18478F"/>
                </a:solidFill>
                <a:latin typeface="Microsoft YaHei" panose="020B0503020204020204" charset="-122"/>
                <a:ea typeface="Microsoft YaHei" panose="020B0503020204020204" charset="-122"/>
                <a:sym typeface="+mn-ea"/>
              </a:rPr>
              <a:t>allocates bandwidth based on predicted needs, reducing lag and ensuring efficient network performance.</a:t>
            </a:r>
            <a:endParaRPr lang="en-US" altLang="zh-CN" sz="1600" dirty="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sym typeface="+mn-ea"/>
              </a:rPr>
              <a:t>Adapts: </a:t>
            </a:r>
            <a:r>
              <a:rPr lang="en-US" altLang="zh-CN" sz="1600" dirty="0">
                <a:solidFill>
                  <a:srgbClr val="18478F"/>
                </a:solidFill>
                <a:latin typeface="Microsoft YaHei" panose="020B0503020204020204" charset="-122"/>
                <a:ea typeface="Microsoft YaHei" panose="020B0503020204020204" charset="-122"/>
                <a:sym typeface="+mn-ea"/>
              </a:rPr>
              <a:t>As family behavior evolves, the mothod learns from new data and feedback.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3. Proposed Solution </a:t>
            </a:r>
          </a:p>
        </p:txBody>
      </p:sp>
      <p:sp>
        <p:nvSpPr>
          <p:cNvPr id="5" name="Text Placeholder 4"/>
          <p:cNvSpPr>
            <a:spLocks noGrp="1"/>
          </p:cNvSpPr>
          <p:nvPr>
            <p:ph type="body" sz="quarter" idx="18"/>
            <p:custDataLst>
              <p:tags r:id="rId1"/>
            </p:custDataLst>
          </p:nvPr>
        </p:nvSpPr>
        <p:spPr>
          <a:xfrm>
            <a:off x="629285" y="1741805"/>
            <a:ext cx="11186160" cy="4993640"/>
          </a:xfrm>
        </p:spPr>
        <p:txBody>
          <a:bodyPr vert="horz" lIns="91440" tIns="45720" rIns="91440" bIns="45720" rtlCol="0" anchor="t"/>
          <a:lstStyle/>
          <a:p>
            <a:pPr marL="0" indent="0" algn="l">
              <a:lnSpc>
                <a:spcPct val="140000"/>
              </a:lnSpc>
              <a:buSzTx/>
              <a:buFont typeface="Wingdings" panose="05000000000000000000" charset="0"/>
              <a:buNone/>
            </a:pPr>
            <a:r>
              <a:rPr lang="en-US" altLang="zh-CN" sz="2400" b="1" dirty="0">
                <a:solidFill>
                  <a:srgbClr val="18478F"/>
                </a:solidFill>
                <a:latin typeface="Microsoft YaHei" panose="020B0503020204020204" charset="-122"/>
                <a:ea typeface="Microsoft YaHei" panose="020B0503020204020204" charset="-122"/>
                <a:sym typeface="+mn-ea"/>
              </a:rPr>
              <a:t>Scale:</a:t>
            </a:r>
          </a:p>
          <a:p>
            <a:pPr marL="285750" indent="-285750" algn="l">
              <a:lnSpc>
                <a:spcPct val="17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cs typeface="Arial" panose="020B0604020202020204"/>
                <a:sym typeface="+mn-ea"/>
              </a:rPr>
              <a:t>Machine Learning Integration:</a:t>
            </a:r>
            <a:r>
              <a:rPr lang="en-US" altLang="zh-CN" sz="1600" dirty="0">
                <a:solidFill>
                  <a:srgbClr val="18478F"/>
                </a:solidFill>
                <a:latin typeface="Microsoft YaHei" panose="020B0503020204020204" charset="-122"/>
                <a:ea typeface="Microsoft YaHei" panose="020B0503020204020204" charset="-122"/>
                <a:cs typeface="Arial" panose="020B0604020202020204"/>
                <a:sym typeface="+mn-ea"/>
              </a:rPr>
              <a:t> not aim to integrate complex Machine learning models, as the </a:t>
            </a:r>
            <a:r>
              <a:rPr lang="en-US" altLang="zh-CN" sz="1600" dirty="0">
                <a:solidFill>
                  <a:srgbClr val="FF0000"/>
                </a:solidFill>
                <a:latin typeface="Microsoft YaHei" panose="020B0503020204020204" charset="-122"/>
                <a:ea typeface="Microsoft YaHei" panose="020B0503020204020204" charset="-122"/>
                <a:cs typeface="Arial" panose="020B0604020202020204"/>
                <a:sym typeface="+mn-ea"/>
              </a:rPr>
              <a:t>focus is on </a:t>
            </a:r>
            <a:r>
              <a:rPr lang="en-US" altLang="zh-CN" sz="1600" dirty="0">
                <a:solidFill>
                  <a:srgbClr val="FF0000"/>
                </a:solidFill>
                <a:latin typeface="Microsoft YaHei" panose="020B0503020204020204" charset="-122"/>
                <a:ea typeface="Microsoft YaHei" panose="020B0503020204020204" charset="-122"/>
                <a:sym typeface="+mn-ea"/>
              </a:rPr>
              <a:t>use existing </a:t>
            </a:r>
            <a:r>
              <a:rPr lang="en-US" altLang="zh-CN" sz="1600" dirty="0">
                <a:solidFill>
                  <a:srgbClr val="FF0000"/>
                </a:solidFill>
                <a:latin typeface="Microsoft YaHei" panose="020B0503020204020204" charset="-122"/>
                <a:ea typeface="Microsoft YaHei" panose="020B0503020204020204" charset="-122"/>
                <a:cs typeface="Arial" panose="020B0604020202020204"/>
                <a:sym typeface="+mn-ea"/>
              </a:rPr>
              <a:t>lightweight machine learning algorithms</a:t>
            </a:r>
            <a:r>
              <a:rPr lang="en-US" altLang="zh-CN" sz="1600" dirty="0">
                <a:solidFill>
                  <a:srgbClr val="15428F"/>
                </a:solidFill>
                <a:latin typeface="Microsoft YaHei" panose="020B0503020204020204" charset="-122"/>
                <a:ea typeface="Microsoft YaHei" panose="020B0503020204020204" charset="-122"/>
                <a:cs typeface="Arial" panose="020B0604020202020204"/>
                <a:sym typeface="+mn-ea"/>
              </a:rPr>
              <a:t> suitable for home networks.</a:t>
            </a:r>
          </a:p>
          <a:p>
            <a:pPr marL="285750" indent="-285750" algn="l">
              <a:lnSpc>
                <a:spcPct val="17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cs typeface="Arial" panose="020B0604020202020204"/>
                <a:sym typeface="+mn-ea"/>
              </a:rPr>
              <a:t>Specific Content Prediction: </a:t>
            </a:r>
            <a:r>
              <a:rPr lang="en-US" altLang="zh-CN" sz="1600" dirty="0">
                <a:solidFill>
                  <a:srgbClr val="18478F"/>
                </a:solidFill>
                <a:latin typeface="Microsoft YaHei" panose="020B0503020204020204" charset="-122"/>
                <a:ea typeface="Microsoft YaHei" panose="020B0503020204020204" charset="-122"/>
                <a:cs typeface="Arial" panose="020B0604020202020204"/>
                <a:sym typeface="+mn-ea"/>
              </a:rPr>
              <a:t>not predicting the specific content that users might access,</a:t>
            </a:r>
            <a:r>
              <a:rPr lang="en-US" altLang="zh-CN" sz="1600" dirty="0">
                <a:solidFill>
                  <a:srgbClr val="FF0000"/>
                </a:solidFill>
                <a:latin typeface="Microsoft YaHei" panose="020B0503020204020204" charset="-122"/>
                <a:ea typeface="Microsoft YaHei" panose="020B0503020204020204" charset="-122"/>
                <a:cs typeface="Arial" panose="020B0604020202020204"/>
                <a:sym typeface="+mn-ea"/>
              </a:rPr>
              <a:t> only </a:t>
            </a:r>
            <a:r>
              <a:rPr lang="en-US" altLang="zh-CN" sz="1600" dirty="0">
                <a:solidFill>
                  <a:srgbClr val="FF0000"/>
                </a:solidFill>
                <a:latin typeface="Microsoft YaHei" panose="020B0503020204020204" charset="-122"/>
                <a:ea typeface="Microsoft YaHei" panose="020B0503020204020204" charset="-122"/>
                <a:sym typeface="+mn-ea"/>
              </a:rPr>
              <a:t>bandwidth allocation prediction</a:t>
            </a:r>
            <a:r>
              <a:rPr lang="en-US" altLang="zh-CN" sz="1600" dirty="0">
                <a:solidFill>
                  <a:srgbClr val="15428F"/>
                </a:solidFill>
                <a:latin typeface="Microsoft YaHei" panose="020B0503020204020204" charset="-122"/>
                <a:ea typeface="Microsoft YaHei" panose="020B0503020204020204" charset="-122"/>
                <a:sym typeface="+mn-ea"/>
              </a:rPr>
              <a:t>.</a:t>
            </a:r>
          </a:p>
          <a:p>
            <a:pPr marL="285750" indent="-285750" algn="l">
              <a:lnSpc>
                <a:spcPct val="17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cs typeface="Arial" panose="020B0604020202020204"/>
                <a:sym typeface="+mn-ea"/>
              </a:rPr>
              <a:t>Infrastructure Overhaul:</a:t>
            </a:r>
            <a:r>
              <a:rPr lang="en-US" altLang="zh-CN" sz="1600" dirty="0">
                <a:solidFill>
                  <a:srgbClr val="18478F"/>
                </a:solidFill>
                <a:latin typeface="Microsoft YaHei" panose="020B0503020204020204" charset="-122"/>
                <a:ea typeface="Microsoft YaHei" panose="020B0503020204020204" charset="-122"/>
                <a:cs typeface="Arial" panose="020B0604020202020204"/>
                <a:sym typeface="+mn-ea"/>
              </a:rPr>
              <a:t> not intend to replace or drastically modify existing home network infrastructure but rather </a:t>
            </a:r>
            <a:r>
              <a:rPr lang="en-US" altLang="zh-CN" sz="1600" dirty="0">
                <a:solidFill>
                  <a:srgbClr val="FF0000"/>
                </a:solidFill>
                <a:latin typeface="Microsoft YaHei" panose="020B0503020204020204" charset="-122"/>
                <a:ea typeface="Microsoft YaHei" panose="020B0503020204020204" charset="-122"/>
                <a:cs typeface="Arial" panose="020B0604020202020204"/>
                <a:sym typeface="+mn-ea"/>
              </a:rPr>
              <a:t>aims to enhance its performance</a:t>
            </a:r>
            <a:r>
              <a:rPr lang="en-US" altLang="zh-CN" sz="1600" dirty="0">
                <a:solidFill>
                  <a:srgbClr val="15428F"/>
                </a:solidFill>
                <a:latin typeface="Microsoft YaHei" panose="020B0503020204020204" charset="-122"/>
                <a:ea typeface="Microsoft YaHei" panose="020B0503020204020204" charset="-122"/>
                <a:cs typeface="Arial" panose="020B0604020202020204"/>
                <a:sym typeface="+mn-ea"/>
              </a:rPr>
              <a:t>.</a:t>
            </a:r>
          </a:p>
          <a:p>
            <a:pPr marL="285750" indent="-285750" algn="l">
              <a:lnSpc>
                <a:spcPct val="17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cs typeface="Arial" panose="020B0604020202020204"/>
                <a:sym typeface="+mn-ea"/>
              </a:rPr>
              <a:t>Addressing Wide Area Networks: </a:t>
            </a:r>
            <a:r>
              <a:rPr lang="en-US" altLang="zh-CN" sz="1600" dirty="0">
                <a:solidFill>
                  <a:srgbClr val="18478F"/>
                </a:solidFill>
                <a:latin typeface="Microsoft YaHei" panose="020B0503020204020204" charset="-122"/>
                <a:ea typeface="Microsoft YaHei" panose="020B0503020204020204" charset="-122"/>
                <a:sym typeface="+mn-ea"/>
              </a:rPr>
              <a:t>not addressed </a:t>
            </a:r>
            <a:r>
              <a:rPr lang="en-US" altLang="zh-CN" sz="1600" dirty="0">
                <a:solidFill>
                  <a:srgbClr val="18478F"/>
                </a:solidFill>
                <a:latin typeface="Microsoft YaHei" panose="020B0503020204020204" charset="-122"/>
                <a:ea typeface="Microsoft YaHei" panose="020B0503020204020204" charset="-122"/>
                <a:cs typeface="Arial" panose="020B0604020202020204"/>
                <a:sym typeface="+mn-ea"/>
              </a:rPr>
              <a:t>challenges specific to wide area networks or large-scale infrastructures are, </a:t>
            </a:r>
            <a:r>
              <a:rPr lang="en-US" altLang="zh-CN" sz="1600" dirty="0">
                <a:solidFill>
                  <a:srgbClr val="FF0000"/>
                </a:solidFill>
                <a:latin typeface="Microsoft YaHei" panose="020B0503020204020204" charset="-122"/>
                <a:ea typeface="Microsoft YaHei" panose="020B0503020204020204" charset="-122"/>
                <a:sym typeface="+mn-ea"/>
              </a:rPr>
              <a:t>centered on home networks</a:t>
            </a:r>
            <a:r>
              <a:rPr lang="en-US" altLang="zh-CN" sz="1600" dirty="0">
                <a:solidFill>
                  <a:srgbClr val="15428F"/>
                </a:solidFill>
                <a:latin typeface="Microsoft YaHei" panose="020B0503020204020204" charset="-122"/>
                <a:ea typeface="Microsoft YaHei" panose="020B0503020204020204" charset="-122"/>
                <a:sym typeface="+mn-ea"/>
              </a:rPr>
              <a:t>. </a:t>
            </a:r>
          </a:p>
          <a:p>
            <a:pPr marL="285750" indent="-285750" algn="l">
              <a:lnSpc>
                <a:spcPct val="170000"/>
              </a:lnSpc>
              <a:buSzTx/>
              <a:buFont typeface="Wingdings" panose="05000000000000000000" charset="0"/>
              <a:buChar char="Ø"/>
            </a:pPr>
            <a:r>
              <a:rPr lang="en-US" altLang="zh-CN" sz="1600" b="1" dirty="0">
                <a:solidFill>
                  <a:srgbClr val="18478F"/>
                </a:solidFill>
                <a:latin typeface="Microsoft YaHei" panose="020B0503020204020204" charset="-122"/>
                <a:ea typeface="Microsoft YaHei" panose="020B0503020204020204" charset="-122"/>
                <a:sym typeface="+mn-ea"/>
              </a:rPr>
              <a:t>Manual Allocates Bandwidth: </a:t>
            </a:r>
            <a:r>
              <a:rPr lang="en-US" altLang="zh-CN" sz="1600" dirty="0">
                <a:solidFill>
                  <a:srgbClr val="18478F"/>
                </a:solidFill>
                <a:latin typeface="Microsoft YaHei" panose="020B0503020204020204" charset="-122"/>
                <a:ea typeface="Microsoft YaHei" panose="020B0503020204020204" charset="-122"/>
                <a:sym typeface="+mn-ea"/>
              </a:rPr>
              <a:t>not</a:t>
            </a:r>
            <a:r>
              <a:rPr lang="zh-CN" altLang="en-US" sz="1600" dirty="0">
                <a:solidFill>
                  <a:srgbClr val="18478F"/>
                </a:solidFill>
                <a:latin typeface="Microsoft YaHei" panose="020B0503020204020204" charset="-122"/>
                <a:ea typeface="Microsoft YaHei" panose="020B0503020204020204" charset="-122"/>
                <a:sym typeface="+mn-ea"/>
              </a:rPr>
              <a:t> deploying </a:t>
            </a:r>
            <a:r>
              <a:rPr lang="en-US" altLang="zh-CN" sz="1600" dirty="0">
                <a:solidFill>
                  <a:srgbClr val="18478F"/>
                </a:solidFill>
                <a:latin typeface="Microsoft YaHei" panose="020B0503020204020204" charset="-122"/>
                <a:ea typeface="Microsoft YaHei" panose="020B0503020204020204" charset="-122"/>
                <a:sym typeface="+mn-ea"/>
              </a:rPr>
              <a:t>bandwidth management software </a:t>
            </a:r>
            <a:r>
              <a:rPr lang="zh-CN" altLang="en-US" sz="1600" dirty="0">
                <a:solidFill>
                  <a:srgbClr val="18478F"/>
                </a:solidFill>
                <a:latin typeface="Microsoft YaHei" panose="020B0503020204020204" charset="-122"/>
                <a:ea typeface="Microsoft YaHei" panose="020B0503020204020204" charset="-122"/>
                <a:sym typeface="+mn-ea"/>
              </a:rPr>
              <a:t>to wifi ruter</a:t>
            </a:r>
            <a:r>
              <a:rPr lang="en-US" altLang="zh-CN" sz="1600" dirty="0">
                <a:solidFill>
                  <a:srgbClr val="18478F"/>
                </a:solidFill>
                <a:latin typeface="Microsoft YaHei" panose="020B0503020204020204" charset="-122"/>
                <a:ea typeface="Microsoft YaHei" panose="020B0503020204020204" charset="-122"/>
                <a:sym typeface="+mn-ea"/>
              </a:rPr>
              <a:t> (for now)</a:t>
            </a:r>
            <a:r>
              <a:rPr lang="zh-CN" altLang="en-US" sz="1600" dirty="0">
                <a:solidFill>
                  <a:srgbClr val="18478F"/>
                </a:solidFill>
                <a:latin typeface="Microsoft YaHei" panose="020B0503020204020204" charset="-122"/>
                <a:ea typeface="Microsoft YaHei" panose="020B0503020204020204" charset="-122"/>
                <a:sym typeface="+mn-ea"/>
              </a:rPr>
              <a:t>, not</a:t>
            </a:r>
            <a:r>
              <a:rPr lang="en-US" altLang="zh-CN" sz="1600" dirty="0">
                <a:solidFill>
                  <a:srgbClr val="18478F"/>
                </a:solidFill>
                <a:latin typeface="Microsoft YaHei" panose="020B0503020204020204" charset="-122"/>
                <a:ea typeface="Microsoft YaHei" panose="020B0503020204020204" charset="-122"/>
                <a:sym typeface="+mn-ea"/>
              </a:rPr>
              <a:t> </a:t>
            </a:r>
            <a:r>
              <a:rPr lang="zh-CN" altLang="en-US" sz="1600" dirty="0">
                <a:solidFill>
                  <a:srgbClr val="18478F"/>
                </a:solidFill>
                <a:latin typeface="Microsoft YaHei" panose="020B0503020204020204" charset="-122"/>
                <a:ea typeface="Microsoft YaHei" panose="020B0503020204020204" charset="-122"/>
                <a:sym typeface="+mn-ea"/>
              </a:rPr>
              <a:t>combined network software</a:t>
            </a:r>
            <a:r>
              <a:rPr lang="en-US" altLang="zh-CN" sz="1600" dirty="0">
                <a:solidFill>
                  <a:srgbClr val="18478F"/>
                </a:solidFill>
                <a:latin typeface="Microsoft YaHei" panose="020B0503020204020204" charset="-122"/>
                <a:ea typeface="Microsoft YaHei" panose="020B0503020204020204" charset="-122"/>
                <a:sym typeface="+mn-ea"/>
              </a:rPr>
              <a:t> </a:t>
            </a:r>
            <a:r>
              <a:rPr lang="zh-CN" altLang="en-US" sz="1600" dirty="0">
                <a:solidFill>
                  <a:srgbClr val="18478F"/>
                </a:solidFill>
                <a:latin typeface="Microsoft YaHei" panose="020B0503020204020204" charset="-122"/>
                <a:ea typeface="Microsoft YaHei" panose="020B0503020204020204" charset="-122"/>
                <a:sym typeface="+mn-ea"/>
              </a:rPr>
              <a:t>with ML to do dynamic allocation</a:t>
            </a:r>
            <a:r>
              <a:rPr lang="en-US" altLang="zh-CN" sz="1600" dirty="0">
                <a:solidFill>
                  <a:srgbClr val="18478F"/>
                </a:solidFill>
                <a:latin typeface="Microsoft YaHei" panose="020B0503020204020204" charset="-122"/>
                <a:ea typeface="Microsoft YaHei" panose="020B0503020204020204" charset="-122"/>
                <a:sym typeface="+mn-ea"/>
              </a:rPr>
              <a:t>.</a:t>
            </a: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4" cstate="screen"/>
          <a:stretch>
            <a:fillRect/>
          </a:stretch>
        </p:blipFill>
        <p:spPr>
          <a:xfrm>
            <a:off x="9527005" y="-49574"/>
            <a:ext cx="2743200" cy="10015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462280"/>
            <a:ext cx="9144000" cy="614045"/>
          </a:xfrm>
        </p:spPr>
        <p:txBody>
          <a:bodyPr/>
          <a:lstStyle/>
          <a:p>
            <a:pPr algn="l"/>
            <a:r>
              <a:rPr lang="en-US" altLang="zh-CN" sz="4000" dirty="0">
                <a:solidFill>
                  <a:srgbClr val="18478F"/>
                </a:solidFill>
                <a:latin typeface="Microsoft YaHei" panose="020B0503020204020204" charset="-122"/>
                <a:ea typeface="Microsoft YaHei" panose="020B0503020204020204" charset="-122"/>
                <a:sym typeface="+mn-ea"/>
              </a:rPr>
              <a:t>4. Approach </a:t>
            </a:r>
          </a:p>
        </p:txBody>
      </p:sp>
      <p:cxnSp>
        <p:nvCxnSpPr>
          <p:cNvPr id="16" name="Straight Connector 15"/>
          <p:cNvCxnSpPr/>
          <p:nvPr/>
        </p:nvCxnSpPr>
        <p:spPr>
          <a:xfrm>
            <a:off x="737955" y="104870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29" cstate="screen"/>
          <a:stretch>
            <a:fillRect/>
          </a:stretch>
        </p:blipFill>
        <p:spPr>
          <a:xfrm>
            <a:off x="9527005" y="-49574"/>
            <a:ext cx="2743200" cy="1001516"/>
          </a:xfrm>
          <a:prstGeom prst="rect">
            <a:avLst/>
          </a:prstGeom>
        </p:spPr>
      </p:pic>
      <p:sp>
        <p:nvSpPr>
          <p:cNvPr id="10" name="文本框 9"/>
          <p:cNvSpPr txBox="1"/>
          <p:nvPr>
            <p:custDataLst>
              <p:tags r:id="rId1"/>
            </p:custDataLst>
          </p:nvPr>
        </p:nvSpPr>
        <p:spPr>
          <a:xfrm>
            <a:off x="5057140" y="1202690"/>
            <a:ext cx="6096000" cy="866140"/>
          </a:xfrm>
          <a:prstGeom prst="rect">
            <a:avLst/>
          </a:prstGeom>
          <a:noFill/>
        </p:spPr>
        <p:txBody>
          <a:bodyPr wrap="square" rtlCol="0" anchor="t">
            <a:spAutoFit/>
          </a:bodyPr>
          <a:lstStyle/>
          <a:p>
            <a:pPr marL="285750" indent="-285750">
              <a:lnSpc>
                <a:spcPct val="120000"/>
              </a:lnSpc>
              <a:buFont typeface="Arial" panose="020B0604020202020204" pitchFamily="34" charset="0"/>
              <a:buChar char="•"/>
            </a:pPr>
            <a:r>
              <a:rPr lang="zh-CN" altLang="en-US">
                <a:sym typeface="+mn-ea"/>
              </a:rPr>
              <a:t>Track device usage</a:t>
            </a:r>
            <a:r>
              <a:rPr lang="en-US" altLang="zh-CN">
                <a:sym typeface="+mn-ea"/>
              </a:rPr>
              <a:t>:</a:t>
            </a:r>
            <a:r>
              <a:rPr lang="en-US" altLang="zh-CN">
                <a:solidFill>
                  <a:schemeClr val="tx1"/>
                </a:solidFill>
                <a:sym typeface="+mn-ea"/>
              </a:rPr>
              <a:t> Random </a:t>
            </a:r>
            <a:r>
              <a:rPr lang="zh-CN" altLang="en-US">
                <a:solidFill>
                  <a:schemeClr val="tx1"/>
                </a:solidFill>
                <a:sym typeface="+mn-ea"/>
              </a:rPr>
              <a:t>usage</a:t>
            </a:r>
            <a:r>
              <a:rPr lang="en-US" altLang="zh-CN">
                <a:solidFill>
                  <a:schemeClr val="tx1"/>
                </a:solidFill>
                <a:sym typeface="+mn-ea"/>
              </a:rPr>
              <a:t> &amp;&amp; Pattern </a:t>
            </a:r>
            <a:r>
              <a:rPr lang="zh-CN" altLang="en-US">
                <a:solidFill>
                  <a:schemeClr val="tx1"/>
                </a:solidFill>
                <a:sym typeface="+mn-ea"/>
              </a:rPr>
              <a:t>usage</a:t>
            </a:r>
            <a:r>
              <a:rPr lang="en-US" altLang="zh-CN">
                <a:solidFill>
                  <a:schemeClr val="tx1"/>
                </a:solidFill>
                <a:sym typeface="+mn-ea"/>
              </a:rPr>
              <a:t> </a:t>
            </a:r>
            <a:endParaRPr lang="zh-CN" altLang="en-US">
              <a:solidFill>
                <a:srgbClr val="FF0000"/>
              </a:solidFill>
              <a:sym typeface="+mn-ea"/>
            </a:endParaRPr>
          </a:p>
          <a:p>
            <a:pPr marL="285750" indent="-285750">
              <a:lnSpc>
                <a:spcPct val="120000"/>
              </a:lnSpc>
              <a:buFont typeface="Arial" panose="020B0604020202020204" pitchFamily="34" charset="0"/>
              <a:buChar char="•"/>
            </a:pPr>
            <a:r>
              <a:rPr lang="en-US" altLang="zh-CN"/>
              <a:t>Data Cleaning using Python</a:t>
            </a:r>
            <a:endParaRPr lang="zh-CN" altLang="en-US"/>
          </a:p>
          <a:p>
            <a:pPr marL="285750" indent="-285750">
              <a:lnSpc>
                <a:spcPct val="120000"/>
              </a:lnSpc>
              <a:buFont typeface="Arial" panose="020B0604020202020204" pitchFamily="34" charset="0"/>
              <a:buChar char="•"/>
            </a:pPr>
            <a:r>
              <a:rPr lang="zh-CN" altLang="en-US"/>
              <a:t>Establish bandwidth demand baseline</a:t>
            </a:r>
          </a:p>
        </p:txBody>
      </p:sp>
      <p:sp>
        <p:nvSpPr>
          <p:cNvPr id="12" name="左大括号 11"/>
          <p:cNvSpPr/>
          <p:nvPr>
            <p:custDataLst>
              <p:tags r:id="rId2"/>
            </p:custDataLst>
          </p:nvPr>
        </p:nvSpPr>
        <p:spPr>
          <a:xfrm>
            <a:off x="4736465" y="1278890"/>
            <a:ext cx="178435" cy="72136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4" name="圆角矩形 2"/>
          <p:cNvSpPr/>
          <p:nvPr>
            <p:custDataLst>
              <p:tags r:id="rId3"/>
            </p:custDataLst>
          </p:nvPr>
        </p:nvSpPr>
        <p:spPr>
          <a:xfrm>
            <a:off x="718820" y="2677795"/>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 Machine learning Model Development </a:t>
            </a:r>
          </a:p>
        </p:txBody>
      </p:sp>
      <p:sp>
        <p:nvSpPr>
          <p:cNvPr id="15" name="文本框 14"/>
          <p:cNvSpPr txBox="1"/>
          <p:nvPr>
            <p:custDataLst>
              <p:tags r:id="rId4"/>
            </p:custDataLst>
          </p:nvPr>
        </p:nvSpPr>
        <p:spPr>
          <a:xfrm>
            <a:off x="5057140" y="2492375"/>
            <a:ext cx="6096000" cy="9531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dirty="0"/>
              <a:t>Develop</a:t>
            </a:r>
            <a:r>
              <a:rPr lang="en-US" altLang="zh-CN" dirty="0"/>
              <a:t>ed</a:t>
            </a:r>
            <a:r>
              <a:rPr lang="zh-CN" altLang="en-US" dirty="0"/>
              <a:t> ML model</a:t>
            </a:r>
            <a:r>
              <a:rPr lang="en-US" altLang="zh-CN" dirty="0"/>
              <a:t>s:</a:t>
            </a:r>
            <a:r>
              <a:rPr lang="en-US" altLang="zh-CN" dirty="0">
                <a:solidFill>
                  <a:srgbClr val="FF0000"/>
                </a:solidFill>
              </a:rPr>
              <a:t> </a:t>
            </a:r>
            <a:r>
              <a:rPr lang="en-US" altLang="zh-CN" dirty="0">
                <a:solidFill>
                  <a:schemeClr val="tx1"/>
                </a:solidFill>
              </a:rPr>
              <a:t>Random Forest, SVM, Logistic</a:t>
            </a:r>
            <a:endParaRPr lang="zh-CN" altLang="en-US" dirty="0">
              <a:solidFill>
                <a:schemeClr val="tx1"/>
              </a:solidFill>
            </a:endParaRPr>
          </a:p>
          <a:p>
            <a:pPr marL="285750" indent="-285750">
              <a:buFont typeface="Arial" panose="020B0604020202020204" pitchFamily="34" charset="0"/>
              <a:buChar char="•"/>
            </a:pPr>
            <a:r>
              <a:rPr lang="zh-CN" altLang="en-US" b="1" dirty="0"/>
              <a:t>Train with </a:t>
            </a:r>
            <a:r>
              <a:rPr lang="en-US" altLang="zh-CN" b="1" dirty="0"/>
              <a:t>Pattern usage </a:t>
            </a:r>
            <a:r>
              <a:rPr lang="zh-CN" altLang="en-US" b="1" dirty="0"/>
              <a:t>historical data</a:t>
            </a:r>
          </a:p>
          <a:p>
            <a:pPr marL="285750" indent="-285750">
              <a:buFont typeface="Arial" panose="020B0604020202020204" pitchFamily="34" charset="0"/>
              <a:buChar char="•"/>
            </a:pPr>
            <a:r>
              <a:rPr lang="zh-CN" altLang="en-US" dirty="0">
                <a:sym typeface="+mn-ea"/>
              </a:rPr>
              <a:t>ML model</a:t>
            </a:r>
            <a:r>
              <a:rPr lang="en-US" altLang="zh-CN" dirty="0">
                <a:sym typeface="+mn-ea"/>
              </a:rPr>
              <a:t>s Selection: </a:t>
            </a:r>
            <a:r>
              <a:rPr lang="en-US" altLang="zh-CN" dirty="0">
                <a:solidFill>
                  <a:srgbClr val="FF0000"/>
                </a:solidFill>
                <a:sym typeface="+mn-ea"/>
              </a:rPr>
              <a:t>Random Forest </a:t>
            </a:r>
          </a:p>
          <a:p>
            <a:pPr marL="285750" indent="-285750">
              <a:buFont typeface="Arial" panose="020B0604020202020204" pitchFamily="34" charset="0"/>
              <a:buChar char="•"/>
            </a:pPr>
            <a:r>
              <a:rPr lang="zh-CN" altLang="en-US" dirty="0"/>
              <a:t>Validate </a:t>
            </a:r>
            <a:r>
              <a:rPr lang="zh-CN" altLang="en-US" dirty="0">
                <a:sym typeface="+mn-ea"/>
              </a:rPr>
              <a:t>bandwidth</a:t>
            </a:r>
            <a:r>
              <a:rPr lang="zh-CN" altLang="en-US" b="1" dirty="0"/>
              <a:t> </a:t>
            </a:r>
            <a:r>
              <a:rPr lang="zh-CN" altLang="en-US" dirty="0"/>
              <a:t>predictions</a:t>
            </a:r>
            <a:r>
              <a:rPr lang="en-US" altLang="zh-CN" dirty="0"/>
              <a:t> and refine model</a:t>
            </a:r>
          </a:p>
        </p:txBody>
      </p:sp>
      <p:sp>
        <p:nvSpPr>
          <p:cNvPr id="11" name="左大括号 10"/>
          <p:cNvSpPr/>
          <p:nvPr>
            <p:custDataLst>
              <p:tags r:id="rId5"/>
            </p:custDataLst>
          </p:nvPr>
        </p:nvSpPr>
        <p:spPr>
          <a:xfrm>
            <a:off x="4808855" y="261048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圆角矩形 2"/>
          <p:cNvSpPr/>
          <p:nvPr>
            <p:custDataLst>
              <p:tags r:id="rId6"/>
            </p:custDataLst>
          </p:nvPr>
        </p:nvSpPr>
        <p:spPr>
          <a:xfrm>
            <a:off x="718820" y="4357370"/>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Bandwidth Management </a:t>
            </a:r>
          </a:p>
        </p:txBody>
      </p:sp>
      <p:cxnSp>
        <p:nvCxnSpPr>
          <p:cNvPr id="22" name="直接连接符 21"/>
          <p:cNvCxnSpPr>
            <a:endCxn id="12" idx="1"/>
          </p:cNvCxnSpPr>
          <p:nvPr>
            <p:custDataLst>
              <p:tags r:id="rId7"/>
            </p:custDataLst>
          </p:nvPr>
        </p:nvCxnSpPr>
        <p:spPr>
          <a:xfrm>
            <a:off x="2754630" y="1639570"/>
            <a:ext cx="1981835" cy="0"/>
          </a:xfrm>
          <a:prstGeom prst="line">
            <a:avLst/>
          </a:prstGeom>
        </p:spPr>
        <p:style>
          <a:lnRef idx="2">
            <a:schemeClr val="accent1"/>
          </a:lnRef>
          <a:fillRef idx="0">
            <a:srgbClr val="FFFFFF"/>
          </a:fillRef>
          <a:effectRef idx="0">
            <a:srgbClr val="FFFFFF"/>
          </a:effectRef>
          <a:fontRef idx="minor">
            <a:schemeClr val="tx1"/>
          </a:fontRef>
        </p:style>
      </p:cxnSp>
      <p:sp>
        <p:nvSpPr>
          <p:cNvPr id="23" name="文本框 22"/>
          <p:cNvSpPr txBox="1"/>
          <p:nvPr>
            <p:custDataLst>
              <p:tags r:id="rId8"/>
            </p:custDataLst>
          </p:nvPr>
        </p:nvSpPr>
        <p:spPr>
          <a:xfrm>
            <a:off x="2670810" y="1284605"/>
            <a:ext cx="2420620" cy="317500"/>
          </a:xfrm>
          <a:prstGeom prst="rect">
            <a:avLst/>
          </a:prstGeom>
          <a:noFill/>
        </p:spPr>
        <p:txBody>
          <a:bodyPr wrap="square" rtlCol="0" anchor="t">
            <a:noAutofit/>
          </a:bodyPr>
          <a:lstStyle/>
          <a:p>
            <a:pPr marL="0" indent="0">
              <a:buFont typeface="Arial" panose="020B0604020202020204" pitchFamily="34" charset="0"/>
              <a:buNone/>
            </a:pPr>
            <a:r>
              <a:rPr lang="en-US" altLang="zh-CN" dirty="0">
                <a:solidFill>
                  <a:srgbClr val="FF0000"/>
                </a:solidFill>
                <a:sym typeface="+mn-ea"/>
              </a:rPr>
              <a:t>  Real time Data( Kaggle)</a:t>
            </a:r>
          </a:p>
        </p:txBody>
      </p:sp>
      <p:cxnSp>
        <p:nvCxnSpPr>
          <p:cNvPr id="24" name="直接连接符 23"/>
          <p:cNvCxnSpPr>
            <a:endCxn id="11" idx="1"/>
          </p:cNvCxnSpPr>
          <p:nvPr>
            <p:custDataLst>
              <p:tags r:id="rId9"/>
            </p:custDataLst>
          </p:nvPr>
        </p:nvCxnSpPr>
        <p:spPr>
          <a:xfrm>
            <a:off x="2793365" y="2969260"/>
            <a:ext cx="2015490" cy="0"/>
          </a:xfrm>
          <a:prstGeom prst="line">
            <a:avLst/>
          </a:prstGeom>
        </p:spPr>
        <p:style>
          <a:lnRef idx="2">
            <a:schemeClr val="accent1"/>
          </a:lnRef>
          <a:fillRef idx="0">
            <a:srgbClr val="FFFFFF"/>
          </a:fillRef>
          <a:effectRef idx="0">
            <a:srgbClr val="FFFFFF"/>
          </a:effectRef>
          <a:fontRef idx="minor">
            <a:schemeClr val="tx1"/>
          </a:fontRef>
        </p:style>
      </p:cxnSp>
      <p:sp>
        <p:nvSpPr>
          <p:cNvPr id="25" name="文本框 24"/>
          <p:cNvSpPr txBox="1"/>
          <p:nvPr>
            <p:custDataLst>
              <p:tags r:id="rId10"/>
            </p:custDataLst>
          </p:nvPr>
        </p:nvSpPr>
        <p:spPr>
          <a:xfrm>
            <a:off x="2852420" y="2662555"/>
            <a:ext cx="2300605" cy="306705"/>
          </a:xfrm>
          <a:prstGeom prst="rect">
            <a:avLst/>
          </a:prstGeom>
          <a:noFill/>
        </p:spPr>
        <p:txBody>
          <a:bodyPr wrap="square" rtlCol="0" anchor="t">
            <a:spAutoFit/>
          </a:bodyPr>
          <a:lstStyle/>
          <a:p>
            <a:pPr marL="0" indent="0">
              <a:buFont typeface="Arial" panose="020B0604020202020204" pitchFamily="34" charset="0"/>
              <a:buNone/>
            </a:pPr>
            <a:r>
              <a:rPr lang="en-US" altLang="zh-CN" dirty="0">
                <a:solidFill>
                  <a:srgbClr val="FF0000"/>
                </a:solidFill>
                <a:sym typeface="+mn-ea"/>
              </a:rPr>
              <a:t> Python (Ski-Learn)</a:t>
            </a:r>
          </a:p>
        </p:txBody>
      </p:sp>
      <p:sp>
        <p:nvSpPr>
          <p:cNvPr id="26" name="文本框 25"/>
          <p:cNvSpPr txBox="1"/>
          <p:nvPr>
            <p:custDataLst>
              <p:tags r:id="rId11"/>
            </p:custDataLst>
          </p:nvPr>
        </p:nvSpPr>
        <p:spPr>
          <a:xfrm>
            <a:off x="2852420" y="4342765"/>
            <a:ext cx="2062480" cy="306705"/>
          </a:xfrm>
          <a:prstGeom prst="rect">
            <a:avLst/>
          </a:prstGeom>
          <a:noFill/>
        </p:spPr>
        <p:txBody>
          <a:bodyPr wrap="square" rtlCol="0" anchor="t">
            <a:spAutoFit/>
          </a:bodyPr>
          <a:lstStyle/>
          <a:p>
            <a:pPr marL="0" indent="0">
              <a:buFont typeface="Arial" panose="020B0604020202020204" pitchFamily="34" charset="0"/>
              <a:buNone/>
            </a:pPr>
            <a:r>
              <a:rPr lang="en-US" altLang="zh-CN" dirty="0">
                <a:solidFill>
                  <a:srgbClr val="FF0000"/>
                </a:solidFill>
                <a:sym typeface="+mn-ea"/>
              </a:rPr>
              <a:t>  NS-3 Allocation </a:t>
            </a:r>
          </a:p>
        </p:txBody>
      </p:sp>
      <p:sp>
        <p:nvSpPr>
          <p:cNvPr id="27" name="左大括号 26"/>
          <p:cNvSpPr/>
          <p:nvPr>
            <p:custDataLst>
              <p:tags r:id="rId12"/>
            </p:custDataLst>
          </p:nvPr>
        </p:nvSpPr>
        <p:spPr>
          <a:xfrm>
            <a:off x="4829175" y="426910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28" name="直接连接符 27"/>
          <p:cNvCxnSpPr>
            <a:endCxn id="27" idx="1"/>
          </p:cNvCxnSpPr>
          <p:nvPr>
            <p:custDataLst>
              <p:tags r:id="rId13"/>
            </p:custDataLst>
          </p:nvPr>
        </p:nvCxnSpPr>
        <p:spPr>
          <a:xfrm flipV="1">
            <a:off x="2793365" y="4627880"/>
            <a:ext cx="2035810" cy="21590"/>
          </a:xfrm>
          <a:prstGeom prst="line">
            <a:avLst/>
          </a:prstGeom>
        </p:spPr>
        <p:style>
          <a:lnRef idx="2">
            <a:schemeClr val="accent1"/>
          </a:lnRef>
          <a:fillRef idx="0">
            <a:srgbClr val="FFFFFF"/>
          </a:fillRef>
          <a:effectRef idx="0">
            <a:srgbClr val="FFFFFF"/>
          </a:effectRef>
          <a:fontRef idx="minor">
            <a:schemeClr val="tx1"/>
          </a:fontRef>
        </p:style>
      </p:cxnSp>
      <p:sp>
        <p:nvSpPr>
          <p:cNvPr id="29" name="文本框 28"/>
          <p:cNvSpPr txBox="1"/>
          <p:nvPr>
            <p:custDataLst>
              <p:tags r:id="rId14"/>
            </p:custDataLst>
          </p:nvPr>
        </p:nvSpPr>
        <p:spPr>
          <a:xfrm>
            <a:off x="1743710" y="3645535"/>
            <a:ext cx="2199005" cy="306705"/>
          </a:xfrm>
          <a:prstGeom prst="rect">
            <a:avLst/>
          </a:prstGeom>
          <a:noFill/>
        </p:spPr>
        <p:txBody>
          <a:bodyPr wrap="square" rtlCol="0" anchor="t">
            <a:spAutoFit/>
          </a:bodyPr>
          <a:lstStyle/>
          <a:p>
            <a:pPr marL="0" indent="0">
              <a:buFont typeface="Arial" panose="020B0604020202020204" pitchFamily="34" charset="0"/>
              <a:buNone/>
            </a:pPr>
            <a:r>
              <a:rPr lang="zh-CN" altLang="en-US">
                <a:sym typeface="+mn-ea"/>
              </a:rPr>
              <a:t> bandwidth</a:t>
            </a:r>
            <a:r>
              <a:rPr lang="zh-CN" altLang="en-US" b="1">
                <a:sym typeface="+mn-ea"/>
              </a:rPr>
              <a:t> </a:t>
            </a:r>
            <a:r>
              <a:rPr lang="zh-CN" altLang="en-US">
                <a:sym typeface="+mn-ea"/>
              </a:rPr>
              <a:t>predictions</a:t>
            </a:r>
            <a:endParaRPr lang="en-US" altLang="zh-CN">
              <a:sym typeface="+mn-ea"/>
            </a:endParaRPr>
          </a:p>
        </p:txBody>
      </p:sp>
      <p:cxnSp>
        <p:nvCxnSpPr>
          <p:cNvPr id="30" name="直接箭头连接符 29"/>
          <p:cNvCxnSpPr>
            <a:endCxn id="18" idx="0"/>
          </p:cNvCxnSpPr>
          <p:nvPr>
            <p:custDataLst>
              <p:tags r:id="rId15"/>
            </p:custDataLst>
          </p:nvPr>
        </p:nvCxnSpPr>
        <p:spPr>
          <a:xfrm>
            <a:off x="1736725" y="3347720"/>
            <a:ext cx="0" cy="10096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9" idx="2"/>
            <a:endCxn id="14" idx="0"/>
          </p:cNvCxnSpPr>
          <p:nvPr>
            <p:custDataLst>
              <p:tags r:id="rId16"/>
            </p:custDataLst>
          </p:nvPr>
        </p:nvCxnSpPr>
        <p:spPr>
          <a:xfrm>
            <a:off x="1731645" y="1866265"/>
            <a:ext cx="5080" cy="811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17"/>
            </p:custDataLst>
          </p:nvPr>
        </p:nvSpPr>
        <p:spPr>
          <a:xfrm>
            <a:off x="1736725" y="1992630"/>
            <a:ext cx="1840865" cy="317500"/>
          </a:xfrm>
          <a:prstGeom prst="rect">
            <a:avLst/>
          </a:prstGeom>
          <a:noFill/>
        </p:spPr>
        <p:txBody>
          <a:bodyPr wrap="square" rtlCol="0" anchor="t">
            <a:noAutofit/>
          </a:bodyPr>
          <a:lstStyle/>
          <a:p>
            <a:pPr marL="0" indent="0">
              <a:buFont typeface="Arial" panose="020B0604020202020204" pitchFamily="34" charset="0"/>
              <a:buNone/>
            </a:pPr>
            <a:r>
              <a:rPr lang="en-US" altLang="zh-CN">
                <a:sym typeface="+mn-ea"/>
              </a:rPr>
              <a:t> </a:t>
            </a:r>
            <a:r>
              <a:rPr lang="zh-CN" altLang="en-US">
                <a:sym typeface="+mn-ea"/>
              </a:rPr>
              <a:t>device usage</a:t>
            </a:r>
            <a:r>
              <a:rPr lang="en-US" altLang="zh-CN">
                <a:sym typeface="+mn-ea"/>
              </a:rPr>
              <a:t> data</a:t>
            </a:r>
            <a:endParaRPr lang="en-US" altLang="zh-CN">
              <a:solidFill>
                <a:srgbClr val="FF0000"/>
              </a:solidFill>
              <a:sym typeface="+mn-ea"/>
            </a:endParaRPr>
          </a:p>
        </p:txBody>
      </p:sp>
      <p:sp>
        <p:nvSpPr>
          <p:cNvPr id="33" name="文本框 32"/>
          <p:cNvSpPr txBox="1"/>
          <p:nvPr>
            <p:custDataLst>
              <p:tags r:id="rId18"/>
            </p:custDataLst>
          </p:nvPr>
        </p:nvSpPr>
        <p:spPr>
          <a:xfrm>
            <a:off x="5135880" y="3951605"/>
            <a:ext cx="6409690" cy="1383665"/>
          </a:xfrm>
          <a:prstGeom prst="rect">
            <a:avLst/>
          </a:prstGeom>
          <a:noFill/>
        </p:spPr>
        <p:txBody>
          <a:bodyPr wrap="square" rtlCol="0" anchor="t">
            <a:spAutoFit/>
          </a:bodyPr>
          <a:lstStyle/>
          <a:p>
            <a:pPr marL="285750" indent="-285750">
              <a:buFont typeface="Arial" panose="020B0604020202020204" pitchFamily="34" charset="0"/>
              <a:buChar char="•"/>
            </a:pPr>
            <a:endParaRPr lang="zh-CN" altLang="en-US" dirty="0"/>
          </a:p>
          <a:p>
            <a:pPr marL="285750" indent="-285750" algn="l">
              <a:buSzTx/>
              <a:buFont typeface="Arial" panose="020B0604020202020204" pitchFamily="34" charset="0"/>
              <a:buChar char="•"/>
            </a:pPr>
            <a:r>
              <a:rPr lang="en-US" altLang="zh-CN" b="1" dirty="0"/>
              <a:t>Random </a:t>
            </a:r>
            <a:r>
              <a:rPr lang="zh-CN" altLang="en-US" b="1" dirty="0">
                <a:sym typeface="+mn-ea"/>
              </a:rPr>
              <a:t>usa</a:t>
            </a:r>
            <a:r>
              <a:rPr lang="en-US" altLang="zh-CN" b="1" dirty="0" err="1">
                <a:sym typeface="+mn-ea"/>
              </a:rPr>
              <a:t>ge</a:t>
            </a:r>
            <a:r>
              <a:rPr lang="en-US" altLang="zh-CN" b="1" dirty="0">
                <a:sym typeface="+mn-ea"/>
              </a:rPr>
              <a:t> scenario </a:t>
            </a:r>
            <a:r>
              <a:rPr lang="en-US" altLang="zh-CN" dirty="0">
                <a:sym typeface="+mn-ea"/>
              </a:rPr>
              <a:t>: </a:t>
            </a:r>
            <a:r>
              <a:rPr lang="en-US" altLang="zh-CN" dirty="0">
                <a:solidFill>
                  <a:schemeClr val="tx1"/>
                </a:solidFill>
                <a:sym typeface="Times New Roman" panose="02020603050405020304"/>
              </a:rPr>
              <a:t>Bandwidth allocation </a:t>
            </a:r>
            <a:r>
              <a:rPr lang="en-US" altLang="zh-CN" dirty="0">
                <a:solidFill>
                  <a:srgbClr val="FF0000"/>
                </a:solidFill>
                <a:sym typeface="Times New Roman" panose="02020603050405020304"/>
              </a:rPr>
              <a:t>without </a:t>
            </a:r>
            <a:r>
              <a:rPr lang="zh-CN" altLang="en-US" dirty="0">
                <a:solidFill>
                  <a:srgbClr val="FF0000"/>
                </a:solidFill>
                <a:sym typeface="+mn-ea"/>
              </a:rPr>
              <a:t>predictions</a:t>
            </a:r>
            <a:r>
              <a:rPr lang="en-US" altLang="zh-CN" dirty="0">
                <a:solidFill>
                  <a:srgbClr val="FF0000"/>
                </a:solidFill>
                <a:sym typeface="+mn-ea"/>
              </a:rPr>
              <a:t> result</a:t>
            </a:r>
            <a:r>
              <a:rPr lang="en-US" altLang="zh-CN" dirty="0">
                <a:solidFill>
                  <a:schemeClr val="tx1"/>
                </a:solidFill>
                <a:sym typeface="+mn-ea"/>
              </a:rPr>
              <a:t>, collection </a:t>
            </a:r>
            <a:r>
              <a:rPr lang="zh-CN" altLang="en-US" dirty="0">
                <a:sym typeface="+mn-ea"/>
              </a:rPr>
              <a:t>device usage</a:t>
            </a:r>
            <a:r>
              <a:rPr lang="en-US" altLang="zh-CN" dirty="0">
                <a:sym typeface="+mn-ea"/>
              </a:rPr>
              <a:t> data</a:t>
            </a:r>
            <a:r>
              <a:rPr lang="en-US" altLang="zh-CN" dirty="0">
                <a:solidFill>
                  <a:schemeClr val="tx1"/>
                </a:solidFill>
                <a:sym typeface="+mn-ea"/>
              </a:rPr>
              <a:t> on NS-3 simulation</a:t>
            </a:r>
          </a:p>
          <a:p>
            <a:pPr marL="285750" indent="-285750">
              <a:buFont typeface="Arial" panose="020B0604020202020204" pitchFamily="34" charset="0"/>
              <a:buChar char="•"/>
            </a:pPr>
            <a:r>
              <a:rPr lang="en-US" altLang="zh-CN" b="1" dirty="0">
                <a:solidFill>
                  <a:schemeClr val="tx1"/>
                </a:solidFill>
                <a:sym typeface="+mn-ea"/>
              </a:rPr>
              <a:t>Pattern </a:t>
            </a:r>
            <a:r>
              <a:rPr lang="en-US" altLang="zh-CN" b="1" dirty="0">
                <a:sym typeface="+mn-ea"/>
              </a:rPr>
              <a:t>usage scenario</a:t>
            </a:r>
            <a:r>
              <a:rPr lang="en-US" altLang="zh-CN" b="1" dirty="0">
                <a:solidFill>
                  <a:schemeClr val="tx1"/>
                </a:solidFill>
                <a:sym typeface="+mn-ea"/>
              </a:rPr>
              <a:t> :</a:t>
            </a:r>
            <a:r>
              <a:rPr lang="en-US" altLang="zh-CN" dirty="0">
                <a:solidFill>
                  <a:schemeClr val="tx1"/>
                </a:solidFill>
                <a:sym typeface="+mn-ea"/>
              </a:rPr>
              <a:t>  </a:t>
            </a:r>
            <a:r>
              <a:rPr lang="en-US" altLang="zh-CN" dirty="0">
                <a:solidFill>
                  <a:schemeClr val="tx1"/>
                </a:solidFill>
                <a:sym typeface="Times New Roman" panose="02020603050405020304"/>
              </a:rPr>
              <a:t>Bandwidth allocation </a:t>
            </a:r>
            <a:r>
              <a:rPr lang="en-US" altLang="zh-CN" dirty="0">
                <a:solidFill>
                  <a:srgbClr val="FF0000"/>
                </a:solidFill>
                <a:sym typeface="Times New Roman" panose="02020603050405020304"/>
              </a:rPr>
              <a:t>with </a:t>
            </a:r>
            <a:r>
              <a:rPr lang="zh-CN" altLang="en-US" dirty="0">
                <a:solidFill>
                  <a:srgbClr val="FF0000"/>
                </a:solidFill>
                <a:sym typeface="+mn-ea"/>
              </a:rPr>
              <a:t>predictions</a:t>
            </a:r>
            <a:r>
              <a:rPr lang="en-US" altLang="zh-CN" dirty="0">
                <a:solidFill>
                  <a:srgbClr val="FF0000"/>
                </a:solidFill>
                <a:sym typeface="+mn-ea"/>
              </a:rPr>
              <a:t> result</a:t>
            </a:r>
            <a:r>
              <a:rPr lang="en-US" altLang="zh-CN" dirty="0">
                <a:solidFill>
                  <a:schemeClr val="tx1"/>
                </a:solidFill>
                <a:sym typeface="+mn-ea"/>
              </a:rPr>
              <a:t>, collection </a:t>
            </a:r>
            <a:r>
              <a:rPr lang="zh-CN" altLang="en-US" dirty="0">
                <a:sym typeface="+mn-ea"/>
              </a:rPr>
              <a:t>device usage</a:t>
            </a:r>
            <a:r>
              <a:rPr lang="en-US" altLang="zh-CN" dirty="0">
                <a:sym typeface="+mn-ea"/>
              </a:rPr>
              <a:t> da</a:t>
            </a:r>
            <a:r>
              <a:rPr lang="en-US" altLang="zh-CN" dirty="0">
                <a:solidFill>
                  <a:schemeClr val="tx1"/>
                </a:solidFill>
                <a:sym typeface="+mn-ea"/>
              </a:rPr>
              <a:t>ta on NS-3 simulation</a:t>
            </a:r>
          </a:p>
          <a:p>
            <a:pPr marL="285750" indent="-285750">
              <a:buFont typeface="Arial" panose="020B0604020202020204" pitchFamily="34" charset="0"/>
              <a:buChar char="•"/>
            </a:pPr>
            <a:endParaRPr lang="en-US" altLang="zh-CN" dirty="0">
              <a:solidFill>
                <a:schemeClr val="tx1"/>
              </a:solidFill>
              <a:sym typeface="+mn-ea"/>
            </a:endParaRPr>
          </a:p>
        </p:txBody>
      </p:sp>
      <p:cxnSp>
        <p:nvCxnSpPr>
          <p:cNvPr id="34" name="直接箭头连接符 33"/>
          <p:cNvCxnSpPr/>
          <p:nvPr>
            <p:custDataLst>
              <p:tags r:id="rId19"/>
            </p:custDataLst>
          </p:nvPr>
        </p:nvCxnSpPr>
        <p:spPr>
          <a:xfrm flipH="1">
            <a:off x="1729740" y="5027295"/>
            <a:ext cx="6985" cy="8845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5" name="圆角矩形 2"/>
          <p:cNvSpPr/>
          <p:nvPr>
            <p:custDataLst>
              <p:tags r:id="rId20"/>
            </p:custDataLst>
          </p:nvPr>
        </p:nvSpPr>
        <p:spPr>
          <a:xfrm>
            <a:off x="687070" y="5930265"/>
            <a:ext cx="2044700" cy="542290"/>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Evaluation &amp;</a:t>
            </a:r>
          </a:p>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Conlusion</a:t>
            </a:r>
          </a:p>
        </p:txBody>
      </p:sp>
      <p:sp>
        <p:nvSpPr>
          <p:cNvPr id="36" name="文本框 35"/>
          <p:cNvSpPr txBox="1"/>
          <p:nvPr>
            <p:custDataLst>
              <p:tags r:id="rId21"/>
            </p:custDataLst>
          </p:nvPr>
        </p:nvSpPr>
        <p:spPr>
          <a:xfrm>
            <a:off x="1743710" y="5287645"/>
            <a:ext cx="1840865" cy="317500"/>
          </a:xfrm>
          <a:prstGeom prst="rect">
            <a:avLst/>
          </a:prstGeom>
          <a:noFill/>
        </p:spPr>
        <p:txBody>
          <a:bodyPr wrap="square" rtlCol="0" anchor="t">
            <a:noAutofit/>
          </a:bodyPr>
          <a:lstStyle/>
          <a:p>
            <a:pPr marL="0" indent="0">
              <a:buFont typeface="Arial" panose="020B0604020202020204" pitchFamily="34" charset="0"/>
              <a:buNone/>
            </a:pPr>
            <a:r>
              <a:rPr lang="en-US" altLang="zh-CN">
                <a:sym typeface="+mn-ea"/>
              </a:rPr>
              <a:t> </a:t>
            </a:r>
            <a:r>
              <a:rPr lang="zh-CN" altLang="en-US">
                <a:sym typeface="+mn-ea"/>
              </a:rPr>
              <a:t>device usage</a:t>
            </a:r>
            <a:r>
              <a:rPr lang="en-US" altLang="zh-CN">
                <a:sym typeface="+mn-ea"/>
              </a:rPr>
              <a:t> data</a:t>
            </a:r>
            <a:endParaRPr lang="en-US" altLang="zh-CN">
              <a:solidFill>
                <a:srgbClr val="FF0000"/>
              </a:solidFill>
              <a:sym typeface="+mn-ea"/>
            </a:endParaRPr>
          </a:p>
        </p:txBody>
      </p:sp>
      <p:sp>
        <p:nvSpPr>
          <p:cNvPr id="37" name="文本框 36"/>
          <p:cNvSpPr txBox="1"/>
          <p:nvPr>
            <p:custDataLst>
              <p:tags r:id="rId22"/>
            </p:custDataLst>
          </p:nvPr>
        </p:nvSpPr>
        <p:spPr>
          <a:xfrm>
            <a:off x="2849880" y="5948045"/>
            <a:ext cx="2062480" cy="306705"/>
          </a:xfrm>
          <a:prstGeom prst="rect">
            <a:avLst/>
          </a:prstGeom>
          <a:noFill/>
        </p:spPr>
        <p:txBody>
          <a:bodyPr wrap="square" rtlCol="0" anchor="t">
            <a:spAutoFit/>
          </a:bodyPr>
          <a:lstStyle/>
          <a:p>
            <a:pPr marL="0" indent="0">
              <a:buFont typeface="Arial" panose="020B0604020202020204" pitchFamily="34" charset="0"/>
              <a:buNone/>
            </a:pPr>
            <a:r>
              <a:rPr lang="en-US" altLang="zh-CN" dirty="0">
                <a:solidFill>
                  <a:srgbClr val="FF0000"/>
                </a:solidFill>
                <a:sym typeface="+mn-ea"/>
              </a:rPr>
              <a:t> </a:t>
            </a:r>
            <a:r>
              <a:rPr lang="en-US" dirty="0">
                <a:solidFill>
                  <a:srgbClr val="FF0000"/>
                </a:solidFill>
                <a:sym typeface="Times New Roman" panose="02020603050405020304"/>
              </a:rPr>
              <a:t>Evaluation </a:t>
            </a:r>
            <a:r>
              <a:rPr lang="en-US" dirty="0">
                <a:solidFill>
                  <a:srgbClr val="FF0000"/>
                </a:solidFill>
                <a:sym typeface="+mn-ea"/>
              </a:rPr>
              <a:t>metric</a:t>
            </a:r>
            <a:endParaRPr lang="en-US" altLang="zh-CN" dirty="0">
              <a:solidFill>
                <a:srgbClr val="FF0000"/>
              </a:solidFill>
              <a:sym typeface="+mn-ea"/>
            </a:endParaRPr>
          </a:p>
        </p:txBody>
      </p:sp>
      <p:sp>
        <p:nvSpPr>
          <p:cNvPr id="38" name="左大括号 37"/>
          <p:cNvSpPr/>
          <p:nvPr>
            <p:custDataLst>
              <p:tags r:id="rId23"/>
            </p:custDataLst>
          </p:nvPr>
        </p:nvSpPr>
        <p:spPr>
          <a:xfrm>
            <a:off x="4819015" y="587438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9" name="直接连接符 38"/>
          <p:cNvCxnSpPr>
            <a:endCxn id="38" idx="1"/>
          </p:cNvCxnSpPr>
          <p:nvPr>
            <p:custDataLst>
              <p:tags r:id="rId24"/>
            </p:custDataLst>
          </p:nvPr>
        </p:nvCxnSpPr>
        <p:spPr>
          <a:xfrm flipV="1">
            <a:off x="2731770" y="6233160"/>
            <a:ext cx="2087245" cy="21590"/>
          </a:xfrm>
          <a:prstGeom prst="line">
            <a:avLst/>
          </a:prstGeom>
        </p:spPr>
        <p:style>
          <a:lnRef idx="2">
            <a:schemeClr val="accent1"/>
          </a:lnRef>
          <a:fillRef idx="0">
            <a:srgbClr val="FFFFFF"/>
          </a:fillRef>
          <a:effectRef idx="0">
            <a:srgbClr val="FFFFFF"/>
          </a:effectRef>
          <a:fontRef idx="minor">
            <a:schemeClr val="tx1"/>
          </a:fontRef>
        </p:style>
      </p:cxnSp>
      <p:sp>
        <p:nvSpPr>
          <p:cNvPr id="41" name="文本框 40"/>
          <p:cNvSpPr txBox="1"/>
          <p:nvPr>
            <p:custDataLst>
              <p:tags r:id="rId25"/>
            </p:custDataLst>
          </p:nvPr>
        </p:nvSpPr>
        <p:spPr>
          <a:xfrm>
            <a:off x="5057140" y="5939800"/>
            <a:ext cx="6409690" cy="523220"/>
          </a:xfrm>
          <a:prstGeom prst="rect">
            <a:avLst/>
          </a:prstGeom>
          <a:noFill/>
        </p:spPr>
        <p:txBody>
          <a:bodyPr wrap="square" rtlCol="0" anchor="t">
            <a:spAutoFit/>
          </a:bodyPr>
          <a:lstStyle/>
          <a:p>
            <a:pPr marL="285750" indent="-285750">
              <a:buFont typeface="Arial" panose="020B0604020202020204" pitchFamily="34" charset="0"/>
              <a:buChar char="•"/>
            </a:pPr>
            <a:r>
              <a:rPr lang="en-US" dirty="0">
                <a:solidFill>
                  <a:schemeClr val="tx1"/>
                </a:solidFill>
                <a:sym typeface="Times New Roman" panose="02020603050405020304"/>
              </a:rPr>
              <a:t>Evaluation Machine Learning impact</a:t>
            </a:r>
            <a:r>
              <a:rPr lang="en-US" dirty="0">
                <a:solidFill>
                  <a:schemeClr val="tx1"/>
                </a:solidFill>
                <a:sym typeface="+mn-ea"/>
              </a:rPr>
              <a:t>: </a:t>
            </a:r>
            <a:r>
              <a:rPr lang="en-US" altLang="zh-CN" dirty="0">
                <a:solidFill>
                  <a:srgbClr val="FF0000"/>
                </a:solidFill>
                <a:sym typeface="+mn-ea"/>
              </a:rPr>
              <a:t>Latency,  F1_Score </a:t>
            </a:r>
          </a:p>
          <a:p>
            <a:pPr marL="285750" indent="-285750">
              <a:buFont typeface="Arial" panose="020B0604020202020204" pitchFamily="34" charset="0"/>
              <a:buChar char="•"/>
            </a:pPr>
            <a:r>
              <a:rPr lang="en-US" dirty="0">
                <a:solidFill>
                  <a:schemeClr val="tx1"/>
                </a:solidFill>
              </a:rPr>
              <a:t>Compare </a:t>
            </a:r>
            <a:r>
              <a:rPr lang="en-US">
                <a:solidFill>
                  <a:schemeClr val="tx1"/>
                </a:solidFill>
                <a:sym typeface="Times New Roman" panose="02020603050405020304"/>
              </a:rPr>
              <a:t>evaluation </a:t>
            </a:r>
            <a:r>
              <a:rPr lang="en-US">
                <a:solidFill>
                  <a:schemeClr val="tx1"/>
                </a:solidFill>
              </a:rPr>
              <a:t>metric</a:t>
            </a:r>
            <a:r>
              <a:rPr lang="en-US">
                <a:solidFill>
                  <a:schemeClr val="tx1"/>
                </a:solidFill>
                <a:sym typeface="Times New Roman" panose="02020603050405020304"/>
              </a:rPr>
              <a:t> </a:t>
            </a:r>
            <a:r>
              <a:rPr lang="en-US" dirty="0">
                <a:solidFill>
                  <a:schemeClr val="tx1"/>
                </a:solidFill>
                <a:sym typeface="Times New Roman" panose="02020603050405020304"/>
              </a:rPr>
              <a:t>of </a:t>
            </a:r>
            <a:r>
              <a:rPr lang="en-US" altLang="zh-CN" b="1" dirty="0">
                <a:sym typeface="+mn-ea"/>
              </a:rPr>
              <a:t>Random VS </a:t>
            </a:r>
            <a:r>
              <a:rPr lang="en-US" altLang="zh-CN" b="1" dirty="0">
                <a:solidFill>
                  <a:schemeClr val="tx1"/>
                </a:solidFill>
                <a:sym typeface="+mn-ea"/>
              </a:rPr>
              <a:t>Pattern: </a:t>
            </a:r>
            <a:r>
              <a:rPr lang="en-US" altLang="zh-CN" dirty="0">
                <a:solidFill>
                  <a:srgbClr val="FF0000"/>
                </a:solidFill>
                <a:sym typeface="+mn-ea"/>
              </a:rPr>
              <a:t>F1_Score</a:t>
            </a:r>
            <a:r>
              <a:rPr lang="en-US" altLang="zh-CN" b="1" dirty="0">
                <a:solidFill>
                  <a:srgbClr val="FF0000"/>
                </a:solidFill>
                <a:sym typeface="+mn-ea"/>
              </a:rPr>
              <a:t> </a:t>
            </a:r>
            <a:endParaRPr lang="en-US" dirty="0">
              <a:solidFill>
                <a:srgbClr val="FF0000"/>
              </a:solidFill>
              <a:sym typeface="Times New Roman" panose="02020603050405020304"/>
            </a:endParaRPr>
          </a:p>
        </p:txBody>
      </p:sp>
      <p:sp>
        <p:nvSpPr>
          <p:cNvPr id="3" name="圆角矩形 2"/>
          <p:cNvSpPr/>
          <p:nvPr>
            <p:custDataLst>
              <p:tags r:id="rId26"/>
            </p:custDataLst>
          </p:nvPr>
        </p:nvSpPr>
        <p:spPr>
          <a:xfrm>
            <a:off x="687070" y="1185545"/>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 Data Collection &amp; Data Cleaning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QxYmZlNzUwMGYxYmUxMmFiMGUwYzNhODllYzI0ZTgifQ=="/>
  <p:tag name="RESOURCE_RECORD_KEY" val="{&quot;13&quot;:[20242009,4364974],&quot;70&quot;:[331462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TABLE_ENDDRAG_ORIGIN_RECT" val="407*144"/>
  <p:tag name="TABLE_ENDDRAG_RECT" val="49*222*407*144"/>
</p:tagLst>
</file>

<file path=ppt/tags/tag51.xml><?xml version="1.0" encoding="utf-8"?>
<p:tagLst xmlns:a="http://schemas.openxmlformats.org/drawingml/2006/main" xmlns:r="http://schemas.openxmlformats.org/officeDocument/2006/relationships" xmlns:p="http://schemas.openxmlformats.org/presentationml/2006/main">
  <p:tag name="TABLE_ENDDRAG_ORIGIN_RECT" val="425*148"/>
  <p:tag name="TABLE_ENDDRAG_RECT" val="464*219*425*148"/>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TABLE_ENDDRAG_ORIGIN_RECT" val="807*65"/>
  <p:tag name="TABLE_ENDDRAG_RECT" val="71*451*807*65"/>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TotalTime>
  <Words>3170</Words>
  <Application>Microsoft Macintosh PowerPoint</Application>
  <PresentationFormat>Widescreen</PresentationFormat>
  <Paragraphs>436</Paragraphs>
  <Slides>19</Slides>
  <Notes>17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19</vt:i4>
      </vt:variant>
    </vt:vector>
  </HeadingPairs>
  <TitlesOfParts>
    <vt:vector size="34" baseType="lpstr">
      <vt:lpstr>Microsoft YaHei</vt:lpstr>
      <vt:lpstr>Microsoft YaHei UI</vt:lpstr>
      <vt:lpstr>Arial</vt:lpstr>
      <vt:lpstr>Arial Black</vt:lpstr>
      <vt:lpstr>Calibri</vt:lpstr>
      <vt:lpstr>Consolas</vt:lpstr>
      <vt:lpstr>Courier New</vt:lpstr>
      <vt:lpstr>Menlo</vt:lpstr>
      <vt:lpstr>Open Sans</vt:lpstr>
      <vt:lpstr>Oswald</vt:lpstr>
      <vt:lpstr>Roboto Mono Light</vt:lpstr>
      <vt:lpstr>Wingdings</vt:lpstr>
      <vt:lpstr>Office Theme</vt:lpstr>
      <vt:lpstr>Custom Design</vt:lpstr>
      <vt:lpstr>3_Custom Design</vt:lpstr>
      <vt:lpstr>PowerPoint Presentation</vt:lpstr>
      <vt:lpstr>PowerPoint Presentation</vt:lpstr>
      <vt:lpstr>1. Motivation - Problem Introduction </vt:lpstr>
      <vt:lpstr>1. Motivation </vt:lpstr>
      <vt:lpstr>1. Motivation </vt:lpstr>
      <vt:lpstr>2. Related work</vt:lpstr>
      <vt:lpstr>3. Proposed Solution </vt:lpstr>
      <vt:lpstr>3. Proposed Solution </vt:lpstr>
      <vt:lpstr>4. Approach </vt:lpstr>
      <vt:lpstr>5. Experiment - Contrast Scenario</vt:lpstr>
      <vt:lpstr>5. Experiment - ML Model Building </vt:lpstr>
      <vt:lpstr>5. Experiment - ML Model Evaluation</vt:lpstr>
      <vt:lpstr>5. Experiment - NS3 Set Up</vt:lpstr>
      <vt:lpstr>5. Experiment - NS3 Set Up</vt:lpstr>
      <vt:lpstr>5. Experiment - NS3 Evaluation</vt:lpstr>
      <vt:lpstr>6. Conclusion</vt:lpstr>
      <vt:lpstr>7. Future Work </vt:lpstr>
      <vt:lpstr>8.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Ologie Three</dc:creator>
  <cp:lastModifiedBy>Yichong Liang</cp:lastModifiedBy>
  <cp:revision>402</cp:revision>
  <dcterms:created xsi:type="dcterms:W3CDTF">2022-06-01T12:48:00Z</dcterms:created>
  <dcterms:modified xsi:type="dcterms:W3CDTF">2023-12-05T18:08:11Z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55E87478CCE440B6866DB677EE1C5B14_12</vt:lpwstr>
  </property>
  <property fmtid="{D5CDD505-2E9C-101B-9397-08002B2CF9AE}" pid="3" name="KSOProductBuildVer">
    <vt:lpwstr>2052-12.1.0.15990</vt:lpwstr>
  </property>
</Properties>
</file>