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9.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1" r:id="rId3"/>
    <p:sldId id="257" r:id="rId4"/>
    <p:sldId id="273" r:id="rId5"/>
    <p:sldId id="272" r:id="rId6"/>
    <p:sldId id="276" r:id="rId7"/>
    <p:sldId id="277" r:id="rId8"/>
    <p:sldId id="278" r:id="rId9"/>
    <p:sldId id="282" r:id="rId10"/>
    <p:sldId id="279" r:id="rId11"/>
    <p:sldId id="280" r:id="rId12"/>
    <p:sldId id="281" r:id="rId13"/>
    <p:sldId id="283" r:id="rId14"/>
    <p:sldId id="284" r:id="rId15"/>
    <p:sldId id="285" r:id="rId16"/>
    <p:sldId id="286" r:id="rId17"/>
    <p:sldId id="287" r:id="rId18"/>
    <p:sldId id="288" r:id="rId19"/>
    <p:sldId id="289" r:id="rId20"/>
    <p:sldId id="290" r:id="rId21"/>
    <p:sldId id="291" r:id="rId22"/>
    <p:sldId id="29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4628D-65C3-DD45-AEDE-658E642117BE}" v="149" dt="2022-08-16T05:20:2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85528"/>
  </p:normalViewPr>
  <p:slideViewPr>
    <p:cSldViewPr snapToGrid="0">
      <p:cViewPr varScale="1">
        <p:scale>
          <a:sx n="107" d="100"/>
          <a:sy n="107"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42.893"/>
    </inkml:context>
    <inkml:brush xml:id="br0">
      <inkml:brushProperty name="width" value="0.05" units="cm"/>
      <inkml:brushProperty name="height" value="0.05" units="cm"/>
      <inkml:brushProperty name="color" value="#E71224"/>
    </inkml:brush>
  </inkml:definitions>
  <inkml:trace contextRef="#ctx0" brushRef="#br0">1 99 24575,'16'0'0,"2"0"0,6 0 0,0 0 0,7 0 0,-5 0 0,12 0 0,5-6 0,-7 5 0,6-10 0,-18 10 0,7-5 0,-5 6 0,27-5 0,-23-1 0,17-1 0,-23 2 0,0 5 0,7 0 0,5-6 0,5 5 0,-4-4 0,-6 5 0,0-6 0,-11 4 0,9-4 0,-10 6 0,-1 0 0,5 0 0,10-5 0,-10 3 0,15-3 0,-20 5 0,6 0 0,-6 0 0,5 0 0,-11 0 0,11-5 0,-11 3 0,5-3 0,-6 5 0,0 0 0,0 0 0,-1 0 0,1 0 0,-1 0 0,0 0 0,1 0 0,0 0 0,0 0 0,0 0 0,-1 0 0,1 0 0,0 0 0,0 0 0,0 0 0,-5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47:04.903"/>
    </inkml:context>
    <inkml:brush xml:id="br0">
      <inkml:brushProperty name="width" value="0.05" units="cm"/>
      <inkml:brushProperty name="height" value="0.05" units="cm"/>
      <inkml:brushProperty name="color" value="#E71224"/>
    </inkml:brush>
  </inkml:definitions>
  <inkml:trace contextRef="#ctx0" brushRef="#br0">701 364 24575,'-16'0'0,"-5"0"0,3 0 0,0 0 0,-3 0 0,-6 19 0,-4-2 0,-21 26 0,8-7 0,-6 1 0,7 5 0,9-20 0,2 9 0,13-18 0,2 4 0,11-6 0,-3-1 0,7 0 0,-7 1 0,3-5 0,-5 3 0,5-3 0,-10 6 0,2-1 0,-4 1 0,-5 0 0,11-1 0,-5 0 0,6 0 0,-1-5 0,6 4 0,1-4 0,5 4 0,0 0 0,-5 1 0,4-1 0,-4 1 0,-1 13 0,5-4 0,-11 11 0,5 0 0,0-5 0,-4 5 0,9-7 0,-8 0 0,8-6 0,-3-1 0,5-6 0,0 0 0,0 0 0,0 0 0,0 0 0,0 6 0,0 1 0,0 6 0,0 7 0,5-5 0,8 12 0,6-12 0,7 12 0,-1-13 0,7 8 0,1-8 0,6-4 0,9 5 0,-6-11 0,14 5 0,-7 0 0,18-3 0,-7 4 0,16-6 0,-7-7 0,9 6 0,0-12 0,10 5-540,3 0 540,-1-5 0,8 13 0,-7-13 0,-41 5 0,1 1 0,-1-7 0,0 0 0,1 6 0,-1 0 0,41-5 0,-3 6 0,-10-8 0,0 0 0,0 0 0,-9 0 0,-2 0 0,-17 0 0,5 0 0,-13 0 0,6-6 540,-9-8-540,-6 0 0,5-11 0,-3-3 0,-2 1 0,7-14 0,-6 14 0,0-13 0,4 12 0,0-14 0,-5 14 0,3-14 0,-11 21 0,-6-8 0,-1 10 0,-1-6 0,-3 1 0,3 6 0,-5-5 0,-6 10 0,-1-10 0,-5 11 0,0-11 0,0-2 0,0-1 0,0-13 0,-6-2 0,-8 0 0,-8-15 0,-14-3 0,-3-3 0,-8-15-300,14 34 1,0 2 299,-16-18 0,-6 2 0,-2 2 0,-5 0 0,7 10 0,0 2 0,-7-3 0,-5 9-68,0 7 68,7 0 0,-16 6 0,16 3 0,-16 6 0,7-1 0,-10 1 0,1-1 0,0 7 0,0-5 0,9 6 0,2-1 0,9 3 0,0 6 0,0 0 597,0 0-597,8 0 70,9 0-70,3 0 0,7 0 0,5 0 0,4 0 0,12 0 0,-1 0 0,1 0 0,-1 5 0,0 1 0,0 11 0,-6 1 0,-3 13 0,-6 2 0,6 0 0,-5 5 0,11-13 0,-4 1 0,6-4 0,5-9 0,-3 3 0,9-5 0,-4 0 0,5-5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42.893"/>
    </inkml:context>
    <inkml:brush xml:id="br0">
      <inkml:brushProperty name="width" value="0.05" units="cm"/>
      <inkml:brushProperty name="height" value="0.05" units="cm"/>
      <inkml:brushProperty name="color" value="#E71224"/>
    </inkml:brush>
  </inkml:definitions>
  <inkml:trace contextRef="#ctx0" brushRef="#br0">1 99 24575,'16'0'0,"2"0"0,6 0 0,0 0 0,7 0 0,-5 0 0,12 0 0,5-6 0,-7 5 0,6-10 0,-18 10 0,7-5 0,-5 6 0,27-5 0,-23-1 0,17-1 0,-23 2 0,0 5 0,7 0 0,5-6 0,5 5 0,-4-4 0,-6 5 0,0-6 0,-11 4 0,9-4 0,-10 6 0,-1 0 0,5 0 0,10-5 0,-10 3 0,15-3 0,-20 5 0,6 0 0,-6 0 0,5 0 0,-11 0 0,11-5 0,-11 3 0,5-3 0,-6 5 0,0 0 0,0 0 0,-1 0 0,1 0 0,-1 0 0,0 0 0,1 0 0,0 0 0,0 0 0,0 0 0,-1 0 0,1 0 0,0 0 0,0 0 0,0 0 0,-5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56.419"/>
    </inkml:context>
    <inkml:brush xml:id="br0">
      <inkml:brushProperty name="width" value="0.05" units="cm"/>
      <inkml:brushProperty name="height" value="0.05" units="cm"/>
      <inkml:brushProperty name="color" value="#00A0D7"/>
    </inkml:brush>
  </inkml:definitions>
  <inkml:trace contextRef="#ctx0" brushRef="#br0">731 13 24575,'-16'0'0,"-5"0"0,3 0 0,-7 0 0,1 0 0,-7 0 0,5 0 0,-12 0 0,12 0 0,-6 0 0,1 0 0,5 0 0,-5 0 0,7-6 0,-1 5 0,7-4 0,1 5 0,0 0 0,5 0 0,-5 0 0,5 0 0,1 0 0,0 0 0,0 0 0,0 0 0,1 0 0,-1 0 0,0 0 0,0 0 0,0 0 0,0 0 0,0 0 0,0 0 0,0 0 0,0 0 0,0 0 0,6 4 0,0 2 0,5 4 0,-11 7 0,9 1 0,-14 1 0,9 3 0,1-4 0,-5 1 0,10-2 0,-4-7 0,5 1 0,0 0 0,-5-5 0,4 4 0,-4-4 0,5 4 0,0 1 0,0-1 0,0 7 0,0 1 0,0 7 0,0-1 0,0-6 0,0 5 0,0-5 0,0 6 0,0-6 0,0 5 0,5-11 0,2 11 0,-1-11 0,4 5 0,-3 0 0,4-5 0,1 11 0,-1-11 0,6 6 0,1-1 0,6-4 0,1 5 0,-1-6 0,0 0 0,7 0 0,-5 0 0,5 1 0,0 0 0,-5-1 0,12 1 0,-12-1 0,5 1 0,0-1 0,-5-5 0,5-1 0,0 0 0,-6-5 0,6 5 0,0-6 0,-5 0 0,12 0 0,-12 0 0,12 0 0,-12 0 0,12 0 0,-13 0 0,7 0 0,2 0 0,-7 0 0,2-5 0,-6-1 0,-5-6 0,1-6 0,4 5 0,-10-10 0,10 9 0,-10-9 0,10 4 0,-9-5 0,3 0 0,0-1 0,-3-6 0,4 5 0,-5-5 0,-1 7 0,0-1 0,0 1 0,-1 6 0,1 1 0,-6 5 0,4-4 0,-9-2 0,10 0 0,-10 2 0,4 5 0,-5 0 0,0 0 0,0 0 0,0 0 0,0 1 0,0-1 0,0 1 0,-5-1 0,-1 1 0,-11-2 0,4 1 0,-10-1 0,5-5 0,-6 3 0,0-3 0,5 5 0,-4 0 0,5 0 0,-6-5 0,5 9 0,2-8 0,6 15 0,0-9 0,0 9 0,0-4 0,5 0 0,-4 4 0,4-4 0,-5 5 0,0 0 0,0 0 0,0 0 0,1 0 0,-1 0 0,1 0 0,0 0 0,-1-5 0,0 4 0,0-4 0,1 5 0,-1 0 0,1 0 0,4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47:36.924"/>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50:32.097"/>
    </inkml:context>
    <inkml:brush xml:id="br0">
      <inkml:brushProperty name="width" value="0.05" units="cm"/>
      <inkml:brushProperty name="height" value="0.05" units="cm"/>
      <inkml:brushProperty name="color" value="#E71224"/>
    </inkml:brush>
  </inkml:definitions>
  <inkml:trace contextRef="#ctx0" brushRef="#br0">1125 175 24575,'-92'15'0,"-1"-1"0,1 0 0,0 0 0,0 0 0,-17 5 0,-3 0 0,12 2 0,31 2 0,20 19 0,2 16 0,24-32 0,9 12 0,-5-5 0,0 12 0,1 4 0,-2 4 0,0-6 0,3-1 0,9-6 0,-4 46 0,11-35 0,-5 35 0,6-47 0,0 1 0,0 17 0,12-12 0,10 13 0,22-14 0,2-1 0,13 1 0,5 0 0,12 12-499,-13-11 1,1-1 498,12 2 0,-5 1-370,0 0 370,6-7 0,-13 5 0,3-13 0,2 6 0,-9-16 0,7 7 0,-13-15 0,1 0 0,15 10 0,-11-12 0,0-3 0,10-3 0,0-6 0,7 0 0,-7 0 0,9 0 0,0 0 0,0 0 0,0-13 0,0 2 0,1-12 0,-10 2 0,-3-2 0,-9-6 0,0-9 0,0-3 0,0-5 128,-2 0 1,-4-4-129,-12-20 0,-5-3 0,-3-16 0,-18 33 0,-1 1 0,6-23 0,-8 13 0,-2 0 0,-1-20 0,-7 30 0,0-2 0,0 6 0,0 1 0,0-41 375,0 12-375,-11 22 0,-2 3 0,-5-7 0,0 13 0,-2 3 0,-7 5 0,-5 6 0,5 3 735,-12 5-735,7 0 0,-8-1 0,0 7 0,-18-17 0,6 18 0,-8-12 0,13 17 0,-1 0 0,6 1 0,-41-7 0,34 5 0,-26 2 0,42 7 0,-6 6 0,13 0 0,-12 0 0,12 0 0,-12 0 0,12 0 0,-5 0 0,7 0 0,0 0 0,-1 0 0,-38 6 0,29 0 0,-24 6 0,35 0 0,11-5 0,-11 3 0,11-4 0,-5 1 0,11-3 0,2-4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50:34.405"/>
    </inkml:context>
    <inkml:brush xml:id="br0">
      <inkml:brushProperty name="width" value="0.05" units="cm"/>
      <inkml:brushProperty name="height" value="0.05" units="cm"/>
      <inkml:brushProperty name="color" value="#E71224"/>
    </inkml:brush>
  </inkml:definitions>
  <inkml:trace contextRef="#ctx0" brushRef="#br0">1678 195 24575,'-48'0'0,"-11"0"0,-11 0 0,-18 0-1426,-3 0 1426,41 0 0,0 0 0,-41 0 464,19 0-464,8 6 0,-4 10 0,-3 1 0,1 11 0,-4-5 0,13 13 236,0-5-236,-4 6 0,23-10 0,-6 0 726,15-2-726,2-5 0,12 3 0,2-10 0,5 4 0,6-6 0,1-1 0,5 1 0,-5 0 0,-7 6 0,-1 1 0,-11 13 0,4 2 0,-8 14 0,0 3 0,-9 10 0,5 7 0,-5-5 0,13 14 0,2-7 0,7 0 0,7-2 0,1 0 0,7 2 0,0 30 0,0-25-315,9-20 0,4-1 315,23 22 0,0-28 0,6 0-542,1-7 1,3-1 541,7 2 0,2-2-710,8-1 1,2-2 709,-5-3 0,1-2 0,13-1 0,2-3 0,-5-3 0,-1-3 0,7-1 0,0-2 0,0-2 0,-1-2 0,-5 0 0,-1-1 0,6-2 0,-2-3 0,-20-2 0,0-2 0,33 1 0,-2-1 0,9-4 0,-1 0 0,-1 0 0,-2 0 0,-4-3 0,-1-4 0,-5-7 0,-13 2 0,-1-4-688,15-22 688,-30 12 0,2-1 0,-2 2 0,-2-2 0,-5-5 0,-2-2 0,-1 2 0,-2-2 0,24-31 0,-29 25 0,-1-1 0,23-31 0,-7-9 0,-11 2 0,-5-9 0,-9 7 0,-10 11 0,-4-3 0,-5 22 0,-1 0 0,0-17 0,-1 1 0,-3-32 0,0 8 0,0 1 0,-14 1 273,-2 20-273,-22-7 0,-1 14 0,-6 1 0,-2 0 0,3 16 977,-1-7-977,3 16 1465,-1-6-1465,-5 13 800,4-6-800,-4 8 305,1-1-305,5 7 0,-6-5 0,8 11 0,0-4 0,-10 0 0,7 10 0,-1-2 0,13 11 0,7 0 0,-7 0 0,4 0 0,-4 0 0,0 0 0,5 0 0,-12 0 0,5 0 0,-7 5 0,-8 10 0,6 0 0,-15 19 0,15-11 0,-15 6 0,15-4 0,-6-4 0,9 0 0,6-3 0,2-5 0,12-2 0,2 1 0,6-1 0,0-5 0,5-1 0,2-5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45.155"/>
    </inkml:context>
    <inkml:brush xml:id="br0">
      <inkml:brushProperty name="width" value="0.05" units="cm"/>
      <inkml:brushProperty name="height" value="0.05" units="cm"/>
      <inkml:brushProperty name="color" value="#E71224"/>
    </inkml:brush>
  </inkml:definitions>
  <inkml:trace contextRef="#ctx0" brushRef="#br0">1 248 24575,'23'0'0,"-4"0"0,27-12 0,-3 2 0,7-16 0,6 10 0,-7-4 0,1 6 0,6-1 0,-15 2 0,15-2 0,-14 2 0,6-1 0,-9 7 0,1-5 0,0 10 0,-1-10 0,-6 11 0,5-11 0,-5 10 0,6-4 0,1 0 0,-7 5 0,5-5 0,-12 6 0,12 0 0,-12-5 0,5 3 0,-7-3 0,0 5 0,0 0 0,-6 0 0,-1 0 0,0 0 0,-5 0 0,5 0 0,-6 0 0,0 0 0,-5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56.419"/>
    </inkml:context>
    <inkml:brush xml:id="br0">
      <inkml:brushProperty name="width" value="0.05" units="cm"/>
      <inkml:brushProperty name="height" value="0.05" units="cm"/>
      <inkml:brushProperty name="color" value="#00A0D7"/>
    </inkml:brush>
  </inkml:definitions>
  <inkml:trace contextRef="#ctx0" brushRef="#br0">731 13 24575,'-16'0'0,"-5"0"0,3 0 0,-7 0 0,1 0 0,-7 0 0,5 0 0,-12 0 0,12 0 0,-6 0 0,1 0 0,5 0 0,-5 0 0,7-6 0,-1 5 0,7-4 0,1 5 0,0 0 0,5 0 0,-5 0 0,5 0 0,1 0 0,0 0 0,0 0 0,0 0 0,1 0 0,-1 0 0,0 0 0,0 0 0,0 0 0,0 0 0,0 0 0,0 0 0,0 0 0,0 0 0,0 0 0,6 4 0,0 2 0,5 4 0,-11 7 0,9 1 0,-14 1 0,9 3 0,1-4 0,-5 1 0,10-2 0,-4-7 0,5 1 0,0 0 0,-5-5 0,4 4 0,-4-4 0,5 4 0,0 1 0,0-1 0,0 7 0,0 1 0,0 7 0,0-1 0,0-6 0,0 5 0,0-5 0,0 6 0,0-6 0,0 5 0,5-11 0,2 11 0,-1-11 0,4 5 0,-3 0 0,4-5 0,1 11 0,-1-11 0,6 6 0,1-1 0,6-4 0,1 5 0,-1-6 0,0 0 0,7 0 0,-5 0 0,5 1 0,0 0 0,-5-1 0,12 1 0,-12-1 0,5 1 0,0-1 0,-5-5 0,5-1 0,0 0 0,-6-5 0,6 5 0,0-6 0,-5 0 0,12 0 0,-12 0 0,12 0 0,-12 0 0,12 0 0,-13 0 0,7 0 0,2 0 0,-7 0 0,2-5 0,-6-1 0,-5-6 0,1-6 0,4 5 0,-10-10 0,10 9 0,-10-9 0,10 4 0,-9-5 0,3 0 0,0-1 0,-3-6 0,4 5 0,-5-5 0,-1 7 0,0-1 0,0 1 0,-1 6 0,1 1 0,-6 5 0,4-4 0,-9-2 0,10 0 0,-10 2 0,4 5 0,-5 0 0,0 0 0,0 0 0,0 0 0,0 1 0,0-1 0,0 1 0,-5-1 0,-1 1 0,-11-2 0,4 1 0,-10-1 0,5-5 0,-6 3 0,0-3 0,5 5 0,-4 0 0,5 0 0,-6-5 0,5 9 0,2-8 0,6 15 0,0-9 0,0 9 0,0-4 0,5 0 0,-4 4 0,4-4 0,-5 5 0,0 0 0,0 0 0,0 0 0,1 0 0,-1 0 0,1 0 0,0 0 0,-1-5 0,0 4 0,0-4 0,1 5 0,-1 0 0,1 0 0,4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9:00.045"/>
    </inkml:context>
    <inkml:brush xml:id="br0">
      <inkml:brushProperty name="width" value="0.05" units="cm"/>
      <inkml:brushProperty name="height" value="0.05" units="cm"/>
      <inkml:brushProperty name="color" value="#00A0D7"/>
    </inkml:brush>
  </inkml:definitions>
  <inkml:trace contextRef="#ctx0" brushRef="#br0">515 98 24575,'-5'6'0,"-1"-2"0,-10-4 0,3 0 0,-9 0 0,9 0 0,-10 0 0,5 0 0,-1 0 0,-10 0 0,8 0 0,-4 0 0,2 0 0,5 5 0,-6 2 0,5 5 0,-4-6 0,11-1 0,-5 0 0,6-4 0,5 9 0,-3-9 0,7 9 0,-7-9 0,3 8 0,0-3 0,-4 5 0,4-5 0,-5 4 0,-1-4 0,1 5 0,0 0 0,0 0 0,5 0 0,-4-5 0,9 3 0,-4-3 0,5 4 0,0 1 0,0-1 0,0 1 0,0 6 0,-5 1 0,3 13 0,-3-5 0,5 12 0,-6-5 0,4 7 0,-4-1 0,6 1 0,0 0 0,0-1 0,0-6 0,0 5 0,0-18 0,0 10 0,0-12 0,0 0 0,0 5 0,0-11 0,0 11 0,5-11 0,1 5 0,11-5 0,-4-1 0,16 1 0,-9 0 0,11 0 0,0 1 0,2 0 0,7-6 0,-1-1 0,1 0 0,17-5 0,-5 5 0,8-6 0,-5 0 0,-13 0 0,6 0 0,-8 0 0,-1 0 0,1 0 0,0-6 0,-1-7 0,1-2 0,0-10 0,-1 4 0,3-13 0,-2 5 0,3-12 0,-3 12 0,2-12 0,-9 14 0,7-7 0,-14 9 0,5 0 0,-7 0 0,-5 1 0,4 5 0,-10-4 0,4 4 0,0-4 0,-4 5 0,-3-4 0,-5 9 0,0-4 0,-4 0 0,4 5 0,-5-11 0,0 5 0,0-7 0,0 1 0,0-7 0,0 5 0,0-5 0,0 6 0,0 1 0,0 0 0,0 5 0,0-4 0,-5 11 0,4-5 0,-9 6 0,4 0 0,-5 0 0,0 0 0,0 0 0,0 5 0,0-4 0,0 9 0,0-9 0,-6 9 0,5-9 0,-5 9 0,6-9 0,0 9 0,-1-4 0,-5-1 0,5 5 0,-5-5 0,6 6 0,0 0 0,0 0 0,-6 0 0,4 0 0,-10 0 0,5 0 0,-6 0 0,-1 0 0,1 0 0,6 0 0,-16 0 0,19 0 0,-19 0 0,22 0 0,-5 0 0,6 0 0,0 0 0,0 0 0,0 0 0,0 0 0,0 0 0,0 0 0,0 0 0,1 0 0,-6 0 0,3 0 0,-3 0 0,5 5 0,0-3 0,0 2 0,0-4 0,0 0 0,0 0 0,0 0 0,0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42.893"/>
    </inkml:context>
    <inkml:brush xml:id="br0">
      <inkml:brushProperty name="width" value="0.05" units="cm"/>
      <inkml:brushProperty name="height" value="0.05" units="cm"/>
      <inkml:brushProperty name="color" value="#E71224"/>
    </inkml:brush>
  </inkml:definitions>
  <inkml:trace contextRef="#ctx0" brushRef="#br0">1 99 24575,'16'0'0,"2"0"0,6 0 0,0 0 0,7 0 0,-5 0 0,12 0 0,5-6 0,-7 5 0,6-10 0,-18 10 0,7-5 0,-5 6 0,27-5 0,-23-1 0,17-1 0,-23 2 0,0 5 0,7 0 0,5-6 0,5 5 0,-4-4 0,-6 5 0,0-6 0,-11 4 0,9-4 0,-10 6 0,-1 0 0,5 0 0,10-5 0,-10 3 0,15-3 0,-20 5 0,6 0 0,-6 0 0,5 0 0,-11 0 0,11-5 0,-11 3 0,5-3 0,-6 5 0,0 0 0,0 0 0,-1 0 0,1 0 0,-1 0 0,0 0 0,1 0 0,0 0 0,0 0 0,0 0 0,-1 0 0,1 0 0,0 0 0,0 0 0,0 0 0,-5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45.155"/>
    </inkml:context>
    <inkml:brush xml:id="br0">
      <inkml:brushProperty name="width" value="0.05" units="cm"/>
      <inkml:brushProperty name="height" value="0.05" units="cm"/>
      <inkml:brushProperty name="color" value="#E71224"/>
    </inkml:brush>
  </inkml:definitions>
  <inkml:trace contextRef="#ctx0" brushRef="#br0">1 248 24575,'23'0'0,"-4"0"0,27-12 0,-3 2 0,7-16 0,6 10 0,-7-4 0,1 6 0,6-1 0,-15 2 0,15-2 0,-14 2 0,6-1 0,-9 7 0,1-5 0,0 10 0,-1-10 0,-6 11 0,5-11 0,-5 10 0,6-4 0,1 0 0,-7 5 0,5-5 0,-12 6 0,12 0 0,-12-5 0,5 3 0,-7-3 0,0 5 0,0 0 0,-6 0 0,-1 0 0,0 0 0,-5 0 0,5 0 0,-6 0 0,0 0 0,-5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8:56.419"/>
    </inkml:context>
    <inkml:brush xml:id="br0">
      <inkml:brushProperty name="width" value="0.05" units="cm"/>
      <inkml:brushProperty name="height" value="0.05" units="cm"/>
      <inkml:brushProperty name="color" value="#00A0D7"/>
    </inkml:brush>
  </inkml:definitions>
  <inkml:trace contextRef="#ctx0" brushRef="#br0">731 13 24575,'-16'0'0,"-5"0"0,3 0 0,-7 0 0,1 0 0,-7 0 0,5 0 0,-12 0 0,12 0 0,-6 0 0,1 0 0,5 0 0,-5 0 0,7-6 0,-1 5 0,7-4 0,1 5 0,0 0 0,5 0 0,-5 0 0,5 0 0,1 0 0,0 0 0,0 0 0,0 0 0,1 0 0,-1 0 0,0 0 0,0 0 0,0 0 0,0 0 0,0 0 0,0 0 0,0 0 0,0 0 0,0 0 0,6 4 0,0 2 0,5 4 0,-11 7 0,9 1 0,-14 1 0,9 3 0,1-4 0,-5 1 0,10-2 0,-4-7 0,5 1 0,0 0 0,-5-5 0,4 4 0,-4-4 0,5 4 0,0 1 0,0-1 0,0 7 0,0 1 0,0 7 0,0-1 0,0-6 0,0 5 0,0-5 0,0 6 0,0-6 0,0 5 0,5-11 0,2 11 0,-1-11 0,4 5 0,-3 0 0,4-5 0,1 11 0,-1-11 0,6 6 0,1-1 0,6-4 0,1 5 0,-1-6 0,0 0 0,7 0 0,-5 0 0,5 1 0,0 0 0,-5-1 0,12 1 0,-12-1 0,5 1 0,0-1 0,-5-5 0,5-1 0,0 0 0,-6-5 0,6 5 0,0-6 0,-5 0 0,12 0 0,-12 0 0,12 0 0,-12 0 0,12 0 0,-13 0 0,7 0 0,2 0 0,-7 0 0,2-5 0,-6-1 0,-5-6 0,1-6 0,4 5 0,-10-10 0,10 9 0,-10-9 0,10 4 0,-9-5 0,3 0 0,0-1 0,-3-6 0,4 5 0,-5-5 0,-1 7 0,0-1 0,0 1 0,-1 6 0,1 1 0,-6 5 0,4-4 0,-9-2 0,10 0 0,-10 2 0,4 5 0,-5 0 0,0 0 0,0 0 0,0 0 0,0 1 0,0-1 0,0 1 0,-5-1 0,-1 1 0,-11-2 0,4 1 0,-10-1 0,5-5 0,-6 3 0,0-3 0,5 5 0,-4 0 0,5 0 0,-6-5 0,5 9 0,2-8 0,6 15 0,0-9 0,0 9 0,0-4 0,5 0 0,-4 4 0,4-4 0,-5 5 0,0 0 0,0 0 0,0 0 0,1 0 0,-1 0 0,1 0 0,0 0 0,-1-5 0,0 4 0,0-4 0,1 5 0,-1 0 0,1 0 0,4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39:00.045"/>
    </inkml:context>
    <inkml:brush xml:id="br0">
      <inkml:brushProperty name="width" value="0.05" units="cm"/>
      <inkml:brushProperty name="height" value="0.05" units="cm"/>
      <inkml:brushProperty name="color" value="#00A0D7"/>
    </inkml:brush>
  </inkml:definitions>
  <inkml:trace contextRef="#ctx0" brushRef="#br0">515 98 24575,'-5'6'0,"-1"-2"0,-10-4 0,3 0 0,-9 0 0,9 0 0,-10 0 0,5 0 0,-1 0 0,-10 0 0,8 0 0,-4 0 0,2 0 0,5 5 0,-6 2 0,5 5 0,-4-6 0,11-1 0,-5 0 0,6-4 0,5 9 0,-3-9 0,7 9 0,-7-9 0,3 8 0,0-3 0,-4 5 0,4-5 0,-5 4 0,-1-4 0,1 5 0,0 0 0,0 0 0,5 0 0,-4-5 0,9 3 0,-4-3 0,5 4 0,0 1 0,0-1 0,0 1 0,0 6 0,-5 1 0,3 13 0,-3-5 0,5 12 0,-6-5 0,4 7 0,-4-1 0,6 1 0,0 0 0,0-1 0,0-6 0,0 5 0,0-18 0,0 10 0,0-12 0,0 0 0,0 5 0,0-11 0,0 11 0,5-11 0,1 5 0,11-5 0,-4-1 0,16 1 0,-9 0 0,11 0 0,0 1 0,2 0 0,7-6 0,-1-1 0,1 0 0,17-5 0,-5 5 0,8-6 0,-5 0 0,-13 0 0,6 0 0,-8 0 0,-1 0 0,1 0 0,0-6 0,-1-7 0,1-2 0,0-10 0,-1 4 0,3-13 0,-2 5 0,3-12 0,-3 12 0,2-12 0,-9 14 0,7-7 0,-14 9 0,5 0 0,-7 0 0,-5 1 0,4 5 0,-10-4 0,4 4 0,0-4 0,-4 5 0,-3-4 0,-5 9 0,0-4 0,-4 0 0,4 5 0,-5-11 0,0 5 0,0-7 0,0 1 0,0-7 0,0 5 0,0-5 0,0 6 0,0 1 0,0 0 0,0 5 0,0-4 0,-5 11 0,4-5 0,-9 6 0,4 0 0,-5 0 0,0 0 0,0 0 0,0 5 0,0-4 0,0 9 0,0-9 0,-6 9 0,5-9 0,-5 9 0,6-9 0,0 9 0,-1-4 0,-5-1 0,5 5 0,-5-5 0,6 6 0,0 0 0,0 0 0,-6 0 0,4 0 0,-10 0 0,5 0 0,-6 0 0,-1 0 0,1 0 0,6 0 0,-16 0 0,19 0 0,-19 0 0,22 0 0,-5 0 0,6 0 0,0 0 0,0 0 0,0 0 0,0 0 0,0 0 0,0 0 0,0 0 0,1 0 0,-6 0 0,3 0 0,-3 0 0,5 5 0,0-3 0,0 2 0,0-4 0,0 0 0,0 0 0,0 0 0,0 0 0,1 0 0,4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23:47:01.547"/>
    </inkml:context>
    <inkml:brush xml:id="br0">
      <inkml:brushProperty name="width" value="0.05" units="cm"/>
      <inkml:brushProperty name="height" value="0.05" units="cm"/>
      <inkml:brushProperty name="color" value="#E71224"/>
    </inkml:brush>
  </inkml:definitions>
  <inkml:trace contextRef="#ctx0" brushRef="#br0">1531 183 24575,'-22'0'0,"6"0"0,-14 0 0,16 0 0,-10 0 0,7 0 0,-1 0 0,-1 0 0,-4 0 0,11 0 0,-11 0 0,-18 0 0,11 0 0,-24 0 0,21 0 0,-7 0 0,0 0 0,-7 0 0,6 0 0,-7 6 0,9 1 0,-1 0 0,0 5 0,7-5 0,2 0 0,-15 4 0,22-5 0,-20 1 0,31-2 0,-10 0 0,5-4 0,-6 10 0,5-10 0,-4 10 0,11-10 0,-5 10 0,6-6 0,0 1 0,1 3 0,-1-3 0,1 5 0,-7 0 0,-2 1 0,-5 0 0,-7 1 0,5 4 0,-6 2 0,8 6 0,0-7 0,0 0 0,5-7 0,2 1 0,6-1 0,5 0 0,1-1 0,1 1 0,2 0 0,-7-1 0,3 1 0,-5 0 0,-6 0 0,4 6 0,-5 2 0,6-1 0,0 5 0,1-5 0,-1 0 0,0-1 0,6-6 0,1 0 0,1 0 0,2-1 0,-3 1 0,5 0 0,0-1 0,0 6 0,0 3 0,0 5 0,0 0 0,0 7 0,0 2 0,0 0 0,0 5 0,0-13 0,0 7 0,0-8 0,0 0 0,0 0 0,0-6 0,16 20 0,-1-15 0,14 11 0,-5-11 0,7-9 0,2 4 0,6 1 0,1-4 0,0 4 0,7-6 0,-5 7 0,14-5 0,-7 5 0,9 1 0,9-5 0,-7 12 0,23-9 0,5-1 0,4 8-458,-3-7 0,-4-2 458,-16-2 0,6 1-12,-15-2 12,16-5 0,-16-3 0,7-6 0,0 0 0,-7 0 915,6 0-915,1 0 13,-7 0-13,7 0 0,2 0 0,15 0 0,-14-2 0,-2-3 0,0-9 0,7-10 0,-15 1 0,7-5 0,-17 6 0,5-7 0,-13 2 0,6 0 0,-16 1 0,0 1 0,-1 0 0,-6 0 0,1 6 0,11-19 0,-26 22 0,14-16 0,-25 15 0,0-1 0,0-13 0,0-2 0,0-15 0,0-2 0,0-17 0,0 7 0,0 1 0,0 4 0,0 13 0,-5-35 0,-2 30 0,-11-14 0,-3 23 0,-4 5 0,-8-1 0,5-5 0,-10 11 0,2-12 0,3 13 0,-15-8 0,13 9 0,-13-2 0,0 1 0,-1-1 0,-1 0 0,1 8 0,-1-1 0,-2-8 0,-39-6 0,51 16 0,7 12 0,2-4 0,13 9 0,-5-9 0,10 10 0,-3-4 0,5 5 0,0 0 0,0 0 0,0 0 0,-16 0 0,6 0 0,-20 0 0,15 0 0,-12 0 0,5 0 0,0 0 0,2 0 0,6 0 0,7 0 0,1 0 0,6 0 0,5-5 0,6-1 0,2 0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ADCF4-C154-2E4D-8818-19E68BAF465E}"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CC37F-0B57-5B44-A7A2-CCF7127B243B}" type="slidenum">
              <a:rPr lang="en-US" smtClean="0"/>
              <a:t>‹#›</a:t>
            </a:fld>
            <a:endParaRPr lang="en-US"/>
          </a:p>
        </p:txBody>
      </p:sp>
    </p:spTree>
    <p:extLst>
      <p:ext uri="{BB962C8B-B14F-4D97-AF65-F5344CB8AC3E}">
        <p14:creationId xmlns:p14="http://schemas.microsoft.com/office/powerpoint/2010/main" val="171644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a:t>
            </a:fld>
            <a:endParaRPr lang="en-US"/>
          </a:p>
        </p:txBody>
      </p:sp>
    </p:spTree>
    <p:extLst>
      <p:ext uri="{BB962C8B-B14F-4D97-AF65-F5344CB8AC3E}">
        <p14:creationId xmlns:p14="http://schemas.microsoft.com/office/powerpoint/2010/main" val="255489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11</a:t>
            </a:fld>
            <a:endParaRPr lang="en-US"/>
          </a:p>
        </p:txBody>
      </p:sp>
    </p:spTree>
    <p:extLst>
      <p:ext uri="{BB962C8B-B14F-4D97-AF65-F5344CB8AC3E}">
        <p14:creationId xmlns:p14="http://schemas.microsoft.com/office/powerpoint/2010/main" val="357207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12</a:t>
            </a:fld>
            <a:endParaRPr lang="en-US"/>
          </a:p>
        </p:txBody>
      </p:sp>
    </p:spTree>
    <p:extLst>
      <p:ext uri="{BB962C8B-B14F-4D97-AF65-F5344CB8AC3E}">
        <p14:creationId xmlns:p14="http://schemas.microsoft.com/office/powerpoint/2010/main" val="244170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13</a:t>
            </a:fld>
            <a:endParaRPr lang="en-US"/>
          </a:p>
        </p:txBody>
      </p:sp>
    </p:spTree>
    <p:extLst>
      <p:ext uri="{BB962C8B-B14F-4D97-AF65-F5344CB8AC3E}">
        <p14:creationId xmlns:p14="http://schemas.microsoft.com/office/powerpoint/2010/main" val="2047534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14</a:t>
            </a:fld>
            <a:endParaRPr lang="en-US"/>
          </a:p>
        </p:txBody>
      </p:sp>
    </p:spTree>
    <p:extLst>
      <p:ext uri="{BB962C8B-B14F-4D97-AF65-F5344CB8AC3E}">
        <p14:creationId xmlns:p14="http://schemas.microsoft.com/office/powerpoint/2010/main" val="175960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15</a:t>
            </a:fld>
            <a:endParaRPr lang="en-US"/>
          </a:p>
        </p:txBody>
      </p:sp>
    </p:spTree>
    <p:extLst>
      <p:ext uri="{BB962C8B-B14F-4D97-AF65-F5344CB8AC3E}">
        <p14:creationId xmlns:p14="http://schemas.microsoft.com/office/powerpoint/2010/main" val="3829432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16</a:t>
            </a:fld>
            <a:endParaRPr lang="en-US"/>
          </a:p>
        </p:txBody>
      </p:sp>
    </p:spTree>
    <p:extLst>
      <p:ext uri="{BB962C8B-B14F-4D97-AF65-F5344CB8AC3E}">
        <p14:creationId xmlns:p14="http://schemas.microsoft.com/office/powerpoint/2010/main" val="214424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17</a:t>
            </a:fld>
            <a:endParaRPr lang="en-US"/>
          </a:p>
        </p:txBody>
      </p:sp>
    </p:spTree>
    <p:extLst>
      <p:ext uri="{BB962C8B-B14F-4D97-AF65-F5344CB8AC3E}">
        <p14:creationId xmlns:p14="http://schemas.microsoft.com/office/powerpoint/2010/main" val="3627416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18</a:t>
            </a:fld>
            <a:endParaRPr lang="en-US"/>
          </a:p>
        </p:txBody>
      </p:sp>
    </p:spTree>
    <p:extLst>
      <p:ext uri="{BB962C8B-B14F-4D97-AF65-F5344CB8AC3E}">
        <p14:creationId xmlns:p14="http://schemas.microsoft.com/office/powerpoint/2010/main" val="59925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20</a:t>
            </a:fld>
            <a:endParaRPr lang="en-US"/>
          </a:p>
        </p:txBody>
      </p:sp>
    </p:spTree>
    <p:extLst>
      <p:ext uri="{BB962C8B-B14F-4D97-AF65-F5344CB8AC3E}">
        <p14:creationId xmlns:p14="http://schemas.microsoft.com/office/powerpoint/2010/main" val="3814516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21</a:t>
            </a:fld>
            <a:endParaRPr lang="en-US"/>
          </a:p>
        </p:txBody>
      </p:sp>
    </p:spTree>
    <p:extLst>
      <p:ext uri="{BB962C8B-B14F-4D97-AF65-F5344CB8AC3E}">
        <p14:creationId xmlns:p14="http://schemas.microsoft.com/office/powerpoint/2010/main" val="254148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2</a:t>
            </a:fld>
            <a:endParaRPr lang="en-US"/>
          </a:p>
        </p:txBody>
      </p:sp>
    </p:spTree>
    <p:extLst>
      <p:ext uri="{BB962C8B-B14F-4D97-AF65-F5344CB8AC3E}">
        <p14:creationId xmlns:p14="http://schemas.microsoft.com/office/powerpoint/2010/main" val="449553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23</a:t>
            </a:fld>
            <a:endParaRPr lang="en-US"/>
          </a:p>
        </p:txBody>
      </p:sp>
    </p:spTree>
    <p:extLst>
      <p:ext uri="{BB962C8B-B14F-4D97-AF65-F5344CB8AC3E}">
        <p14:creationId xmlns:p14="http://schemas.microsoft.com/office/powerpoint/2010/main" val="4107849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3</a:t>
            </a:fld>
            <a:endParaRPr lang="en-US"/>
          </a:p>
        </p:txBody>
      </p:sp>
    </p:spTree>
    <p:extLst>
      <p:ext uri="{BB962C8B-B14F-4D97-AF65-F5344CB8AC3E}">
        <p14:creationId xmlns:p14="http://schemas.microsoft.com/office/powerpoint/2010/main" val="31795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4</a:t>
            </a:fld>
            <a:endParaRPr lang="en-US"/>
          </a:p>
        </p:txBody>
      </p:sp>
    </p:spTree>
    <p:extLst>
      <p:ext uri="{BB962C8B-B14F-4D97-AF65-F5344CB8AC3E}">
        <p14:creationId xmlns:p14="http://schemas.microsoft.com/office/powerpoint/2010/main" val="97743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5</a:t>
            </a:fld>
            <a:endParaRPr lang="en-US"/>
          </a:p>
        </p:txBody>
      </p:sp>
    </p:spTree>
    <p:extLst>
      <p:ext uri="{BB962C8B-B14F-4D97-AF65-F5344CB8AC3E}">
        <p14:creationId xmlns:p14="http://schemas.microsoft.com/office/powerpoint/2010/main" val="252393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7</a:t>
            </a:fld>
            <a:endParaRPr lang="en-US"/>
          </a:p>
        </p:txBody>
      </p:sp>
    </p:spTree>
    <p:extLst>
      <p:ext uri="{BB962C8B-B14F-4D97-AF65-F5344CB8AC3E}">
        <p14:creationId xmlns:p14="http://schemas.microsoft.com/office/powerpoint/2010/main" val="261074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8</a:t>
            </a:fld>
            <a:endParaRPr lang="en-US"/>
          </a:p>
        </p:txBody>
      </p:sp>
    </p:spTree>
    <p:extLst>
      <p:ext uri="{BB962C8B-B14F-4D97-AF65-F5344CB8AC3E}">
        <p14:creationId xmlns:p14="http://schemas.microsoft.com/office/powerpoint/2010/main" val="64032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9</a:t>
            </a:fld>
            <a:endParaRPr lang="en-US"/>
          </a:p>
        </p:txBody>
      </p:sp>
    </p:spTree>
    <p:extLst>
      <p:ext uri="{BB962C8B-B14F-4D97-AF65-F5344CB8AC3E}">
        <p14:creationId xmlns:p14="http://schemas.microsoft.com/office/powerpoint/2010/main" val="3540568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CC37F-0B57-5B44-A7A2-CCF7127B243B}" type="slidenum">
              <a:rPr lang="en-US" smtClean="0"/>
              <a:t>10</a:t>
            </a:fld>
            <a:endParaRPr lang="en-US"/>
          </a:p>
        </p:txBody>
      </p:sp>
    </p:spTree>
    <p:extLst>
      <p:ext uri="{BB962C8B-B14F-4D97-AF65-F5344CB8AC3E}">
        <p14:creationId xmlns:p14="http://schemas.microsoft.com/office/powerpoint/2010/main" val="2843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929"/>
          </a:xfrm>
          <a:solidFill>
            <a:srgbClr val="0070C0"/>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438499"/>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762000" y="3753122"/>
            <a:ext cx="10515600" cy="1500187"/>
          </a:xfr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01442"/>
            <a:ext cx="3932237" cy="1600200"/>
          </a:xfrm>
        </p:spPr>
        <p:txBody>
          <a:bodyPr anchor="b"/>
          <a:lstStyle>
            <a:lvl1pPr>
              <a:defRPr sz="3200" u="none"/>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MSBA 307 Final Project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Student: </a:t>
            </a:r>
            <a:r>
              <a:rPr lang="en-US" dirty="0" err="1"/>
              <a:t>Yichun</a:t>
            </a:r>
            <a:r>
              <a:rPr lang="en-US" dirty="0"/>
              <a:t> Chen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geobrava.wordpress.com/2015/12/10/why-more-retailers-deploy-proximity-marketing-technolog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9.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6.png"/><Relationship Id="rId2" Type="http://schemas.openxmlformats.org/officeDocument/2006/relationships/notesSlide" Target="../notesSlides/notesSlide18.xml"/><Relationship Id="rId16"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customXml" Target="../ink/ink6.xml"/><Relationship Id="rId15" Type="http://schemas.openxmlformats.org/officeDocument/2006/relationships/customXml" Target="../ink/ink10.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8.xml"/><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15.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customXml" Target="../ink/ink14.xml"/><Relationship Id="rId5" Type="http://schemas.openxmlformats.org/officeDocument/2006/relationships/customXml" Target="../ink/ink12.xml"/><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0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graphical user interface&#10;&#10;Description automatically generated">
            <a:extLst>
              <a:ext uri="{FF2B5EF4-FFF2-40B4-BE49-F238E27FC236}">
                <a16:creationId xmlns:a16="http://schemas.microsoft.com/office/drawing/2014/main" id="{5B942F1F-EF22-BC42-920C-C9023B97A2F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16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2" name="Freeform: Shape 10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3" name="Freeform: Shape 10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dirty="0">
                <a:ea typeface="Calibri Light"/>
                <a:cs typeface="Calibri Light"/>
              </a:rPr>
              <a:t>Telecom</a:t>
            </a:r>
            <a:br>
              <a:rPr lang="en-US" sz="4800" b="1" dirty="0">
                <a:ea typeface="Calibri Light"/>
                <a:cs typeface="Calibri Light"/>
              </a:rPr>
            </a:br>
            <a:r>
              <a:rPr lang="en-US" sz="4800" b="1" dirty="0">
                <a:ea typeface="Calibri Light"/>
                <a:cs typeface="Calibri Light"/>
              </a:rPr>
              <a:t>Customer Churn Prediction</a:t>
            </a:r>
          </a:p>
        </p:txBody>
      </p:sp>
      <p:sp>
        <p:nvSpPr>
          <p:cNvPr id="3" name="Subtitle 2"/>
          <p:cNvSpPr>
            <a:spLocks noGrp="1"/>
          </p:cNvSpPr>
          <p:nvPr>
            <p:ph type="subTitle" idx="1"/>
          </p:nvPr>
        </p:nvSpPr>
        <p:spPr>
          <a:xfrm>
            <a:off x="477981" y="4872922"/>
            <a:ext cx="3933306" cy="1208141"/>
          </a:xfrm>
        </p:spPr>
        <p:txBody>
          <a:bodyPr vert="horz" lIns="91440" tIns="45720" rIns="91440" bIns="45720" rtlCol="0">
            <a:normAutofit/>
          </a:bodyPr>
          <a:lstStyle/>
          <a:p>
            <a:pPr algn="l"/>
            <a:r>
              <a:rPr lang="en-US" sz="2000" dirty="0">
                <a:ea typeface="Calibri"/>
                <a:cs typeface="Calibri"/>
              </a:rPr>
              <a:t>MSBA 307 Final Project</a:t>
            </a:r>
          </a:p>
          <a:p>
            <a:pPr algn="l"/>
            <a:r>
              <a:rPr lang="en-US" sz="2000" dirty="0">
                <a:cs typeface="Calibri"/>
              </a:rPr>
              <a:t>Student: </a:t>
            </a:r>
            <a:r>
              <a:rPr lang="en-US" sz="2000" dirty="0" err="1">
                <a:cs typeface="Calibri"/>
              </a:rPr>
              <a:t>Yichun</a:t>
            </a:r>
            <a:r>
              <a:rPr lang="en-US" sz="2000" dirty="0">
                <a:cs typeface="Calibri"/>
              </a:rPr>
              <a:t> Chen</a:t>
            </a:r>
            <a:endParaRPr lang="en-US" sz="2000" dirty="0"/>
          </a:p>
        </p:txBody>
      </p:sp>
      <p:sp>
        <p:nvSpPr>
          <p:cNvPr id="114" name="Rectangle 10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481FB4D-8011-5243-B539-897D718B0C19}"/>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geobrava.wordpress.com/2015/12/10/why-more-retailers-deploy-proximity-marketing-technolog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Service Usage Features</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19155" y="1107375"/>
            <a:ext cx="4539932" cy="4577574"/>
          </a:xfrm>
        </p:spPr>
        <p:txBody>
          <a:bodyPr>
            <a:normAutofit/>
          </a:bodyPr>
          <a:lstStyle/>
          <a:p>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InternetService</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customers who used fiber optic </a:t>
            </a:r>
            <a:r>
              <a:rPr lang="en-US" dirty="0" err="1">
                <a:latin typeface="Times New Roman" panose="02020603050405020304" pitchFamily="18" charset="0"/>
                <a:ea typeface="Times New Roman" panose="02020603050405020304" pitchFamily="18" charset="0"/>
              </a:rPr>
              <a:t>InternetService</a:t>
            </a:r>
            <a:r>
              <a:rPr lang="en-US" dirty="0">
                <a:latin typeface="Times New Roman" panose="02020603050405020304" pitchFamily="18" charset="0"/>
                <a:ea typeface="Times New Roman" panose="02020603050405020304" pitchFamily="18" charset="0"/>
              </a:rPr>
              <a:t> are twice likely to churn than those used DSL.</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OnlineSecurity</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customer who did not subscribe for </a:t>
            </a:r>
            <a:r>
              <a:rPr lang="en-US" dirty="0" err="1">
                <a:latin typeface="Times New Roman" panose="02020603050405020304" pitchFamily="18" charset="0"/>
                <a:ea typeface="Times New Roman" panose="02020603050405020304" pitchFamily="18" charset="0"/>
              </a:rPr>
              <a:t>OnlineSecurity</a:t>
            </a:r>
            <a:r>
              <a:rPr lang="en-US" dirty="0">
                <a:latin typeface="Times New Roman" panose="02020603050405020304" pitchFamily="18" charset="0"/>
                <a:ea typeface="Times New Roman" panose="02020603050405020304" pitchFamily="18" charset="0"/>
              </a:rPr>
              <a:t> service is more likely to churn than people who had this service</a:t>
            </a:r>
          </a:p>
        </p:txBody>
      </p:sp>
      <p:pic>
        <p:nvPicPr>
          <p:cNvPr id="5" name="Picture 4" descr="Chart, bar chart, treemap chart&#10;&#10;Description automatically generated">
            <a:extLst>
              <a:ext uri="{FF2B5EF4-FFF2-40B4-BE49-F238E27FC236}">
                <a16:creationId xmlns:a16="http://schemas.microsoft.com/office/drawing/2014/main" id="{27CA495D-5A3A-6E4D-B0D3-92E97886E0DD}"/>
              </a:ext>
            </a:extLst>
          </p:cNvPr>
          <p:cNvPicPr>
            <a:picLocks noChangeAspect="1"/>
          </p:cNvPicPr>
          <p:nvPr/>
        </p:nvPicPr>
        <p:blipFill>
          <a:blip r:embed="rId3"/>
          <a:stretch>
            <a:fillRect/>
          </a:stretch>
        </p:blipFill>
        <p:spPr>
          <a:xfrm>
            <a:off x="5171283" y="318763"/>
            <a:ext cx="6870296" cy="6331416"/>
          </a:xfrm>
          <a:prstGeom prst="rect">
            <a:avLst/>
          </a:prstGeom>
        </p:spPr>
      </p:pic>
    </p:spTree>
    <p:extLst>
      <p:ext uri="{BB962C8B-B14F-4D97-AF65-F5344CB8AC3E}">
        <p14:creationId xmlns:p14="http://schemas.microsoft.com/office/powerpoint/2010/main" val="265271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Service Usage Features</a:t>
            </a:r>
          </a:p>
        </p:txBody>
      </p:sp>
      <p:pic>
        <p:nvPicPr>
          <p:cNvPr id="6" name="Picture 5" descr="Chart, bar chart, treemap chart&#10;&#10;Description automatically generated">
            <a:extLst>
              <a:ext uri="{FF2B5EF4-FFF2-40B4-BE49-F238E27FC236}">
                <a16:creationId xmlns:a16="http://schemas.microsoft.com/office/drawing/2014/main" id="{9F9EF3A3-F6F8-294E-922D-95C365205EE8}"/>
              </a:ext>
            </a:extLst>
          </p:cNvPr>
          <p:cNvPicPr>
            <a:picLocks noChangeAspect="1"/>
          </p:cNvPicPr>
          <p:nvPr/>
        </p:nvPicPr>
        <p:blipFill>
          <a:blip r:embed="rId3"/>
          <a:stretch>
            <a:fillRect/>
          </a:stretch>
        </p:blipFill>
        <p:spPr>
          <a:xfrm>
            <a:off x="4807609" y="274320"/>
            <a:ext cx="6964385" cy="6446520"/>
          </a:xfrm>
          <a:prstGeom prst="rect">
            <a:avLst/>
          </a:prstGeom>
        </p:spPr>
      </p:pic>
      <p:sp>
        <p:nvSpPr>
          <p:cNvPr id="8" name="Text Placeholder 6">
            <a:extLst>
              <a:ext uri="{FF2B5EF4-FFF2-40B4-BE49-F238E27FC236}">
                <a16:creationId xmlns:a16="http://schemas.microsoft.com/office/drawing/2014/main" id="{1C875AEB-60D4-4E4C-9DB9-D4712AB3B61D}"/>
              </a:ext>
            </a:extLst>
          </p:cNvPr>
          <p:cNvSpPr>
            <a:spLocks noGrp="1"/>
          </p:cNvSpPr>
          <p:nvPr>
            <p:ph type="body" sz="half" idx="2"/>
          </p:nvPr>
        </p:nvSpPr>
        <p:spPr>
          <a:xfrm>
            <a:off x="428308" y="1107375"/>
            <a:ext cx="4539932" cy="4577574"/>
          </a:xfrm>
        </p:spPr>
        <p:txBody>
          <a:bodyPr>
            <a:normAutofit/>
          </a:bodyPr>
          <a:lstStyle/>
          <a:p>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OnlineBackup</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customer who did not subscribe for </a:t>
            </a:r>
            <a:r>
              <a:rPr lang="en-US" dirty="0" err="1">
                <a:latin typeface="Times New Roman" panose="02020603050405020304" pitchFamily="18" charset="0"/>
                <a:ea typeface="Times New Roman" panose="02020603050405020304" pitchFamily="18" charset="0"/>
              </a:rPr>
              <a:t>OnlineBackup</a:t>
            </a:r>
            <a:r>
              <a:rPr lang="en-US" dirty="0">
                <a:latin typeface="Times New Roman" panose="02020603050405020304" pitchFamily="18" charset="0"/>
                <a:ea typeface="Times New Roman" panose="02020603050405020304" pitchFamily="18" charset="0"/>
              </a:rPr>
              <a:t> service is more likely to churn than people who have this service</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DeviceProtection</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customer who subscribed for </a:t>
            </a:r>
            <a:r>
              <a:rPr lang="en-US" dirty="0" err="1">
                <a:latin typeface="Times New Roman" panose="02020603050405020304" pitchFamily="18" charset="0"/>
                <a:ea typeface="Times New Roman" panose="02020603050405020304" pitchFamily="18" charset="0"/>
              </a:rPr>
              <a:t>DeviceProtection</a:t>
            </a:r>
            <a:r>
              <a:rPr lang="en-US" dirty="0">
                <a:latin typeface="Times New Roman" panose="02020603050405020304" pitchFamily="18" charset="0"/>
                <a:ea typeface="Times New Roman" panose="02020603050405020304" pitchFamily="18" charset="0"/>
              </a:rPr>
              <a:t> service is less likely to churn than people who did not have this service</a:t>
            </a:r>
          </a:p>
        </p:txBody>
      </p:sp>
    </p:spTree>
    <p:extLst>
      <p:ext uri="{BB962C8B-B14F-4D97-AF65-F5344CB8AC3E}">
        <p14:creationId xmlns:p14="http://schemas.microsoft.com/office/powerpoint/2010/main" val="316986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Service Usage Features</a:t>
            </a:r>
          </a:p>
        </p:txBody>
      </p:sp>
      <p:pic>
        <p:nvPicPr>
          <p:cNvPr id="4" name="Picture 3" descr="Chart, bar chart, treemap chart&#10;&#10;Description automatically generated">
            <a:extLst>
              <a:ext uri="{FF2B5EF4-FFF2-40B4-BE49-F238E27FC236}">
                <a16:creationId xmlns:a16="http://schemas.microsoft.com/office/drawing/2014/main" id="{B04B15A0-28C6-F649-AE40-A151C3B5A32C}"/>
              </a:ext>
            </a:extLst>
          </p:cNvPr>
          <p:cNvPicPr>
            <a:picLocks noChangeAspect="1"/>
          </p:cNvPicPr>
          <p:nvPr/>
        </p:nvPicPr>
        <p:blipFill>
          <a:blip r:embed="rId3"/>
          <a:stretch>
            <a:fillRect/>
          </a:stretch>
        </p:blipFill>
        <p:spPr>
          <a:xfrm>
            <a:off x="5024877" y="365760"/>
            <a:ext cx="6851892" cy="6309360"/>
          </a:xfrm>
          <a:prstGeom prst="rect">
            <a:avLst/>
          </a:prstGeom>
        </p:spPr>
      </p:pic>
      <p:sp>
        <p:nvSpPr>
          <p:cNvPr id="5" name="Text Placeholder 6">
            <a:extLst>
              <a:ext uri="{FF2B5EF4-FFF2-40B4-BE49-F238E27FC236}">
                <a16:creationId xmlns:a16="http://schemas.microsoft.com/office/drawing/2014/main" id="{0B443046-D745-544D-98A0-F5495D6DC81F}"/>
              </a:ext>
            </a:extLst>
          </p:cNvPr>
          <p:cNvSpPr>
            <a:spLocks noGrp="1"/>
          </p:cNvSpPr>
          <p:nvPr>
            <p:ph type="body" sz="half" idx="2"/>
          </p:nvPr>
        </p:nvSpPr>
        <p:spPr>
          <a:xfrm>
            <a:off x="428308" y="1107375"/>
            <a:ext cx="4539932" cy="4577574"/>
          </a:xfrm>
        </p:spPr>
        <p:txBody>
          <a:bodyPr>
            <a:normAutofit/>
          </a:bodyPr>
          <a:lstStyle/>
          <a:p>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TechSupport</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customer who did not subscribe for </a:t>
            </a:r>
            <a:r>
              <a:rPr lang="en-US" dirty="0" err="1">
                <a:latin typeface="Times New Roman" panose="02020603050405020304" pitchFamily="18" charset="0"/>
                <a:ea typeface="Times New Roman" panose="02020603050405020304" pitchFamily="18" charset="0"/>
              </a:rPr>
              <a:t>TechSupport</a:t>
            </a:r>
            <a:r>
              <a:rPr lang="en-US" dirty="0">
                <a:latin typeface="Times New Roman" panose="02020603050405020304" pitchFamily="18" charset="0"/>
                <a:ea typeface="Times New Roman" panose="02020603050405020304" pitchFamily="18" charset="0"/>
              </a:rPr>
              <a:t> service is more likely to churn</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StreamingTV</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has no obvious impact on churn probability</a:t>
            </a:r>
          </a:p>
        </p:txBody>
      </p:sp>
    </p:spTree>
    <p:extLst>
      <p:ext uri="{BB962C8B-B14F-4D97-AF65-F5344CB8AC3E}">
        <p14:creationId xmlns:p14="http://schemas.microsoft.com/office/powerpoint/2010/main" val="273341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Service Usage Features</a:t>
            </a:r>
          </a:p>
        </p:txBody>
      </p:sp>
      <p:sp>
        <p:nvSpPr>
          <p:cNvPr id="5" name="Text Placeholder 6">
            <a:extLst>
              <a:ext uri="{FF2B5EF4-FFF2-40B4-BE49-F238E27FC236}">
                <a16:creationId xmlns:a16="http://schemas.microsoft.com/office/drawing/2014/main" id="{0B443046-D745-544D-98A0-F5495D6DC81F}"/>
              </a:ext>
            </a:extLst>
          </p:cNvPr>
          <p:cNvSpPr>
            <a:spLocks noGrp="1"/>
          </p:cNvSpPr>
          <p:nvPr>
            <p:ph type="body" sz="half" idx="2"/>
          </p:nvPr>
        </p:nvSpPr>
        <p:spPr>
          <a:xfrm>
            <a:off x="184468" y="1107375"/>
            <a:ext cx="4539932" cy="4577574"/>
          </a:xfrm>
        </p:spPr>
        <p:txBody>
          <a:bodyPr>
            <a:normAutofit/>
          </a:bodyPr>
          <a:lstStyle/>
          <a:p>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StreamingMovies</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has no obvious impact on churn probability</a:t>
            </a:r>
          </a:p>
        </p:txBody>
      </p:sp>
      <p:pic>
        <p:nvPicPr>
          <p:cNvPr id="6" name="Picture 5" descr="Chart, bar chart, treemap chart&#10;&#10;Description automatically generated">
            <a:extLst>
              <a:ext uri="{FF2B5EF4-FFF2-40B4-BE49-F238E27FC236}">
                <a16:creationId xmlns:a16="http://schemas.microsoft.com/office/drawing/2014/main" id="{6403C698-D72E-4847-B1D7-2C0853EFED85}"/>
              </a:ext>
            </a:extLst>
          </p:cNvPr>
          <p:cNvPicPr>
            <a:picLocks noChangeAspect="1"/>
          </p:cNvPicPr>
          <p:nvPr/>
        </p:nvPicPr>
        <p:blipFill>
          <a:blip r:embed="rId3"/>
          <a:stretch>
            <a:fillRect/>
          </a:stretch>
        </p:blipFill>
        <p:spPr>
          <a:xfrm>
            <a:off x="4357834" y="1508760"/>
            <a:ext cx="7649698" cy="3383757"/>
          </a:xfrm>
          <a:prstGeom prst="rect">
            <a:avLst/>
          </a:prstGeom>
        </p:spPr>
      </p:pic>
    </p:spTree>
    <p:extLst>
      <p:ext uri="{BB962C8B-B14F-4D97-AF65-F5344CB8AC3E}">
        <p14:creationId xmlns:p14="http://schemas.microsoft.com/office/powerpoint/2010/main" val="102353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Account Features</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19154" y="1107375"/>
            <a:ext cx="5382881" cy="4889664"/>
          </a:xfrm>
        </p:spPr>
        <p:txBody>
          <a:bodyPr>
            <a:normAutofit/>
          </a:bodyPr>
          <a:lstStyle/>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“Tenure”: </a:t>
            </a:r>
            <a:r>
              <a:rPr lang="en-US" dirty="0">
                <a:latin typeface="Times New Roman" panose="02020603050405020304" pitchFamily="18" charset="0"/>
                <a:ea typeface="Times New Roman" panose="02020603050405020304" pitchFamily="18" charset="0"/>
              </a:rPr>
              <a:t>tenure seems to be negatively correlated with churn, which is logical as customers who have stayed with the company for a longer time are usually less likely to churn.</a:t>
            </a: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MonthlyCharges</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no clear pattern except that customers who paid very little or very much are less likely to churn.</a:t>
            </a: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TotalCharges</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one unexpected insight was revealed: total charges is negatively correlated with churn. It may be because loyal customers subscribe a lot more services and thus incur higher charges.</a:t>
            </a:r>
          </a:p>
        </p:txBody>
      </p:sp>
      <p:pic>
        <p:nvPicPr>
          <p:cNvPr id="5" name="Picture 4" descr="Chart, treemap chart&#10;&#10;Description automatically generated">
            <a:extLst>
              <a:ext uri="{FF2B5EF4-FFF2-40B4-BE49-F238E27FC236}">
                <a16:creationId xmlns:a16="http://schemas.microsoft.com/office/drawing/2014/main" id="{A4280B04-7BA2-704B-81A2-8786FEC7B9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2057" y="85350"/>
            <a:ext cx="4690155" cy="6741838"/>
          </a:xfrm>
          <a:prstGeom prst="rect">
            <a:avLst/>
          </a:prstGeom>
          <a:noFill/>
          <a:ln>
            <a:noFill/>
          </a:ln>
        </p:spPr>
      </p:pic>
    </p:spTree>
    <p:extLst>
      <p:ext uri="{BB962C8B-B14F-4D97-AF65-F5344CB8AC3E}">
        <p14:creationId xmlns:p14="http://schemas.microsoft.com/office/powerpoint/2010/main" val="384170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Account Features</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19154" y="1107375"/>
            <a:ext cx="5382881" cy="4889664"/>
          </a:xfrm>
        </p:spPr>
        <p:txBody>
          <a:bodyPr>
            <a:normAutofit/>
          </a:bodyPr>
          <a:lstStyle/>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“Tenure”: </a:t>
            </a:r>
            <a:r>
              <a:rPr lang="en-US" dirty="0">
                <a:latin typeface="Times New Roman" panose="02020603050405020304" pitchFamily="18" charset="0"/>
                <a:ea typeface="Times New Roman" panose="02020603050405020304" pitchFamily="18" charset="0"/>
              </a:rPr>
              <a:t>tenure seems to be negatively correlated with churn, which is logical as customers who have stayed with the company for a longer time are usually less likely to churn.</a:t>
            </a: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MonthlyCharges</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no clear pattern except that customers who paid very little or very much are less likely to churn.</a:t>
            </a: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TotalCharges</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one unexpected insight was revealed: total charges is negatively correlated with churn. It may be because loyal customers subscribe a lot more services and thus incur higher charges.</a:t>
            </a:r>
          </a:p>
        </p:txBody>
      </p:sp>
      <p:pic>
        <p:nvPicPr>
          <p:cNvPr id="6" name="Picture 5" descr="A screenshot of a computer&#10;&#10;Description automatically generated with low confidence">
            <a:extLst>
              <a:ext uri="{FF2B5EF4-FFF2-40B4-BE49-F238E27FC236}">
                <a16:creationId xmlns:a16="http://schemas.microsoft.com/office/drawing/2014/main" id="{426B7C15-E6E3-754C-A095-9122B504D0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5631" y="120917"/>
            <a:ext cx="4689141" cy="6791604"/>
          </a:xfrm>
          <a:prstGeom prst="rect">
            <a:avLst/>
          </a:prstGeom>
          <a:noFill/>
          <a:ln>
            <a:noFill/>
          </a:ln>
        </p:spPr>
      </p:pic>
    </p:spTree>
    <p:extLst>
      <p:ext uri="{BB962C8B-B14F-4D97-AF65-F5344CB8AC3E}">
        <p14:creationId xmlns:p14="http://schemas.microsoft.com/office/powerpoint/2010/main" val="310521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sz="4600" dirty="0">
                <a:solidFill>
                  <a:srgbClr val="FFFFFF"/>
                </a:solidFill>
                <a:ea typeface="Calibri Light"/>
                <a:cs typeface="Calibri Light"/>
              </a:rPr>
              <a:t>AI Modeling</a:t>
            </a:r>
            <a:endParaRPr lang="en-US" sz="4600" dirty="0">
              <a:solidFill>
                <a:srgbClr val="FFFFFF"/>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p:txBody>
          <a:bodyPr>
            <a:normAutofit/>
          </a:bodyPr>
          <a:lstStyle/>
          <a:p>
            <a:pPr marL="0" marR="0" indent="0">
              <a:spcBef>
                <a:spcPts val="0"/>
              </a:spcBef>
              <a:spcAft>
                <a:spcPts val="0"/>
              </a:spcAft>
              <a:buNone/>
            </a:pPr>
            <a:r>
              <a:rPr lang="en-US" sz="2600" dirty="0">
                <a:effectLst/>
                <a:latin typeface="Times New Roman" panose="02020603050405020304" pitchFamily="18" charset="0"/>
                <a:ea typeface="Times New Roman" panose="02020603050405020304" pitchFamily="18" charset="0"/>
              </a:rPr>
              <a:t>This part includes</a:t>
            </a:r>
            <a:r>
              <a:rPr lang="en-US" sz="2600" dirty="0">
                <a:latin typeface="Times New Roman" panose="02020603050405020304" pitchFamily="18" charset="0"/>
                <a:ea typeface="Times New Roman" panose="02020603050405020304" pitchFamily="18" charset="0"/>
              </a:rPr>
              <a:t>:</a:t>
            </a:r>
          </a:p>
          <a:p>
            <a:pPr marL="0" marR="0" indent="0">
              <a:spcBef>
                <a:spcPts val="0"/>
              </a:spcBef>
              <a:spcAft>
                <a:spcPts val="0"/>
              </a:spcAft>
              <a:buNone/>
            </a:pPr>
            <a:endParaRPr lang="en-US" sz="26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2600" dirty="0">
                <a:latin typeface="Times New Roman" panose="02020603050405020304" pitchFamily="18" charset="0"/>
                <a:ea typeface="Times New Roman" panose="02020603050405020304" pitchFamily="18" charset="0"/>
              </a:rPr>
              <a:t>C</a:t>
            </a:r>
            <a:r>
              <a:rPr lang="en-US" sz="2600" dirty="0">
                <a:effectLst/>
                <a:latin typeface="Times New Roman" panose="02020603050405020304" pitchFamily="18" charset="0"/>
                <a:ea typeface="Times New Roman" panose="02020603050405020304" pitchFamily="18" charset="0"/>
              </a:rPr>
              <a:t>olumn transformation:</a:t>
            </a:r>
          </a:p>
          <a:p>
            <a:pPr marL="457200" lvl="1" indent="0">
              <a:spcBef>
                <a:spcPts val="0"/>
              </a:spcBef>
              <a:buNone/>
            </a:pPr>
            <a:r>
              <a:rPr lang="en-US" sz="2200" dirty="0">
                <a:effectLst/>
                <a:latin typeface="Times New Roman" panose="02020603050405020304" pitchFamily="18" charset="0"/>
                <a:ea typeface="Times New Roman" panose="02020603050405020304" pitchFamily="18" charset="0"/>
              </a:rPr>
              <a:t>- One Hot Encode all the categorical features</a:t>
            </a:r>
          </a:p>
          <a:p>
            <a:pPr marL="457200" lvl="1" indent="0">
              <a:spcBef>
                <a:spcPts val="0"/>
              </a:spcBef>
              <a:buNone/>
            </a:pPr>
            <a:r>
              <a:rPr lang="en-US" sz="2200" dirty="0">
                <a:effectLst/>
                <a:latin typeface="Times New Roman" panose="02020603050405020304" pitchFamily="18" charset="0"/>
                <a:ea typeface="Times New Roman" panose="02020603050405020304" pitchFamily="18" charset="0"/>
              </a:rPr>
              <a:t>- Standardize all the numeric features</a:t>
            </a:r>
          </a:p>
          <a:p>
            <a:pPr marL="342900" marR="0" lvl="0" indent="-342900">
              <a:spcBef>
                <a:spcPts val="0"/>
              </a:spcBef>
              <a:spcAft>
                <a:spcPts val="0"/>
              </a:spcAft>
              <a:buFont typeface="Symbol" pitchFamily="2" charset="2"/>
              <a:buChar char=""/>
            </a:pPr>
            <a:r>
              <a:rPr lang="en-US" sz="2600" dirty="0">
                <a:latin typeface="Times New Roman" panose="02020603050405020304" pitchFamily="18" charset="0"/>
                <a:ea typeface="Times New Roman" panose="02020603050405020304" pitchFamily="18" charset="0"/>
              </a:rPr>
              <a:t>Model training: two AI models</a:t>
            </a:r>
          </a:p>
          <a:p>
            <a:pPr marL="457200" lvl="1" indent="0">
              <a:spcBef>
                <a:spcPts val="0"/>
              </a:spcBef>
              <a:buNone/>
            </a:pPr>
            <a:r>
              <a:rPr lang="en-US" sz="2200" dirty="0">
                <a:latin typeface="Times New Roman" panose="02020603050405020304" pitchFamily="18" charset="0"/>
                <a:ea typeface="Times New Roman" panose="02020603050405020304" pitchFamily="18" charset="0"/>
              </a:rPr>
              <a:t>- random forest </a:t>
            </a:r>
          </a:p>
          <a:p>
            <a:pPr marL="457200" lvl="1" indent="0">
              <a:spcBef>
                <a:spcPts val="0"/>
              </a:spcBef>
              <a:buNone/>
            </a:pPr>
            <a:r>
              <a:rPr lang="en-US" sz="2200" dirty="0">
                <a:latin typeface="Times New Roman" panose="02020603050405020304" pitchFamily="18" charset="0"/>
                <a:ea typeface="Times New Roman" panose="02020603050405020304" pitchFamily="18" charset="0"/>
              </a:rPr>
              <a:t>- logistic regression</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2600" dirty="0">
                <a:effectLst/>
                <a:latin typeface="Times New Roman" panose="02020603050405020304" pitchFamily="18" charset="0"/>
                <a:ea typeface="Times New Roman" panose="02020603050405020304" pitchFamily="18" charset="0"/>
              </a:rPr>
              <a:t>Model evaluation</a:t>
            </a:r>
          </a:p>
          <a:p>
            <a:pPr lvl="1">
              <a:spcBef>
                <a:spcPts val="0"/>
              </a:spcBef>
              <a:buFontTx/>
              <a:buChar char="-"/>
            </a:pPr>
            <a:r>
              <a:rPr lang="en-US" sz="2200" dirty="0">
                <a:latin typeface="Times New Roman" panose="02020603050405020304" pitchFamily="18" charset="0"/>
                <a:ea typeface="Times New Roman" panose="02020603050405020304" pitchFamily="18" charset="0"/>
              </a:rPr>
              <a:t>Recall</a:t>
            </a:r>
          </a:p>
          <a:p>
            <a:pPr lvl="1">
              <a:spcBef>
                <a:spcPts val="0"/>
              </a:spcBef>
              <a:buFontTx/>
              <a:buChar char="-"/>
            </a:pPr>
            <a:r>
              <a:rPr lang="en-US" sz="2200" dirty="0">
                <a:effectLst/>
                <a:latin typeface="Times New Roman" panose="02020603050405020304" pitchFamily="18" charset="0"/>
                <a:ea typeface="Times New Roman" panose="02020603050405020304" pitchFamily="18" charset="0"/>
              </a:rPr>
              <a:t>f1-score</a:t>
            </a:r>
          </a:p>
          <a:p>
            <a:pPr lvl="1">
              <a:spcBef>
                <a:spcPts val="0"/>
              </a:spcBef>
              <a:buFontTx/>
              <a:buChar char="-"/>
            </a:pPr>
            <a:r>
              <a:rPr lang="en-US" sz="2200" dirty="0">
                <a:latin typeface="Times New Roman" panose="02020603050405020304" pitchFamily="18" charset="0"/>
              </a:rPr>
              <a:t>ROC AUC score</a:t>
            </a:r>
          </a:p>
          <a:p>
            <a:pPr lvl="1">
              <a:spcBef>
                <a:spcPts val="0"/>
              </a:spcBef>
              <a:buFontTx/>
              <a:buChar char="-"/>
            </a:pPr>
            <a:r>
              <a:rPr lang="en-US" sz="2200" dirty="0">
                <a:latin typeface="Times New Roman" panose="02020603050405020304" pitchFamily="18" charset="0"/>
              </a:rPr>
              <a:t>confusion matrix</a:t>
            </a:r>
          </a:p>
          <a:p>
            <a:pPr lvl="1">
              <a:spcBef>
                <a:spcPts val="0"/>
              </a:spcBef>
              <a:buFontTx/>
              <a:buChar char="-"/>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600" dirty="0"/>
          </a:p>
        </p:txBody>
      </p:sp>
    </p:spTree>
    <p:extLst>
      <p:ext uri="{BB962C8B-B14F-4D97-AF65-F5344CB8AC3E}">
        <p14:creationId xmlns:p14="http://schemas.microsoft.com/office/powerpoint/2010/main" val="337157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961900" y="106881"/>
            <a:ext cx="4417819" cy="854374"/>
          </a:xfrm>
        </p:spPr>
        <p:txBody>
          <a:bodyPr/>
          <a:lstStyle/>
          <a:p>
            <a:r>
              <a:rPr lang="en-US" u="sng" dirty="0"/>
              <a:t>Column Transformation</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19154" y="1327555"/>
            <a:ext cx="4417819" cy="4061359"/>
          </a:xfrm>
        </p:spPr>
        <p:txBody>
          <a:bodyPr>
            <a:normAutofit/>
          </a:bodyPr>
          <a:lstStyle/>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 was prepared for modeling, such as encoding all categorical features using </a:t>
            </a:r>
            <a:r>
              <a:rPr lang="en-US" sz="1800" dirty="0" err="1">
                <a:effectLst/>
                <a:latin typeface="Times New Roman" panose="02020603050405020304" pitchFamily="18" charset="0"/>
                <a:ea typeface="Times New Roman" panose="02020603050405020304" pitchFamily="18" charset="0"/>
              </a:rPr>
              <a:t>OneHotEncoder</a:t>
            </a:r>
            <a:r>
              <a:rPr lang="en-US" sz="1800" dirty="0">
                <a:effectLst/>
                <a:latin typeface="Times New Roman" panose="02020603050405020304" pitchFamily="18" charset="0"/>
                <a:ea typeface="Times New Roman" panose="02020603050405020304" pitchFamily="18" charset="0"/>
              </a:rPr>
              <a:t> and scaling all numerical features using </a:t>
            </a:r>
            <a:r>
              <a:rPr lang="en-US" sz="1800" dirty="0" err="1">
                <a:effectLst/>
                <a:latin typeface="Times New Roman" panose="02020603050405020304" pitchFamily="18" charset="0"/>
                <a:ea typeface="Times New Roman" panose="02020603050405020304" pitchFamily="18" charset="0"/>
              </a:rPr>
              <a:t>StandardScaler</a:t>
            </a:r>
            <a:r>
              <a:rPr lang="en-US" sz="1800" dirty="0">
                <a:effectLst/>
                <a:latin typeface="Times New Roman" panose="02020603050405020304" pitchFamily="18" charset="0"/>
                <a:ea typeface="Times New Roman" panose="02020603050405020304" pitchFamily="18" charset="0"/>
              </a:rPr>
              <a:t>. </a:t>
            </a:r>
          </a:p>
          <a:p>
            <a:pPr marL="342900" indent="-34290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 used the </a:t>
            </a:r>
            <a:r>
              <a:rPr lang="en-US" sz="1800" dirty="0" err="1">
                <a:effectLst/>
                <a:latin typeface="Times New Roman" panose="02020603050405020304" pitchFamily="18" charset="0"/>
                <a:ea typeface="Times New Roman" panose="02020603050405020304" pitchFamily="18" charset="0"/>
              </a:rPr>
              <a:t>ColumnTransformer</a:t>
            </a:r>
            <a:r>
              <a:rPr lang="en-US" sz="1800" dirty="0">
                <a:effectLst/>
                <a:latin typeface="Times New Roman" panose="02020603050405020304" pitchFamily="18" charset="0"/>
                <a:ea typeface="Times New Roman" panose="02020603050405020304" pitchFamily="18" charset="0"/>
              </a:rPr>
              <a:t> and the Pipeline tools from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to make the process more streamlined</a:t>
            </a:r>
            <a:r>
              <a:rPr lang="en-US" dirty="0">
                <a:effectLst/>
              </a:rPr>
              <a:t> </a:t>
            </a:r>
            <a:endParaRPr lang="en-US" dirty="0">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2984E03D-BE82-4F45-80B0-AD15762E7D0A}"/>
              </a:ext>
            </a:extLst>
          </p:cNvPr>
          <p:cNvPicPr>
            <a:picLocks noChangeAspect="1"/>
          </p:cNvPicPr>
          <p:nvPr/>
        </p:nvPicPr>
        <p:blipFill>
          <a:blip r:embed="rId3"/>
          <a:stretch>
            <a:fillRect/>
          </a:stretch>
        </p:blipFill>
        <p:spPr>
          <a:xfrm>
            <a:off x="5060955" y="1173178"/>
            <a:ext cx="6611891" cy="4511643"/>
          </a:xfrm>
          <a:prstGeom prst="rect">
            <a:avLst/>
          </a:prstGeom>
        </p:spPr>
      </p:pic>
    </p:spTree>
    <p:extLst>
      <p:ext uri="{BB962C8B-B14F-4D97-AF65-F5344CB8AC3E}">
        <p14:creationId xmlns:p14="http://schemas.microsoft.com/office/powerpoint/2010/main" val="301217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961900" y="106881"/>
            <a:ext cx="4417819" cy="854374"/>
          </a:xfrm>
        </p:spPr>
        <p:txBody>
          <a:bodyPr/>
          <a:lstStyle/>
          <a:p>
            <a:r>
              <a:rPr lang="en-US" u="sng" dirty="0"/>
              <a:t>Model training</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412278" y="1519395"/>
            <a:ext cx="4417819" cy="4061359"/>
          </a:xfrm>
        </p:spPr>
        <p:txBody>
          <a:bodyPr>
            <a:normAutofit/>
          </a:bodyPr>
          <a:lstStyle/>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Dataset was split into training set and test set. </a:t>
            </a: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training dataset was used to train two machine learning algorithms: random forest and logistic regression. </a:t>
            </a: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Use </a:t>
            </a:r>
            <a:r>
              <a:rPr lang="en-US" sz="1800" dirty="0" err="1">
                <a:effectLst/>
                <a:latin typeface="Times New Roman" panose="02020603050405020304" pitchFamily="18" charset="0"/>
                <a:ea typeface="Times New Roman" panose="02020603050405020304" pitchFamily="18" charset="0"/>
              </a:rPr>
              <a:t>class_weight</a:t>
            </a:r>
            <a:r>
              <a:rPr lang="en-US" sz="1800" dirty="0">
                <a:effectLst/>
                <a:latin typeface="Times New Roman" panose="02020603050405020304" pitchFamily="18" charset="0"/>
                <a:ea typeface="Times New Roman" panose="02020603050405020304" pitchFamily="18" charset="0"/>
              </a:rPr>
              <a:t>="balanced" parameter since the EDA showed the target label was imbalanced.</a:t>
            </a:r>
          </a:p>
        </p:txBody>
      </p:sp>
      <p:pic>
        <p:nvPicPr>
          <p:cNvPr id="4" name="Picture 3">
            <a:extLst>
              <a:ext uri="{FF2B5EF4-FFF2-40B4-BE49-F238E27FC236}">
                <a16:creationId xmlns:a16="http://schemas.microsoft.com/office/drawing/2014/main" id="{48512955-799A-9247-BCF6-6D0303F72D81}"/>
              </a:ext>
            </a:extLst>
          </p:cNvPr>
          <p:cNvPicPr>
            <a:picLocks noChangeAspect="1"/>
          </p:cNvPicPr>
          <p:nvPr/>
        </p:nvPicPr>
        <p:blipFill>
          <a:blip r:embed="rId3"/>
          <a:stretch>
            <a:fillRect/>
          </a:stretch>
        </p:blipFill>
        <p:spPr>
          <a:xfrm>
            <a:off x="5156702" y="1519395"/>
            <a:ext cx="7035298" cy="1622796"/>
          </a:xfrm>
          <a:prstGeom prst="rect">
            <a:avLst/>
          </a:prstGeom>
        </p:spPr>
      </p:pic>
      <p:pic>
        <p:nvPicPr>
          <p:cNvPr id="5" name="Picture 4">
            <a:extLst>
              <a:ext uri="{FF2B5EF4-FFF2-40B4-BE49-F238E27FC236}">
                <a16:creationId xmlns:a16="http://schemas.microsoft.com/office/drawing/2014/main" id="{F1B551EA-D331-A440-8657-46096B13DC36}"/>
              </a:ext>
            </a:extLst>
          </p:cNvPr>
          <p:cNvPicPr>
            <a:picLocks noChangeAspect="1"/>
          </p:cNvPicPr>
          <p:nvPr/>
        </p:nvPicPr>
        <p:blipFill>
          <a:blip r:embed="rId4"/>
          <a:stretch>
            <a:fillRect/>
          </a:stretch>
        </p:blipFill>
        <p:spPr>
          <a:xfrm>
            <a:off x="5156702" y="3700331"/>
            <a:ext cx="5805861" cy="1774305"/>
          </a:xfrm>
          <a:prstGeom prst="rect">
            <a:avLst/>
          </a:prstGeom>
        </p:spPr>
      </p:pic>
    </p:spTree>
    <p:extLst>
      <p:ext uri="{BB962C8B-B14F-4D97-AF65-F5344CB8AC3E}">
        <p14:creationId xmlns:p14="http://schemas.microsoft.com/office/powerpoint/2010/main" val="329893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268CC-8F89-0D40-949F-FE77F77FB6FE}"/>
              </a:ext>
            </a:extLst>
          </p:cNvPr>
          <p:cNvSpPr>
            <a:spLocks noGrp="1"/>
          </p:cNvSpPr>
          <p:nvPr>
            <p:ph type="title"/>
          </p:nvPr>
        </p:nvSpPr>
        <p:spPr/>
        <p:txBody>
          <a:bodyPr/>
          <a:lstStyle/>
          <a:p>
            <a:r>
              <a:rPr lang="en-US" u="sng" dirty="0"/>
              <a:t>Evaluation of Model Performance</a:t>
            </a:r>
            <a:r>
              <a:rPr lang="en-US" u="sng" dirty="0">
                <a:solidFill>
                  <a:srgbClr val="C00000"/>
                </a:solidFill>
              </a:rPr>
              <a:t>: Recall and F1-score</a:t>
            </a:r>
          </a:p>
        </p:txBody>
      </p:sp>
      <p:pic>
        <p:nvPicPr>
          <p:cNvPr id="10" name="Content Placeholder 9" descr="Table&#10;&#10;Description automatically generated">
            <a:extLst>
              <a:ext uri="{FF2B5EF4-FFF2-40B4-BE49-F238E27FC236}">
                <a16:creationId xmlns:a16="http://schemas.microsoft.com/office/drawing/2014/main" id="{A6A7EBE2-3B93-7840-A8FC-7DF1B6CB8762}"/>
              </a:ext>
            </a:extLst>
          </p:cNvPr>
          <p:cNvPicPr>
            <a:picLocks noGrp="1" noChangeAspect="1"/>
          </p:cNvPicPr>
          <p:nvPr>
            <p:ph sz="half" idx="2"/>
          </p:nvPr>
        </p:nvPicPr>
        <p:blipFill>
          <a:blip r:embed="rId2"/>
          <a:stretch>
            <a:fillRect/>
          </a:stretch>
        </p:blipFill>
        <p:spPr>
          <a:xfrm>
            <a:off x="586143" y="1690688"/>
            <a:ext cx="5743536" cy="2463397"/>
          </a:xfrm>
          <a:prstGeom prst="rect">
            <a:avLst/>
          </a:prstGeom>
        </p:spPr>
      </p:pic>
      <p:pic>
        <p:nvPicPr>
          <p:cNvPr id="11" name="Content Placeholder 10" descr="Table&#10;&#10;Description automatically generated">
            <a:extLst>
              <a:ext uri="{FF2B5EF4-FFF2-40B4-BE49-F238E27FC236}">
                <a16:creationId xmlns:a16="http://schemas.microsoft.com/office/drawing/2014/main" id="{C8F7232B-5EC3-F349-9643-F5A321E2C197}"/>
              </a:ext>
            </a:extLst>
          </p:cNvPr>
          <p:cNvPicPr>
            <a:picLocks noGrp="1" noChangeAspect="1"/>
          </p:cNvPicPr>
          <p:nvPr>
            <p:ph sz="quarter" idx="4"/>
          </p:nvPr>
        </p:nvPicPr>
        <p:blipFill>
          <a:blip r:embed="rId3"/>
          <a:stretch>
            <a:fillRect/>
          </a:stretch>
        </p:blipFill>
        <p:spPr>
          <a:xfrm>
            <a:off x="6766559" y="1569720"/>
            <a:ext cx="4628037" cy="2468287"/>
          </a:xfrm>
          <a:prstGeom prst="rect">
            <a:avLst/>
          </a:prstGeom>
        </p:spPr>
      </p:pic>
      <p:sp>
        <p:nvSpPr>
          <p:cNvPr id="13" name="Text Placeholder 12">
            <a:extLst>
              <a:ext uri="{FF2B5EF4-FFF2-40B4-BE49-F238E27FC236}">
                <a16:creationId xmlns:a16="http://schemas.microsoft.com/office/drawing/2014/main" id="{06F72E07-1461-2847-9162-FC8E500B739B}"/>
              </a:ext>
            </a:extLst>
          </p:cNvPr>
          <p:cNvSpPr>
            <a:spLocks noGrp="1"/>
          </p:cNvSpPr>
          <p:nvPr>
            <p:ph type="body" idx="1"/>
          </p:nvPr>
        </p:nvSpPr>
        <p:spPr>
          <a:xfrm>
            <a:off x="586142" y="4274343"/>
            <a:ext cx="11194377" cy="2463397"/>
          </a:xfrm>
        </p:spPr>
        <p:txBody>
          <a:bodyPr>
            <a:noAutofit/>
          </a:bodyPr>
          <a:lstStyle/>
          <a:p>
            <a:pPr marL="342900" indent="-342900">
              <a:buFont typeface="Arial" panose="020B0604020202020204" pitchFamily="34" charset="0"/>
              <a:buChar char="•"/>
            </a:pPr>
            <a:r>
              <a:rPr lang="en-US" sz="2000" b="0" dirty="0"/>
              <a:t>Label 1 is our focus</a:t>
            </a:r>
          </a:p>
          <a:p>
            <a:pPr marL="342900" indent="-342900">
              <a:buFont typeface="Arial" panose="020B0604020202020204" pitchFamily="34" charset="0"/>
              <a:buChar char="•"/>
            </a:pPr>
            <a:r>
              <a:rPr lang="en-US" sz="2000" b="0" dirty="0"/>
              <a:t>“recall” metric is more important than “precision” as it’s more costly to miss-classify a churner into non-churner than the other way round – We want to identify as many potential churns as possible</a:t>
            </a:r>
          </a:p>
          <a:p>
            <a:pPr marL="342900" indent="-342900">
              <a:buFont typeface="Arial" panose="020B0604020202020204" pitchFamily="34" charset="0"/>
              <a:buChar char="•"/>
            </a:pPr>
            <a:r>
              <a:rPr lang="en-US" sz="2000" b="0" dirty="0"/>
              <a:t>random forest performs not as well as logistic regression in terms of “recall” and “F1-score” for label 1(churn): random forest has a recall of 0.45, much lower than 0.81 from the logistic regression. Logistic regression’s f1-score 0.63 also outperforms that of random forest (0.53).  Therefore, in terms of both recall and f1-score, logistic regression is the winner.</a:t>
            </a: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409273E0-214F-6143-9B84-FE81AC8E4B1A}"/>
                  </a:ext>
                </a:extLst>
              </p14:cNvPr>
              <p14:cNvContentPartPr/>
              <p14:nvPr/>
            </p14:nvContentPartPr>
            <p14:xfrm>
              <a:off x="2695080" y="3358560"/>
              <a:ext cx="466920" cy="35640"/>
            </p14:xfrm>
          </p:contentPart>
        </mc:Choice>
        <mc:Fallback>
          <p:pic>
            <p:nvPicPr>
              <p:cNvPr id="14" name="Ink 13">
                <a:extLst>
                  <a:ext uri="{FF2B5EF4-FFF2-40B4-BE49-F238E27FC236}">
                    <a16:creationId xmlns:a16="http://schemas.microsoft.com/office/drawing/2014/main" id="{409273E0-214F-6143-9B84-FE81AC8E4B1A}"/>
                  </a:ext>
                </a:extLst>
              </p:cNvPr>
              <p:cNvPicPr/>
              <p:nvPr/>
            </p:nvPicPr>
            <p:blipFill>
              <a:blip r:embed="rId5"/>
              <a:stretch>
                <a:fillRect/>
              </a:stretch>
            </p:blipFill>
            <p:spPr>
              <a:xfrm>
                <a:off x="2686440" y="3349920"/>
                <a:ext cx="4845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88E4EEB4-1147-994A-A3C6-3468C0A76B7F}"/>
                  </a:ext>
                </a:extLst>
              </p14:cNvPr>
              <p14:cNvContentPartPr/>
              <p14:nvPr/>
            </p14:nvContentPartPr>
            <p14:xfrm>
              <a:off x="9148080" y="3340920"/>
              <a:ext cx="467280" cy="89640"/>
            </p14:xfrm>
          </p:contentPart>
        </mc:Choice>
        <mc:Fallback>
          <p:pic>
            <p:nvPicPr>
              <p:cNvPr id="15" name="Ink 14">
                <a:extLst>
                  <a:ext uri="{FF2B5EF4-FFF2-40B4-BE49-F238E27FC236}">
                    <a16:creationId xmlns:a16="http://schemas.microsoft.com/office/drawing/2014/main" id="{88E4EEB4-1147-994A-A3C6-3468C0A76B7F}"/>
                  </a:ext>
                </a:extLst>
              </p:cNvPr>
              <p:cNvPicPr/>
              <p:nvPr/>
            </p:nvPicPr>
            <p:blipFill>
              <a:blip r:embed="rId7"/>
              <a:stretch>
                <a:fillRect/>
              </a:stretch>
            </p:blipFill>
            <p:spPr>
              <a:xfrm>
                <a:off x="9139440" y="3332280"/>
                <a:ext cx="4849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A0DE85C9-8FB8-504B-9658-5A6F90102C15}"/>
                  </a:ext>
                </a:extLst>
              </p14:cNvPr>
              <p14:cNvContentPartPr/>
              <p14:nvPr/>
            </p14:nvContentPartPr>
            <p14:xfrm>
              <a:off x="3494640" y="3122760"/>
              <a:ext cx="477720" cy="288360"/>
            </p14:xfrm>
          </p:contentPart>
        </mc:Choice>
        <mc:Fallback>
          <p:pic>
            <p:nvPicPr>
              <p:cNvPr id="16" name="Ink 15">
                <a:extLst>
                  <a:ext uri="{FF2B5EF4-FFF2-40B4-BE49-F238E27FC236}">
                    <a16:creationId xmlns:a16="http://schemas.microsoft.com/office/drawing/2014/main" id="{A0DE85C9-8FB8-504B-9658-5A6F90102C15}"/>
                  </a:ext>
                </a:extLst>
              </p:cNvPr>
              <p:cNvPicPr/>
              <p:nvPr/>
            </p:nvPicPr>
            <p:blipFill>
              <a:blip r:embed="rId9"/>
              <a:stretch>
                <a:fillRect/>
              </a:stretch>
            </p:blipFill>
            <p:spPr>
              <a:xfrm>
                <a:off x="3485640" y="3114120"/>
                <a:ext cx="4953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5BFA5CF3-C038-FD49-B51D-5933CC69CD67}"/>
                  </a:ext>
                </a:extLst>
              </p14:cNvPr>
              <p14:cNvContentPartPr/>
              <p14:nvPr/>
            </p14:nvContentPartPr>
            <p14:xfrm>
              <a:off x="9894720" y="3081000"/>
              <a:ext cx="513000" cy="375480"/>
            </p14:xfrm>
          </p:contentPart>
        </mc:Choice>
        <mc:Fallback>
          <p:pic>
            <p:nvPicPr>
              <p:cNvPr id="17" name="Ink 16">
                <a:extLst>
                  <a:ext uri="{FF2B5EF4-FFF2-40B4-BE49-F238E27FC236}">
                    <a16:creationId xmlns:a16="http://schemas.microsoft.com/office/drawing/2014/main" id="{5BFA5CF3-C038-FD49-B51D-5933CC69CD67}"/>
                  </a:ext>
                </a:extLst>
              </p:cNvPr>
              <p:cNvPicPr/>
              <p:nvPr/>
            </p:nvPicPr>
            <p:blipFill>
              <a:blip r:embed="rId11"/>
              <a:stretch>
                <a:fillRect/>
              </a:stretch>
            </p:blipFill>
            <p:spPr>
              <a:xfrm>
                <a:off x="9885720" y="3072000"/>
                <a:ext cx="530640" cy="393120"/>
              </a:xfrm>
              <a:prstGeom prst="rect">
                <a:avLst/>
              </a:prstGeom>
            </p:spPr>
          </p:pic>
        </mc:Fallback>
      </mc:AlternateContent>
    </p:spTree>
    <p:extLst>
      <p:ext uri="{BB962C8B-B14F-4D97-AF65-F5344CB8AC3E}">
        <p14:creationId xmlns:p14="http://schemas.microsoft.com/office/powerpoint/2010/main" val="187595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E942-4405-B947-A1ED-DB1096900FD9}"/>
              </a:ext>
            </a:extLst>
          </p:cNvPr>
          <p:cNvSpPr>
            <a:spLocks noGrp="1"/>
          </p:cNvSpPr>
          <p:nvPr>
            <p:ph type="title"/>
          </p:nvPr>
        </p:nvSpPr>
        <p:spPr/>
        <p:txBody>
          <a:bodyPr>
            <a:normAutofit/>
          </a:bodyPr>
          <a:lstStyle/>
          <a:p>
            <a:r>
              <a:rPr lang="en-US" sz="4600" dirty="0">
                <a:solidFill>
                  <a:srgbClr val="FFFFFF"/>
                </a:solidFill>
              </a:rPr>
              <a:t>Business Problem</a:t>
            </a:r>
          </a:p>
        </p:txBody>
      </p:sp>
      <p:sp>
        <p:nvSpPr>
          <p:cNvPr id="3" name="Content Placeholder 2">
            <a:extLst>
              <a:ext uri="{FF2B5EF4-FFF2-40B4-BE49-F238E27FC236}">
                <a16:creationId xmlns:a16="http://schemas.microsoft.com/office/drawing/2014/main" id="{E3FFF142-477B-5749-B0E6-99ED9A5BFBAE}"/>
              </a:ext>
            </a:extLst>
          </p:cNvPr>
          <p:cNvSpPr>
            <a:spLocks noGrp="1"/>
          </p:cNvSpPr>
          <p:nvPr>
            <p:ph idx="1"/>
          </p:nvPr>
        </p:nvSpPr>
        <p:spPr/>
        <p:txBody>
          <a:bodyPr>
            <a:normAutofit/>
          </a:bodyPr>
          <a:lstStyle/>
          <a:p>
            <a:r>
              <a:rPr lang="en-US" sz="2400" dirty="0"/>
              <a:t>Customer churn is a big problem in the telecom industry, resulting in profit loss.</a:t>
            </a:r>
          </a:p>
          <a:p>
            <a:r>
              <a:rPr lang="en-US" sz="2400" dirty="0"/>
              <a:t>It’s more expensive to acquire new customers than to retain existing customers. </a:t>
            </a:r>
          </a:p>
          <a:p>
            <a:r>
              <a:rPr lang="en-US" sz="2400" dirty="0"/>
              <a:t>Solution: </a:t>
            </a:r>
          </a:p>
          <a:p>
            <a:pPr marL="457200" lvl="1" indent="0">
              <a:buNone/>
            </a:pPr>
            <a:r>
              <a:rPr lang="en-US" dirty="0"/>
              <a:t>We can gather customer data and leverage machine learning algorithms to predict whether a customer will churn or not, which will offer a valuable tool for CRM team to target these potential churners by developing effective customer retention strategies to reduce churn rate and minimize the risk of profit loss.</a:t>
            </a:r>
          </a:p>
        </p:txBody>
      </p:sp>
    </p:spTree>
    <p:extLst>
      <p:ext uri="{BB962C8B-B14F-4D97-AF65-F5344CB8AC3E}">
        <p14:creationId xmlns:p14="http://schemas.microsoft.com/office/powerpoint/2010/main" val="1785927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268CC-8F89-0D40-949F-FE77F77FB6FE}"/>
              </a:ext>
            </a:extLst>
          </p:cNvPr>
          <p:cNvSpPr>
            <a:spLocks noGrp="1"/>
          </p:cNvSpPr>
          <p:nvPr>
            <p:ph type="title"/>
          </p:nvPr>
        </p:nvSpPr>
        <p:spPr/>
        <p:txBody>
          <a:bodyPr/>
          <a:lstStyle/>
          <a:p>
            <a:r>
              <a:rPr lang="en-US" u="sng" dirty="0"/>
              <a:t>Evaluation of Model Performance: </a:t>
            </a:r>
            <a:r>
              <a:rPr lang="en-US" u="sng" dirty="0">
                <a:solidFill>
                  <a:srgbClr val="C00000"/>
                </a:solidFill>
              </a:rPr>
              <a:t>ROC AUC</a:t>
            </a:r>
          </a:p>
        </p:txBody>
      </p:sp>
      <p:sp>
        <p:nvSpPr>
          <p:cNvPr id="13" name="Text Placeholder 12">
            <a:extLst>
              <a:ext uri="{FF2B5EF4-FFF2-40B4-BE49-F238E27FC236}">
                <a16:creationId xmlns:a16="http://schemas.microsoft.com/office/drawing/2014/main" id="{06F72E07-1461-2847-9162-FC8E500B739B}"/>
              </a:ext>
            </a:extLst>
          </p:cNvPr>
          <p:cNvSpPr>
            <a:spLocks noGrp="1"/>
          </p:cNvSpPr>
          <p:nvPr>
            <p:ph type="body" idx="1"/>
          </p:nvPr>
        </p:nvSpPr>
        <p:spPr>
          <a:xfrm>
            <a:off x="586142" y="5174398"/>
            <a:ext cx="11194377" cy="938501"/>
          </a:xfrm>
        </p:spPr>
        <p:txBody>
          <a:bodyPr>
            <a:noAutofit/>
          </a:bodyPr>
          <a:lstStyle/>
          <a:p>
            <a:pPr marL="342900" indent="-342900">
              <a:buFont typeface="Arial" panose="020B0604020202020204" pitchFamily="34" charset="0"/>
              <a:buChar char="•"/>
            </a:pPr>
            <a:r>
              <a:rPr lang="en-US" sz="2000" b="0" dirty="0"/>
              <a:t>Logistic Regression’s ROC AUC score is 0.84, slightly higher than that of random forest (0.82).</a:t>
            </a:r>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409273E0-214F-6143-9B84-FE81AC8E4B1A}"/>
                  </a:ext>
                </a:extLst>
              </p14:cNvPr>
              <p14:cNvContentPartPr/>
              <p14:nvPr/>
            </p14:nvContentPartPr>
            <p14:xfrm>
              <a:off x="2695080" y="3358560"/>
              <a:ext cx="466920" cy="35640"/>
            </p14:xfrm>
          </p:contentPart>
        </mc:Choice>
        <mc:Fallback>
          <p:pic>
            <p:nvPicPr>
              <p:cNvPr id="14" name="Ink 13">
                <a:extLst>
                  <a:ext uri="{FF2B5EF4-FFF2-40B4-BE49-F238E27FC236}">
                    <a16:creationId xmlns:a16="http://schemas.microsoft.com/office/drawing/2014/main" id="{409273E0-214F-6143-9B84-FE81AC8E4B1A}"/>
                  </a:ext>
                </a:extLst>
              </p:cNvPr>
              <p:cNvPicPr/>
              <p:nvPr/>
            </p:nvPicPr>
            <p:blipFill>
              <a:blip r:embed="rId4"/>
              <a:stretch>
                <a:fillRect/>
              </a:stretch>
            </p:blipFill>
            <p:spPr>
              <a:xfrm>
                <a:off x="2686080" y="3349560"/>
                <a:ext cx="4845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88E4EEB4-1147-994A-A3C6-3468C0A76B7F}"/>
                  </a:ext>
                </a:extLst>
              </p14:cNvPr>
              <p14:cNvContentPartPr/>
              <p14:nvPr/>
            </p14:nvContentPartPr>
            <p14:xfrm>
              <a:off x="9148080" y="3340920"/>
              <a:ext cx="467280" cy="89640"/>
            </p14:xfrm>
          </p:contentPart>
        </mc:Choice>
        <mc:Fallback>
          <p:pic>
            <p:nvPicPr>
              <p:cNvPr id="15" name="Ink 14">
                <a:extLst>
                  <a:ext uri="{FF2B5EF4-FFF2-40B4-BE49-F238E27FC236}">
                    <a16:creationId xmlns:a16="http://schemas.microsoft.com/office/drawing/2014/main" id="{88E4EEB4-1147-994A-A3C6-3468C0A76B7F}"/>
                  </a:ext>
                </a:extLst>
              </p:cNvPr>
              <p:cNvPicPr/>
              <p:nvPr/>
            </p:nvPicPr>
            <p:blipFill>
              <a:blip r:embed="rId6"/>
              <a:stretch>
                <a:fillRect/>
              </a:stretch>
            </p:blipFill>
            <p:spPr>
              <a:xfrm>
                <a:off x="9139080" y="3331884"/>
                <a:ext cx="484920" cy="10735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A0DE85C9-8FB8-504B-9658-5A6F90102C15}"/>
                  </a:ext>
                </a:extLst>
              </p14:cNvPr>
              <p14:cNvContentPartPr/>
              <p14:nvPr/>
            </p14:nvContentPartPr>
            <p14:xfrm>
              <a:off x="3494640" y="3122760"/>
              <a:ext cx="477720" cy="288360"/>
            </p14:xfrm>
          </p:contentPart>
        </mc:Choice>
        <mc:Fallback>
          <p:pic>
            <p:nvPicPr>
              <p:cNvPr id="16" name="Ink 15">
                <a:extLst>
                  <a:ext uri="{FF2B5EF4-FFF2-40B4-BE49-F238E27FC236}">
                    <a16:creationId xmlns:a16="http://schemas.microsoft.com/office/drawing/2014/main" id="{A0DE85C9-8FB8-504B-9658-5A6F90102C15}"/>
                  </a:ext>
                </a:extLst>
              </p:cNvPr>
              <p:cNvPicPr/>
              <p:nvPr/>
            </p:nvPicPr>
            <p:blipFill>
              <a:blip r:embed="rId8"/>
              <a:stretch>
                <a:fillRect/>
              </a:stretch>
            </p:blipFill>
            <p:spPr>
              <a:xfrm>
                <a:off x="3485647" y="3113749"/>
                <a:ext cx="495347" cy="30602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5BFA5CF3-C038-FD49-B51D-5933CC69CD67}"/>
                  </a:ext>
                </a:extLst>
              </p14:cNvPr>
              <p14:cNvContentPartPr/>
              <p14:nvPr/>
            </p14:nvContentPartPr>
            <p14:xfrm>
              <a:off x="9894720" y="3081000"/>
              <a:ext cx="513000" cy="375480"/>
            </p14:xfrm>
          </p:contentPart>
        </mc:Choice>
        <mc:Fallback>
          <p:pic>
            <p:nvPicPr>
              <p:cNvPr id="17" name="Ink 16">
                <a:extLst>
                  <a:ext uri="{FF2B5EF4-FFF2-40B4-BE49-F238E27FC236}">
                    <a16:creationId xmlns:a16="http://schemas.microsoft.com/office/drawing/2014/main" id="{5BFA5CF3-C038-FD49-B51D-5933CC69CD67}"/>
                  </a:ext>
                </a:extLst>
              </p:cNvPr>
              <p:cNvPicPr/>
              <p:nvPr/>
            </p:nvPicPr>
            <p:blipFill>
              <a:blip r:embed="rId10"/>
              <a:stretch>
                <a:fillRect/>
              </a:stretch>
            </p:blipFill>
            <p:spPr>
              <a:xfrm>
                <a:off x="9885720" y="3072000"/>
                <a:ext cx="530640" cy="393120"/>
              </a:xfrm>
              <a:prstGeom prst="rect">
                <a:avLst/>
              </a:prstGeom>
            </p:spPr>
          </p:pic>
        </mc:Fallback>
      </mc:AlternateContent>
      <p:pic>
        <p:nvPicPr>
          <p:cNvPr id="18" name="Content Placeholder 17" descr="Chart, line chart&#10;&#10;Description automatically generated">
            <a:extLst>
              <a:ext uri="{FF2B5EF4-FFF2-40B4-BE49-F238E27FC236}">
                <a16:creationId xmlns:a16="http://schemas.microsoft.com/office/drawing/2014/main" id="{1F5F4853-5481-5245-A9FA-7AB4372D3964}"/>
              </a:ext>
            </a:extLst>
          </p:cNvPr>
          <p:cNvPicPr>
            <a:picLocks noGrp="1" noChangeAspect="1"/>
          </p:cNvPicPr>
          <p:nvPr>
            <p:ph sz="half" idx="2"/>
          </p:nvPr>
        </p:nvPicPr>
        <p:blipFill>
          <a:blip r:embed="rId11"/>
          <a:stretch>
            <a:fillRect/>
          </a:stretch>
        </p:blipFill>
        <p:spPr>
          <a:xfrm>
            <a:off x="915746" y="1507441"/>
            <a:ext cx="5157787" cy="3666958"/>
          </a:xfrm>
          <a:prstGeom prst="rect">
            <a:avLst/>
          </a:prstGeom>
        </p:spPr>
      </p:pic>
      <p:pic>
        <p:nvPicPr>
          <p:cNvPr id="19" name="Content Placeholder 18" descr="Chart, line chart&#10;&#10;Description automatically generated">
            <a:extLst>
              <a:ext uri="{FF2B5EF4-FFF2-40B4-BE49-F238E27FC236}">
                <a16:creationId xmlns:a16="http://schemas.microsoft.com/office/drawing/2014/main" id="{2E2F8FDA-D921-8E49-8354-69122C73798D}"/>
              </a:ext>
            </a:extLst>
          </p:cNvPr>
          <p:cNvPicPr>
            <a:picLocks noGrp="1" noChangeAspect="1"/>
          </p:cNvPicPr>
          <p:nvPr>
            <p:ph sz="quarter" idx="4"/>
          </p:nvPr>
        </p:nvPicPr>
        <p:blipFill>
          <a:blip r:embed="rId12"/>
          <a:stretch>
            <a:fillRect/>
          </a:stretch>
        </p:blipFill>
        <p:spPr>
          <a:xfrm>
            <a:off x="6221533" y="1525933"/>
            <a:ext cx="5183188" cy="3665254"/>
          </a:xfrm>
          <a:prstGeom prst="rect">
            <a:avLst/>
          </a:prstGeom>
        </p:spPr>
      </p:pic>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CA52CFC4-2444-0841-B317-C669FB3DEFC1}"/>
                  </a:ext>
                </a:extLst>
              </p14:cNvPr>
              <p14:cNvContentPartPr/>
              <p14:nvPr/>
            </p14:nvContentPartPr>
            <p14:xfrm>
              <a:off x="4811880" y="4059840"/>
              <a:ext cx="1027080" cy="600120"/>
            </p14:xfrm>
          </p:contentPart>
        </mc:Choice>
        <mc:Fallback>
          <p:pic>
            <p:nvPicPr>
              <p:cNvPr id="8" name="Ink 7">
                <a:extLst>
                  <a:ext uri="{FF2B5EF4-FFF2-40B4-BE49-F238E27FC236}">
                    <a16:creationId xmlns:a16="http://schemas.microsoft.com/office/drawing/2014/main" id="{CA52CFC4-2444-0841-B317-C669FB3DEFC1}"/>
                  </a:ext>
                </a:extLst>
              </p:cNvPr>
              <p:cNvPicPr/>
              <p:nvPr/>
            </p:nvPicPr>
            <p:blipFill>
              <a:blip r:embed="rId14"/>
              <a:stretch>
                <a:fillRect/>
              </a:stretch>
            </p:blipFill>
            <p:spPr>
              <a:xfrm>
                <a:off x="4802880" y="4051200"/>
                <a:ext cx="104472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1B3519C9-06F6-634B-8DDF-1F267AB44340}"/>
                  </a:ext>
                </a:extLst>
              </p14:cNvPr>
              <p14:cNvContentPartPr/>
              <p14:nvPr/>
            </p14:nvContentPartPr>
            <p14:xfrm>
              <a:off x="10327800" y="4091880"/>
              <a:ext cx="1038240" cy="616680"/>
            </p14:xfrm>
          </p:contentPart>
        </mc:Choice>
        <mc:Fallback>
          <p:pic>
            <p:nvPicPr>
              <p:cNvPr id="9" name="Ink 8">
                <a:extLst>
                  <a:ext uri="{FF2B5EF4-FFF2-40B4-BE49-F238E27FC236}">
                    <a16:creationId xmlns:a16="http://schemas.microsoft.com/office/drawing/2014/main" id="{1B3519C9-06F6-634B-8DDF-1F267AB44340}"/>
                  </a:ext>
                </a:extLst>
              </p:cNvPr>
              <p:cNvPicPr/>
              <p:nvPr/>
            </p:nvPicPr>
            <p:blipFill>
              <a:blip r:embed="rId16"/>
              <a:stretch>
                <a:fillRect/>
              </a:stretch>
            </p:blipFill>
            <p:spPr>
              <a:xfrm>
                <a:off x="10319160" y="4083240"/>
                <a:ext cx="1055880" cy="634320"/>
              </a:xfrm>
              <a:prstGeom prst="rect">
                <a:avLst/>
              </a:prstGeom>
            </p:spPr>
          </p:pic>
        </mc:Fallback>
      </mc:AlternateContent>
    </p:spTree>
    <p:extLst>
      <p:ext uri="{BB962C8B-B14F-4D97-AF65-F5344CB8AC3E}">
        <p14:creationId xmlns:p14="http://schemas.microsoft.com/office/powerpoint/2010/main" val="326221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268CC-8F89-0D40-949F-FE77F77FB6FE}"/>
              </a:ext>
            </a:extLst>
          </p:cNvPr>
          <p:cNvSpPr>
            <a:spLocks noGrp="1"/>
          </p:cNvSpPr>
          <p:nvPr>
            <p:ph type="title"/>
          </p:nvPr>
        </p:nvSpPr>
        <p:spPr/>
        <p:txBody>
          <a:bodyPr/>
          <a:lstStyle/>
          <a:p>
            <a:r>
              <a:rPr lang="en-US" u="sng" dirty="0"/>
              <a:t>Evaluation of Model Performance</a:t>
            </a:r>
            <a:r>
              <a:rPr lang="en-US" u="sng" dirty="0">
                <a:solidFill>
                  <a:srgbClr val="C00000"/>
                </a:solidFill>
              </a:rPr>
              <a:t>: confusion matrix</a:t>
            </a:r>
          </a:p>
        </p:txBody>
      </p:sp>
      <p:sp>
        <p:nvSpPr>
          <p:cNvPr id="13" name="Text Placeholder 12">
            <a:extLst>
              <a:ext uri="{FF2B5EF4-FFF2-40B4-BE49-F238E27FC236}">
                <a16:creationId xmlns:a16="http://schemas.microsoft.com/office/drawing/2014/main" id="{06F72E07-1461-2847-9162-FC8E500B739B}"/>
              </a:ext>
            </a:extLst>
          </p:cNvPr>
          <p:cNvSpPr>
            <a:spLocks noGrp="1"/>
          </p:cNvSpPr>
          <p:nvPr>
            <p:ph type="body" idx="1"/>
          </p:nvPr>
        </p:nvSpPr>
        <p:spPr>
          <a:xfrm>
            <a:off x="422611" y="4752196"/>
            <a:ext cx="11194377" cy="1909803"/>
          </a:xfrm>
        </p:spPr>
        <p:txBody>
          <a:bodyPr>
            <a:noAutofit/>
          </a:bodyPr>
          <a:lstStyle/>
          <a:p>
            <a:pPr marL="285750" marR="0" indent="-285750">
              <a:lnSpc>
                <a:spcPct val="100000"/>
              </a:lnSpc>
              <a:spcBef>
                <a:spcPts val="0"/>
              </a:spcBef>
              <a:spcAft>
                <a:spcPts val="0"/>
              </a:spcAft>
              <a:buFont typeface="Arial" panose="020B0604020202020204" pitchFamily="34" charset="0"/>
              <a:buChar char="•"/>
            </a:pPr>
            <a:r>
              <a:rPr lang="en-US" sz="2000" b="0" dirty="0">
                <a:effectLst/>
                <a:latin typeface="Times New Roman" panose="02020603050405020304" pitchFamily="18" charset="0"/>
                <a:ea typeface="Times New Roman" panose="02020603050405020304" pitchFamily="18" charset="0"/>
              </a:rPr>
              <a:t>model 2 (logistic regression) is able to identify churners much better than random forest, with only 108 cases missed, about one third (1/3) of the misclassification cases by random forest (307). </a:t>
            </a:r>
          </a:p>
          <a:p>
            <a:pPr marL="342900" indent="-342900">
              <a:buFont typeface="Arial" panose="020B0604020202020204" pitchFamily="34" charset="0"/>
              <a:buChar char="•"/>
            </a:pPr>
            <a:endParaRPr lang="en-US" sz="2000" b="0" dirty="0"/>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409273E0-214F-6143-9B84-FE81AC8E4B1A}"/>
                  </a:ext>
                </a:extLst>
              </p14:cNvPr>
              <p14:cNvContentPartPr/>
              <p14:nvPr/>
            </p14:nvContentPartPr>
            <p14:xfrm>
              <a:off x="2695080" y="3358560"/>
              <a:ext cx="466920" cy="35640"/>
            </p14:xfrm>
          </p:contentPart>
        </mc:Choice>
        <mc:Fallback>
          <p:pic>
            <p:nvPicPr>
              <p:cNvPr id="14" name="Ink 13">
                <a:extLst>
                  <a:ext uri="{FF2B5EF4-FFF2-40B4-BE49-F238E27FC236}">
                    <a16:creationId xmlns:a16="http://schemas.microsoft.com/office/drawing/2014/main" id="{409273E0-214F-6143-9B84-FE81AC8E4B1A}"/>
                  </a:ext>
                </a:extLst>
              </p:cNvPr>
              <p:cNvPicPr/>
              <p:nvPr/>
            </p:nvPicPr>
            <p:blipFill>
              <a:blip r:embed="rId4"/>
              <a:stretch>
                <a:fillRect/>
              </a:stretch>
            </p:blipFill>
            <p:spPr>
              <a:xfrm>
                <a:off x="2686080" y="3349560"/>
                <a:ext cx="4845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A0DE85C9-8FB8-504B-9658-5A6F90102C15}"/>
                  </a:ext>
                </a:extLst>
              </p14:cNvPr>
              <p14:cNvContentPartPr/>
              <p14:nvPr/>
            </p14:nvContentPartPr>
            <p14:xfrm>
              <a:off x="3494640" y="3122760"/>
              <a:ext cx="477720" cy="288360"/>
            </p14:xfrm>
          </p:contentPart>
        </mc:Choice>
        <mc:Fallback>
          <p:pic>
            <p:nvPicPr>
              <p:cNvPr id="16" name="Ink 15">
                <a:extLst>
                  <a:ext uri="{FF2B5EF4-FFF2-40B4-BE49-F238E27FC236}">
                    <a16:creationId xmlns:a16="http://schemas.microsoft.com/office/drawing/2014/main" id="{A0DE85C9-8FB8-504B-9658-5A6F90102C15}"/>
                  </a:ext>
                </a:extLst>
              </p:cNvPr>
              <p:cNvPicPr/>
              <p:nvPr/>
            </p:nvPicPr>
            <p:blipFill>
              <a:blip r:embed="rId6"/>
              <a:stretch>
                <a:fillRect/>
              </a:stretch>
            </p:blipFill>
            <p:spPr>
              <a:xfrm>
                <a:off x="3485647" y="3113749"/>
                <a:ext cx="495347" cy="30602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C6EB9F40-71DF-BC47-9015-F3CFC7C73C16}"/>
                  </a:ext>
                </a:extLst>
              </p14:cNvPr>
              <p14:cNvContentPartPr/>
              <p14:nvPr/>
            </p14:nvContentPartPr>
            <p14:xfrm>
              <a:off x="2906040" y="3307800"/>
              <a:ext cx="360" cy="360"/>
            </p14:xfrm>
          </p:contentPart>
        </mc:Choice>
        <mc:Fallback>
          <p:pic>
            <p:nvPicPr>
              <p:cNvPr id="2" name="Ink 1">
                <a:extLst>
                  <a:ext uri="{FF2B5EF4-FFF2-40B4-BE49-F238E27FC236}">
                    <a16:creationId xmlns:a16="http://schemas.microsoft.com/office/drawing/2014/main" id="{C6EB9F40-71DF-BC47-9015-F3CFC7C73C16}"/>
                  </a:ext>
                </a:extLst>
              </p:cNvPr>
              <p:cNvPicPr/>
              <p:nvPr/>
            </p:nvPicPr>
            <p:blipFill>
              <a:blip r:embed="rId8"/>
              <a:stretch>
                <a:fillRect/>
              </a:stretch>
            </p:blipFill>
            <p:spPr>
              <a:xfrm>
                <a:off x="2897400" y="3298800"/>
                <a:ext cx="18000" cy="18000"/>
              </a:xfrm>
              <a:prstGeom prst="rect">
                <a:avLst/>
              </a:prstGeom>
            </p:spPr>
          </p:pic>
        </mc:Fallback>
      </mc:AlternateContent>
      <p:pic>
        <p:nvPicPr>
          <p:cNvPr id="18" name="Content Placeholder 17" descr="Chart, treemap chart&#10;&#10;Description automatically generated">
            <a:extLst>
              <a:ext uri="{FF2B5EF4-FFF2-40B4-BE49-F238E27FC236}">
                <a16:creationId xmlns:a16="http://schemas.microsoft.com/office/drawing/2014/main" id="{4F44C7E2-9026-2D4B-91D3-80C352DE9CA4}"/>
              </a:ext>
            </a:extLst>
          </p:cNvPr>
          <p:cNvPicPr>
            <a:picLocks noGrp="1" noChangeAspect="1"/>
          </p:cNvPicPr>
          <p:nvPr>
            <p:ph sz="half" idx="2"/>
          </p:nvPr>
        </p:nvPicPr>
        <p:blipFill>
          <a:blip r:embed="rId9"/>
          <a:stretch>
            <a:fillRect/>
          </a:stretch>
        </p:blipFill>
        <p:spPr>
          <a:xfrm>
            <a:off x="1011838" y="1569720"/>
            <a:ext cx="4569846" cy="3684588"/>
          </a:xfrm>
          <a:prstGeom prst="rect">
            <a:avLst/>
          </a:prstGeom>
        </p:spPr>
      </p:pic>
      <p:pic>
        <p:nvPicPr>
          <p:cNvPr id="19" name="Content Placeholder 18" descr="Chart, treemap chart&#10;&#10;Description automatically generated">
            <a:extLst>
              <a:ext uri="{FF2B5EF4-FFF2-40B4-BE49-F238E27FC236}">
                <a16:creationId xmlns:a16="http://schemas.microsoft.com/office/drawing/2014/main" id="{56F25D03-F63B-9441-BEB2-861AD29ED94E}"/>
              </a:ext>
            </a:extLst>
          </p:cNvPr>
          <p:cNvPicPr>
            <a:picLocks noGrp="1" noChangeAspect="1"/>
          </p:cNvPicPr>
          <p:nvPr>
            <p:ph sz="quarter" idx="4"/>
          </p:nvPr>
        </p:nvPicPr>
        <p:blipFill>
          <a:blip r:embed="rId10"/>
          <a:stretch>
            <a:fillRect/>
          </a:stretch>
        </p:blipFill>
        <p:spPr>
          <a:xfrm>
            <a:off x="6610318" y="1516266"/>
            <a:ext cx="4208502" cy="3553577"/>
          </a:xfrm>
          <a:prstGeom prst="rect">
            <a:avLst/>
          </a:prstGeom>
        </p:spPr>
      </p:pic>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6A13F942-A76F-F24C-83AA-E93E6C921DAC}"/>
                  </a:ext>
                </a:extLst>
              </p14:cNvPr>
              <p14:cNvContentPartPr/>
              <p14:nvPr/>
            </p14:nvContentPartPr>
            <p14:xfrm>
              <a:off x="1817400" y="3581400"/>
              <a:ext cx="994680" cy="724680"/>
            </p14:xfrm>
          </p:contentPart>
        </mc:Choice>
        <mc:Fallback>
          <p:pic>
            <p:nvPicPr>
              <p:cNvPr id="9" name="Ink 8">
                <a:extLst>
                  <a:ext uri="{FF2B5EF4-FFF2-40B4-BE49-F238E27FC236}">
                    <a16:creationId xmlns:a16="http://schemas.microsoft.com/office/drawing/2014/main" id="{6A13F942-A76F-F24C-83AA-E93E6C921DAC}"/>
                  </a:ext>
                </a:extLst>
              </p:cNvPr>
              <p:cNvPicPr/>
              <p:nvPr/>
            </p:nvPicPr>
            <p:blipFill>
              <a:blip r:embed="rId12"/>
              <a:stretch>
                <a:fillRect/>
              </a:stretch>
            </p:blipFill>
            <p:spPr>
              <a:xfrm>
                <a:off x="1808760" y="3572760"/>
                <a:ext cx="1012320" cy="742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2ED95A19-95A8-C24C-8BBA-938574B069CD}"/>
                  </a:ext>
                </a:extLst>
              </p14:cNvPr>
              <p14:cNvContentPartPr/>
              <p14:nvPr/>
            </p14:nvContentPartPr>
            <p14:xfrm>
              <a:off x="7339440" y="3457560"/>
              <a:ext cx="1197360" cy="852120"/>
            </p14:xfrm>
          </p:contentPart>
        </mc:Choice>
        <mc:Fallback>
          <p:pic>
            <p:nvPicPr>
              <p:cNvPr id="12" name="Ink 11">
                <a:extLst>
                  <a:ext uri="{FF2B5EF4-FFF2-40B4-BE49-F238E27FC236}">
                    <a16:creationId xmlns:a16="http://schemas.microsoft.com/office/drawing/2014/main" id="{2ED95A19-95A8-C24C-8BBA-938574B069CD}"/>
                  </a:ext>
                </a:extLst>
              </p:cNvPr>
              <p:cNvPicPr/>
              <p:nvPr/>
            </p:nvPicPr>
            <p:blipFill>
              <a:blip r:embed="rId14"/>
              <a:stretch>
                <a:fillRect/>
              </a:stretch>
            </p:blipFill>
            <p:spPr>
              <a:xfrm>
                <a:off x="7330440" y="3448920"/>
                <a:ext cx="1215000" cy="869760"/>
              </a:xfrm>
              <a:prstGeom prst="rect">
                <a:avLst/>
              </a:prstGeom>
            </p:spPr>
          </p:pic>
        </mc:Fallback>
      </mc:AlternateContent>
    </p:spTree>
    <p:extLst>
      <p:ext uri="{BB962C8B-B14F-4D97-AF65-F5344CB8AC3E}">
        <p14:creationId xmlns:p14="http://schemas.microsoft.com/office/powerpoint/2010/main" val="117816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B268CC-8F89-0D40-949F-FE77F77FB6FE}"/>
              </a:ext>
            </a:extLst>
          </p:cNvPr>
          <p:cNvSpPr>
            <a:spLocks noGrp="1"/>
          </p:cNvSpPr>
          <p:nvPr>
            <p:ph type="title"/>
          </p:nvPr>
        </p:nvSpPr>
        <p:spPr/>
        <p:txBody>
          <a:bodyPr/>
          <a:lstStyle/>
          <a:p>
            <a:r>
              <a:rPr lang="en-US" u="sng" dirty="0"/>
              <a:t>Evaluation of Model Performance</a:t>
            </a:r>
            <a:r>
              <a:rPr lang="en-US" u="sng" dirty="0">
                <a:solidFill>
                  <a:srgbClr val="C00000"/>
                </a:solidFill>
              </a:rPr>
              <a:t>: conclusion</a:t>
            </a:r>
          </a:p>
        </p:txBody>
      </p:sp>
      <p:sp>
        <p:nvSpPr>
          <p:cNvPr id="13" name="Text Placeholder 12">
            <a:extLst>
              <a:ext uri="{FF2B5EF4-FFF2-40B4-BE49-F238E27FC236}">
                <a16:creationId xmlns:a16="http://schemas.microsoft.com/office/drawing/2014/main" id="{06F72E07-1461-2847-9162-FC8E500B739B}"/>
              </a:ext>
            </a:extLst>
          </p:cNvPr>
          <p:cNvSpPr>
            <a:spLocks noGrp="1"/>
          </p:cNvSpPr>
          <p:nvPr>
            <p:ph type="body" idx="1"/>
          </p:nvPr>
        </p:nvSpPr>
        <p:spPr>
          <a:xfrm>
            <a:off x="411481" y="1447800"/>
            <a:ext cx="11281708" cy="3056805"/>
          </a:xfrm>
        </p:spPr>
        <p:txBody>
          <a:bodyPr>
            <a:noAutofit/>
          </a:bodyPr>
          <a:lstStyle/>
          <a:p>
            <a:pPr marL="342900" marR="0" indent="-342900" algn="just">
              <a:lnSpc>
                <a:spcPct val="200000"/>
              </a:lnSpc>
              <a:spcBef>
                <a:spcPts val="0"/>
              </a:spcBef>
              <a:spcAft>
                <a:spcPts val="0"/>
              </a:spcAft>
              <a:buFont typeface="Arial" panose="020B0604020202020204" pitchFamily="34" charset="0"/>
              <a:buChar char="•"/>
            </a:pPr>
            <a:r>
              <a:rPr lang="en-US" sz="2000" b="0" dirty="0">
                <a:effectLst/>
                <a:latin typeface="Times New Roman" panose="02020603050405020304" pitchFamily="18" charset="0"/>
                <a:ea typeface="Times New Roman" panose="02020603050405020304" pitchFamily="18" charset="0"/>
              </a:rPr>
              <a:t>Based on the evaluations, it’s concluded that model 2 (logistic regression) outperforms model 1 (random forest) for this dataset and should be selected for churn prediction. </a:t>
            </a:r>
          </a:p>
          <a:p>
            <a:pPr marL="342900" marR="0" indent="-342900" algn="just">
              <a:lnSpc>
                <a:spcPct val="200000"/>
              </a:lnSpc>
              <a:spcBef>
                <a:spcPts val="0"/>
              </a:spcBef>
              <a:spcAft>
                <a:spcPts val="0"/>
              </a:spcAft>
              <a:buFont typeface="Arial" panose="020B0604020202020204" pitchFamily="34" charset="0"/>
              <a:buChar char="•"/>
            </a:pPr>
            <a:r>
              <a:rPr lang="en-US" sz="2000" b="0" dirty="0">
                <a:effectLst/>
                <a:latin typeface="Times New Roman" panose="02020603050405020304" pitchFamily="18" charset="0"/>
                <a:ea typeface="Times New Roman" panose="02020603050405020304" pitchFamily="18" charset="0"/>
              </a:rPr>
              <a:t>This AI algorithm helps to boost the churn prediction rate from its base rate of 0.27 (1869 churners / 7043 total customers = 0.27%) to 0.81% (recall), offering great value to the CRM department for designing client retention programs.</a:t>
            </a:r>
          </a:p>
        </p:txBody>
      </p:sp>
    </p:spTree>
    <p:extLst>
      <p:ext uri="{BB962C8B-B14F-4D97-AF65-F5344CB8AC3E}">
        <p14:creationId xmlns:p14="http://schemas.microsoft.com/office/powerpoint/2010/main" val="376250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fontScale="90000"/>
          </a:bodyPr>
          <a:lstStyle/>
          <a:p>
            <a:r>
              <a:rPr lang="en-US" dirty="0">
                <a:ea typeface="Calibri Light"/>
                <a:cs typeface="Calibri Light"/>
              </a:rPr>
              <a:t>Conclusion</a:t>
            </a:r>
            <a:endParaRPr lang="en-US" dirty="0">
              <a:solidFill>
                <a:srgbClr val="FF0000"/>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p:txBody>
          <a:bodyPr>
            <a:normAutofit/>
          </a:bodyPr>
          <a:lstStyle/>
          <a:p>
            <a:endParaRPr lang="en-US" dirty="0">
              <a:solidFill>
                <a:srgbClr val="FF0000"/>
              </a:solidFill>
            </a:endParaRPr>
          </a:p>
          <a:p>
            <a:pPr marL="0" indent="0">
              <a:buNone/>
            </a:pPr>
            <a:endParaRPr lang="en-US" dirty="0">
              <a:solidFill>
                <a:srgbClr val="FF0000"/>
              </a:solidFill>
            </a:endParaRPr>
          </a:p>
        </p:txBody>
      </p:sp>
      <p:sp>
        <p:nvSpPr>
          <p:cNvPr id="5" name="TextBox 4">
            <a:extLst>
              <a:ext uri="{FF2B5EF4-FFF2-40B4-BE49-F238E27FC236}">
                <a16:creationId xmlns:a16="http://schemas.microsoft.com/office/drawing/2014/main" id="{0E792C58-91B6-8946-831C-1682CAFE538B}"/>
              </a:ext>
            </a:extLst>
          </p:cNvPr>
          <p:cNvSpPr txBox="1"/>
          <p:nvPr/>
        </p:nvSpPr>
        <p:spPr>
          <a:xfrm>
            <a:off x="701040" y="1623224"/>
            <a:ext cx="10408920"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This project compared two machine learning algorithms - random forest classifier and logistic regression classifier – in predicting whether a customer will churn or not. </a:t>
            </a: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logistic regression model is the winner for this dataset based on performance metrics such as recall, f1-score, ROC AUC score, and confusion matrix. </a:t>
            </a: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project has successfully demonstrated that machine learning algorithms can be applied to reduce risk for an organization. Prediction of customer churn in telecom industry helps the firm identify potential churners in advance and then target these customers with effective retention programs, thus reducing the churn rate and minimizing the risk of profit loss.</a:t>
            </a:r>
          </a:p>
        </p:txBody>
      </p:sp>
    </p:spTree>
    <p:extLst>
      <p:ext uri="{BB962C8B-B14F-4D97-AF65-F5344CB8AC3E}">
        <p14:creationId xmlns:p14="http://schemas.microsoft.com/office/powerpoint/2010/main" val="40889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sz="4600">
                <a:solidFill>
                  <a:srgbClr val="FFFFFF"/>
                </a:solidFill>
                <a:ea typeface="Calibri Light"/>
                <a:cs typeface="Calibri Light"/>
              </a:rPr>
              <a:t>Dataset</a:t>
            </a:r>
            <a:endParaRPr lang="en-US" sz="4600">
              <a:solidFill>
                <a:srgbClr val="FFFFFF"/>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p:txBody>
          <a:bodyPr>
            <a:normAutofit/>
          </a:bodyPr>
          <a:lstStyle/>
          <a:p>
            <a:r>
              <a:rPr lang="en-US" sz="2400" dirty="0"/>
              <a:t>Source: Telco Customer Churn dataset from Kaggle: </a:t>
            </a:r>
            <a:r>
              <a:rPr lang="en-US" sz="2400" dirty="0">
                <a:hlinkClick r:id="rId3"/>
              </a:rPr>
              <a:t>https://www.kaggle.com/datasets/blastchar/telco-customer-churn</a:t>
            </a:r>
            <a:r>
              <a:rPr lang="en-US" sz="2400" dirty="0"/>
              <a:t>   </a:t>
            </a:r>
          </a:p>
          <a:p>
            <a:r>
              <a:rPr lang="en-US" sz="2400" dirty="0"/>
              <a:t>Metadata: </a:t>
            </a:r>
          </a:p>
          <a:p>
            <a:pPr lvl="1">
              <a:buFontTx/>
              <a:buChar char="-"/>
            </a:pPr>
            <a:r>
              <a:rPr lang="en-US" dirty="0"/>
              <a:t>7043 rows (unique customers) </a:t>
            </a:r>
          </a:p>
          <a:p>
            <a:pPr lvl="1">
              <a:buFontTx/>
              <a:buChar char="-"/>
            </a:pPr>
            <a:r>
              <a:rPr lang="en-US" dirty="0"/>
              <a:t>Target: “Churn” column: Boolean value indicating </a:t>
            </a:r>
            <a:r>
              <a:rPr lang="en-US" b="0" i="0" dirty="0">
                <a:effectLst/>
                <a:latin typeface="Inter"/>
              </a:rPr>
              <a:t>if the customer left within the last month</a:t>
            </a:r>
            <a:endParaRPr lang="en-US" dirty="0"/>
          </a:p>
          <a:p>
            <a:pPr lvl="1">
              <a:buFontTx/>
              <a:buChar char="-"/>
            </a:pPr>
            <a:r>
              <a:rPr lang="en-US" dirty="0"/>
              <a:t>19 features: 16 categorical, and 3 numerical</a:t>
            </a:r>
          </a:p>
          <a:p>
            <a:pPr lvl="2">
              <a:buFont typeface="Wingdings" pitchFamily="2" charset="2"/>
              <a:buChar char="Ø"/>
            </a:pPr>
            <a:r>
              <a:rPr lang="en-US" sz="1800" dirty="0"/>
              <a:t>4 features about customer demographics: </a:t>
            </a:r>
            <a:r>
              <a:rPr lang="en-US" sz="1800" b="0" i="0" dirty="0">
                <a:effectLst/>
                <a:latin typeface="Inter"/>
              </a:rPr>
              <a:t>'gender', '</a:t>
            </a:r>
            <a:r>
              <a:rPr lang="en-US" sz="1800" b="0" i="0" dirty="0" err="1">
                <a:effectLst/>
                <a:latin typeface="Inter"/>
              </a:rPr>
              <a:t>SeniorCitizen</a:t>
            </a:r>
            <a:r>
              <a:rPr lang="en-US" sz="1800" b="0" i="0" dirty="0">
                <a:effectLst/>
                <a:latin typeface="Inter"/>
              </a:rPr>
              <a:t>', 'Partner', 'Dependents',</a:t>
            </a:r>
          </a:p>
          <a:p>
            <a:pPr lvl="2">
              <a:buFont typeface="Wingdings" pitchFamily="2" charset="2"/>
              <a:buChar char="Ø"/>
            </a:pPr>
            <a:r>
              <a:rPr lang="en-US" sz="1800" dirty="0"/>
              <a:t>9 features related to services that each customer has signed up for – phone, multiple lines, internet, online security, online backup, device protection, tech support, streaming TV and streaming movies</a:t>
            </a:r>
          </a:p>
          <a:p>
            <a:pPr lvl="2">
              <a:buFont typeface="Wingdings" pitchFamily="2" charset="2"/>
              <a:buChar char="Ø"/>
            </a:pPr>
            <a:r>
              <a:rPr lang="en-US" sz="1800" dirty="0"/>
              <a:t>6 Customer account information – “tenure” (how long they’ve been a customer), “contract” (monthly, 1 year, 2years), “payment method”, “paperless billing”, “monthly charges”, and “total charges”</a:t>
            </a:r>
          </a:p>
          <a:p>
            <a:pPr lvl="2">
              <a:buFont typeface="Wingdings" pitchFamily="2" charset="2"/>
              <a:buChar char="Ø"/>
            </a:pPr>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180215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sz="4600">
                <a:solidFill>
                  <a:srgbClr val="FFFFFF"/>
                </a:solidFill>
                <a:ea typeface="Calibri Light"/>
                <a:cs typeface="Calibri Light"/>
              </a:rPr>
              <a:t>Solution Process</a:t>
            </a:r>
            <a:endParaRPr lang="en-US" sz="4600">
              <a:solidFill>
                <a:srgbClr val="FFFFFF"/>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a:xfrm>
            <a:off x="838200" y="1567542"/>
            <a:ext cx="10515600" cy="5130140"/>
          </a:xfrm>
        </p:spPr>
        <p:txBody>
          <a:bodyPr>
            <a:noAutofit/>
          </a:bodyPr>
          <a:lstStyle/>
          <a:p>
            <a:pPr marL="742950" marR="0" lvl="1" indent="-285750">
              <a:spcBef>
                <a:spcPts val="0"/>
              </a:spcBef>
              <a:spcAft>
                <a:spcPts val="600"/>
              </a:spcAft>
              <a:buFont typeface="Symbol" pitchFamily="2" charset="2"/>
              <a:buChar char=""/>
            </a:pPr>
            <a:r>
              <a:rPr lang="en-US" dirty="0">
                <a:effectLst/>
                <a:latin typeface="Times" pitchFamily="2" charset="0"/>
                <a:ea typeface="DengXian" panose="02010600030101010101" pitchFamily="2" charset="-122"/>
                <a:cs typeface="Times New Roman" panose="02020603050405020304" pitchFamily="18" charset="0"/>
              </a:rPr>
              <a:t>Data collection</a:t>
            </a:r>
            <a:r>
              <a:rPr lang="en-US" dirty="0">
                <a:latin typeface="Times" pitchFamily="2" charset="0"/>
                <a:ea typeface="DengXian" panose="02010600030101010101" pitchFamily="2" charset="-122"/>
                <a:cs typeface="Times New Roman" panose="02020603050405020304" pitchFamily="18" charset="0"/>
              </a:rPr>
              <a:t> and data wrangling</a:t>
            </a:r>
          </a:p>
          <a:p>
            <a:pPr marL="742950" marR="0" lvl="1" indent="-285750">
              <a:spcBef>
                <a:spcPts val="0"/>
              </a:spcBef>
              <a:spcAft>
                <a:spcPts val="600"/>
              </a:spcAft>
              <a:buFont typeface="Symbol" pitchFamily="2" charset="2"/>
              <a:buChar char=""/>
            </a:pPr>
            <a:r>
              <a:rPr lang="en-US" dirty="0">
                <a:effectLst/>
                <a:latin typeface="Times" pitchFamily="2" charset="0"/>
                <a:ea typeface="DengXian" panose="02010600030101010101" pitchFamily="2" charset="-122"/>
                <a:cs typeface="Times New Roman" panose="02020603050405020304" pitchFamily="18" charset="0"/>
              </a:rPr>
              <a:t>Exploratory Data Analysis (EDA): to explore the impacts of different features on the target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600"/>
              </a:spcAft>
              <a:buFont typeface="Symbol" pitchFamily="2" charset="2"/>
              <a:buChar char=""/>
            </a:pPr>
            <a:r>
              <a:rPr lang="en-US" dirty="0">
                <a:effectLst/>
                <a:latin typeface="Times" pitchFamily="2" charset="0"/>
                <a:ea typeface="DengXian" panose="02010600030101010101" pitchFamily="2" charset="-122"/>
                <a:cs typeface="Times New Roman" panose="02020603050405020304" pitchFamily="18" charset="0"/>
              </a:rPr>
              <a:t>Data pre-processing steps before modeling: </a:t>
            </a:r>
            <a:r>
              <a:rPr lang="en-US" dirty="0" err="1">
                <a:effectLst/>
                <a:latin typeface="Times" pitchFamily="2" charset="0"/>
                <a:ea typeface="DengXian" panose="02010600030101010101" pitchFamily="2" charset="-122"/>
                <a:cs typeface="Times New Roman" panose="02020603050405020304" pitchFamily="18" charset="0"/>
              </a:rPr>
              <a:t>OneHotEncode</a:t>
            </a:r>
            <a:r>
              <a:rPr lang="en-US" dirty="0">
                <a:effectLst/>
                <a:latin typeface="Times" pitchFamily="2" charset="0"/>
                <a:ea typeface="DengXian" panose="02010600030101010101" pitchFamily="2" charset="-122"/>
                <a:cs typeface="Times New Roman" panose="02020603050405020304" pitchFamily="18" charset="0"/>
              </a:rPr>
              <a:t> all categorical features, and standar</a:t>
            </a:r>
            <a:r>
              <a:rPr lang="en-US" dirty="0">
                <a:latin typeface="Times" pitchFamily="2" charset="0"/>
                <a:ea typeface="DengXian" panose="02010600030101010101" pitchFamily="2" charset="-122"/>
                <a:cs typeface="Times New Roman" panose="02020603050405020304" pitchFamily="18" charset="0"/>
              </a:rPr>
              <a:t>dize all numeric features</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600"/>
              </a:spcAft>
              <a:buFont typeface="Symbol" pitchFamily="2" charset="2"/>
              <a:buChar char=""/>
            </a:pPr>
            <a:r>
              <a:rPr lang="en-US" dirty="0">
                <a:effectLst/>
                <a:latin typeface="Times" pitchFamily="2" charset="0"/>
                <a:ea typeface="DengXian" panose="02010600030101010101" pitchFamily="2" charset="-122"/>
                <a:cs typeface="Times New Roman" panose="02020603050405020304" pitchFamily="18" charset="0"/>
              </a:rPr>
              <a:t>Implement t</a:t>
            </a:r>
            <a:r>
              <a:rPr lang="en-US" dirty="0">
                <a:latin typeface="Times" pitchFamily="2" charset="0"/>
                <a:ea typeface="DengXian" panose="02010600030101010101" pitchFamily="2" charset="-122"/>
                <a:cs typeface="Times New Roman" panose="02020603050405020304" pitchFamily="18" charset="0"/>
              </a:rPr>
              <a:t>wo</a:t>
            </a:r>
            <a:r>
              <a:rPr lang="en-US" dirty="0">
                <a:effectLst/>
                <a:latin typeface="Times" pitchFamily="2" charset="0"/>
                <a:ea typeface="DengXian" panose="02010600030101010101" pitchFamily="2" charset="-122"/>
                <a:cs typeface="Times New Roman" panose="02020603050405020304" pitchFamily="18" charset="0"/>
              </a:rPr>
              <a:t> machine learning algorithms</a:t>
            </a:r>
          </a:p>
          <a:p>
            <a:pPr marL="914400" lvl="2" indent="0">
              <a:spcBef>
                <a:spcPts val="0"/>
              </a:spcBef>
              <a:spcAft>
                <a:spcPts val="600"/>
              </a:spcAft>
              <a:buNone/>
            </a:pPr>
            <a:r>
              <a:rPr lang="en-US" sz="2400" dirty="0">
                <a:latin typeface="Times" pitchFamily="2" charset="0"/>
                <a:ea typeface="DengXian" panose="02010600030101010101" pitchFamily="2" charset="-122"/>
                <a:cs typeface="Times New Roman" panose="02020603050405020304" pitchFamily="18" charset="0"/>
              </a:rPr>
              <a:t>- L</a:t>
            </a:r>
            <a:r>
              <a:rPr lang="en-US" sz="2400" dirty="0">
                <a:effectLst/>
                <a:latin typeface="Times" pitchFamily="2" charset="0"/>
                <a:ea typeface="DengXian" panose="02010600030101010101" pitchFamily="2" charset="-122"/>
                <a:cs typeface="Times New Roman" panose="02020603050405020304" pitchFamily="18" charset="0"/>
              </a:rPr>
              <a:t>ogistic regression, </a:t>
            </a:r>
          </a:p>
          <a:p>
            <a:pPr lvl="2">
              <a:spcBef>
                <a:spcPts val="0"/>
              </a:spcBef>
              <a:spcAft>
                <a:spcPts val="600"/>
              </a:spcAft>
              <a:buFontTx/>
              <a:buChar char="-"/>
            </a:pPr>
            <a:r>
              <a:rPr lang="en-US" sz="2400" dirty="0">
                <a:effectLst/>
                <a:latin typeface="Times" pitchFamily="2" charset="0"/>
                <a:ea typeface="DengXian" panose="02010600030101010101" pitchFamily="2" charset="-122"/>
                <a:cs typeface="Times New Roman" panose="02020603050405020304" pitchFamily="18" charset="0"/>
              </a:rPr>
              <a:t>Random forest</a:t>
            </a:r>
          </a:p>
          <a:p>
            <a:pPr marL="742950" marR="0" lvl="1" indent="-285750">
              <a:spcBef>
                <a:spcPts val="0"/>
              </a:spcBef>
              <a:spcAft>
                <a:spcPts val="600"/>
              </a:spcAft>
              <a:buFont typeface="Symbol" pitchFamily="2" charset="2"/>
              <a:buChar char=""/>
            </a:pPr>
            <a:r>
              <a:rPr lang="en-US" dirty="0">
                <a:effectLst/>
                <a:latin typeface="Times" pitchFamily="2" charset="0"/>
                <a:ea typeface="DengXian" panose="02010600030101010101" pitchFamily="2" charset="-122"/>
                <a:cs typeface="Times New Roman" panose="02020603050405020304" pitchFamily="18" charset="0"/>
              </a:rPr>
              <a:t>Evaluate the two models using following metrics</a:t>
            </a:r>
          </a:p>
          <a:p>
            <a:pPr marL="914400" lvl="2" indent="0">
              <a:spcBef>
                <a:spcPts val="0"/>
              </a:spcBef>
              <a:spcAft>
                <a:spcPts val="600"/>
              </a:spcAft>
              <a:buNone/>
            </a:pPr>
            <a:r>
              <a:rPr lang="en-US" dirty="0">
                <a:latin typeface="Times" pitchFamily="2" charset="0"/>
                <a:ea typeface="DengXian" panose="02010600030101010101" pitchFamily="2" charset="-122"/>
                <a:cs typeface="Times New Roman" panose="02020603050405020304" pitchFamily="18" charset="0"/>
              </a:rPr>
              <a:t>- Recall</a:t>
            </a:r>
            <a:endParaRPr lang="en-US" dirty="0">
              <a:effectLst/>
              <a:latin typeface="Times" pitchFamily="2" charset="0"/>
              <a:ea typeface="DengXian" panose="02010600030101010101" pitchFamily="2" charset="-122"/>
              <a:cs typeface="Times New Roman" panose="02020603050405020304" pitchFamily="18" charset="0"/>
            </a:endParaRPr>
          </a:p>
          <a:p>
            <a:pPr lvl="2">
              <a:spcBef>
                <a:spcPts val="0"/>
              </a:spcBef>
              <a:spcAft>
                <a:spcPts val="600"/>
              </a:spcAft>
              <a:buFontTx/>
              <a:buChar char="-"/>
            </a:pPr>
            <a:r>
              <a:rPr lang="en-US" dirty="0">
                <a:effectLst/>
                <a:latin typeface="Times" pitchFamily="2" charset="0"/>
                <a:ea typeface="DengXian" panose="02010600030101010101" pitchFamily="2" charset="-122"/>
                <a:cs typeface="Times New Roman" panose="02020603050405020304" pitchFamily="18" charset="0"/>
              </a:rPr>
              <a:t>F1-score</a:t>
            </a:r>
          </a:p>
          <a:p>
            <a:pPr lvl="2">
              <a:spcBef>
                <a:spcPts val="0"/>
              </a:spcBef>
              <a:spcAft>
                <a:spcPts val="600"/>
              </a:spcAft>
              <a:buFontTx/>
              <a:buChar char="-"/>
            </a:pPr>
            <a:r>
              <a:rPr lang="en-US" dirty="0">
                <a:latin typeface="Times" pitchFamily="2" charset="0"/>
                <a:ea typeface="DengXian" panose="02010600030101010101" pitchFamily="2" charset="-122"/>
                <a:cs typeface="Times New Roman" panose="02020603050405020304" pitchFamily="18" charset="0"/>
              </a:rPr>
              <a:t>ROC AUC score</a:t>
            </a:r>
          </a:p>
          <a:p>
            <a:pPr lvl="2">
              <a:spcBef>
                <a:spcPts val="0"/>
              </a:spcBef>
              <a:spcAft>
                <a:spcPts val="600"/>
              </a:spcAft>
              <a:buFontTx/>
              <a:buChar char="-"/>
            </a:pPr>
            <a:r>
              <a:rPr lang="en-US" dirty="0">
                <a:effectLst/>
                <a:latin typeface="Times" pitchFamily="2" charset="0"/>
                <a:ea typeface="DengXian" panose="02010600030101010101" pitchFamily="2" charset="-122"/>
                <a:cs typeface="Times New Roman" panose="02020603050405020304" pitchFamily="18" charset="0"/>
              </a:rPr>
              <a:t>Confusion Matrix</a:t>
            </a:r>
          </a:p>
          <a:p>
            <a:pPr lvl="2">
              <a:spcBef>
                <a:spcPts val="0"/>
              </a:spcBef>
              <a:spcAft>
                <a:spcPts val="600"/>
              </a:spcAft>
              <a:buFontTx/>
              <a:buChar char="-"/>
            </a:pPr>
            <a:endParaRPr lang="en-US" sz="2400" dirty="0">
              <a:effectLst/>
              <a:latin typeface="Times" pitchFamily="2" charset="0"/>
              <a:ea typeface="DengXian" panose="02010600030101010101" pitchFamily="2" charset="-122"/>
              <a:cs typeface="Times New Roman" panose="02020603050405020304" pitchFamily="18" charset="0"/>
            </a:endParaRPr>
          </a:p>
          <a:p>
            <a:pPr marL="914400" lvl="2" indent="0">
              <a:spcBef>
                <a:spcPts val="0"/>
              </a:spcBef>
              <a:spcAft>
                <a:spcPts val="600"/>
              </a:spcAft>
              <a:buNone/>
            </a:pPr>
            <a:endParaRPr lang="en-US" sz="2400" dirty="0"/>
          </a:p>
        </p:txBody>
      </p:sp>
    </p:spTree>
    <p:extLst>
      <p:ext uri="{BB962C8B-B14F-4D97-AF65-F5344CB8AC3E}">
        <p14:creationId xmlns:p14="http://schemas.microsoft.com/office/powerpoint/2010/main" val="259417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8B5-64FA-0919-99AA-980BFC47F1DF}"/>
              </a:ext>
            </a:extLst>
          </p:cNvPr>
          <p:cNvSpPr>
            <a:spLocks noGrp="1"/>
          </p:cNvSpPr>
          <p:nvPr>
            <p:ph type="title"/>
          </p:nvPr>
        </p:nvSpPr>
        <p:spPr/>
        <p:txBody>
          <a:bodyPr>
            <a:normAutofit/>
          </a:bodyPr>
          <a:lstStyle/>
          <a:p>
            <a:r>
              <a:rPr lang="en-US" sz="4600" dirty="0">
                <a:solidFill>
                  <a:srgbClr val="FFFFFF"/>
                </a:solidFill>
                <a:ea typeface="Calibri Light"/>
                <a:cs typeface="Calibri Light"/>
              </a:rPr>
              <a:t>Exploratory Data Analysis (EDA)</a:t>
            </a:r>
            <a:endParaRPr lang="en-US" sz="4600" dirty="0">
              <a:solidFill>
                <a:srgbClr val="FFFFFF"/>
              </a:solidFill>
            </a:endParaRPr>
          </a:p>
        </p:txBody>
      </p:sp>
      <p:sp>
        <p:nvSpPr>
          <p:cNvPr id="3" name="Content Placeholder 2">
            <a:extLst>
              <a:ext uri="{FF2B5EF4-FFF2-40B4-BE49-F238E27FC236}">
                <a16:creationId xmlns:a16="http://schemas.microsoft.com/office/drawing/2014/main" id="{B6A7CCD5-DE2D-6F0D-2170-9063FD070EE0}"/>
              </a:ext>
            </a:extLst>
          </p:cNvPr>
          <p:cNvSpPr>
            <a:spLocks noGrp="1"/>
          </p:cNvSpPr>
          <p:nvPr>
            <p:ph idx="1"/>
          </p:nvPr>
        </p:nvSpPr>
        <p:spPr/>
        <p:txBody>
          <a:bodyPr>
            <a:normAutofit/>
          </a:bodyPr>
          <a:lstStyle/>
          <a:p>
            <a:pPr marL="0" marR="0" indent="0">
              <a:spcBef>
                <a:spcPts val="0"/>
              </a:spcBef>
              <a:spcAft>
                <a:spcPts val="0"/>
              </a:spcAft>
              <a:buNone/>
            </a:pPr>
            <a:r>
              <a:rPr lang="en-US" sz="2600" dirty="0">
                <a:effectLst/>
                <a:latin typeface="Times New Roman" panose="02020603050405020304" pitchFamily="18" charset="0"/>
                <a:ea typeface="Times New Roman" panose="02020603050405020304" pitchFamily="18" charset="0"/>
              </a:rPr>
              <a:t>EDA was performed in four sections, with an aim to identify any patterns related to:</a:t>
            </a:r>
          </a:p>
          <a:p>
            <a:pPr marL="342900" marR="0" lvl="0" indent="-342900">
              <a:spcBef>
                <a:spcPts val="0"/>
              </a:spcBef>
              <a:spcAft>
                <a:spcPts val="0"/>
              </a:spcAft>
              <a:buFont typeface="Symbol" pitchFamily="2" charset="2"/>
              <a:buChar char=""/>
            </a:pPr>
            <a:r>
              <a:rPr lang="en-US" sz="2600" u="sng" dirty="0">
                <a:effectLst/>
                <a:latin typeface="Times New Roman" panose="02020603050405020304" pitchFamily="18" charset="0"/>
                <a:ea typeface="Times New Roman" panose="02020603050405020304" pitchFamily="18" charset="0"/>
              </a:rPr>
              <a:t>Target</a:t>
            </a:r>
            <a:r>
              <a:rPr lang="en-US" sz="2600" dirty="0">
                <a:effectLst/>
                <a:latin typeface="Times New Roman" panose="02020603050405020304" pitchFamily="18" charset="0"/>
                <a:ea typeface="Times New Roman" panose="02020603050405020304" pitchFamily="18" charset="0"/>
              </a:rPr>
              <a:t> distribution</a:t>
            </a:r>
          </a:p>
          <a:p>
            <a:pPr marL="342900" marR="0" lvl="0" indent="-342900">
              <a:spcBef>
                <a:spcPts val="0"/>
              </a:spcBef>
              <a:spcAft>
                <a:spcPts val="0"/>
              </a:spcAft>
              <a:buFont typeface="Symbol" pitchFamily="2" charset="2"/>
              <a:buChar char=""/>
            </a:pPr>
            <a:r>
              <a:rPr lang="en-US" sz="2600" dirty="0">
                <a:effectLst/>
                <a:latin typeface="Times New Roman" panose="02020603050405020304" pitchFamily="18" charset="0"/>
                <a:ea typeface="Times New Roman" panose="02020603050405020304" pitchFamily="18" charset="0"/>
              </a:rPr>
              <a:t>Impact of </a:t>
            </a:r>
            <a:r>
              <a:rPr lang="en-US" sz="2600" u="sng" dirty="0">
                <a:effectLst/>
                <a:latin typeface="Times New Roman" panose="02020603050405020304" pitchFamily="18" charset="0"/>
                <a:ea typeface="Times New Roman" panose="02020603050405020304" pitchFamily="18" charset="0"/>
              </a:rPr>
              <a:t>demographic features</a:t>
            </a:r>
            <a:r>
              <a:rPr lang="en-US" sz="2600" dirty="0">
                <a:effectLst/>
                <a:latin typeface="Times New Roman" panose="02020603050405020304" pitchFamily="18" charset="0"/>
                <a:ea typeface="Times New Roman" panose="02020603050405020304" pitchFamily="18" charset="0"/>
              </a:rPr>
              <a:t> on the target</a:t>
            </a:r>
          </a:p>
          <a:p>
            <a:pPr marL="342900" marR="0" lvl="0" indent="-342900">
              <a:spcBef>
                <a:spcPts val="0"/>
              </a:spcBef>
              <a:spcAft>
                <a:spcPts val="0"/>
              </a:spcAft>
              <a:buFont typeface="Symbol" pitchFamily="2" charset="2"/>
              <a:buChar char=""/>
            </a:pPr>
            <a:r>
              <a:rPr lang="en-US" sz="2600" dirty="0">
                <a:effectLst/>
                <a:latin typeface="Times New Roman" panose="02020603050405020304" pitchFamily="18" charset="0"/>
                <a:ea typeface="Times New Roman" panose="02020603050405020304" pitchFamily="18" charset="0"/>
              </a:rPr>
              <a:t>Impact of </a:t>
            </a:r>
            <a:r>
              <a:rPr lang="en-US" sz="2600" u="sng" dirty="0">
                <a:effectLst/>
                <a:latin typeface="Times New Roman" panose="02020603050405020304" pitchFamily="18" charset="0"/>
                <a:ea typeface="Times New Roman" panose="02020603050405020304" pitchFamily="18" charset="0"/>
              </a:rPr>
              <a:t>service usage features</a:t>
            </a:r>
            <a:r>
              <a:rPr lang="en-US" sz="2600" dirty="0">
                <a:effectLst/>
                <a:latin typeface="Times New Roman" panose="02020603050405020304" pitchFamily="18" charset="0"/>
                <a:ea typeface="Times New Roman" panose="02020603050405020304" pitchFamily="18" charset="0"/>
              </a:rPr>
              <a:t> on the target</a:t>
            </a:r>
          </a:p>
          <a:p>
            <a:pPr marL="342900" marR="0" lvl="0" indent="-342900">
              <a:spcBef>
                <a:spcPts val="0"/>
              </a:spcBef>
              <a:spcAft>
                <a:spcPts val="0"/>
              </a:spcAft>
              <a:buFont typeface="Symbol" pitchFamily="2" charset="2"/>
              <a:buChar char=""/>
            </a:pPr>
            <a:r>
              <a:rPr lang="en-US" sz="2600" dirty="0">
                <a:effectLst/>
                <a:latin typeface="Times New Roman" panose="02020603050405020304" pitchFamily="18" charset="0"/>
                <a:ea typeface="Times New Roman" panose="02020603050405020304" pitchFamily="18" charset="0"/>
              </a:rPr>
              <a:t>Impact of </a:t>
            </a:r>
            <a:r>
              <a:rPr lang="en-US" sz="2600" u="sng" dirty="0">
                <a:effectLst/>
                <a:latin typeface="Times New Roman" panose="02020603050405020304" pitchFamily="18" charset="0"/>
                <a:ea typeface="Times New Roman" panose="02020603050405020304" pitchFamily="18" charset="0"/>
              </a:rPr>
              <a:t>account features </a:t>
            </a:r>
            <a:r>
              <a:rPr lang="en-US" sz="2600" dirty="0">
                <a:effectLst/>
                <a:latin typeface="Times New Roman" panose="02020603050405020304" pitchFamily="18" charset="0"/>
                <a:ea typeface="Times New Roman" panose="02020603050405020304" pitchFamily="18" charset="0"/>
              </a:rPr>
              <a:t>on the target</a:t>
            </a:r>
          </a:p>
          <a:p>
            <a:pPr marL="0" indent="0">
              <a:buNone/>
            </a:pPr>
            <a:endParaRPr lang="en-US" sz="2600" dirty="0"/>
          </a:p>
        </p:txBody>
      </p:sp>
    </p:spTree>
    <p:extLst>
      <p:ext uri="{BB962C8B-B14F-4D97-AF65-F5344CB8AC3E}">
        <p14:creationId xmlns:p14="http://schemas.microsoft.com/office/powerpoint/2010/main" val="310900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9558"/>
            <a:ext cx="3932237" cy="1600200"/>
          </a:xfrm>
        </p:spPr>
        <p:txBody>
          <a:bodyPr/>
          <a:lstStyle/>
          <a:p>
            <a:r>
              <a:rPr lang="en-US" dirty="0"/>
              <a:t>EDA –</a:t>
            </a:r>
            <a:br>
              <a:rPr lang="en-US" dirty="0"/>
            </a:br>
            <a:r>
              <a:rPr lang="en-US" u="sng" dirty="0"/>
              <a:t>Target distribution</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an imbalanced dataset, with 5174 non-churners and 1869 churners</a:t>
            </a:r>
            <a:r>
              <a:rPr lang="en-US" sz="2000" dirty="0">
                <a:effectLst/>
              </a:rPr>
              <a:t> </a:t>
            </a:r>
          </a:p>
          <a:p>
            <a:pPr marL="285750" indent="-285750">
              <a:buFont typeface="Arial" panose="020B0604020202020204" pitchFamily="34" charset="0"/>
              <a:buChar char="•"/>
            </a:pPr>
            <a:r>
              <a:rPr lang="en-US" dirty="0">
                <a:latin typeface="Times New Roman" panose="02020603050405020304" pitchFamily="18" charset="0"/>
              </a:rPr>
              <a:t>Binary values – suggests machine learning needs to solve a binary classification problem</a:t>
            </a:r>
          </a:p>
        </p:txBody>
      </p:sp>
      <p:pic>
        <p:nvPicPr>
          <p:cNvPr id="1026" name="Picture 2">
            <a:extLst>
              <a:ext uri="{FF2B5EF4-FFF2-40B4-BE49-F238E27FC236}">
                <a16:creationId xmlns:a16="http://schemas.microsoft.com/office/drawing/2014/main" id="{23FEE348-44E1-A449-A9C8-0BF39A2B0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251" y="1291804"/>
            <a:ext cx="6010567" cy="423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0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p:txBody>
          <a:bodyPr/>
          <a:lstStyle/>
          <a:p>
            <a:r>
              <a:rPr lang="en-US"/>
              <a:t>EDA –</a:t>
            </a:r>
            <a:br>
              <a:rPr lang="en-US"/>
            </a:br>
            <a:r>
              <a:rPr lang="en-US" u="sng"/>
              <a:t>Demographic Features</a:t>
            </a:r>
            <a:endParaRPr lang="en-US" u="sng" dirty="0"/>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35940" y="2057400"/>
            <a:ext cx="4539932" cy="4577574"/>
          </a:xfrm>
        </p:spPr>
        <p:txBody>
          <a:bodyPr>
            <a:normAutofit/>
          </a:bodyPr>
          <a:lstStyle/>
          <a:p>
            <a:pPr marL="285750" indent="-285750">
              <a:buFont typeface="Arial" panose="020B0604020202020204" pitchFamily="34" charset="0"/>
              <a:buChar char="•"/>
            </a:pPr>
            <a:r>
              <a:rPr lang="en-US" sz="2000" dirty="0">
                <a:solidFill>
                  <a:srgbClr val="C00000"/>
                </a:solidFill>
                <a:effectLst/>
                <a:latin typeface="Times New Roman" panose="02020603050405020304" pitchFamily="18" charset="0"/>
                <a:ea typeface="Times New Roman" panose="02020603050405020304" pitchFamily="18" charset="0"/>
              </a:rPr>
              <a:t>Gender: </a:t>
            </a:r>
            <a:r>
              <a:rPr lang="en-US" sz="2000" dirty="0">
                <a:effectLst/>
                <a:latin typeface="Times New Roman" panose="02020603050405020304" pitchFamily="18" charset="0"/>
                <a:ea typeface="Times New Roman" panose="02020603050405020304" pitchFamily="18" charset="0"/>
              </a:rPr>
              <a:t>Not much difference was found between male and female</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err="1">
                <a:solidFill>
                  <a:srgbClr val="C00000"/>
                </a:solidFill>
                <a:effectLst/>
                <a:latin typeface="Times New Roman" panose="02020603050405020304" pitchFamily="18" charset="0"/>
                <a:ea typeface="Times New Roman" panose="02020603050405020304" pitchFamily="18" charset="0"/>
              </a:rPr>
              <a:t>SeniorCitizen</a:t>
            </a:r>
            <a:r>
              <a:rPr lang="en-US" sz="2000" dirty="0">
                <a:solidFill>
                  <a:srgbClr val="C0000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count plot on the left showed that customers are mostly non-senior citizens; but the probability plot showed that the older people are more likely to churn.</a:t>
            </a:r>
          </a:p>
        </p:txBody>
      </p:sp>
      <p:pic>
        <p:nvPicPr>
          <p:cNvPr id="14" name="Picture 13">
            <a:extLst>
              <a:ext uri="{FF2B5EF4-FFF2-40B4-BE49-F238E27FC236}">
                <a16:creationId xmlns:a16="http://schemas.microsoft.com/office/drawing/2014/main" id="{2C6E39EB-434F-DD44-B78B-BD4467576248}"/>
              </a:ext>
            </a:extLst>
          </p:cNvPr>
          <p:cNvPicPr>
            <a:picLocks noChangeAspect="1"/>
          </p:cNvPicPr>
          <p:nvPr/>
        </p:nvPicPr>
        <p:blipFill>
          <a:blip r:embed="rId3"/>
          <a:stretch>
            <a:fillRect/>
          </a:stretch>
        </p:blipFill>
        <p:spPr>
          <a:xfrm>
            <a:off x="5277224" y="413027"/>
            <a:ext cx="6851432" cy="6411948"/>
          </a:xfrm>
          <a:prstGeom prst="rect">
            <a:avLst/>
          </a:prstGeom>
        </p:spPr>
      </p:pic>
    </p:spTree>
    <p:extLst>
      <p:ext uri="{BB962C8B-B14F-4D97-AF65-F5344CB8AC3E}">
        <p14:creationId xmlns:p14="http://schemas.microsoft.com/office/powerpoint/2010/main" val="36433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p:txBody>
          <a:bodyPr/>
          <a:lstStyle/>
          <a:p>
            <a:r>
              <a:rPr lang="en-US" dirty="0"/>
              <a:t>EDA –</a:t>
            </a:r>
            <a:br>
              <a:rPr lang="en-US" dirty="0"/>
            </a:br>
            <a:r>
              <a:rPr lang="en-US" u="sng" dirty="0"/>
              <a:t>Demographic Features</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839788" y="2057400"/>
            <a:ext cx="4539932" cy="4577574"/>
          </a:xfrm>
        </p:spPr>
        <p:txBody>
          <a:bodyPr>
            <a:normAutofit/>
          </a:bodyPr>
          <a:lstStyle/>
          <a:p>
            <a:pPr marL="285750" indent="-285750">
              <a:buFont typeface="Arial" panose="020B0604020202020204" pitchFamily="34" charset="0"/>
              <a:buChar char="•"/>
            </a:pPr>
            <a:r>
              <a:rPr lang="en-US" sz="2000" dirty="0">
                <a:solidFill>
                  <a:srgbClr val="C00000"/>
                </a:solidFill>
                <a:effectLst/>
                <a:latin typeface="Times New Roman" panose="02020603050405020304" pitchFamily="18" charset="0"/>
                <a:ea typeface="Times New Roman" panose="02020603050405020304" pitchFamily="18" charset="0"/>
              </a:rPr>
              <a:t>Partners: </a:t>
            </a:r>
            <a:r>
              <a:rPr lang="en-US" sz="2000" dirty="0">
                <a:effectLst/>
                <a:latin typeface="Times New Roman" panose="02020603050405020304" pitchFamily="18" charset="0"/>
                <a:ea typeface="Times New Roman" panose="02020603050405020304" pitchFamily="18" charset="0"/>
              </a:rPr>
              <a:t>customers without partner(s) are more likely to churn than those with partner(s).</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solidFill>
                  <a:srgbClr val="C00000"/>
                </a:solidFill>
                <a:effectLst/>
                <a:latin typeface="Times New Roman" panose="02020603050405020304" pitchFamily="18" charset="0"/>
                <a:ea typeface="Times New Roman" panose="02020603050405020304" pitchFamily="18" charset="0"/>
              </a:rPr>
              <a:t>Dependents: </a:t>
            </a:r>
            <a:r>
              <a:rPr lang="en-US" sz="2000" dirty="0">
                <a:effectLst/>
                <a:latin typeface="Times New Roman" panose="02020603050405020304" pitchFamily="18" charset="0"/>
                <a:ea typeface="Times New Roman" panose="02020603050405020304" pitchFamily="18" charset="0"/>
              </a:rPr>
              <a:t>customers without dependent(s) are more likely to churn.</a:t>
            </a:r>
          </a:p>
        </p:txBody>
      </p:sp>
      <p:pic>
        <p:nvPicPr>
          <p:cNvPr id="11" name="Picture 10">
            <a:extLst>
              <a:ext uri="{FF2B5EF4-FFF2-40B4-BE49-F238E27FC236}">
                <a16:creationId xmlns:a16="http://schemas.microsoft.com/office/drawing/2014/main" id="{3BE872B2-A498-D542-A254-D184042BBC5E}"/>
              </a:ext>
            </a:extLst>
          </p:cNvPr>
          <p:cNvPicPr>
            <a:picLocks noChangeAspect="1"/>
          </p:cNvPicPr>
          <p:nvPr/>
        </p:nvPicPr>
        <p:blipFill>
          <a:blip r:embed="rId3"/>
          <a:stretch>
            <a:fillRect/>
          </a:stretch>
        </p:blipFill>
        <p:spPr>
          <a:xfrm>
            <a:off x="5481775" y="519908"/>
            <a:ext cx="6751549" cy="6165899"/>
          </a:xfrm>
          <a:prstGeom prst="rect">
            <a:avLst/>
          </a:prstGeom>
        </p:spPr>
      </p:pic>
    </p:spTree>
    <p:extLst>
      <p:ext uri="{BB962C8B-B14F-4D97-AF65-F5344CB8AC3E}">
        <p14:creationId xmlns:p14="http://schemas.microsoft.com/office/powerpoint/2010/main" val="322831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73A-04D3-BA4F-8E76-6B0B194BCF8D}"/>
              </a:ext>
            </a:extLst>
          </p:cNvPr>
          <p:cNvSpPr>
            <a:spLocks noGrp="1"/>
          </p:cNvSpPr>
          <p:nvPr>
            <p:ph type="title"/>
          </p:nvPr>
        </p:nvSpPr>
        <p:spPr>
          <a:xfrm>
            <a:off x="839788" y="-401442"/>
            <a:ext cx="4539932" cy="1600200"/>
          </a:xfrm>
        </p:spPr>
        <p:txBody>
          <a:bodyPr/>
          <a:lstStyle/>
          <a:p>
            <a:r>
              <a:rPr lang="en-US" dirty="0"/>
              <a:t>EDA –</a:t>
            </a:r>
            <a:br>
              <a:rPr lang="en-US" dirty="0"/>
            </a:br>
            <a:r>
              <a:rPr lang="en-US" u="sng" dirty="0"/>
              <a:t>Service Usage Features</a:t>
            </a:r>
          </a:p>
        </p:txBody>
      </p:sp>
      <p:sp>
        <p:nvSpPr>
          <p:cNvPr id="7" name="Text Placeholder 6">
            <a:extLst>
              <a:ext uri="{FF2B5EF4-FFF2-40B4-BE49-F238E27FC236}">
                <a16:creationId xmlns:a16="http://schemas.microsoft.com/office/drawing/2014/main" id="{D3B51B7F-43B8-A842-B6E2-6F97EBED5802}"/>
              </a:ext>
            </a:extLst>
          </p:cNvPr>
          <p:cNvSpPr>
            <a:spLocks noGrp="1"/>
          </p:cNvSpPr>
          <p:nvPr>
            <p:ph type="body" sz="half" idx="2"/>
          </p:nvPr>
        </p:nvSpPr>
        <p:spPr>
          <a:xfrm>
            <a:off x="519155" y="1107375"/>
            <a:ext cx="4539932" cy="4577574"/>
          </a:xfrm>
        </p:spPr>
        <p:txBody>
          <a:bodyPr>
            <a:normAutofit/>
          </a:bodyPr>
          <a:lstStyle/>
          <a:p>
            <a:endParaRPr lang="en-US"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PhoneService</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most customers used </a:t>
            </a:r>
            <a:r>
              <a:rPr lang="en-US" dirty="0" err="1">
                <a:latin typeface="Times New Roman" panose="02020603050405020304" pitchFamily="18" charset="0"/>
                <a:ea typeface="Times New Roman" panose="02020603050405020304" pitchFamily="18" charset="0"/>
              </a:rPr>
              <a:t>PhoneServices</a:t>
            </a:r>
            <a:r>
              <a:rPr lang="en-US" dirty="0">
                <a:latin typeface="Times New Roman" panose="02020603050405020304" pitchFamily="18" charset="0"/>
                <a:ea typeface="Times New Roman" panose="02020603050405020304" pitchFamily="18" charset="0"/>
              </a:rPr>
              <a:t>; only a small portion of customers did not have this service. The probability chart on the right shows this feature has no obvious impact on churn probability.</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ea typeface="Times New Roman" panose="02020603050405020304" pitchFamily="18" charset="0"/>
              </a:rPr>
              <a:t>“</a:t>
            </a:r>
            <a:r>
              <a:rPr lang="en-US" dirty="0" err="1">
                <a:solidFill>
                  <a:srgbClr val="C00000"/>
                </a:solidFill>
                <a:latin typeface="Times New Roman" panose="02020603050405020304" pitchFamily="18" charset="0"/>
                <a:ea typeface="Times New Roman" panose="02020603050405020304" pitchFamily="18" charset="0"/>
              </a:rPr>
              <a:t>MultipleLine</a:t>
            </a:r>
            <a:r>
              <a:rPr lang="en-US" dirty="0">
                <a:solidFill>
                  <a:srgbClr val="C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subscription of this service has no obvious impact on churn probability</a:t>
            </a:r>
          </a:p>
        </p:txBody>
      </p:sp>
      <p:pic>
        <p:nvPicPr>
          <p:cNvPr id="6" name="Picture 5" descr="Chart, bar chart, treemap chart&#10;&#10;Description automatically generated">
            <a:extLst>
              <a:ext uri="{FF2B5EF4-FFF2-40B4-BE49-F238E27FC236}">
                <a16:creationId xmlns:a16="http://schemas.microsoft.com/office/drawing/2014/main" id="{790BDB7F-864B-0F49-854C-B50825BC358A}"/>
              </a:ext>
            </a:extLst>
          </p:cNvPr>
          <p:cNvPicPr>
            <a:picLocks noChangeAspect="1"/>
          </p:cNvPicPr>
          <p:nvPr/>
        </p:nvPicPr>
        <p:blipFill>
          <a:blip r:embed="rId3"/>
          <a:stretch>
            <a:fillRect/>
          </a:stretch>
        </p:blipFill>
        <p:spPr>
          <a:xfrm>
            <a:off x="5574301" y="398658"/>
            <a:ext cx="6217955" cy="5645882"/>
          </a:xfrm>
          <a:prstGeom prst="rect">
            <a:avLst/>
          </a:prstGeom>
        </p:spPr>
      </p:pic>
    </p:spTree>
    <p:extLst>
      <p:ext uri="{BB962C8B-B14F-4D97-AF65-F5344CB8AC3E}">
        <p14:creationId xmlns:p14="http://schemas.microsoft.com/office/powerpoint/2010/main" val="91699545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3216</TotalTime>
  <Words>1416</Words>
  <Application>Microsoft Macintosh PowerPoint</Application>
  <PresentationFormat>Widescreen</PresentationFormat>
  <Paragraphs>164</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Inter</vt:lpstr>
      <vt:lpstr>Arial</vt:lpstr>
      <vt:lpstr>Calibri</vt:lpstr>
      <vt:lpstr>Symbol</vt:lpstr>
      <vt:lpstr>Times</vt:lpstr>
      <vt:lpstr>Times New Roman</vt:lpstr>
      <vt:lpstr>Wingdings</vt:lpstr>
      <vt:lpstr>office theme</vt:lpstr>
      <vt:lpstr>Telecom Customer Churn Prediction</vt:lpstr>
      <vt:lpstr>Business Problem</vt:lpstr>
      <vt:lpstr>Dataset</vt:lpstr>
      <vt:lpstr>Solution Process</vt:lpstr>
      <vt:lpstr>Exploratory Data Analysis (EDA)</vt:lpstr>
      <vt:lpstr>EDA – Target distribution</vt:lpstr>
      <vt:lpstr>EDA – Demographic Features</vt:lpstr>
      <vt:lpstr>EDA – Demographic Features</vt:lpstr>
      <vt:lpstr>EDA – Service Usage Features</vt:lpstr>
      <vt:lpstr>EDA – Service Usage Features</vt:lpstr>
      <vt:lpstr>EDA – Service Usage Features</vt:lpstr>
      <vt:lpstr>EDA – Service Usage Features</vt:lpstr>
      <vt:lpstr>EDA – Service Usage Features</vt:lpstr>
      <vt:lpstr>EDA – Account Features</vt:lpstr>
      <vt:lpstr>EDA – Account Features</vt:lpstr>
      <vt:lpstr>AI Modeling</vt:lpstr>
      <vt:lpstr>Column Transformation</vt:lpstr>
      <vt:lpstr>Model training</vt:lpstr>
      <vt:lpstr>Evaluation of Model Performance: Recall and F1-score</vt:lpstr>
      <vt:lpstr>Evaluation of Model Performance: ROC AUC</vt:lpstr>
      <vt:lpstr>Evaluation of Model Performance: confusion matrix</vt:lpstr>
      <vt:lpstr>Evaluation of Model Performance: 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Yichun Chen</cp:lastModifiedBy>
  <cp:revision>62</cp:revision>
  <dcterms:created xsi:type="dcterms:W3CDTF">2022-06-12T04:30:54Z</dcterms:created>
  <dcterms:modified xsi:type="dcterms:W3CDTF">2022-12-09T00:13:57Z</dcterms:modified>
</cp:coreProperties>
</file>