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1" r:id="rId3"/>
    <p:sldId id="257" r:id="rId4"/>
    <p:sldId id="263" r:id="rId5"/>
    <p:sldId id="259" r:id="rId6"/>
    <p:sldId id="265" r:id="rId7"/>
    <p:sldId id="266" r:id="rId8"/>
    <p:sldId id="268" r:id="rId9"/>
    <p:sldId id="269" r:id="rId10"/>
    <p:sldId id="270" r:id="rId11"/>
    <p:sldId id="271"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E4628D-65C3-DD45-AEDE-658E642117BE}" v="149" dt="2022-08-16T05:20:25.5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5" autoAdjust="0"/>
    <p:restoredTop sz="85442"/>
  </p:normalViewPr>
  <p:slideViewPr>
    <p:cSldViewPr snapToGrid="0">
      <p:cViewPr varScale="1">
        <p:scale>
          <a:sx n="96" d="100"/>
          <a:sy n="96" d="100"/>
        </p:scale>
        <p:origin x="912"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FADCF4-C154-2E4D-8818-19E68BAF465E}" type="datetimeFigureOut">
              <a:rPr lang="en-US" smtClean="0"/>
              <a:t>8/15/22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4CC37F-0B57-5B44-A7A2-CCF7127B243B}" type="slidenum">
              <a:rPr lang="en-US" smtClean="0"/>
              <a:t>‹#›</a:t>
            </a:fld>
            <a:endParaRPr lang="en-US"/>
          </a:p>
        </p:txBody>
      </p:sp>
    </p:spTree>
    <p:extLst>
      <p:ext uri="{BB962C8B-B14F-4D97-AF65-F5344CB8AC3E}">
        <p14:creationId xmlns:p14="http://schemas.microsoft.com/office/powerpoint/2010/main" val="1716443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Purpose of this study: predict short-term daily sales volume at store/product family level for an Ecuadorian chain retailer using a multiple regression model, based on a descriptive analysis of the historical daily sales records with a timeframe from January 1, 2013 to August 15, 2017. </a:t>
            </a:r>
          </a:p>
          <a:p>
            <a:endParaRPr lang="en-US" dirty="0"/>
          </a:p>
        </p:txBody>
      </p:sp>
      <p:sp>
        <p:nvSpPr>
          <p:cNvPr id="4" name="Slide Number Placeholder 3"/>
          <p:cNvSpPr>
            <a:spLocks noGrp="1"/>
          </p:cNvSpPr>
          <p:nvPr>
            <p:ph type="sldNum" sz="quarter" idx="5"/>
          </p:nvPr>
        </p:nvSpPr>
        <p:spPr/>
        <p:txBody>
          <a:bodyPr/>
          <a:lstStyle/>
          <a:p>
            <a:fld id="{0F4CC37F-0B57-5B44-A7A2-CCF7127B243B}" type="slidenum">
              <a:rPr lang="en-US" smtClean="0"/>
              <a:t>2</a:t>
            </a:fld>
            <a:endParaRPr lang="en-US"/>
          </a:p>
        </p:txBody>
      </p:sp>
    </p:spTree>
    <p:extLst>
      <p:ext uri="{BB962C8B-B14F-4D97-AF65-F5344CB8AC3E}">
        <p14:creationId xmlns:p14="http://schemas.microsoft.com/office/powerpoint/2010/main" val="449553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4CC37F-0B57-5B44-A7A2-CCF7127B243B}" type="slidenum">
              <a:rPr lang="en-US" smtClean="0"/>
              <a:t>8</a:t>
            </a:fld>
            <a:endParaRPr lang="en-US"/>
          </a:p>
        </p:txBody>
      </p:sp>
    </p:spTree>
    <p:extLst>
      <p:ext uri="{BB962C8B-B14F-4D97-AF65-F5344CB8AC3E}">
        <p14:creationId xmlns:p14="http://schemas.microsoft.com/office/powerpoint/2010/main" val="3590759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4CC37F-0B57-5B44-A7A2-CCF7127B243B}" type="slidenum">
              <a:rPr lang="en-US" smtClean="0"/>
              <a:t>9</a:t>
            </a:fld>
            <a:endParaRPr lang="en-US"/>
          </a:p>
        </p:txBody>
      </p:sp>
    </p:spTree>
    <p:extLst>
      <p:ext uri="{BB962C8B-B14F-4D97-AF65-F5344CB8AC3E}">
        <p14:creationId xmlns:p14="http://schemas.microsoft.com/office/powerpoint/2010/main" val="43066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4CC37F-0B57-5B44-A7A2-CCF7127B243B}" type="slidenum">
              <a:rPr lang="en-US" smtClean="0"/>
              <a:t>10</a:t>
            </a:fld>
            <a:endParaRPr lang="en-US"/>
          </a:p>
        </p:txBody>
      </p:sp>
    </p:spTree>
    <p:extLst>
      <p:ext uri="{BB962C8B-B14F-4D97-AF65-F5344CB8AC3E}">
        <p14:creationId xmlns:p14="http://schemas.microsoft.com/office/powerpoint/2010/main" val="777529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4CC37F-0B57-5B44-A7A2-CCF7127B243B}" type="slidenum">
              <a:rPr lang="en-US" smtClean="0"/>
              <a:t>11</a:t>
            </a:fld>
            <a:endParaRPr lang="en-US"/>
          </a:p>
        </p:txBody>
      </p:sp>
    </p:spTree>
    <p:extLst>
      <p:ext uri="{BB962C8B-B14F-4D97-AF65-F5344CB8AC3E}">
        <p14:creationId xmlns:p14="http://schemas.microsoft.com/office/powerpoint/2010/main" val="324027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4CC37F-0B57-5B44-A7A2-CCF7127B243B}" type="slidenum">
              <a:rPr lang="en-US" smtClean="0"/>
              <a:t>12</a:t>
            </a:fld>
            <a:endParaRPr lang="en-US"/>
          </a:p>
        </p:txBody>
      </p:sp>
    </p:spTree>
    <p:extLst>
      <p:ext uri="{BB962C8B-B14F-4D97-AF65-F5344CB8AC3E}">
        <p14:creationId xmlns:p14="http://schemas.microsoft.com/office/powerpoint/2010/main" val="2523935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8/15/22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8/15/22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8/15/22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rakshaskitchen.com/2016/03/top-5-grocery-stores-in-india.html"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urn.kb.se/resolve?urn=urn:nbn:se:kth:diva-276483" TargetMode="External"/><Relationship Id="rId13" Type="http://schemas.openxmlformats.org/officeDocument/2006/relationships/hyperlink" Target="https://doi.org/10.1155/2020/4247587" TargetMode="External"/><Relationship Id="rId3" Type="http://schemas.openxmlformats.org/officeDocument/2006/relationships/hyperlink" Target="https://doi.org/10.1016/j.eswa.2009.04.052" TargetMode="External"/><Relationship Id="rId7" Type="http://schemas.openxmlformats.org/officeDocument/2006/relationships/hyperlink" Target="https://doi.org/10.1016/j.procs.2022.01.298" TargetMode="External"/><Relationship Id="rId12" Type="http://schemas.openxmlformats.org/officeDocument/2006/relationships/hyperlink" Target="https://www.kaggle.com/competitions/store-sales-time-series-forecasting/data" TargetMode="External"/><Relationship Id="rId2" Type="http://schemas.openxmlformats.org/officeDocument/2006/relationships/notesSlide" Target="../notesSlides/notesSlide6.xml"/><Relationship Id="rId16" Type="http://schemas.openxmlformats.org/officeDocument/2006/relationships/hyperlink" Target="https://doi.org/10.1016/j.cie.2022.107965" TargetMode="External"/><Relationship Id="rId1" Type="http://schemas.openxmlformats.org/officeDocument/2006/relationships/slideLayout" Target="../slideLayouts/slideLayout2.xml"/><Relationship Id="rId6" Type="http://schemas.openxmlformats.org/officeDocument/2006/relationships/hyperlink" Target="https://doi.org/10.1016/s0925-5273(03)00068-9" TargetMode="External"/><Relationship Id="rId11" Type="http://schemas.openxmlformats.org/officeDocument/2006/relationships/hyperlink" Target="https://doi.org/10.1057/palgrave.jt.5740150" TargetMode="External"/><Relationship Id="rId5" Type="http://schemas.openxmlformats.org/officeDocument/2006/relationships/hyperlink" Target="https://doi.org/10.1016/j.jretconser.2019.101921" TargetMode="External"/><Relationship Id="rId15" Type="http://schemas.openxmlformats.org/officeDocument/2006/relationships/hyperlink" Target="https://doi.org/10.1016/j.eswa.2022.116993" TargetMode="External"/><Relationship Id="rId10" Type="http://schemas.openxmlformats.org/officeDocument/2006/relationships/hyperlink" Target="https://doi.org/10.1509/jmkg.75.2.18" TargetMode="External"/><Relationship Id="rId4" Type="http://schemas.openxmlformats.org/officeDocument/2006/relationships/hyperlink" Target="https://doi.org/10.4018/ijoris.2016040101" TargetMode="External"/><Relationship Id="rId9" Type="http://schemas.openxmlformats.org/officeDocument/2006/relationships/hyperlink" Target="https://doi.org/10.1108/ijwbr-07-2020-0035" TargetMode="External"/><Relationship Id="rId14" Type="http://schemas.openxmlformats.org/officeDocument/2006/relationships/hyperlink" Target="https://doi.org/10.1007/s10462-018-9637-z"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competitions/store-sales-time-series-forecasting/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90337" y="640080"/>
            <a:ext cx="3918729" cy="3566160"/>
          </a:xfrm>
        </p:spPr>
        <p:txBody>
          <a:bodyPr anchor="b">
            <a:normAutofit/>
          </a:bodyPr>
          <a:lstStyle/>
          <a:p>
            <a:pPr algn="l"/>
            <a:r>
              <a:rPr lang="en-US" sz="5000" b="1" dirty="0">
                <a:ea typeface="Calibri Light"/>
                <a:cs typeface="Calibri Light"/>
              </a:rPr>
              <a:t>Retail  Sales Prediction</a:t>
            </a:r>
          </a:p>
        </p:txBody>
      </p:sp>
      <p:sp>
        <p:nvSpPr>
          <p:cNvPr id="3" name="Subtitle 2"/>
          <p:cNvSpPr>
            <a:spLocks noGrp="1"/>
          </p:cNvSpPr>
          <p:nvPr>
            <p:ph type="subTitle" idx="1"/>
          </p:nvPr>
        </p:nvSpPr>
        <p:spPr>
          <a:xfrm>
            <a:off x="890339" y="4636008"/>
            <a:ext cx="3734014" cy="1572768"/>
          </a:xfrm>
        </p:spPr>
        <p:txBody>
          <a:bodyPr vert="horz" lIns="91440" tIns="45720" rIns="91440" bIns="45720" rtlCol="0">
            <a:normAutofit/>
          </a:bodyPr>
          <a:lstStyle/>
          <a:p>
            <a:pPr algn="l"/>
            <a:r>
              <a:rPr lang="en-US" dirty="0">
                <a:ea typeface="Calibri"/>
                <a:cs typeface="Calibri"/>
              </a:rPr>
              <a:t>MSBA 305 Term Project</a:t>
            </a:r>
          </a:p>
          <a:p>
            <a:pPr algn="l"/>
            <a:r>
              <a:rPr lang="en-US" dirty="0">
                <a:cs typeface="Calibri"/>
              </a:rPr>
              <a:t>Student: </a:t>
            </a:r>
            <a:r>
              <a:rPr lang="en-US" dirty="0" err="1">
                <a:cs typeface="Calibri"/>
              </a:rPr>
              <a:t>Yichun</a:t>
            </a:r>
            <a:r>
              <a:rPr lang="en-US" dirty="0">
                <a:cs typeface="Calibri"/>
              </a:rPr>
              <a:t> Chen</a:t>
            </a:r>
            <a:endParaRPr lang="en-US" dirty="0"/>
          </a:p>
        </p:txBody>
      </p:sp>
      <p:sp>
        <p:nvSpPr>
          <p:cNvPr id="86"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descr="A picture containing text, indoor, scene, marketplace&#10;&#10;Description automatically generated">
            <a:extLst>
              <a:ext uri="{FF2B5EF4-FFF2-40B4-BE49-F238E27FC236}">
                <a16:creationId xmlns:a16="http://schemas.microsoft.com/office/drawing/2014/main" id="{5E5BB461-8365-9F04-6257-C1E5A8604EF4}"/>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7161" r="3641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6" name="TextBox 5">
            <a:extLst>
              <a:ext uri="{FF2B5EF4-FFF2-40B4-BE49-F238E27FC236}">
                <a16:creationId xmlns:a16="http://schemas.microsoft.com/office/drawing/2014/main" id="{77D7B1E1-B978-1045-4F7B-6B4ED99B4511}"/>
              </a:ext>
            </a:extLst>
          </p:cNvPr>
          <p:cNvSpPr txBox="1"/>
          <p:nvPr/>
        </p:nvSpPr>
        <p:spPr>
          <a:xfrm>
            <a:off x="9718246" y="6657945"/>
            <a:ext cx="247375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BY-NC-ND</a:t>
            </a:r>
            <a:r>
              <a:rPr lang="en-US" sz="700">
                <a:solidFill>
                  <a:srgbClr val="FFFFFF"/>
                </a:solidFill>
              </a:rPr>
              <a: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F58B5-64FA-0919-99AA-980BFC47F1DF}"/>
              </a:ext>
            </a:extLst>
          </p:cNvPr>
          <p:cNvSpPr>
            <a:spLocks noGrp="1"/>
          </p:cNvSpPr>
          <p:nvPr>
            <p:ph type="title"/>
          </p:nvPr>
        </p:nvSpPr>
        <p:spPr/>
        <p:txBody>
          <a:bodyPr>
            <a:normAutofit/>
          </a:bodyPr>
          <a:lstStyle/>
          <a:p>
            <a:r>
              <a:rPr lang="en-US" dirty="0">
                <a:ea typeface="Calibri Light"/>
                <a:cs typeface="Calibri Light"/>
              </a:rPr>
              <a:t>Predictive Analysis – </a:t>
            </a:r>
            <a:br>
              <a:rPr lang="en-US" dirty="0">
                <a:ea typeface="Calibri Light"/>
                <a:cs typeface="Calibri Light"/>
              </a:rPr>
            </a:br>
            <a:r>
              <a:rPr lang="en-US" dirty="0">
                <a:solidFill>
                  <a:srgbClr val="FF0000"/>
                </a:solidFill>
                <a:ea typeface="Calibri Light"/>
                <a:cs typeface="Calibri Light"/>
              </a:rPr>
              <a:t>Multiple regression using Python</a:t>
            </a:r>
            <a:endParaRPr lang="en-US" dirty="0">
              <a:solidFill>
                <a:srgbClr val="FF0000"/>
              </a:solidFill>
            </a:endParaRPr>
          </a:p>
        </p:txBody>
      </p:sp>
      <p:sp>
        <p:nvSpPr>
          <p:cNvPr id="3" name="Content Placeholder 2">
            <a:extLst>
              <a:ext uri="{FF2B5EF4-FFF2-40B4-BE49-F238E27FC236}">
                <a16:creationId xmlns:a16="http://schemas.microsoft.com/office/drawing/2014/main" id="{B6A7CCD5-DE2D-6F0D-2170-9063FD070EE0}"/>
              </a:ext>
            </a:extLst>
          </p:cNvPr>
          <p:cNvSpPr>
            <a:spLocks noGrp="1"/>
          </p:cNvSpPr>
          <p:nvPr>
            <p:ph idx="1"/>
          </p:nvPr>
        </p:nvSpPr>
        <p:spPr>
          <a:xfrm>
            <a:off x="838200" y="1825625"/>
            <a:ext cx="10763992" cy="4667250"/>
          </a:xfrm>
        </p:spPr>
        <p:txBody>
          <a:bodyPr>
            <a:normAutofit/>
          </a:bodyPr>
          <a:lstStyle/>
          <a:p>
            <a:endParaRPr lang="en-US" dirty="0">
              <a:solidFill>
                <a:srgbClr val="FF0000"/>
              </a:solidFill>
            </a:endParaRPr>
          </a:p>
          <a:p>
            <a:pPr marL="0" indent="0">
              <a:buNone/>
            </a:pPr>
            <a:endParaRPr lang="en-US" dirty="0">
              <a:solidFill>
                <a:srgbClr val="FF0000"/>
              </a:solidFill>
            </a:endParaRPr>
          </a:p>
        </p:txBody>
      </p:sp>
      <p:sp>
        <p:nvSpPr>
          <p:cNvPr id="5" name="TextBox 4">
            <a:extLst>
              <a:ext uri="{FF2B5EF4-FFF2-40B4-BE49-F238E27FC236}">
                <a16:creationId xmlns:a16="http://schemas.microsoft.com/office/drawing/2014/main" id="{79F2DEA2-B1F8-BF42-8ED1-8EE342065EA5}"/>
              </a:ext>
            </a:extLst>
          </p:cNvPr>
          <p:cNvSpPr txBox="1"/>
          <p:nvPr/>
        </p:nvSpPr>
        <p:spPr>
          <a:xfrm>
            <a:off x="6685808" y="3972047"/>
            <a:ext cx="3937000" cy="1846659"/>
          </a:xfrm>
          <a:prstGeom prst="rect">
            <a:avLst/>
          </a:prstGeom>
          <a:noFill/>
        </p:spPr>
        <p:txBody>
          <a:bodyPr wrap="square" rtlCol="0">
            <a:spAutoFit/>
          </a:bodyPr>
          <a:lstStyle/>
          <a:p>
            <a:r>
              <a:rPr lang="en-US" sz="1600" dirty="0"/>
              <a:t>R-squared: The regression model has an adjusted R-squared of 0.893, meaning this model can explain 89.3% of the variance of the sales volume in this dataset. The p-values indicated that all the included predictors are statistically significant (p&lt;0.05). </a:t>
            </a:r>
          </a:p>
          <a:p>
            <a:endParaRPr lang="en-US" sz="1600" dirty="0"/>
          </a:p>
        </p:txBody>
      </p:sp>
      <p:pic>
        <p:nvPicPr>
          <p:cNvPr id="4" name="Picture 3">
            <a:extLst>
              <a:ext uri="{FF2B5EF4-FFF2-40B4-BE49-F238E27FC236}">
                <a16:creationId xmlns:a16="http://schemas.microsoft.com/office/drawing/2014/main" id="{984D3E43-9D5A-E943-971C-A9BC25DFCEC5}"/>
              </a:ext>
            </a:extLst>
          </p:cNvPr>
          <p:cNvPicPr>
            <a:picLocks noChangeAspect="1"/>
          </p:cNvPicPr>
          <p:nvPr/>
        </p:nvPicPr>
        <p:blipFill>
          <a:blip r:embed="rId3"/>
          <a:stretch>
            <a:fillRect/>
          </a:stretch>
        </p:blipFill>
        <p:spPr>
          <a:xfrm>
            <a:off x="589809" y="3735050"/>
            <a:ext cx="6001491" cy="2082654"/>
          </a:xfrm>
          <a:prstGeom prst="rect">
            <a:avLst/>
          </a:prstGeom>
        </p:spPr>
      </p:pic>
      <p:sp>
        <p:nvSpPr>
          <p:cNvPr id="7" name="Rectangle 6">
            <a:extLst>
              <a:ext uri="{FF2B5EF4-FFF2-40B4-BE49-F238E27FC236}">
                <a16:creationId xmlns:a16="http://schemas.microsoft.com/office/drawing/2014/main" id="{9F0281EC-1140-0846-8FEB-FCA194687C40}"/>
              </a:ext>
            </a:extLst>
          </p:cNvPr>
          <p:cNvSpPr/>
          <p:nvPr/>
        </p:nvSpPr>
        <p:spPr>
          <a:xfrm>
            <a:off x="983508" y="2127797"/>
            <a:ext cx="6096000" cy="1477328"/>
          </a:xfrm>
          <a:prstGeom prst="rect">
            <a:avLst/>
          </a:prstGeom>
        </p:spPr>
        <p:txBody>
          <a:bodyPr>
            <a:spAutoFit/>
          </a:bodyPr>
          <a:lstStyle/>
          <a:p>
            <a:pPr marL="285750" indent="-285750">
              <a:buFont typeface="Arial" panose="020B0604020202020204" pitchFamily="34" charset="0"/>
              <a:buChar char="•"/>
            </a:pPr>
            <a:r>
              <a:rPr lang="en-US" dirty="0"/>
              <a:t>Predictors: </a:t>
            </a:r>
          </a:p>
          <a:p>
            <a:r>
              <a:rPr lang="en-US" dirty="0"/>
              <a:t>product family, store number, holidays, gas price, number of items on promotion, year, month, day of week</a:t>
            </a:r>
          </a:p>
          <a:p>
            <a:endParaRPr lang="en-US" dirty="0"/>
          </a:p>
          <a:p>
            <a:pPr marL="285750" indent="-285750">
              <a:buFont typeface="Arial" panose="020B0604020202020204" pitchFamily="34" charset="0"/>
              <a:buChar char="•"/>
            </a:pPr>
            <a:r>
              <a:rPr lang="en-US" dirty="0"/>
              <a:t>Regression Results:</a:t>
            </a:r>
          </a:p>
        </p:txBody>
      </p:sp>
    </p:spTree>
    <p:extLst>
      <p:ext uri="{BB962C8B-B14F-4D97-AF65-F5344CB8AC3E}">
        <p14:creationId xmlns:p14="http://schemas.microsoft.com/office/powerpoint/2010/main" val="837571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F58B5-64FA-0919-99AA-980BFC47F1DF}"/>
              </a:ext>
            </a:extLst>
          </p:cNvPr>
          <p:cNvSpPr>
            <a:spLocks noGrp="1"/>
          </p:cNvSpPr>
          <p:nvPr>
            <p:ph type="title"/>
          </p:nvPr>
        </p:nvSpPr>
        <p:spPr/>
        <p:txBody>
          <a:bodyPr>
            <a:normAutofit/>
          </a:bodyPr>
          <a:lstStyle/>
          <a:p>
            <a:r>
              <a:rPr lang="en-US" dirty="0">
                <a:ea typeface="Calibri Light"/>
                <a:cs typeface="Calibri Light"/>
              </a:rPr>
              <a:t>Predictive Analysis– </a:t>
            </a:r>
            <a:br>
              <a:rPr lang="en-US" dirty="0">
                <a:ea typeface="Calibri Light"/>
                <a:cs typeface="Calibri Light"/>
              </a:rPr>
            </a:br>
            <a:r>
              <a:rPr lang="en-US" dirty="0">
                <a:solidFill>
                  <a:srgbClr val="FF0000"/>
                </a:solidFill>
                <a:ea typeface="Calibri Light"/>
                <a:cs typeface="Calibri Light"/>
              </a:rPr>
              <a:t>Dashboard for the forecast</a:t>
            </a:r>
            <a:endParaRPr lang="en-US" dirty="0">
              <a:solidFill>
                <a:srgbClr val="FF0000"/>
              </a:solidFill>
            </a:endParaRPr>
          </a:p>
        </p:txBody>
      </p:sp>
      <p:sp>
        <p:nvSpPr>
          <p:cNvPr id="3" name="Content Placeholder 2">
            <a:extLst>
              <a:ext uri="{FF2B5EF4-FFF2-40B4-BE49-F238E27FC236}">
                <a16:creationId xmlns:a16="http://schemas.microsoft.com/office/drawing/2014/main" id="{B6A7CCD5-DE2D-6F0D-2170-9063FD070EE0}"/>
              </a:ext>
            </a:extLst>
          </p:cNvPr>
          <p:cNvSpPr>
            <a:spLocks noGrp="1"/>
          </p:cNvSpPr>
          <p:nvPr>
            <p:ph idx="1"/>
          </p:nvPr>
        </p:nvSpPr>
        <p:spPr>
          <a:xfrm>
            <a:off x="838200" y="1825625"/>
            <a:ext cx="10763992" cy="4667250"/>
          </a:xfrm>
        </p:spPr>
        <p:txBody>
          <a:bodyPr>
            <a:normAutofit/>
          </a:bodyPr>
          <a:lstStyle/>
          <a:p>
            <a:endParaRPr lang="en-US" dirty="0">
              <a:solidFill>
                <a:srgbClr val="FF0000"/>
              </a:solidFill>
            </a:endParaRPr>
          </a:p>
          <a:p>
            <a:pPr marL="0" indent="0">
              <a:buNone/>
            </a:pPr>
            <a:endParaRPr lang="en-US" dirty="0">
              <a:solidFill>
                <a:srgbClr val="FF0000"/>
              </a:solidFill>
            </a:endParaRPr>
          </a:p>
        </p:txBody>
      </p:sp>
      <p:sp>
        <p:nvSpPr>
          <p:cNvPr id="5" name="TextBox 4">
            <a:extLst>
              <a:ext uri="{FF2B5EF4-FFF2-40B4-BE49-F238E27FC236}">
                <a16:creationId xmlns:a16="http://schemas.microsoft.com/office/drawing/2014/main" id="{79F2DEA2-B1F8-BF42-8ED1-8EE342065EA5}"/>
              </a:ext>
            </a:extLst>
          </p:cNvPr>
          <p:cNvSpPr txBox="1"/>
          <p:nvPr/>
        </p:nvSpPr>
        <p:spPr>
          <a:xfrm>
            <a:off x="7911808" y="2127925"/>
            <a:ext cx="2644014" cy="2862322"/>
          </a:xfrm>
          <a:prstGeom prst="rect">
            <a:avLst/>
          </a:prstGeom>
          <a:noFill/>
        </p:spPr>
        <p:txBody>
          <a:bodyPr wrap="square" rtlCol="0">
            <a:spAutoFit/>
          </a:bodyPr>
          <a:lstStyle/>
          <a:p>
            <a:pPr marL="285750" lvl="0" indent="-285750">
              <a:buFont typeface="Arial" panose="020B0604020202020204" pitchFamily="34" charset="0"/>
              <a:buChar char="•"/>
            </a:pPr>
            <a:r>
              <a:rPr lang="en-US" dirty="0"/>
              <a:t>Use slicers to select a store and a product family to see the forecast. For example, select store #4 and “Celebration” product family will provide a dashboard view as shown here.</a:t>
            </a:r>
          </a:p>
          <a:p>
            <a:endParaRPr lang="en-US" dirty="0"/>
          </a:p>
        </p:txBody>
      </p:sp>
      <p:pic>
        <p:nvPicPr>
          <p:cNvPr id="8" name="Picture 7" descr="Graphical user interface, chart, application&#10;&#10;Description automatically generated">
            <a:extLst>
              <a:ext uri="{FF2B5EF4-FFF2-40B4-BE49-F238E27FC236}">
                <a16:creationId xmlns:a16="http://schemas.microsoft.com/office/drawing/2014/main" id="{804CD344-CA11-6E45-8DC7-C58D4CB802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708" y="1816602"/>
            <a:ext cx="7492708" cy="4823327"/>
          </a:xfrm>
          <a:prstGeom prst="rect">
            <a:avLst/>
          </a:prstGeom>
        </p:spPr>
      </p:pic>
    </p:spTree>
    <p:extLst>
      <p:ext uri="{BB962C8B-B14F-4D97-AF65-F5344CB8AC3E}">
        <p14:creationId xmlns:p14="http://schemas.microsoft.com/office/powerpoint/2010/main" val="568585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F58B5-64FA-0919-99AA-980BFC47F1DF}"/>
              </a:ext>
            </a:extLst>
          </p:cNvPr>
          <p:cNvSpPr>
            <a:spLocks noGrp="1"/>
          </p:cNvSpPr>
          <p:nvPr>
            <p:ph type="title"/>
          </p:nvPr>
        </p:nvSpPr>
        <p:spPr>
          <a:xfrm>
            <a:off x="838200" y="365125"/>
            <a:ext cx="10515600" cy="650875"/>
          </a:xfrm>
        </p:spPr>
        <p:txBody>
          <a:bodyPr>
            <a:normAutofit fontScale="90000"/>
          </a:bodyPr>
          <a:lstStyle/>
          <a:p>
            <a:r>
              <a:rPr lang="en-US" dirty="0">
                <a:ea typeface="Calibri Light"/>
                <a:cs typeface="Calibri Light"/>
              </a:rPr>
              <a:t>References</a:t>
            </a:r>
            <a:endParaRPr lang="en-US" dirty="0">
              <a:solidFill>
                <a:srgbClr val="FF0000"/>
              </a:solidFill>
            </a:endParaRPr>
          </a:p>
        </p:txBody>
      </p:sp>
      <p:sp>
        <p:nvSpPr>
          <p:cNvPr id="3" name="Content Placeholder 2">
            <a:extLst>
              <a:ext uri="{FF2B5EF4-FFF2-40B4-BE49-F238E27FC236}">
                <a16:creationId xmlns:a16="http://schemas.microsoft.com/office/drawing/2014/main" id="{B6A7CCD5-DE2D-6F0D-2170-9063FD070EE0}"/>
              </a:ext>
            </a:extLst>
          </p:cNvPr>
          <p:cNvSpPr>
            <a:spLocks noGrp="1"/>
          </p:cNvSpPr>
          <p:nvPr>
            <p:ph idx="1"/>
          </p:nvPr>
        </p:nvSpPr>
        <p:spPr>
          <a:xfrm>
            <a:off x="838200" y="1825625"/>
            <a:ext cx="10763992" cy="4667250"/>
          </a:xfrm>
        </p:spPr>
        <p:txBody>
          <a:bodyPr>
            <a:normAutofit/>
          </a:bodyPr>
          <a:lstStyle/>
          <a:p>
            <a:endParaRPr lang="en-US" dirty="0">
              <a:solidFill>
                <a:srgbClr val="FF0000"/>
              </a:solidFill>
            </a:endParaRPr>
          </a:p>
          <a:p>
            <a:pPr marL="0" indent="0">
              <a:buNone/>
            </a:pPr>
            <a:endParaRPr lang="en-US" dirty="0">
              <a:solidFill>
                <a:srgbClr val="FF0000"/>
              </a:solidFill>
            </a:endParaRPr>
          </a:p>
        </p:txBody>
      </p:sp>
      <p:sp>
        <p:nvSpPr>
          <p:cNvPr id="5" name="TextBox 4">
            <a:extLst>
              <a:ext uri="{FF2B5EF4-FFF2-40B4-BE49-F238E27FC236}">
                <a16:creationId xmlns:a16="http://schemas.microsoft.com/office/drawing/2014/main" id="{79F2DEA2-B1F8-BF42-8ED1-8EE342065EA5}"/>
              </a:ext>
            </a:extLst>
          </p:cNvPr>
          <p:cNvSpPr txBox="1"/>
          <p:nvPr/>
        </p:nvSpPr>
        <p:spPr>
          <a:xfrm>
            <a:off x="838200" y="1016000"/>
            <a:ext cx="8661400" cy="5632311"/>
          </a:xfrm>
          <a:prstGeom prst="rect">
            <a:avLst/>
          </a:prstGeom>
          <a:noFill/>
        </p:spPr>
        <p:txBody>
          <a:bodyPr wrap="square" rtlCol="0">
            <a:spAutoFit/>
          </a:bodyPr>
          <a:lstStyle/>
          <a:p>
            <a:r>
              <a:rPr lang="en-US" sz="900" dirty="0"/>
              <a:t>Ali, Z. G., </a:t>
            </a:r>
            <a:r>
              <a:rPr lang="en-US" sz="900" dirty="0" err="1"/>
              <a:t>Sayın</a:t>
            </a:r>
            <a:r>
              <a:rPr lang="en-US" sz="900" dirty="0"/>
              <a:t>, S., van </a:t>
            </a:r>
            <a:r>
              <a:rPr lang="en-US" sz="900" dirty="0" err="1"/>
              <a:t>Woensel</a:t>
            </a:r>
            <a:r>
              <a:rPr lang="en-US" sz="900" dirty="0"/>
              <a:t>, T., &amp; </a:t>
            </a:r>
            <a:r>
              <a:rPr lang="en-US" sz="900" dirty="0" err="1"/>
              <a:t>Fransoo</a:t>
            </a:r>
            <a:r>
              <a:rPr lang="en-US" sz="900" dirty="0"/>
              <a:t>, J. (2009). SKU demand forecasting in the presence of promotions. </a:t>
            </a:r>
            <a:r>
              <a:rPr lang="en-US" sz="900" i="1" dirty="0"/>
              <a:t>Expert Systems with Applications</a:t>
            </a:r>
            <a:r>
              <a:rPr lang="en-US" sz="900" dirty="0"/>
              <a:t>, </a:t>
            </a:r>
            <a:r>
              <a:rPr lang="en-US" sz="900" i="1" dirty="0"/>
              <a:t>36</a:t>
            </a:r>
            <a:r>
              <a:rPr lang="en-US" sz="900" dirty="0"/>
              <a:t>(10), 12340–12348. </a:t>
            </a:r>
            <a:r>
              <a:rPr lang="en-US" sz="900" dirty="0">
                <a:hlinkClick r:id="rId3"/>
              </a:rPr>
              <a:t>https://doi.org/10.1016/j.eswa.2009.04.052</a:t>
            </a:r>
            <a:r>
              <a:rPr lang="en-US" sz="900" dirty="0"/>
              <a:t> </a:t>
            </a:r>
          </a:p>
          <a:p>
            <a:endParaRPr lang="en-US" sz="900" dirty="0"/>
          </a:p>
          <a:p>
            <a:r>
              <a:rPr lang="en-US" sz="900" dirty="0" err="1"/>
              <a:t>Arunraj</a:t>
            </a:r>
            <a:r>
              <a:rPr lang="en-US" sz="900" dirty="0"/>
              <a:t>, N. S., Ahrens, D., &amp; Fernandes, M. (2016). Application of SARIMAX Model to Forecast Daily Sales in Food Retail Industry. </a:t>
            </a:r>
            <a:r>
              <a:rPr lang="en-US" sz="900" i="1" dirty="0"/>
              <a:t>International Journal of Operations Research and Information Systems</a:t>
            </a:r>
            <a:r>
              <a:rPr lang="en-US" sz="900" dirty="0"/>
              <a:t>, </a:t>
            </a:r>
            <a:r>
              <a:rPr lang="en-US" sz="900" i="1" dirty="0"/>
              <a:t>7</a:t>
            </a:r>
            <a:r>
              <a:rPr lang="en-US" sz="900" dirty="0"/>
              <a:t>(2), 1–21. </a:t>
            </a:r>
            <a:r>
              <a:rPr lang="en-US" sz="900" dirty="0">
                <a:hlinkClick r:id="rId4"/>
              </a:rPr>
              <a:t>https://doi.org/10.4018/ijoris.2016040101</a:t>
            </a:r>
            <a:endParaRPr lang="en-US" sz="900" dirty="0"/>
          </a:p>
          <a:p>
            <a:endParaRPr lang="en-US" sz="900" dirty="0"/>
          </a:p>
          <a:p>
            <a:r>
              <a:rPr lang="en-US" sz="900" dirty="0" err="1"/>
              <a:t>Badorf</a:t>
            </a:r>
            <a:r>
              <a:rPr lang="en-US" sz="900" dirty="0"/>
              <a:t>, F., &amp; </a:t>
            </a:r>
            <a:r>
              <a:rPr lang="en-US" sz="900" dirty="0" err="1"/>
              <a:t>Hoberg</a:t>
            </a:r>
            <a:r>
              <a:rPr lang="en-US" sz="900" dirty="0"/>
              <a:t>, K. (2020). The impact of daily weather on retail sales: An empirical study in brick-and-mortar stores. </a:t>
            </a:r>
            <a:r>
              <a:rPr lang="en-US" sz="900" i="1" dirty="0"/>
              <a:t>Journal of Retailing and Consumer Services</a:t>
            </a:r>
            <a:r>
              <a:rPr lang="en-US" sz="900" dirty="0"/>
              <a:t>, </a:t>
            </a:r>
            <a:r>
              <a:rPr lang="en-US" sz="900" i="1" dirty="0"/>
              <a:t>52</a:t>
            </a:r>
            <a:r>
              <a:rPr lang="en-US" sz="900" dirty="0"/>
              <a:t>, 101921. </a:t>
            </a:r>
            <a:r>
              <a:rPr lang="en-US" sz="900" dirty="0">
                <a:hlinkClick r:id="rId5"/>
              </a:rPr>
              <a:t>https://doi.org/10.1016/j.jretconser.2019.101921</a:t>
            </a:r>
            <a:endParaRPr lang="en-US" sz="900" dirty="0"/>
          </a:p>
          <a:p>
            <a:endParaRPr lang="en-US" sz="900" dirty="0"/>
          </a:p>
          <a:p>
            <a:r>
              <a:rPr lang="en-US" sz="900" dirty="0"/>
              <a:t>Chu, C. W., &amp; Zhang, G. P. (2003). A comparative study of linear and nonlinear models for aggregate retail sales forecasting. </a:t>
            </a:r>
            <a:r>
              <a:rPr lang="en-US" sz="900" i="1" dirty="0"/>
              <a:t>International Journal of Production Economics</a:t>
            </a:r>
            <a:r>
              <a:rPr lang="en-US" sz="900" dirty="0"/>
              <a:t>, </a:t>
            </a:r>
            <a:r>
              <a:rPr lang="en-US" sz="900" i="1" dirty="0"/>
              <a:t>86</a:t>
            </a:r>
            <a:r>
              <a:rPr lang="en-US" sz="900" dirty="0"/>
              <a:t>(3), 217–231. </a:t>
            </a:r>
            <a:r>
              <a:rPr lang="en-US" sz="900" dirty="0">
                <a:hlinkClick r:id="rId6"/>
              </a:rPr>
              <a:t>https://doi.org/10.1016/s0925-5273(03)00068-9</a:t>
            </a:r>
            <a:endParaRPr lang="en-US" sz="900" dirty="0"/>
          </a:p>
          <a:p>
            <a:endParaRPr lang="en-US" sz="900" dirty="0"/>
          </a:p>
          <a:p>
            <a:r>
              <a:rPr lang="en-US" sz="900" dirty="0" err="1"/>
              <a:t>Falatouri</a:t>
            </a:r>
            <a:r>
              <a:rPr lang="en-US" sz="900" dirty="0"/>
              <a:t>, T., </a:t>
            </a:r>
            <a:r>
              <a:rPr lang="en-US" sz="900" dirty="0" err="1"/>
              <a:t>Darbanian</a:t>
            </a:r>
            <a:r>
              <a:rPr lang="en-US" sz="900" dirty="0"/>
              <a:t>, F., Brandtner, P., &amp; </a:t>
            </a:r>
            <a:r>
              <a:rPr lang="en-US" sz="900" dirty="0" err="1"/>
              <a:t>Udokwu</a:t>
            </a:r>
            <a:r>
              <a:rPr lang="en-US" sz="900" dirty="0"/>
              <a:t>, C. (2022). Predictive Analytics for Demand Forecasting – A Comparison of SARIMA and LSTM in Retail SCM. </a:t>
            </a:r>
            <a:r>
              <a:rPr lang="en-US" sz="900" i="1" dirty="0"/>
              <a:t>Procedia Computer Science</a:t>
            </a:r>
            <a:r>
              <a:rPr lang="en-US" sz="900" dirty="0"/>
              <a:t>, </a:t>
            </a:r>
            <a:r>
              <a:rPr lang="en-US" sz="900" i="1" dirty="0"/>
              <a:t>200</a:t>
            </a:r>
            <a:r>
              <a:rPr lang="en-US" sz="900" dirty="0"/>
              <a:t>, 993–1003. </a:t>
            </a:r>
            <a:r>
              <a:rPr lang="en-US" sz="900" u="sng" dirty="0">
                <a:hlinkClick r:id="rId7"/>
              </a:rPr>
              <a:t>https://doi.org/10.1016/j.procs.2022.01.298</a:t>
            </a:r>
            <a:endParaRPr lang="en-US" sz="900" u="sng" dirty="0"/>
          </a:p>
          <a:p>
            <a:endParaRPr lang="en-US" sz="900" dirty="0"/>
          </a:p>
          <a:p>
            <a:r>
              <a:rPr lang="en-US" sz="900" dirty="0" err="1"/>
              <a:t>Fredén</a:t>
            </a:r>
            <a:r>
              <a:rPr lang="en-US" sz="900" dirty="0"/>
              <a:t>, D., &amp; Larsson, H. (2020). Forecasting Daily Supermarkets Sales with Machine Learning   (Dissertation). Retrieved from </a:t>
            </a:r>
            <a:r>
              <a:rPr lang="en-US" sz="900" u="sng" dirty="0">
                <a:hlinkClick r:id="rId8"/>
              </a:rPr>
              <a:t>http://urn.kb.se/resolve?urn=urn:nbn:se:kth:diva-276483</a:t>
            </a:r>
            <a:endParaRPr lang="en-US" sz="900" u="sng" dirty="0"/>
          </a:p>
          <a:p>
            <a:endParaRPr lang="en-US" sz="900" dirty="0"/>
          </a:p>
          <a:p>
            <a:r>
              <a:rPr lang="en-US" sz="900" dirty="0" err="1"/>
              <a:t>Hirche</a:t>
            </a:r>
            <a:r>
              <a:rPr lang="en-US" sz="900" dirty="0"/>
              <a:t>, M., </a:t>
            </a:r>
            <a:r>
              <a:rPr lang="en-US" sz="900" dirty="0" err="1"/>
              <a:t>Haensch</a:t>
            </a:r>
            <a:r>
              <a:rPr lang="en-US" sz="900" dirty="0"/>
              <a:t>, J., &amp; </a:t>
            </a:r>
            <a:r>
              <a:rPr lang="en-US" sz="900" dirty="0" err="1"/>
              <a:t>Lockshin</a:t>
            </a:r>
            <a:r>
              <a:rPr lang="en-US" sz="900" dirty="0"/>
              <a:t>, L. (2021). Comparing the day temperature and holiday effects on retail sales of alcoholic beverages – a time-series analysis. </a:t>
            </a:r>
            <a:r>
              <a:rPr lang="en-US" sz="900" i="1" dirty="0"/>
              <a:t>International Journal of Wine Business Research</a:t>
            </a:r>
            <a:r>
              <a:rPr lang="en-US" sz="900" dirty="0"/>
              <a:t>, </a:t>
            </a:r>
            <a:r>
              <a:rPr lang="en-US" sz="900" i="1" dirty="0"/>
              <a:t>33</a:t>
            </a:r>
            <a:r>
              <a:rPr lang="en-US" sz="900" dirty="0"/>
              <a:t>(3), 432–455. </a:t>
            </a:r>
            <a:r>
              <a:rPr lang="en-US" sz="900" dirty="0">
                <a:hlinkClick r:id="rId9"/>
              </a:rPr>
              <a:t>https://doi.org/10.1108/ijwbr-07-2020-0035</a:t>
            </a:r>
            <a:endParaRPr lang="en-US" sz="900" dirty="0"/>
          </a:p>
          <a:p>
            <a:endParaRPr lang="en-US" sz="900" dirty="0"/>
          </a:p>
          <a:p>
            <a:r>
              <a:rPr lang="en-US" sz="900" dirty="0"/>
              <a:t>Ma, Y., </a:t>
            </a:r>
            <a:r>
              <a:rPr lang="en-US" sz="900" dirty="0" err="1"/>
              <a:t>Ailawadi</a:t>
            </a:r>
            <a:r>
              <a:rPr lang="en-US" sz="900" dirty="0"/>
              <a:t>, K. L., Gauri, D. K., &amp; Grewal, D. (2011). An Empirical Investigation of the Impact of Gasoline Prices on Grocery Shopping Behavior. </a:t>
            </a:r>
            <a:r>
              <a:rPr lang="en-US" sz="900" i="1" dirty="0"/>
              <a:t>Journal of Marketing</a:t>
            </a:r>
            <a:r>
              <a:rPr lang="en-US" sz="900" dirty="0"/>
              <a:t>, </a:t>
            </a:r>
            <a:r>
              <a:rPr lang="en-US" sz="900" i="1" dirty="0"/>
              <a:t>75</a:t>
            </a:r>
            <a:r>
              <a:rPr lang="en-US" sz="900" dirty="0"/>
              <a:t>(2), 18–35. </a:t>
            </a:r>
            <a:r>
              <a:rPr lang="en-US" sz="900" dirty="0">
                <a:hlinkClick r:id="rId10"/>
              </a:rPr>
              <a:t>https://doi.org/10.1509/jmkg.75.2.18</a:t>
            </a:r>
            <a:endParaRPr lang="en-US" sz="900" dirty="0"/>
          </a:p>
          <a:p>
            <a:endParaRPr lang="en-US" sz="900" dirty="0"/>
          </a:p>
          <a:p>
            <a:r>
              <a:rPr lang="en-US" sz="900" dirty="0"/>
              <a:t>Silva, A. L., &amp; Cardoso, M. G. (2005). Predicting supermarket sales: The use of regression trees. </a:t>
            </a:r>
            <a:r>
              <a:rPr lang="en-US" sz="900" i="1" dirty="0"/>
              <a:t>Journal of Targeting, Measurement and Analysis for Marketing</a:t>
            </a:r>
            <a:r>
              <a:rPr lang="en-US" sz="900" dirty="0"/>
              <a:t>, </a:t>
            </a:r>
            <a:r>
              <a:rPr lang="en-US" sz="900" i="1" dirty="0"/>
              <a:t>13</a:t>
            </a:r>
            <a:r>
              <a:rPr lang="en-US" sz="900" dirty="0"/>
              <a:t>(3), 239–249. </a:t>
            </a:r>
            <a:r>
              <a:rPr lang="en-US" sz="900" u="sng" dirty="0">
                <a:hlinkClick r:id="rId11"/>
              </a:rPr>
              <a:t>https://doi.org/10.1057/palgrave.jt.5740150</a:t>
            </a:r>
            <a:endParaRPr lang="en-US" sz="900" u="sng" dirty="0"/>
          </a:p>
          <a:p>
            <a:endParaRPr lang="en-US" sz="900" dirty="0"/>
          </a:p>
          <a:p>
            <a:r>
              <a:rPr lang="en-US" sz="900" i="1" dirty="0"/>
              <a:t>Store Sales - Time Series Forecasting</a:t>
            </a:r>
            <a:r>
              <a:rPr lang="en-US" sz="900" dirty="0"/>
              <a:t>. (n.d.). Kaggle. Retrieved August 10, 2022, from </a:t>
            </a:r>
            <a:r>
              <a:rPr lang="en-US" sz="900" u="sng" dirty="0">
                <a:hlinkClick r:id="rId12"/>
              </a:rPr>
              <a:t>https://www.kaggle.com/competitions/store-sales-time-series-forecasting/data</a:t>
            </a:r>
            <a:r>
              <a:rPr lang="en-US" sz="900" dirty="0"/>
              <a:t> </a:t>
            </a:r>
          </a:p>
          <a:p>
            <a:endParaRPr lang="en-US" sz="900" dirty="0"/>
          </a:p>
          <a:p>
            <a:r>
              <a:rPr lang="en-US" sz="900" dirty="0"/>
              <a:t>Tabak, B. M., Silva, T. C., Zhao, L., &amp; </a:t>
            </a:r>
            <a:r>
              <a:rPr lang="en-US" sz="900" dirty="0" err="1"/>
              <a:t>Sensoy</a:t>
            </a:r>
            <a:r>
              <a:rPr lang="en-US" sz="900" dirty="0"/>
              <a:t>, A. (2020). Applications of Machine Learning Methods in Complex Economics and Financial Networks. </a:t>
            </a:r>
            <a:r>
              <a:rPr lang="en-US" sz="900" i="1" dirty="0"/>
              <a:t>Complexity</a:t>
            </a:r>
            <a:r>
              <a:rPr lang="en-US" sz="900" dirty="0"/>
              <a:t>, </a:t>
            </a:r>
            <a:r>
              <a:rPr lang="en-US" sz="900" i="1" dirty="0"/>
              <a:t>2020</a:t>
            </a:r>
            <a:r>
              <a:rPr lang="en-US" sz="900" dirty="0"/>
              <a:t>, 1–2. </a:t>
            </a:r>
            <a:r>
              <a:rPr lang="en-US" sz="900" u="sng" dirty="0">
                <a:hlinkClick r:id="rId13"/>
              </a:rPr>
              <a:t>https://doi.org/10.1155/2020/4247587</a:t>
            </a:r>
            <a:endParaRPr lang="en-US" sz="900" u="sng" dirty="0"/>
          </a:p>
          <a:p>
            <a:endParaRPr lang="en-US" sz="900" dirty="0"/>
          </a:p>
          <a:p>
            <a:r>
              <a:rPr lang="en-US" sz="900" dirty="0" err="1"/>
              <a:t>Tsoumakas</a:t>
            </a:r>
            <a:r>
              <a:rPr lang="en-US" sz="900" dirty="0"/>
              <a:t>, G. (2018). A survey of machine learning techniques for food sales prediction. </a:t>
            </a:r>
            <a:r>
              <a:rPr lang="en-US" sz="900" i="1" dirty="0"/>
              <a:t>Artificial Intelligence Review</a:t>
            </a:r>
            <a:r>
              <a:rPr lang="en-US" sz="900" dirty="0"/>
              <a:t>, </a:t>
            </a:r>
            <a:r>
              <a:rPr lang="en-US" sz="900" i="1" dirty="0"/>
              <a:t>52</a:t>
            </a:r>
            <a:r>
              <a:rPr lang="en-US" sz="900" dirty="0"/>
              <a:t>(1), 441–447. </a:t>
            </a:r>
            <a:r>
              <a:rPr lang="en-US" sz="900" u="sng" dirty="0">
                <a:hlinkClick r:id="rId14"/>
              </a:rPr>
              <a:t>https://doi.org/10.1007/s10462-018-9637-z</a:t>
            </a:r>
            <a:r>
              <a:rPr lang="en-US" sz="900" dirty="0"/>
              <a:t> </a:t>
            </a:r>
          </a:p>
          <a:p>
            <a:endParaRPr lang="en-US" sz="900" dirty="0"/>
          </a:p>
          <a:p>
            <a:r>
              <a:rPr lang="en-US" sz="900" dirty="0" err="1"/>
              <a:t>Vallés</a:t>
            </a:r>
            <a:r>
              <a:rPr lang="en-US" sz="900" dirty="0"/>
              <a:t>-Pérez, I., Soria-Olivas, E., Martínez-Sober, M., Serrano-López, A. J., Gómez-</a:t>
            </a:r>
            <a:r>
              <a:rPr lang="en-US" sz="900" dirty="0" err="1"/>
              <a:t>Sanchís</a:t>
            </a:r>
            <a:r>
              <a:rPr lang="en-US" sz="900" dirty="0"/>
              <a:t>, J., &amp; Mateo, F. (2022). Approaching sales forecasting using recurrent neural networks and transformers. </a:t>
            </a:r>
            <a:r>
              <a:rPr lang="en-US" sz="900" i="1" dirty="0"/>
              <a:t>Expert Systems with Applications</a:t>
            </a:r>
            <a:r>
              <a:rPr lang="en-US" sz="900" dirty="0"/>
              <a:t>, </a:t>
            </a:r>
            <a:r>
              <a:rPr lang="en-US" sz="900" i="1" dirty="0"/>
              <a:t>201</a:t>
            </a:r>
            <a:r>
              <a:rPr lang="en-US" sz="900" dirty="0"/>
              <a:t>, 116993. </a:t>
            </a:r>
            <a:r>
              <a:rPr lang="en-US" sz="900" dirty="0">
                <a:hlinkClick r:id="rId15"/>
              </a:rPr>
              <a:t>https://doi.org/10.1016/j.eswa.2022.116993</a:t>
            </a:r>
            <a:endParaRPr lang="en-US" sz="900" dirty="0"/>
          </a:p>
          <a:p>
            <a:endParaRPr lang="en-US" sz="900" dirty="0"/>
          </a:p>
          <a:p>
            <a:r>
              <a:rPr lang="en-US" sz="900" dirty="0"/>
              <a:t>Wang, C. H. (2022). Considering economic indicators and dynamic channel interactions to conduct sales forecasting for retail sectors. </a:t>
            </a:r>
            <a:r>
              <a:rPr lang="en-US" sz="900" i="1" dirty="0"/>
              <a:t>Computers &amp; Industrial Engineering</a:t>
            </a:r>
            <a:r>
              <a:rPr lang="en-US" sz="900" dirty="0"/>
              <a:t>, </a:t>
            </a:r>
            <a:r>
              <a:rPr lang="en-US" sz="900" i="1" dirty="0"/>
              <a:t>165</a:t>
            </a:r>
            <a:r>
              <a:rPr lang="en-US" sz="900" dirty="0"/>
              <a:t>, 107965. </a:t>
            </a:r>
            <a:r>
              <a:rPr lang="en-US" sz="900" u="sng" dirty="0">
                <a:hlinkClick r:id="rId16"/>
              </a:rPr>
              <a:t>https://doi.org/10.1016/j.cie.2022.107965</a:t>
            </a:r>
            <a:endParaRPr lang="en-US" sz="900" dirty="0"/>
          </a:p>
          <a:p>
            <a:endParaRPr lang="en-US" sz="900" dirty="0"/>
          </a:p>
        </p:txBody>
      </p:sp>
    </p:spTree>
    <p:extLst>
      <p:ext uri="{BB962C8B-B14F-4D97-AF65-F5344CB8AC3E}">
        <p14:creationId xmlns:p14="http://schemas.microsoft.com/office/powerpoint/2010/main" val="3109001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CE942-4405-B947-A1ED-DB1096900FD9}"/>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E3FFF142-477B-5749-B0E6-99ED9A5BFBAE}"/>
              </a:ext>
            </a:extLst>
          </p:cNvPr>
          <p:cNvSpPr>
            <a:spLocks noGrp="1"/>
          </p:cNvSpPr>
          <p:nvPr>
            <p:ph idx="1"/>
          </p:nvPr>
        </p:nvSpPr>
        <p:spPr/>
        <p:txBody>
          <a:bodyPr/>
          <a:lstStyle/>
          <a:p>
            <a:r>
              <a:rPr lang="en-US" dirty="0"/>
              <a:t>Over-stocking and under-stocking both hurt profitability</a:t>
            </a:r>
          </a:p>
          <a:p>
            <a:r>
              <a:rPr lang="en-US" dirty="0"/>
              <a:t>Over-stocking: leads to food waste, increased inventory cost, </a:t>
            </a:r>
            <a:r>
              <a:rPr lang="en-US" dirty="0" err="1"/>
              <a:t>etc</a:t>
            </a:r>
            <a:endParaRPr lang="en-US" dirty="0"/>
          </a:p>
          <a:p>
            <a:r>
              <a:rPr lang="en-US" dirty="0"/>
              <a:t>Under-stocking: misses revenue opportunity; also results in customer inconvenience and disappointment</a:t>
            </a:r>
          </a:p>
          <a:p>
            <a:r>
              <a:rPr lang="en-US" dirty="0"/>
              <a:t>Purpose of the study: to predict daily sales volume at store/product family level for a chain retailer located in Ecuador.  </a:t>
            </a:r>
          </a:p>
        </p:txBody>
      </p:sp>
    </p:spTree>
    <p:extLst>
      <p:ext uri="{BB962C8B-B14F-4D97-AF65-F5344CB8AC3E}">
        <p14:creationId xmlns:p14="http://schemas.microsoft.com/office/powerpoint/2010/main" val="1785927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F58B5-64FA-0919-99AA-980BFC47F1DF}"/>
              </a:ext>
            </a:extLst>
          </p:cNvPr>
          <p:cNvSpPr>
            <a:spLocks noGrp="1"/>
          </p:cNvSpPr>
          <p:nvPr>
            <p:ph type="title"/>
          </p:nvPr>
        </p:nvSpPr>
        <p:spPr/>
        <p:txBody>
          <a:bodyPr/>
          <a:lstStyle/>
          <a:p>
            <a:r>
              <a:rPr lang="en-US" dirty="0">
                <a:ea typeface="Calibri Light"/>
                <a:cs typeface="Calibri Light"/>
              </a:rPr>
              <a:t>Dataset</a:t>
            </a:r>
            <a:endParaRPr lang="en-US" dirty="0"/>
          </a:p>
        </p:txBody>
      </p:sp>
      <p:sp>
        <p:nvSpPr>
          <p:cNvPr id="3" name="Content Placeholder 2">
            <a:extLst>
              <a:ext uri="{FF2B5EF4-FFF2-40B4-BE49-F238E27FC236}">
                <a16:creationId xmlns:a16="http://schemas.microsoft.com/office/drawing/2014/main" id="{B6A7CCD5-DE2D-6F0D-2170-9063FD070EE0}"/>
              </a:ext>
            </a:extLst>
          </p:cNvPr>
          <p:cNvSpPr>
            <a:spLocks noGrp="1"/>
          </p:cNvSpPr>
          <p:nvPr>
            <p:ph idx="1"/>
          </p:nvPr>
        </p:nvSpPr>
        <p:spPr>
          <a:xfrm>
            <a:off x="838200" y="1825625"/>
            <a:ext cx="10763992" cy="4667250"/>
          </a:xfrm>
        </p:spPr>
        <p:txBody>
          <a:bodyPr>
            <a:normAutofit fontScale="92500" lnSpcReduction="20000"/>
          </a:bodyPr>
          <a:lstStyle/>
          <a:p>
            <a:r>
              <a:rPr lang="en-US" dirty="0"/>
              <a:t>Downloaded from Kaggle</a:t>
            </a:r>
          </a:p>
          <a:p>
            <a:pPr marL="0" indent="0">
              <a:buNone/>
            </a:pPr>
            <a:r>
              <a:rPr lang="en-US" u="sng" dirty="0">
                <a:hlinkClick r:id="rId2"/>
              </a:rPr>
              <a:t>https://www.kaggle.com/competitions/store-sales-time-series-forecasting/data</a:t>
            </a:r>
            <a:endParaRPr lang="en-US" u="sng" dirty="0"/>
          </a:p>
          <a:p>
            <a:pPr marL="0" indent="0">
              <a:buNone/>
            </a:pPr>
            <a:endParaRPr lang="en-US" dirty="0"/>
          </a:p>
          <a:p>
            <a:r>
              <a:rPr lang="en-US" dirty="0"/>
              <a:t>Contains sales data from </a:t>
            </a:r>
            <a:r>
              <a:rPr lang="en-US" dirty="0" err="1"/>
              <a:t>Corporación</a:t>
            </a:r>
            <a:r>
              <a:rPr lang="en-US" dirty="0"/>
              <a:t> </a:t>
            </a:r>
            <a:r>
              <a:rPr lang="en-US" dirty="0" err="1"/>
              <a:t>Favorita</a:t>
            </a:r>
            <a:r>
              <a:rPr lang="en-US" dirty="0"/>
              <a:t>, a large Ecuadorian-based grocery retailer --- sells </a:t>
            </a:r>
            <a:r>
              <a:rPr lang="en-US" dirty="0">
                <a:solidFill>
                  <a:srgbClr val="FF0000"/>
                </a:solidFill>
              </a:rPr>
              <a:t>33 product families at 54 stores.</a:t>
            </a:r>
          </a:p>
          <a:p>
            <a:endParaRPr lang="en-US" dirty="0">
              <a:solidFill>
                <a:srgbClr val="FF0000"/>
              </a:solidFill>
            </a:endParaRPr>
          </a:p>
          <a:p>
            <a:pPr fontAlgn="base"/>
            <a:r>
              <a:rPr lang="en-US" dirty="0"/>
              <a:t>Total observations: 3,029,400 </a:t>
            </a:r>
          </a:p>
          <a:p>
            <a:pPr marL="0" indent="0" fontAlgn="base">
              <a:buNone/>
            </a:pPr>
            <a:endParaRPr lang="en-US" dirty="0"/>
          </a:p>
          <a:p>
            <a:pPr fontAlgn="base"/>
            <a:r>
              <a:rPr lang="en-US" dirty="0"/>
              <a:t>Historical data timeframe: over 4 years (Jan. 2013 to Aug 15, 2017)</a:t>
            </a:r>
          </a:p>
          <a:p>
            <a:pPr marL="0" indent="0" fontAlgn="base">
              <a:buNone/>
            </a:pPr>
            <a:endParaRPr lang="en-US" dirty="0"/>
          </a:p>
          <a:p>
            <a:pPr fontAlgn="base"/>
            <a:r>
              <a:rPr lang="en-US" dirty="0"/>
              <a:t>Forecast timeframe: the following half month (Aug 16 – Aug 31, 2017)</a:t>
            </a:r>
            <a:endParaRPr lang="en-US" dirty="0">
              <a:solidFill>
                <a:srgbClr val="FF0000"/>
              </a:solidFill>
            </a:endParaRPr>
          </a:p>
          <a:p>
            <a:endParaRPr lang="en-US" dirty="0">
              <a:solidFill>
                <a:srgbClr val="FF0000"/>
              </a:solidFill>
            </a:endParaRPr>
          </a:p>
          <a:p>
            <a:pPr marL="0" indent="0">
              <a:buNone/>
            </a:pPr>
            <a:endParaRPr lang="en-US" dirty="0">
              <a:solidFill>
                <a:srgbClr val="FF0000"/>
              </a:solidFill>
            </a:endParaRPr>
          </a:p>
        </p:txBody>
      </p:sp>
    </p:spTree>
    <p:extLst>
      <p:ext uri="{BB962C8B-B14F-4D97-AF65-F5344CB8AC3E}">
        <p14:creationId xmlns:p14="http://schemas.microsoft.com/office/powerpoint/2010/main" val="1802159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F58B5-64FA-0919-99AA-980BFC47F1DF}"/>
              </a:ext>
            </a:extLst>
          </p:cNvPr>
          <p:cNvSpPr>
            <a:spLocks noGrp="1"/>
          </p:cNvSpPr>
          <p:nvPr>
            <p:ph type="title"/>
          </p:nvPr>
        </p:nvSpPr>
        <p:spPr>
          <a:xfrm>
            <a:off x="838200" y="365125"/>
            <a:ext cx="10515600" cy="854075"/>
          </a:xfrm>
        </p:spPr>
        <p:txBody>
          <a:bodyPr/>
          <a:lstStyle/>
          <a:p>
            <a:r>
              <a:rPr lang="en-US" dirty="0">
                <a:ea typeface="Calibri Light"/>
                <a:cs typeface="Calibri Light"/>
              </a:rPr>
              <a:t>Dataset</a:t>
            </a:r>
            <a:endParaRPr lang="en-US" dirty="0"/>
          </a:p>
        </p:txBody>
      </p:sp>
      <p:sp>
        <p:nvSpPr>
          <p:cNvPr id="3" name="Content Placeholder 2">
            <a:extLst>
              <a:ext uri="{FF2B5EF4-FFF2-40B4-BE49-F238E27FC236}">
                <a16:creationId xmlns:a16="http://schemas.microsoft.com/office/drawing/2014/main" id="{B6A7CCD5-DE2D-6F0D-2170-9063FD070EE0}"/>
              </a:ext>
            </a:extLst>
          </p:cNvPr>
          <p:cNvSpPr>
            <a:spLocks noGrp="1"/>
          </p:cNvSpPr>
          <p:nvPr>
            <p:ph idx="1"/>
          </p:nvPr>
        </p:nvSpPr>
        <p:spPr>
          <a:xfrm>
            <a:off x="838199" y="975360"/>
            <a:ext cx="11189112" cy="5742939"/>
          </a:xfrm>
        </p:spPr>
        <p:txBody>
          <a:bodyPr>
            <a:normAutofit fontScale="25000" lnSpcReduction="20000"/>
          </a:bodyPr>
          <a:lstStyle/>
          <a:p>
            <a:pPr marL="0" indent="0" fontAlgn="base">
              <a:buNone/>
            </a:pPr>
            <a:endParaRPr lang="en-US" sz="7200" dirty="0"/>
          </a:p>
          <a:p>
            <a:pPr marL="0" indent="0" fontAlgn="base">
              <a:buNone/>
            </a:pPr>
            <a:r>
              <a:rPr lang="en-US" sz="8000" dirty="0"/>
              <a:t>5 tables:</a:t>
            </a:r>
          </a:p>
          <a:p>
            <a:pPr fontAlgn="base"/>
            <a:endParaRPr lang="en-US" sz="3000" dirty="0"/>
          </a:p>
          <a:p>
            <a:pPr fontAlgn="base"/>
            <a:endParaRPr lang="en-US" sz="3000" dirty="0"/>
          </a:p>
          <a:p>
            <a:pPr fontAlgn="base"/>
            <a:endParaRPr lang="en-US" sz="3000" dirty="0"/>
          </a:p>
          <a:p>
            <a:pPr marL="914400" lvl="2" indent="0" fontAlgn="base">
              <a:buNone/>
            </a:pPr>
            <a:endParaRPr lang="en-US" sz="2200" dirty="0"/>
          </a:p>
          <a:p>
            <a:pPr marL="914400" lvl="2" indent="0" fontAlgn="base">
              <a:buNone/>
            </a:pPr>
            <a:endParaRPr lang="en-US" sz="2200" dirty="0"/>
          </a:p>
          <a:p>
            <a:pPr marL="914400" lvl="2" indent="0" fontAlgn="base">
              <a:buNone/>
            </a:pPr>
            <a:endParaRPr lang="en-US" sz="2200" dirty="0"/>
          </a:p>
          <a:p>
            <a:pPr marL="914400" lvl="2" indent="0" fontAlgn="base">
              <a:buNone/>
            </a:pPr>
            <a:endParaRPr lang="en-US" sz="2200" dirty="0"/>
          </a:p>
          <a:p>
            <a:pPr marL="914400" lvl="2" indent="0" fontAlgn="base">
              <a:buNone/>
            </a:pPr>
            <a:endParaRPr lang="en-US" sz="2200" dirty="0"/>
          </a:p>
          <a:p>
            <a:pPr marL="0" indent="0" fontAlgn="base">
              <a:buNone/>
            </a:pPr>
            <a:endParaRPr lang="en-US" sz="3000" dirty="0"/>
          </a:p>
          <a:p>
            <a:pPr marL="0" indent="0" fontAlgn="base">
              <a:buNone/>
            </a:pPr>
            <a:endParaRPr lang="en-US" sz="3000" dirty="0"/>
          </a:p>
          <a:p>
            <a:pPr marL="0" indent="0" fontAlgn="base">
              <a:buNone/>
            </a:pPr>
            <a:endParaRPr lang="en-US" sz="3000" dirty="0"/>
          </a:p>
          <a:p>
            <a:pPr marL="0" indent="0" fontAlgn="base">
              <a:buNone/>
            </a:pPr>
            <a:endParaRPr lang="en-US" sz="5600" dirty="0"/>
          </a:p>
          <a:p>
            <a:pPr marL="0" indent="0" fontAlgn="base">
              <a:buNone/>
            </a:pPr>
            <a:endParaRPr lang="en-US" sz="5600" dirty="0"/>
          </a:p>
          <a:p>
            <a:pPr marL="0" indent="0" fontAlgn="base">
              <a:buNone/>
            </a:pPr>
            <a:r>
              <a:rPr lang="en-US" sz="5600" dirty="0"/>
              <a:t>“</a:t>
            </a:r>
            <a:r>
              <a:rPr lang="en-US" sz="5600" dirty="0" err="1"/>
              <a:t>train.csv</a:t>
            </a:r>
            <a:r>
              <a:rPr lang="en-US" sz="5600" dirty="0"/>
              <a:t> : this table contains historical daily sales records at store/product category level</a:t>
            </a:r>
          </a:p>
          <a:p>
            <a:pPr marL="0" indent="0" fontAlgn="base">
              <a:buNone/>
            </a:pPr>
            <a:endParaRPr lang="en-US" sz="5600" dirty="0"/>
          </a:p>
          <a:p>
            <a:pPr marL="0" indent="0" fontAlgn="base">
              <a:buNone/>
            </a:pPr>
            <a:r>
              <a:rPr lang="en-US" sz="5600" dirty="0"/>
              <a:t>“</a:t>
            </a:r>
            <a:r>
              <a:rPr lang="en-US" sz="5600" dirty="0" err="1"/>
              <a:t>test.csv</a:t>
            </a:r>
            <a:r>
              <a:rPr lang="en-US" sz="5600" dirty="0"/>
              <a:t>”: this table contains the same information as “</a:t>
            </a:r>
            <a:r>
              <a:rPr lang="en-US" sz="5600" dirty="0" err="1"/>
              <a:t>train.csv</a:t>
            </a:r>
            <a:r>
              <a:rPr lang="en-US" sz="5600" dirty="0"/>
              <a:t>” except for the missing sales volume column which awaits to be forecasted.</a:t>
            </a:r>
          </a:p>
          <a:p>
            <a:pPr marL="0" indent="0" fontAlgn="base">
              <a:buNone/>
            </a:pPr>
            <a:endParaRPr lang="en-US" sz="5600" dirty="0"/>
          </a:p>
          <a:p>
            <a:pPr marL="0" indent="0" fontAlgn="base">
              <a:buNone/>
            </a:pPr>
            <a:r>
              <a:rPr lang="en-US" sz="5600" dirty="0"/>
              <a:t>“</a:t>
            </a:r>
            <a:r>
              <a:rPr lang="en-US" sz="5600" dirty="0" err="1"/>
              <a:t>stores.csv</a:t>
            </a:r>
            <a:r>
              <a:rPr lang="en-US" sz="5600" dirty="0"/>
              <a:t>”: store location(city, state), store type and cluster</a:t>
            </a:r>
          </a:p>
          <a:p>
            <a:pPr marL="0" indent="0" fontAlgn="base">
              <a:buNone/>
            </a:pPr>
            <a:endParaRPr lang="en-US" sz="5600" dirty="0"/>
          </a:p>
          <a:p>
            <a:pPr marL="0" indent="0" fontAlgn="base">
              <a:buNone/>
            </a:pPr>
            <a:r>
              <a:rPr lang="en-US" sz="5600" dirty="0"/>
              <a:t>“</a:t>
            </a:r>
            <a:r>
              <a:rPr lang="en-US" sz="5600" dirty="0" err="1"/>
              <a:t>oil.csv</a:t>
            </a:r>
            <a:r>
              <a:rPr lang="en-US" sz="5600" dirty="0"/>
              <a:t>”: daily gas price</a:t>
            </a:r>
          </a:p>
          <a:p>
            <a:pPr marL="0" indent="0" fontAlgn="base">
              <a:buNone/>
            </a:pPr>
            <a:endParaRPr lang="en-US" sz="5600" dirty="0"/>
          </a:p>
          <a:p>
            <a:pPr marL="0" indent="0" fontAlgn="base">
              <a:buNone/>
            </a:pPr>
            <a:r>
              <a:rPr lang="en-US" sz="5600" dirty="0"/>
              <a:t>“</a:t>
            </a:r>
            <a:r>
              <a:rPr lang="en-US" sz="5600" dirty="0" err="1"/>
              <a:t>holidays_events.csv</a:t>
            </a:r>
            <a:r>
              <a:rPr lang="en-US" sz="5600" dirty="0"/>
              <a:t>”: national, regional and local holidays </a:t>
            </a:r>
          </a:p>
          <a:p>
            <a:endParaRPr lang="en-US" dirty="0">
              <a:solidFill>
                <a:srgbClr val="FF0000"/>
              </a:solidFill>
            </a:endParaRPr>
          </a:p>
        </p:txBody>
      </p:sp>
      <p:pic>
        <p:nvPicPr>
          <p:cNvPr id="6" name="Picture 5">
            <a:extLst>
              <a:ext uri="{FF2B5EF4-FFF2-40B4-BE49-F238E27FC236}">
                <a16:creationId xmlns:a16="http://schemas.microsoft.com/office/drawing/2014/main" id="{1FC6CE7F-24B7-1A4C-8036-B92C4CC2B3A8}"/>
              </a:ext>
            </a:extLst>
          </p:cNvPr>
          <p:cNvPicPr>
            <a:picLocks noChangeAspect="1"/>
          </p:cNvPicPr>
          <p:nvPr/>
        </p:nvPicPr>
        <p:blipFill>
          <a:blip r:embed="rId2"/>
          <a:stretch>
            <a:fillRect/>
          </a:stretch>
        </p:blipFill>
        <p:spPr>
          <a:xfrm>
            <a:off x="1144567" y="1690688"/>
            <a:ext cx="3822700" cy="1905000"/>
          </a:xfrm>
          <a:prstGeom prst="rect">
            <a:avLst/>
          </a:prstGeom>
        </p:spPr>
      </p:pic>
      <p:pic>
        <p:nvPicPr>
          <p:cNvPr id="7" name="Picture 6">
            <a:extLst>
              <a:ext uri="{FF2B5EF4-FFF2-40B4-BE49-F238E27FC236}">
                <a16:creationId xmlns:a16="http://schemas.microsoft.com/office/drawing/2014/main" id="{D870A69C-CDBC-3D45-AC4F-E197E63F8213}"/>
              </a:ext>
            </a:extLst>
          </p:cNvPr>
          <p:cNvPicPr>
            <a:picLocks noChangeAspect="1"/>
          </p:cNvPicPr>
          <p:nvPr/>
        </p:nvPicPr>
        <p:blipFill>
          <a:blip r:embed="rId3"/>
          <a:stretch>
            <a:fillRect/>
          </a:stretch>
        </p:blipFill>
        <p:spPr>
          <a:xfrm>
            <a:off x="7528561" y="2522691"/>
            <a:ext cx="4498750" cy="1994646"/>
          </a:xfrm>
          <a:prstGeom prst="rect">
            <a:avLst/>
          </a:prstGeom>
        </p:spPr>
      </p:pic>
    </p:spTree>
    <p:extLst>
      <p:ext uri="{BB962C8B-B14F-4D97-AF65-F5344CB8AC3E}">
        <p14:creationId xmlns:p14="http://schemas.microsoft.com/office/powerpoint/2010/main" val="419748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F58B5-64FA-0919-99AA-980BFC47F1DF}"/>
              </a:ext>
            </a:extLst>
          </p:cNvPr>
          <p:cNvSpPr>
            <a:spLocks noGrp="1"/>
          </p:cNvSpPr>
          <p:nvPr>
            <p:ph type="title"/>
          </p:nvPr>
        </p:nvSpPr>
        <p:spPr>
          <a:xfrm>
            <a:off x="838200" y="963789"/>
            <a:ext cx="10515600" cy="1542872"/>
          </a:xfrm>
        </p:spPr>
        <p:txBody>
          <a:bodyPr>
            <a:normAutofit fontScale="90000"/>
          </a:bodyPr>
          <a:lstStyle/>
          <a:p>
            <a:r>
              <a:rPr lang="en-US" dirty="0">
                <a:ea typeface="Calibri Light"/>
                <a:cs typeface="Calibri Light"/>
              </a:rPr>
              <a:t>Predictive Goal: </a:t>
            </a:r>
            <a:br>
              <a:rPr lang="en-US" dirty="0">
                <a:ea typeface="Calibri Light"/>
                <a:cs typeface="Calibri Light"/>
              </a:rPr>
            </a:br>
            <a:r>
              <a:rPr lang="en-US" sz="3100" dirty="0"/>
              <a:t>To predict daily sales volume for each of the </a:t>
            </a:r>
            <a:r>
              <a:rPr lang="en-US" sz="3100" dirty="0">
                <a:ea typeface="Calibri Light"/>
                <a:cs typeface="Calibri Light"/>
              </a:rPr>
              <a:t>33 product families, in each of the 54 stores </a:t>
            </a:r>
            <a:r>
              <a:rPr lang="en-US" sz="3100" dirty="0"/>
              <a:t>for the next half month  (Aug 16, 2017 – Aug 31,2017)</a:t>
            </a:r>
            <a:endParaRPr lang="en-US" dirty="0"/>
          </a:p>
        </p:txBody>
      </p:sp>
      <p:sp>
        <p:nvSpPr>
          <p:cNvPr id="3" name="Content Placeholder 2">
            <a:extLst>
              <a:ext uri="{FF2B5EF4-FFF2-40B4-BE49-F238E27FC236}">
                <a16:creationId xmlns:a16="http://schemas.microsoft.com/office/drawing/2014/main" id="{B6A7CCD5-DE2D-6F0D-2170-9063FD070EE0}"/>
              </a:ext>
            </a:extLst>
          </p:cNvPr>
          <p:cNvSpPr>
            <a:spLocks noGrp="1"/>
          </p:cNvSpPr>
          <p:nvPr>
            <p:ph idx="1"/>
          </p:nvPr>
        </p:nvSpPr>
        <p:spPr>
          <a:xfrm>
            <a:off x="838200" y="2641599"/>
            <a:ext cx="10515600" cy="3535363"/>
          </a:xfrm>
        </p:spPr>
        <p:txBody>
          <a:bodyPr/>
          <a:lstStyle/>
          <a:p>
            <a:pPr marL="0" indent="0">
              <a:buNone/>
            </a:pPr>
            <a:endParaRPr lang="en-US" dirty="0"/>
          </a:p>
          <a:p>
            <a:endParaRPr lang="en-US" dirty="0"/>
          </a:p>
        </p:txBody>
      </p:sp>
      <p:pic>
        <p:nvPicPr>
          <p:cNvPr id="4" name="Picture 3">
            <a:extLst>
              <a:ext uri="{FF2B5EF4-FFF2-40B4-BE49-F238E27FC236}">
                <a16:creationId xmlns:a16="http://schemas.microsoft.com/office/drawing/2014/main" id="{88D4C1E0-B452-8943-ADD7-361BA0A40BFA}"/>
              </a:ext>
            </a:extLst>
          </p:cNvPr>
          <p:cNvPicPr>
            <a:picLocks noChangeAspect="1"/>
          </p:cNvPicPr>
          <p:nvPr/>
        </p:nvPicPr>
        <p:blipFill>
          <a:blip r:embed="rId2"/>
          <a:stretch>
            <a:fillRect/>
          </a:stretch>
        </p:blipFill>
        <p:spPr>
          <a:xfrm>
            <a:off x="2371937" y="2891719"/>
            <a:ext cx="2060228" cy="3420181"/>
          </a:xfrm>
          <a:prstGeom prst="rect">
            <a:avLst/>
          </a:prstGeom>
        </p:spPr>
      </p:pic>
      <p:pic>
        <p:nvPicPr>
          <p:cNvPr id="5" name="Picture 4">
            <a:extLst>
              <a:ext uri="{FF2B5EF4-FFF2-40B4-BE49-F238E27FC236}">
                <a16:creationId xmlns:a16="http://schemas.microsoft.com/office/drawing/2014/main" id="{C2622CC0-3E93-CA41-A944-0186647BD91E}"/>
              </a:ext>
            </a:extLst>
          </p:cNvPr>
          <p:cNvPicPr>
            <a:picLocks noChangeAspect="1"/>
          </p:cNvPicPr>
          <p:nvPr/>
        </p:nvPicPr>
        <p:blipFill>
          <a:blip r:embed="rId3"/>
          <a:stretch>
            <a:fillRect/>
          </a:stretch>
        </p:blipFill>
        <p:spPr>
          <a:xfrm>
            <a:off x="5184140" y="2891719"/>
            <a:ext cx="2306676" cy="3002492"/>
          </a:xfrm>
          <a:prstGeom prst="rect">
            <a:avLst/>
          </a:prstGeom>
        </p:spPr>
      </p:pic>
    </p:spTree>
    <p:extLst>
      <p:ext uri="{BB962C8B-B14F-4D97-AF65-F5344CB8AC3E}">
        <p14:creationId xmlns:p14="http://schemas.microsoft.com/office/powerpoint/2010/main" val="3215170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F58B5-64FA-0919-99AA-980BFC47F1DF}"/>
              </a:ext>
            </a:extLst>
          </p:cNvPr>
          <p:cNvSpPr>
            <a:spLocks noGrp="1"/>
          </p:cNvSpPr>
          <p:nvPr>
            <p:ph type="title"/>
          </p:nvPr>
        </p:nvSpPr>
        <p:spPr/>
        <p:txBody>
          <a:bodyPr/>
          <a:lstStyle/>
          <a:p>
            <a:r>
              <a:rPr lang="en-US" dirty="0">
                <a:ea typeface="Calibri Light"/>
                <a:cs typeface="Calibri Light"/>
              </a:rPr>
              <a:t>Descriptive Analysis – </a:t>
            </a:r>
            <a:br>
              <a:rPr lang="en-US" dirty="0">
                <a:ea typeface="Calibri Light"/>
                <a:cs typeface="Calibri Light"/>
              </a:rPr>
            </a:br>
            <a:r>
              <a:rPr lang="en-US" dirty="0">
                <a:solidFill>
                  <a:srgbClr val="FF0000"/>
                </a:solidFill>
                <a:ea typeface="Calibri Light"/>
                <a:cs typeface="Calibri Light"/>
              </a:rPr>
              <a:t>Impact of Store location/characteristics</a:t>
            </a:r>
            <a:endParaRPr lang="en-US" dirty="0">
              <a:solidFill>
                <a:srgbClr val="FF0000"/>
              </a:solidFill>
            </a:endParaRPr>
          </a:p>
        </p:txBody>
      </p:sp>
      <p:sp>
        <p:nvSpPr>
          <p:cNvPr id="3" name="Content Placeholder 2">
            <a:extLst>
              <a:ext uri="{FF2B5EF4-FFF2-40B4-BE49-F238E27FC236}">
                <a16:creationId xmlns:a16="http://schemas.microsoft.com/office/drawing/2014/main" id="{B6A7CCD5-DE2D-6F0D-2170-9063FD070EE0}"/>
              </a:ext>
            </a:extLst>
          </p:cNvPr>
          <p:cNvSpPr>
            <a:spLocks noGrp="1"/>
          </p:cNvSpPr>
          <p:nvPr>
            <p:ph idx="1"/>
          </p:nvPr>
        </p:nvSpPr>
        <p:spPr>
          <a:xfrm>
            <a:off x="838200" y="1825625"/>
            <a:ext cx="10763992" cy="4667250"/>
          </a:xfrm>
        </p:spPr>
        <p:txBody>
          <a:bodyPr>
            <a:normAutofit/>
          </a:bodyPr>
          <a:lstStyle/>
          <a:p>
            <a:endParaRPr lang="en-US" dirty="0">
              <a:solidFill>
                <a:srgbClr val="FF0000"/>
              </a:solidFill>
            </a:endParaRPr>
          </a:p>
          <a:p>
            <a:pPr marL="0" indent="0">
              <a:buNone/>
            </a:pPr>
            <a:endParaRPr lang="en-US" dirty="0">
              <a:solidFill>
                <a:srgbClr val="FF0000"/>
              </a:solidFill>
            </a:endParaRPr>
          </a:p>
        </p:txBody>
      </p:sp>
      <p:sp>
        <p:nvSpPr>
          <p:cNvPr id="5" name="TextBox 4">
            <a:extLst>
              <a:ext uri="{FF2B5EF4-FFF2-40B4-BE49-F238E27FC236}">
                <a16:creationId xmlns:a16="http://schemas.microsoft.com/office/drawing/2014/main" id="{79F2DEA2-B1F8-BF42-8ED1-8EE342065EA5}"/>
              </a:ext>
            </a:extLst>
          </p:cNvPr>
          <p:cNvSpPr txBox="1"/>
          <p:nvPr/>
        </p:nvSpPr>
        <p:spPr>
          <a:xfrm>
            <a:off x="8724900" y="2346324"/>
            <a:ext cx="3125684" cy="2862322"/>
          </a:xfrm>
          <a:prstGeom prst="rect">
            <a:avLst/>
          </a:prstGeom>
          <a:noFill/>
        </p:spPr>
        <p:txBody>
          <a:bodyPr wrap="square" rtlCol="0">
            <a:spAutoFit/>
          </a:bodyPr>
          <a:lstStyle/>
          <a:p>
            <a:pPr lvl="0"/>
            <a:r>
              <a:rPr lang="en-US" dirty="0"/>
              <a:t>For baby care products:</a:t>
            </a:r>
          </a:p>
          <a:p>
            <a:pPr marL="285750" lvl="0" indent="-285750">
              <a:buFont typeface="Arial" panose="020B0604020202020204" pitchFamily="34" charset="0"/>
              <a:buChar char="•"/>
            </a:pPr>
            <a:r>
              <a:rPr lang="en-US" dirty="0"/>
              <a:t>Store type B had the highest sales volume</a:t>
            </a:r>
          </a:p>
          <a:p>
            <a:pPr marL="285750" lvl="0" indent="-285750">
              <a:buFont typeface="Arial" panose="020B0604020202020204" pitchFamily="34" charset="0"/>
              <a:buChar char="•"/>
            </a:pPr>
            <a:r>
              <a:rPr lang="en-US" dirty="0"/>
              <a:t>Store cluster 6 had the highest sales volume </a:t>
            </a:r>
          </a:p>
          <a:p>
            <a:pPr marL="285750" lvl="0" indent="-285750">
              <a:buFont typeface="Arial" panose="020B0604020202020204" pitchFamily="34" charset="0"/>
              <a:buChar char="•"/>
            </a:pPr>
            <a:r>
              <a:rPr lang="en-US" dirty="0"/>
              <a:t>Store number 3 had the highest sales volume</a:t>
            </a:r>
          </a:p>
          <a:p>
            <a:pPr marL="285750" lvl="0" indent="-285750">
              <a:buFont typeface="Arial" panose="020B0604020202020204" pitchFamily="34" charset="0"/>
              <a:buChar char="•"/>
            </a:pPr>
            <a:r>
              <a:rPr lang="en-US" dirty="0"/>
              <a:t>City “Quito” had the highest sales volume</a:t>
            </a:r>
          </a:p>
          <a:p>
            <a:endParaRPr lang="en-US" dirty="0"/>
          </a:p>
        </p:txBody>
      </p:sp>
      <p:pic>
        <p:nvPicPr>
          <p:cNvPr id="6" name="Picture 5">
            <a:extLst>
              <a:ext uri="{FF2B5EF4-FFF2-40B4-BE49-F238E27FC236}">
                <a16:creationId xmlns:a16="http://schemas.microsoft.com/office/drawing/2014/main" id="{76E45077-FE22-A645-82AE-817E113DA0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808" y="1978183"/>
            <a:ext cx="7663880" cy="4247318"/>
          </a:xfrm>
          <a:prstGeom prst="rect">
            <a:avLst/>
          </a:prstGeom>
        </p:spPr>
      </p:pic>
    </p:spTree>
    <p:extLst>
      <p:ext uri="{BB962C8B-B14F-4D97-AF65-F5344CB8AC3E}">
        <p14:creationId xmlns:p14="http://schemas.microsoft.com/office/powerpoint/2010/main" val="585944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F58B5-64FA-0919-99AA-980BFC47F1DF}"/>
              </a:ext>
            </a:extLst>
          </p:cNvPr>
          <p:cNvSpPr>
            <a:spLocks noGrp="1"/>
          </p:cNvSpPr>
          <p:nvPr>
            <p:ph type="title"/>
          </p:nvPr>
        </p:nvSpPr>
        <p:spPr>
          <a:xfrm>
            <a:off x="482599" y="298964"/>
            <a:ext cx="10515600" cy="1325563"/>
          </a:xfrm>
        </p:spPr>
        <p:txBody>
          <a:bodyPr>
            <a:normAutofit/>
          </a:bodyPr>
          <a:lstStyle/>
          <a:p>
            <a:r>
              <a:rPr lang="en-US" dirty="0">
                <a:ea typeface="Calibri Light"/>
                <a:cs typeface="Calibri Light"/>
              </a:rPr>
              <a:t>Descriptive Analysis – </a:t>
            </a:r>
            <a:br>
              <a:rPr lang="en-US" dirty="0">
                <a:ea typeface="Calibri Light"/>
                <a:cs typeface="Calibri Light"/>
              </a:rPr>
            </a:br>
            <a:r>
              <a:rPr lang="en-US" dirty="0">
                <a:solidFill>
                  <a:srgbClr val="FF0000"/>
                </a:solidFill>
                <a:ea typeface="Calibri Light"/>
                <a:cs typeface="Calibri Light"/>
              </a:rPr>
              <a:t>Impact of Promotion, Gas Price and Holidays</a:t>
            </a:r>
            <a:endParaRPr lang="en-US" dirty="0">
              <a:solidFill>
                <a:srgbClr val="FF0000"/>
              </a:solidFill>
            </a:endParaRPr>
          </a:p>
        </p:txBody>
      </p:sp>
      <p:sp>
        <p:nvSpPr>
          <p:cNvPr id="3" name="Content Placeholder 2">
            <a:extLst>
              <a:ext uri="{FF2B5EF4-FFF2-40B4-BE49-F238E27FC236}">
                <a16:creationId xmlns:a16="http://schemas.microsoft.com/office/drawing/2014/main" id="{B6A7CCD5-DE2D-6F0D-2170-9063FD070EE0}"/>
              </a:ext>
            </a:extLst>
          </p:cNvPr>
          <p:cNvSpPr>
            <a:spLocks noGrp="1"/>
          </p:cNvSpPr>
          <p:nvPr>
            <p:ph idx="1"/>
          </p:nvPr>
        </p:nvSpPr>
        <p:spPr>
          <a:xfrm>
            <a:off x="838200" y="1825625"/>
            <a:ext cx="10763992" cy="4667250"/>
          </a:xfrm>
        </p:spPr>
        <p:txBody>
          <a:bodyPr>
            <a:normAutofit/>
          </a:bodyPr>
          <a:lstStyle/>
          <a:p>
            <a:endParaRPr lang="en-US" dirty="0">
              <a:solidFill>
                <a:srgbClr val="FF0000"/>
              </a:solidFill>
            </a:endParaRPr>
          </a:p>
          <a:p>
            <a:pPr marL="0" indent="0">
              <a:buNone/>
            </a:pPr>
            <a:endParaRPr lang="en-US" dirty="0">
              <a:solidFill>
                <a:srgbClr val="FF0000"/>
              </a:solidFill>
            </a:endParaRPr>
          </a:p>
        </p:txBody>
      </p:sp>
      <p:sp>
        <p:nvSpPr>
          <p:cNvPr id="5" name="TextBox 4">
            <a:extLst>
              <a:ext uri="{FF2B5EF4-FFF2-40B4-BE49-F238E27FC236}">
                <a16:creationId xmlns:a16="http://schemas.microsoft.com/office/drawing/2014/main" id="{79F2DEA2-B1F8-BF42-8ED1-8EE342065EA5}"/>
              </a:ext>
            </a:extLst>
          </p:cNvPr>
          <p:cNvSpPr txBox="1"/>
          <p:nvPr/>
        </p:nvSpPr>
        <p:spPr>
          <a:xfrm>
            <a:off x="8006932" y="1691560"/>
            <a:ext cx="4185068" cy="5078313"/>
          </a:xfrm>
          <a:prstGeom prst="rect">
            <a:avLst/>
          </a:prstGeom>
          <a:noFill/>
        </p:spPr>
        <p:txBody>
          <a:bodyPr wrap="square" rtlCol="0">
            <a:spAutoFit/>
          </a:bodyPr>
          <a:lstStyle/>
          <a:p>
            <a:r>
              <a:rPr lang="en-US" dirty="0"/>
              <a:t>For “Grocery I” product category at store number 1:</a:t>
            </a:r>
          </a:p>
          <a:p>
            <a:pPr marL="285750" lvl="0" indent="-285750">
              <a:buFont typeface="Arial" panose="020B0604020202020204" pitchFamily="34" charset="0"/>
              <a:buChar char="•"/>
            </a:pPr>
            <a:r>
              <a:rPr lang="en-US" dirty="0"/>
              <a:t>The promotion scatterplot shows that Items on promotion is positively correlated with sales volume. In other words, if more items are promoted, more items in this product family can be sold. </a:t>
            </a:r>
          </a:p>
          <a:p>
            <a:pPr marL="285750" lvl="0" indent="-285750">
              <a:buFont typeface="Arial" panose="020B0604020202020204" pitchFamily="34" charset="0"/>
              <a:buChar char="•"/>
            </a:pPr>
            <a:r>
              <a:rPr lang="en-US" dirty="0"/>
              <a:t>The gas price scatterplot shows that gas price is not found to have a clear correlation with the sales volume.</a:t>
            </a:r>
          </a:p>
          <a:p>
            <a:pPr marL="285750" lvl="0" indent="-285750">
              <a:buFont typeface="Arial" panose="020B0604020202020204" pitchFamily="34" charset="0"/>
              <a:buChar char="•"/>
            </a:pPr>
            <a:r>
              <a:rPr lang="en-US" dirty="0"/>
              <a:t>Holidays, surprisingly, is associated with a slight decrease of sales volume as compared to non-holiday days. One assumption is that some families may travel during holidays and thus may reduce the need for groceries.</a:t>
            </a:r>
          </a:p>
          <a:p>
            <a:endParaRPr lang="en-US" dirty="0"/>
          </a:p>
        </p:txBody>
      </p:sp>
      <p:pic>
        <p:nvPicPr>
          <p:cNvPr id="7" name="Picture 6">
            <a:extLst>
              <a:ext uri="{FF2B5EF4-FFF2-40B4-BE49-F238E27FC236}">
                <a16:creationId xmlns:a16="http://schemas.microsoft.com/office/drawing/2014/main" id="{E04041B0-7500-CB4B-B17E-072D41D73C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599" y="1879918"/>
            <a:ext cx="7524333" cy="4090670"/>
          </a:xfrm>
          <a:prstGeom prst="rect">
            <a:avLst/>
          </a:prstGeom>
        </p:spPr>
      </p:pic>
    </p:spTree>
    <p:extLst>
      <p:ext uri="{BB962C8B-B14F-4D97-AF65-F5344CB8AC3E}">
        <p14:creationId xmlns:p14="http://schemas.microsoft.com/office/powerpoint/2010/main" val="3992351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F58B5-64FA-0919-99AA-980BFC47F1DF}"/>
              </a:ext>
            </a:extLst>
          </p:cNvPr>
          <p:cNvSpPr>
            <a:spLocks noGrp="1"/>
          </p:cNvSpPr>
          <p:nvPr>
            <p:ph type="title"/>
          </p:nvPr>
        </p:nvSpPr>
        <p:spPr/>
        <p:txBody>
          <a:bodyPr>
            <a:normAutofit/>
          </a:bodyPr>
          <a:lstStyle/>
          <a:p>
            <a:r>
              <a:rPr lang="en-US" dirty="0">
                <a:ea typeface="Calibri Light"/>
                <a:cs typeface="Calibri Light"/>
              </a:rPr>
              <a:t>Descriptive Analysis – </a:t>
            </a:r>
            <a:br>
              <a:rPr lang="en-US" dirty="0">
                <a:ea typeface="Calibri Light"/>
                <a:cs typeface="Calibri Light"/>
              </a:rPr>
            </a:br>
            <a:r>
              <a:rPr lang="en-US" dirty="0">
                <a:solidFill>
                  <a:srgbClr val="FF0000"/>
                </a:solidFill>
                <a:ea typeface="Calibri Light"/>
                <a:cs typeface="Calibri Light"/>
              </a:rPr>
              <a:t>Time Trend (year, month, day of week)</a:t>
            </a:r>
            <a:endParaRPr lang="en-US" dirty="0">
              <a:solidFill>
                <a:srgbClr val="FF0000"/>
              </a:solidFill>
            </a:endParaRPr>
          </a:p>
        </p:txBody>
      </p:sp>
      <p:sp>
        <p:nvSpPr>
          <p:cNvPr id="3" name="Content Placeholder 2">
            <a:extLst>
              <a:ext uri="{FF2B5EF4-FFF2-40B4-BE49-F238E27FC236}">
                <a16:creationId xmlns:a16="http://schemas.microsoft.com/office/drawing/2014/main" id="{B6A7CCD5-DE2D-6F0D-2170-9063FD070EE0}"/>
              </a:ext>
            </a:extLst>
          </p:cNvPr>
          <p:cNvSpPr>
            <a:spLocks noGrp="1"/>
          </p:cNvSpPr>
          <p:nvPr>
            <p:ph idx="1"/>
          </p:nvPr>
        </p:nvSpPr>
        <p:spPr>
          <a:xfrm>
            <a:off x="838200" y="1825625"/>
            <a:ext cx="10763992" cy="4667250"/>
          </a:xfrm>
        </p:spPr>
        <p:txBody>
          <a:bodyPr>
            <a:normAutofit/>
          </a:bodyPr>
          <a:lstStyle/>
          <a:p>
            <a:endParaRPr lang="en-US" dirty="0">
              <a:solidFill>
                <a:srgbClr val="FF0000"/>
              </a:solidFill>
            </a:endParaRPr>
          </a:p>
          <a:p>
            <a:pPr marL="0" indent="0">
              <a:buNone/>
            </a:pPr>
            <a:endParaRPr lang="en-US" dirty="0">
              <a:solidFill>
                <a:srgbClr val="FF0000"/>
              </a:solidFill>
            </a:endParaRPr>
          </a:p>
        </p:txBody>
      </p:sp>
      <p:sp>
        <p:nvSpPr>
          <p:cNvPr id="5" name="TextBox 4">
            <a:extLst>
              <a:ext uri="{FF2B5EF4-FFF2-40B4-BE49-F238E27FC236}">
                <a16:creationId xmlns:a16="http://schemas.microsoft.com/office/drawing/2014/main" id="{79F2DEA2-B1F8-BF42-8ED1-8EE342065EA5}"/>
              </a:ext>
            </a:extLst>
          </p:cNvPr>
          <p:cNvSpPr txBox="1"/>
          <p:nvPr/>
        </p:nvSpPr>
        <p:spPr>
          <a:xfrm>
            <a:off x="7785100" y="1825625"/>
            <a:ext cx="3937000" cy="3970318"/>
          </a:xfrm>
          <a:prstGeom prst="rect">
            <a:avLst/>
          </a:prstGeom>
          <a:noFill/>
        </p:spPr>
        <p:txBody>
          <a:bodyPr wrap="square" rtlCol="0">
            <a:spAutoFit/>
          </a:bodyPr>
          <a:lstStyle/>
          <a:p>
            <a:pPr lvl="0"/>
            <a:r>
              <a:rPr lang="en-US" dirty="0"/>
              <a:t>For “Grocery II” product category at store number 10:</a:t>
            </a:r>
          </a:p>
          <a:p>
            <a:pPr marL="285750" lvl="0" indent="-285750">
              <a:buFont typeface="Arial" panose="020B0604020202020204" pitchFamily="34" charset="0"/>
              <a:buChar char="•"/>
            </a:pPr>
            <a:r>
              <a:rPr lang="en-US" dirty="0"/>
              <a:t>The line graph indicates month seasonality, with a sales spike in </a:t>
            </a:r>
            <a:r>
              <a:rPr lang="en-US" b="1" dirty="0"/>
              <a:t>December</a:t>
            </a:r>
            <a:r>
              <a:rPr lang="en-US" dirty="0"/>
              <a:t>.</a:t>
            </a:r>
          </a:p>
          <a:p>
            <a:pPr marL="285750" lvl="0" indent="-285750">
              <a:buFont typeface="Arial" panose="020B0604020202020204" pitchFamily="34" charset="0"/>
              <a:buChar char="•"/>
            </a:pPr>
            <a:r>
              <a:rPr lang="en-US" dirty="0"/>
              <a:t>The month bar chart shows </a:t>
            </a:r>
            <a:r>
              <a:rPr lang="en-US" b="1" dirty="0"/>
              <a:t>December</a:t>
            </a:r>
            <a:r>
              <a:rPr lang="en-US" dirty="0"/>
              <a:t> is the month that generates highest sales volume.</a:t>
            </a:r>
          </a:p>
          <a:p>
            <a:pPr marL="285750" lvl="0" indent="-285750">
              <a:buFont typeface="Arial" panose="020B0604020202020204" pitchFamily="34" charset="0"/>
              <a:buChar char="•"/>
            </a:pPr>
            <a:r>
              <a:rPr lang="en-US" dirty="0"/>
              <a:t>The day of week bar chart suggests </a:t>
            </a:r>
            <a:r>
              <a:rPr lang="en-US" b="1" dirty="0"/>
              <a:t>Saturday</a:t>
            </a:r>
            <a:r>
              <a:rPr lang="en-US" dirty="0"/>
              <a:t> generates highest sales volume, while </a:t>
            </a:r>
            <a:r>
              <a:rPr lang="en-US" b="1" dirty="0"/>
              <a:t>Monday</a:t>
            </a:r>
            <a:r>
              <a:rPr lang="en-US" dirty="0"/>
              <a:t> has the lowest sales volume.</a:t>
            </a:r>
          </a:p>
          <a:p>
            <a:pPr marL="285750" lvl="0" indent="-285750">
              <a:buFont typeface="Arial" panose="020B0604020202020204" pitchFamily="34" charset="0"/>
              <a:buChar char="•"/>
            </a:pPr>
            <a:endParaRPr lang="en-US" dirty="0"/>
          </a:p>
          <a:p>
            <a:endParaRPr lang="en-US" dirty="0"/>
          </a:p>
        </p:txBody>
      </p:sp>
      <p:pic>
        <p:nvPicPr>
          <p:cNvPr id="6" name="Picture 5">
            <a:extLst>
              <a:ext uri="{FF2B5EF4-FFF2-40B4-BE49-F238E27FC236}">
                <a16:creationId xmlns:a16="http://schemas.microsoft.com/office/drawing/2014/main" id="{9D0BD291-DFDF-5E49-89CA-D93C49727D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808" y="1917699"/>
            <a:ext cx="6826992" cy="4594401"/>
          </a:xfrm>
          <a:prstGeom prst="rect">
            <a:avLst/>
          </a:prstGeom>
        </p:spPr>
      </p:pic>
    </p:spTree>
    <p:extLst>
      <p:ext uri="{BB962C8B-B14F-4D97-AF65-F5344CB8AC3E}">
        <p14:creationId xmlns:p14="http://schemas.microsoft.com/office/powerpoint/2010/main" val="4089419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F58B5-64FA-0919-99AA-980BFC47F1DF}"/>
              </a:ext>
            </a:extLst>
          </p:cNvPr>
          <p:cNvSpPr>
            <a:spLocks noGrp="1"/>
          </p:cNvSpPr>
          <p:nvPr>
            <p:ph type="title"/>
          </p:nvPr>
        </p:nvSpPr>
        <p:spPr/>
        <p:txBody>
          <a:bodyPr>
            <a:normAutofit/>
          </a:bodyPr>
          <a:lstStyle/>
          <a:p>
            <a:r>
              <a:rPr lang="en-US" dirty="0">
                <a:ea typeface="Calibri Light"/>
                <a:cs typeface="Calibri Light"/>
              </a:rPr>
              <a:t>Descriptive Analysis – </a:t>
            </a:r>
            <a:br>
              <a:rPr lang="en-US" dirty="0">
                <a:ea typeface="Calibri Light"/>
                <a:cs typeface="Calibri Light"/>
              </a:rPr>
            </a:br>
            <a:r>
              <a:rPr lang="en-US" dirty="0">
                <a:solidFill>
                  <a:srgbClr val="FF0000"/>
                </a:solidFill>
                <a:ea typeface="Calibri Light"/>
                <a:cs typeface="Calibri Light"/>
              </a:rPr>
              <a:t>drill down to find which day has highest sales</a:t>
            </a:r>
            <a:endParaRPr lang="en-US" dirty="0">
              <a:solidFill>
                <a:srgbClr val="FF0000"/>
              </a:solidFill>
            </a:endParaRPr>
          </a:p>
        </p:txBody>
      </p:sp>
      <p:sp>
        <p:nvSpPr>
          <p:cNvPr id="3" name="Content Placeholder 2">
            <a:extLst>
              <a:ext uri="{FF2B5EF4-FFF2-40B4-BE49-F238E27FC236}">
                <a16:creationId xmlns:a16="http://schemas.microsoft.com/office/drawing/2014/main" id="{B6A7CCD5-DE2D-6F0D-2170-9063FD070EE0}"/>
              </a:ext>
            </a:extLst>
          </p:cNvPr>
          <p:cNvSpPr>
            <a:spLocks noGrp="1"/>
          </p:cNvSpPr>
          <p:nvPr>
            <p:ph idx="1"/>
          </p:nvPr>
        </p:nvSpPr>
        <p:spPr>
          <a:xfrm>
            <a:off x="838200" y="1825625"/>
            <a:ext cx="10763992" cy="4667250"/>
          </a:xfrm>
        </p:spPr>
        <p:txBody>
          <a:bodyPr>
            <a:normAutofit/>
          </a:bodyPr>
          <a:lstStyle/>
          <a:p>
            <a:endParaRPr lang="en-US" dirty="0">
              <a:solidFill>
                <a:srgbClr val="FF0000"/>
              </a:solidFill>
            </a:endParaRPr>
          </a:p>
          <a:p>
            <a:pPr marL="0" indent="0">
              <a:buNone/>
            </a:pPr>
            <a:endParaRPr lang="en-US" dirty="0">
              <a:solidFill>
                <a:srgbClr val="FF0000"/>
              </a:solidFill>
            </a:endParaRPr>
          </a:p>
        </p:txBody>
      </p:sp>
      <p:sp>
        <p:nvSpPr>
          <p:cNvPr id="5" name="TextBox 4">
            <a:extLst>
              <a:ext uri="{FF2B5EF4-FFF2-40B4-BE49-F238E27FC236}">
                <a16:creationId xmlns:a16="http://schemas.microsoft.com/office/drawing/2014/main" id="{79F2DEA2-B1F8-BF42-8ED1-8EE342065EA5}"/>
              </a:ext>
            </a:extLst>
          </p:cNvPr>
          <p:cNvSpPr txBox="1"/>
          <p:nvPr/>
        </p:nvSpPr>
        <p:spPr>
          <a:xfrm>
            <a:off x="7975599" y="2197101"/>
            <a:ext cx="3880963" cy="2031325"/>
          </a:xfrm>
          <a:prstGeom prst="rect">
            <a:avLst/>
          </a:prstGeom>
          <a:noFill/>
        </p:spPr>
        <p:txBody>
          <a:bodyPr wrap="square" rtlCol="0">
            <a:spAutoFit/>
          </a:bodyPr>
          <a:lstStyle/>
          <a:p>
            <a:pPr lvl="0"/>
            <a:r>
              <a:rPr lang="en-US" dirty="0"/>
              <a:t>For “Grocery II” product category at store number 10:</a:t>
            </a:r>
          </a:p>
          <a:p>
            <a:pPr marL="285750" indent="-285750">
              <a:buFont typeface="Arial" panose="020B0604020202020204" pitchFamily="34" charset="0"/>
              <a:buChar char="•"/>
            </a:pPr>
            <a:r>
              <a:rPr lang="en-US" dirty="0"/>
              <a:t>Drilling down from month to day level for year 2014, we can find that December 24, which is Christmas Eve, has the biggest sales volume.</a:t>
            </a:r>
          </a:p>
          <a:p>
            <a:endParaRPr lang="en-US" dirty="0"/>
          </a:p>
        </p:txBody>
      </p:sp>
      <p:pic>
        <p:nvPicPr>
          <p:cNvPr id="7" name="Content Placeholder 3">
            <a:extLst>
              <a:ext uri="{FF2B5EF4-FFF2-40B4-BE49-F238E27FC236}">
                <a16:creationId xmlns:a16="http://schemas.microsoft.com/office/drawing/2014/main" id="{CC83B246-76F2-9547-9DAA-5C9149EBD4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831" y="1825625"/>
            <a:ext cx="6643213" cy="4175324"/>
          </a:xfrm>
          <a:prstGeom prst="rect">
            <a:avLst/>
          </a:prstGeom>
        </p:spPr>
      </p:pic>
    </p:spTree>
    <p:extLst>
      <p:ext uri="{BB962C8B-B14F-4D97-AF65-F5344CB8AC3E}">
        <p14:creationId xmlns:p14="http://schemas.microsoft.com/office/powerpoint/2010/main" val="11346975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482</TotalTime>
  <Words>1466</Words>
  <Application>Microsoft Macintosh PowerPoint</Application>
  <PresentationFormat>Widescreen</PresentationFormat>
  <Paragraphs>108</Paragraphs>
  <Slides>12</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Retail  Sales Prediction</vt:lpstr>
      <vt:lpstr>Business Problem</vt:lpstr>
      <vt:lpstr>Dataset</vt:lpstr>
      <vt:lpstr>Dataset</vt:lpstr>
      <vt:lpstr>Predictive Goal:  To predict daily sales volume for each of the 33 product families, in each of the 54 stores for the next half month  (Aug 16, 2017 – Aug 31,2017)</vt:lpstr>
      <vt:lpstr>Descriptive Analysis –  Impact of Store location/characteristics</vt:lpstr>
      <vt:lpstr>Descriptive Analysis –  Impact of Promotion, Gas Price and Holidays</vt:lpstr>
      <vt:lpstr>Descriptive Analysis –  Time Trend (year, month, day of week)</vt:lpstr>
      <vt:lpstr>Descriptive Analysis –  drill down to find which day has highest sales</vt:lpstr>
      <vt:lpstr>Predictive Analysis –  Multiple regression using Python</vt:lpstr>
      <vt:lpstr>Predictive Analysis–  Dashboard for the forecast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Yichun Chen</cp:lastModifiedBy>
  <cp:revision>43</cp:revision>
  <dcterms:created xsi:type="dcterms:W3CDTF">2022-06-12T04:30:54Z</dcterms:created>
  <dcterms:modified xsi:type="dcterms:W3CDTF">2022-08-16T05:53:41Z</dcterms:modified>
</cp:coreProperties>
</file>