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1" r:id="rId4"/>
  </p:sldMasterIdLst>
  <p:notesMasterIdLst>
    <p:notesMasterId r:id="rId31"/>
  </p:notesMasterIdLst>
  <p:handoutMasterIdLst>
    <p:handoutMasterId r:id="rId32"/>
  </p:handoutMasterIdLst>
  <p:sldIdLst>
    <p:sldId id="262" r:id="rId5"/>
    <p:sldId id="363" r:id="rId6"/>
    <p:sldId id="361" r:id="rId7"/>
    <p:sldId id="376" r:id="rId8"/>
    <p:sldId id="377" r:id="rId9"/>
    <p:sldId id="379" r:id="rId10"/>
    <p:sldId id="362" r:id="rId11"/>
    <p:sldId id="347" r:id="rId12"/>
    <p:sldId id="349" r:id="rId13"/>
    <p:sldId id="364" r:id="rId14"/>
    <p:sldId id="283" r:id="rId15"/>
    <p:sldId id="354" r:id="rId16"/>
    <p:sldId id="365" r:id="rId17"/>
    <p:sldId id="366" r:id="rId18"/>
    <p:sldId id="355" r:id="rId19"/>
    <p:sldId id="360" r:id="rId20"/>
    <p:sldId id="367" r:id="rId21"/>
    <p:sldId id="368" r:id="rId22"/>
    <p:sldId id="381" r:id="rId23"/>
    <p:sldId id="380" r:id="rId24"/>
    <p:sldId id="369" r:id="rId25"/>
    <p:sldId id="378" r:id="rId26"/>
    <p:sldId id="371" r:id="rId27"/>
    <p:sldId id="372" r:id="rId28"/>
    <p:sldId id="373" r:id="rId29"/>
    <p:sldId id="37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A488"/>
    <a:srgbClr val="002047"/>
    <a:srgbClr val="1CBC9C"/>
    <a:srgbClr val="555556"/>
    <a:srgbClr val="FFFFFF"/>
    <a:srgbClr val="363636"/>
    <a:srgbClr val="646464"/>
    <a:srgbClr val="F8F8F8"/>
    <a:srgbClr val="E1E1E1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08" autoAdjust="0"/>
    <p:restoredTop sz="78954" autoAdjust="0"/>
  </p:normalViewPr>
  <p:slideViewPr>
    <p:cSldViewPr snapToGrid="0" snapToObjects="1">
      <p:cViewPr varScale="1">
        <p:scale>
          <a:sx n="67" d="100"/>
          <a:sy n="67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8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AC5887-B343-1D4C-9540-711B41B3D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0540F-8E69-5C4D-853B-447AE43EF82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8B54B-C6F3-634A-A175-A438C4A5EC70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4235AA-0587-7A44-845C-5CBDE443E9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C3471D-FF42-1E42-86A3-3C7CC97317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4F1BB-8698-D146-90BF-BC7E85376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970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F6CBE-A33E-4C1D-8848-DCC40B7FDCC7}" type="datetimeFigureOut">
              <a:rPr lang="en-CA" smtClean="0"/>
              <a:t>2023-08-03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ACDAD-888D-43D7-B32D-CEFD33294B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80852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ACDAD-888D-43D7-B32D-CEFD33294B64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63433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ACDAD-888D-43D7-B32D-CEFD33294B64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51140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ACDAD-888D-43D7-B32D-CEFD33294B64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99777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ACDAD-888D-43D7-B32D-CEFD33294B64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80020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ACDAD-888D-43D7-B32D-CEFD33294B64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6155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ACDAD-888D-43D7-B32D-CEFD33294B64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39069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ACDAD-888D-43D7-B32D-CEFD33294B64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33502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0">
            <a:extLst>
              <a:ext uri="{FF2B5EF4-FFF2-40B4-BE49-F238E27FC236}">
                <a16:creationId xmlns:a16="http://schemas.microsoft.com/office/drawing/2014/main" id="{8D5FAD4D-1F50-2C42-A2B1-6EC133959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374" y="1069363"/>
            <a:ext cx="10515600" cy="1918934"/>
          </a:xfrm>
          <a:prstGeom prst="rect">
            <a:avLst/>
          </a:prstGeom>
        </p:spPr>
        <p:txBody>
          <a:bodyPr anchor="ctr"/>
          <a:lstStyle>
            <a:lvl1pPr>
              <a:defRPr b="1" i="0"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519D5ECD-473D-344F-893F-97CB5AF76E0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0374" y="3258130"/>
            <a:ext cx="7224209" cy="6459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 i="0">
                <a:solidFill>
                  <a:srgbClr val="0D2244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A71169-5504-8A47-AF13-1B8885125E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9119" y="6007648"/>
            <a:ext cx="3918403" cy="61847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6D988-F377-42C2-98D7-7D3077B04A96}"/>
              </a:ext>
            </a:extLst>
          </p:cNvPr>
          <p:cNvCxnSpPr>
            <a:cxnSpLocks/>
          </p:cNvCxnSpPr>
          <p:nvPr userDrawn="1"/>
        </p:nvCxnSpPr>
        <p:spPr>
          <a:xfrm>
            <a:off x="731520" y="5978819"/>
            <a:ext cx="11136826" cy="0"/>
          </a:xfrm>
          <a:prstGeom prst="line">
            <a:avLst/>
          </a:prstGeom>
          <a:ln w="254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956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33CC8-FFAC-B042-BD76-F6CB6A38F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365126"/>
            <a:ext cx="10799998" cy="91692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3600" b="1" i="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4B4EA-259C-6446-BD42-D9DA7C879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414022"/>
            <a:ext cx="10799998" cy="4703276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2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2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2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22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F76BD5-526D-C54D-9821-B70AD59DB4D7}"/>
              </a:ext>
            </a:extLst>
          </p:cNvPr>
          <p:cNvCxnSpPr/>
          <p:nvPr userDrawn="1"/>
        </p:nvCxnSpPr>
        <p:spPr>
          <a:xfrm>
            <a:off x="731520" y="6164431"/>
            <a:ext cx="10800000" cy="0"/>
          </a:xfrm>
          <a:prstGeom prst="line">
            <a:avLst/>
          </a:prstGeom>
          <a:ln w="254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E2EAD0E-696E-4DBF-9F80-3CF4EF2593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3099" y="6213296"/>
            <a:ext cx="774913" cy="49554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6FCFB-BCD6-44C0-8603-F7FFDA07B3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006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/footer larg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F14A50C-02E7-4876-AC59-1DDA220D5AA0}"/>
              </a:ext>
            </a:extLst>
          </p:cNvPr>
          <p:cNvCxnSpPr/>
          <p:nvPr userDrawn="1"/>
        </p:nvCxnSpPr>
        <p:spPr>
          <a:xfrm>
            <a:off x="731520" y="6164431"/>
            <a:ext cx="10800000" cy="0"/>
          </a:xfrm>
          <a:prstGeom prst="line">
            <a:avLst/>
          </a:prstGeom>
          <a:ln w="254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1E5EE8D-7712-42A6-A1AE-3A845A847E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3099" y="6213296"/>
            <a:ext cx="774913" cy="49554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B4C233-6483-46DC-94AD-DB862EA9F9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936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/footer smal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7394C07-508B-450C-B0BD-AC0D304D0421}"/>
              </a:ext>
            </a:extLst>
          </p:cNvPr>
          <p:cNvCxnSpPr/>
          <p:nvPr userDrawn="1"/>
        </p:nvCxnSpPr>
        <p:spPr>
          <a:xfrm>
            <a:off x="731520" y="6164431"/>
            <a:ext cx="10800000" cy="0"/>
          </a:xfrm>
          <a:prstGeom prst="line">
            <a:avLst/>
          </a:prstGeom>
          <a:ln w="254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94F98B-2471-4E5C-8481-0E609E6803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3099" y="6213296"/>
            <a:ext cx="774913" cy="49554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1CE473-82C7-48C6-8FCE-1416BBDB4D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7409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w/footer larg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21A9EC-84A3-3648-B014-69B29D64BDAC}"/>
              </a:ext>
            </a:extLst>
          </p:cNvPr>
          <p:cNvSpPr/>
          <p:nvPr userDrawn="1"/>
        </p:nvSpPr>
        <p:spPr>
          <a:xfrm>
            <a:off x="2063932" y="0"/>
            <a:ext cx="10128068" cy="6858000"/>
          </a:xfrm>
          <a:prstGeom prst="rect">
            <a:avLst/>
          </a:prstGeom>
          <a:solidFill>
            <a:srgbClr val="0020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3D044B-87D5-6147-8DB0-327DBCCDED96}"/>
              </a:ext>
            </a:extLst>
          </p:cNvPr>
          <p:cNvCxnSpPr>
            <a:cxnSpLocks/>
          </p:cNvCxnSpPr>
          <p:nvPr userDrawn="1"/>
        </p:nvCxnSpPr>
        <p:spPr>
          <a:xfrm>
            <a:off x="2063932" y="0"/>
            <a:ext cx="0" cy="6876000"/>
          </a:xfrm>
          <a:prstGeom prst="line">
            <a:avLst/>
          </a:prstGeom>
          <a:ln w="381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1E04FC2-5C68-314B-8375-23815C9D77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476" y="5703214"/>
            <a:ext cx="1518832" cy="97127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D73BFB4-0720-F74D-8C81-6A56B0942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6556" y="365125"/>
            <a:ext cx="9510644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800" b="1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110588D-54C5-714D-A2C6-EEA26FFA8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6556" y="1825624"/>
            <a:ext cx="9510644" cy="46818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774473-6700-4850-AC75-B6E32EDE27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1243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2339-5932-054B-B659-838F6A648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365126"/>
            <a:ext cx="10799998" cy="992334"/>
          </a:xfrm>
          <a:prstGeom prst="rect">
            <a:avLst/>
          </a:prstGeom>
        </p:spPr>
        <p:txBody>
          <a:bodyPr anchor="t" anchorCtr="0"/>
          <a:lstStyle>
            <a:lvl1pPr>
              <a:defRPr sz="3300" b="1" i="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17087-24A9-7D46-A049-7911C3C43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1520" y="1492396"/>
            <a:ext cx="5288280" cy="4348563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0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0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0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20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F0311-B9C2-F14A-995C-73BBAE6F2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92396"/>
            <a:ext cx="5359318" cy="4348563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0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0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0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20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21644E3-AD83-4B50-9B5A-28B134C6292D}"/>
              </a:ext>
            </a:extLst>
          </p:cNvPr>
          <p:cNvCxnSpPr/>
          <p:nvPr userDrawn="1"/>
        </p:nvCxnSpPr>
        <p:spPr>
          <a:xfrm>
            <a:off x="731520" y="6164431"/>
            <a:ext cx="10800000" cy="0"/>
          </a:xfrm>
          <a:prstGeom prst="line">
            <a:avLst/>
          </a:prstGeom>
          <a:ln w="254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913BE15-F7C4-49F4-8895-D60DEFB2CC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3099" y="6213296"/>
            <a:ext cx="774913" cy="49554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7C0E01-00CE-422E-868E-06F4F53A33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3154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Column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4758C-8024-AC4A-97CE-04A12CC4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457200"/>
            <a:ext cx="4040505" cy="1600200"/>
          </a:xfrm>
          <a:prstGeom prst="rect">
            <a:avLst/>
          </a:prstGeom>
        </p:spPr>
        <p:txBody>
          <a:bodyPr anchor="ctr"/>
          <a:lstStyle>
            <a:lvl1pPr>
              <a:defRPr sz="3200" b="1" i="0">
                <a:solidFill>
                  <a:srgbClr val="0D2244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13732A-E107-D544-BA7F-8E02FA390D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348330" cy="53837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0D2244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1C58DF-C432-B248-8DFE-B04BEE2AC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1520" y="2057400"/>
            <a:ext cx="4040505" cy="378355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600"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D44611D-63E4-4D6F-9BBB-3DFC705D8DB7}"/>
              </a:ext>
            </a:extLst>
          </p:cNvPr>
          <p:cNvCxnSpPr/>
          <p:nvPr userDrawn="1"/>
        </p:nvCxnSpPr>
        <p:spPr>
          <a:xfrm>
            <a:off x="731520" y="6164431"/>
            <a:ext cx="10800000" cy="0"/>
          </a:xfrm>
          <a:prstGeom prst="line">
            <a:avLst/>
          </a:prstGeom>
          <a:ln w="254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7A57307-B417-4985-B044-5993FF3102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3099" y="6213296"/>
            <a:ext cx="774913" cy="49554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3449B9-44BA-4F67-815F-EF5EFB318F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855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5641F4-0381-4A0A-A265-C79A9A458C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61049" y="63213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B365A-F164-4486-A362-1212BCCB0D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160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78" r:id="rId3"/>
    <p:sldLayoutId id="2147483689" r:id="rId4"/>
    <p:sldLayoutId id="2147483691" r:id="rId5"/>
    <p:sldLayoutId id="2147483665" r:id="rId6"/>
    <p:sldLayoutId id="2147483670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588FF-806B-4359-929C-78BA228C9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947" y="1606691"/>
            <a:ext cx="11870995" cy="1918934"/>
          </a:xfrm>
        </p:spPr>
        <p:txBody>
          <a:bodyPr/>
          <a:lstStyle/>
          <a:p>
            <a:r>
              <a:rPr lang="en-CA" dirty="0"/>
              <a:t>MFRE Summer Series: </a:t>
            </a:r>
            <a:br>
              <a:rPr lang="en-CA" dirty="0"/>
            </a:br>
            <a:r>
              <a:rPr lang="en-CA" dirty="0"/>
              <a:t>Python Programming 1</a:t>
            </a:r>
            <a:br>
              <a:rPr lang="en-CA" dirty="0"/>
            </a:br>
            <a:r>
              <a:rPr lang="en-CA" sz="3000" b="0" dirty="0"/>
              <a:t>Harry Izatt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86A9934-A1C3-4C32-A555-72CD7297561E}"/>
              </a:ext>
            </a:extLst>
          </p:cNvPr>
          <p:cNvSpPr txBox="1">
            <a:spLocks/>
          </p:cNvSpPr>
          <p:nvPr/>
        </p:nvSpPr>
        <p:spPr>
          <a:xfrm>
            <a:off x="731520" y="6007100"/>
            <a:ext cx="6395536" cy="6461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2023/24 Summer Program</a:t>
            </a:r>
          </a:p>
        </p:txBody>
      </p:sp>
    </p:spTree>
    <p:extLst>
      <p:ext uri="{BB962C8B-B14F-4D97-AF65-F5344CB8AC3E}">
        <p14:creationId xmlns:p14="http://schemas.microsoft.com/office/powerpoint/2010/main" val="2865504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588FF-806B-4359-929C-78BA228C9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947" y="1606691"/>
            <a:ext cx="11870995" cy="1918934"/>
          </a:xfrm>
        </p:spPr>
        <p:txBody>
          <a:bodyPr/>
          <a:lstStyle/>
          <a:p>
            <a:r>
              <a:rPr lang="en-CA" dirty="0"/>
              <a:t>Part 1: Data Types</a:t>
            </a:r>
            <a:endParaRPr lang="en-CA" sz="3000" b="0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86A9934-A1C3-4C32-A555-72CD7297561E}"/>
              </a:ext>
            </a:extLst>
          </p:cNvPr>
          <p:cNvSpPr txBox="1">
            <a:spLocks/>
          </p:cNvSpPr>
          <p:nvPr/>
        </p:nvSpPr>
        <p:spPr>
          <a:xfrm>
            <a:off x="731520" y="6007100"/>
            <a:ext cx="6395536" cy="6461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2023/24 Summer Program</a:t>
            </a:r>
          </a:p>
        </p:txBody>
      </p:sp>
    </p:spTree>
    <p:extLst>
      <p:ext uri="{BB962C8B-B14F-4D97-AF65-F5344CB8AC3E}">
        <p14:creationId xmlns:p14="http://schemas.microsoft.com/office/powerpoint/2010/main" val="915888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2D01EE-A199-4934-BE7C-5A7D480A5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 to Python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C248AC-3F7B-46C4-B1DA-2FB8FE6BC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is Python?</a:t>
            </a:r>
          </a:p>
          <a:p>
            <a:pPr lvl="1"/>
            <a:r>
              <a:rPr lang="en-CA" dirty="0"/>
              <a:t>An open source programming language, known for simplicity and readability. Widely used across many applications, from data science to applications</a:t>
            </a:r>
          </a:p>
          <a:p>
            <a:r>
              <a:rPr lang="en-CA" dirty="0"/>
              <a:t>What is it used for?</a:t>
            </a:r>
          </a:p>
          <a:p>
            <a:pPr lvl="1"/>
            <a:r>
              <a:rPr lang="en-CA" dirty="0"/>
              <a:t>Data science and visualization</a:t>
            </a:r>
          </a:p>
          <a:p>
            <a:pPr lvl="1"/>
            <a:r>
              <a:rPr lang="en-CA" dirty="0"/>
              <a:t>Machine Learning, Artificial Intelligence</a:t>
            </a:r>
          </a:p>
          <a:p>
            <a:pPr lvl="1"/>
            <a:r>
              <a:rPr lang="en-CA" dirty="0"/>
              <a:t>Scripting and automation</a:t>
            </a:r>
          </a:p>
          <a:p>
            <a:pPr lvl="1"/>
            <a:r>
              <a:rPr lang="en-CA" dirty="0"/>
              <a:t>Scientific computing</a:t>
            </a:r>
          </a:p>
          <a:p>
            <a:r>
              <a:rPr lang="en-CA" dirty="0"/>
              <a:t>Do we use it in MFRE?</a:t>
            </a:r>
          </a:p>
          <a:p>
            <a:pPr lvl="1"/>
            <a:r>
              <a:rPr lang="en-CA" b="1" i="1" u="sng" dirty="0"/>
              <a:t>YES</a:t>
            </a:r>
          </a:p>
          <a:p>
            <a:pPr lvl="1"/>
            <a:r>
              <a:rPr lang="en-CA" dirty="0"/>
              <a:t>#2 programming tool for data work in MFRE courses</a:t>
            </a:r>
          </a:p>
          <a:p>
            <a:pPr lvl="2"/>
            <a:r>
              <a:rPr lang="en-CA" dirty="0"/>
              <a:t>R is primary for econometrics; Python more for general data science</a:t>
            </a:r>
          </a:p>
          <a:p>
            <a:pPr lvl="1"/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/>
          </a:p>
          <a:p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8D9E4E-32CF-4964-AA2C-9974BCD769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9429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5B9A8-EA8D-4771-B420-52148F9AF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1.1 Simple Data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8DCDBD-2A27-42C0-9492-D80F7E8E6C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12</a:t>
            </a:fld>
            <a:endParaRPr lang="en-CA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AECC561-0282-42E8-BF20-B6DFEA26BE83}"/>
              </a:ext>
            </a:extLst>
          </p:cNvPr>
          <p:cNvSpPr txBox="1">
            <a:spLocks/>
          </p:cNvSpPr>
          <p:nvPr/>
        </p:nvSpPr>
        <p:spPr>
          <a:xfrm>
            <a:off x="731520" y="1215266"/>
            <a:ext cx="10596225" cy="48371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1. String</a:t>
            </a:r>
          </a:p>
          <a:p>
            <a:pPr lvl="1"/>
            <a:r>
              <a:rPr lang="en-CA" dirty="0"/>
              <a:t>Represent textual data; enclosed with quotes (‘single’ or “double”)</a:t>
            </a:r>
          </a:p>
          <a:p>
            <a:pPr lvl="1"/>
            <a:r>
              <a:rPr lang="en-CA" dirty="0"/>
              <a:t>E.g. </a:t>
            </a:r>
          </a:p>
          <a:p>
            <a:pPr lvl="2"/>
            <a:r>
              <a:rPr lang="en-CA" dirty="0"/>
              <a:t>‘Happiness’</a:t>
            </a:r>
          </a:p>
          <a:p>
            <a:pPr lvl="2"/>
            <a:r>
              <a:rPr lang="en-CA" dirty="0"/>
              <a:t>“Misery”</a:t>
            </a:r>
          </a:p>
          <a:p>
            <a:pPr lvl="1"/>
            <a:r>
              <a:rPr lang="en-CA" dirty="0"/>
              <a:t>Can be “indexed” to access specific elements</a:t>
            </a:r>
          </a:p>
          <a:p>
            <a:pPr lvl="2"/>
            <a:r>
              <a:rPr lang="en-CA" dirty="0"/>
              <a:t>Feeling = “Happiness”</a:t>
            </a:r>
          </a:p>
          <a:p>
            <a:pPr lvl="2"/>
            <a:r>
              <a:rPr lang="en-CA" dirty="0"/>
              <a:t>Feeling[0]</a:t>
            </a:r>
          </a:p>
          <a:p>
            <a:pPr lvl="3"/>
            <a:r>
              <a:rPr lang="en-CA" dirty="0"/>
              <a:t>Returns “H”, the first letter</a:t>
            </a:r>
          </a:p>
          <a:p>
            <a:pPr lvl="2"/>
            <a:r>
              <a:rPr lang="en-CA" dirty="0"/>
              <a:t>Feeling[1]</a:t>
            </a:r>
          </a:p>
          <a:p>
            <a:pPr lvl="3"/>
            <a:r>
              <a:rPr lang="en-CA" dirty="0"/>
              <a:t>Returns “a”, the second letter</a:t>
            </a:r>
          </a:p>
        </p:txBody>
      </p:sp>
    </p:spTree>
    <p:extLst>
      <p:ext uri="{BB962C8B-B14F-4D97-AF65-F5344CB8AC3E}">
        <p14:creationId xmlns:p14="http://schemas.microsoft.com/office/powerpoint/2010/main" val="658528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5B9A8-EA8D-4771-B420-52148F9AF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1.1 Simple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6B474-C363-4442-895E-3672F99FD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120878"/>
            <a:ext cx="5364480" cy="1958585"/>
          </a:xfrm>
        </p:spPr>
        <p:txBody>
          <a:bodyPr/>
          <a:lstStyle/>
          <a:p>
            <a:r>
              <a:rPr lang="en-CA" dirty="0"/>
              <a:t>2. Float</a:t>
            </a:r>
          </a:p>
          <a:p>
            <a:pPr lvl="1"/>
            <a:r>
              <a:rPr lang="en-CA" dirty="0"/>
              <a:t>Represent decimal numbers</a:t>
            </a:r>
          </a:p>
          <a:p>
            <a:pPr lvl="1"/>
            <a:r>
              <a:rPr lang="en-CA" dirty="0"/>
              <a:t>E.g. </a:t>
            </a:r>
          </a:p>
          <a:p>
            <a:pPr lvl="2"/>
            <a:r>
              <a:rPr lang="en-CA" dirty="0"/>
              <a:t>100.0</a:t>
            </a:r>
          </a:p>
          <a:p>
            <a:pPr lvl="2"/>
            <a:r>
              <a:rPr lang="en-CA" dirty="0"/>
              <a:t>3.14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8DCDBD-2A27-42C0-9492-D80F7E8E6C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13</a:t>
            </a:fld>
            <a:endParaRPr lang="en-CA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AECC561-0282-42E8-BF20-B6DFEA26BE83}"/>
              </a:ext>
            </a:extLst>
          </p:cNvPr>
          <p:cNvSpPr txBox="1">
            <a:spLocks/>
          </p:cNvSpPr>
          <p:nvPr/>
        </p:nvSpPr>
        <p:spPr>
          <a:xfrm>
            <a:off x="5963265" y="1120878"/>
            <a:ext cx="5364480" cy="23081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3. Integer</a:t>
            </a:r>
          </a:p>
          <a:p>
            <a:pPr lvl="1"/>
            <a:r>
              <a:rPr lang="en-CA" dirty="0"/>
              <a:t>Represent whole numbers without decimal points</a:t>
            </a:r>
          </a:p>
          <a:p>
            <a:pPr lvl="1"/>
            <a:r>
              <a:rPr lang="en-CA" dirty="0"/>
              <a:t>E.g.</a:t>
            </a:r>
          </a:p>
          <a:p>
            <a:pPr lvl="2"/>
            <a:r>
              <a:rPr lang="en-CA" dirty="0"/>
              <a:t>13</a:t>
            </a:r>
          </a:p>
          <a:p>
            <a:pPr lvl="2"/>
            <a:r>
              <a:rPr lang="en-CA" dirty="0"/>
              <a:t>2023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4ABAD9-97F3-4850-8BA4-4756DE009AA6}"/>
              </a:ext>
            </a:extLst>
          </p:cNvPr>
          <p:cNvSpPr txBox="1">
            <a:spLocks/>
          </p:cNvSpPr>
          <p:nvPr/>
        </p:nvSpPr>
        <p:spPr>
          <a:xfrm>
            <a:off x="767039" y="3835215"/>
            <a:ext cx="5364480" cy="19585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Both work with all general math operators:</a:t>
            </a:r>
          </a:p>
          <a:p>
            <a:pPr lvl="1"/>
            <a:r>
              <a:rPr lang="en-CA" dirty="0"/>
              <a:t>+, -, *, /</a:t>
            </a:r>
          </a:p>
          <a:p>
            <a:r>
              <a:rPr lang="en-CA" dirty="0"/>
              <a:t>Comparison Operators</a:t>
            </a:r>
          </a:p>
          <a:p>
            <a:pPr lvl="1"/>
            <a:r>
              <a:rPr lang="en-CA" dirty="0"/>
              <a:t>==, &gt;, &lt;, &gt;=, &lt;=</a:t>
            </a:r>
          </a:p>
          <a:p>
            <a:pPr lvl="1"/>
            <a:endParaRPr lang="en-CA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83A3BD2-1AB1-43E4-BCEB-AF01E5E19B9C}"/>
              </a:ext>
            </a:extLst>
          </p:cNvPr>
          <p:cNvCxnSpPr>
            <a:cxnSpLocks/>
          </p:cNvCxnSpPr>
          <p:nvPr/>
        </p:nvCxnSpPr>
        <p:spPr>
          <a:xfrm>
            <a:off x="731520" y="3681197"/>
            <a:ext cx="10913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275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5B9A8-EA8D-4771-B420-52148F9AF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1.1 Simple Data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8DCDBD-2A27-42C0-9492-D80F7E8E6C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14</a:t>
            </a:fld>
            <a:endParaRPr lang="en-CA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AECC561-0282-42E8-BF20-B6DFEA26BE83}"/>
              </a:ext>
            </a:extLst>
          </p:cNvPr>
          <p:cNvSpPr txBox="1">
            <a:spLocks/>
          </p:cNvSpPr>
          <p:nvPr/>
        </p:nvSpPr>
        <p:spPr>
          <a:xfrm>
            <a:off x="731520" y="1085482"/>
            <a:ext cx="10596225" cy="49669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4. Boolean</a:t>
            </a:r>
          </a:p>
          <a:p>
            <a:pPr lvl="1"/>
            <a:r>
              <a:rPr lang="en-CA" dirty="0"/>
              <a:t>Represent True/False statements</a:t>
            </a:r>
          </a:p>
          <a:p>
            <a:pPr lvl="1"/>
            <a:r>
              <a:rPr lang="en-CA" dirty="0"/>
              <a:t>Comparisons will return one or the other</a:t>
            </a:r>
          </a:p>
          <a:p>
            <a:pPr lvl="1"/>
            <a:r>
              <a:rPr lang="en-CA" dirty="0"/>
              <a:t>E.g. </a:t>
            </a:r>
          </a:p>
          <a:p>
            <a:pPr lvl="2"/>
            <a:r>
              <a:rPr lang="en-CA" dirty="0"/>
              <a:t>1 == 2</a:t>
            </a:r>
          </a:p>
          <a:p>
            <a:pPr lvl="3"/>
            <a:r>
              <a:rPr lang="en-CA" dirty="0"/>
              <a:t>False</a:t>
            </a:r>
          </a:p>
          <a:p>
            <a:pPr lvl="2"/>
            <a:r>
              <a:rPr lang="en-CA" dirty="0"/>
              <a:t>1 &lt;= 2</a:t>
            </a:r>
          </a:p>
          <a:p>
            <a:pPr lvl="3"/>
            <a:r>
              <a:rPr lang="en-CA" dirty="0"/>
              <a:t>True</a:t>
            </a:r>
          </a:p>
          <a:p>
            <a:pPr lvl="1"/>
            <a:r>
              <a:rPr lang="en-CA" dirty="0"/>
              <a:t>Very important for control flow: directing Python to take specific action based on existing conditions</a:t>
            </a:r>
          </a:p>
          <a:p>
            <a:pPr lvl="2"/>
            <a:r>
              <a:rPr lang="en-CA" dirty="0"/>
              <a:t>if variable &lt; 2:</a:t>
            </a:r>
          </a:p>
          <a:p>
            <a:pPr lvl="3"/>
            <a:r>
              <a:rPr lang="en-CA" dirty="0"/>
              <a:t>[do this]</a:t>
            </a:r>
          </a:p>
          <a:p>
            <a:pPr lvl="2"/>
            <a:r>
              <a:rPr lang="en-CA" dirty="0"/>
              <a:t>else:</a:t>
            </a:r>
          </a:p>
          <a:p>
            <a:pPr lvl="3"/>
            <a:r>
              <a:rPr lang="en-CA" dirty="0"/>
              <a:t>[do this]</a:t>
            </a:r>
          </a:p>
        </p:txBody>
      </p:sp>
    </p:spTree>
    <p:extLst>
      <p:ext uri="{BB962C8B-B14F-4D97-AF65-F5344CB8AC3E}">
        <p14:creationId xmlns:p14="http://schemas.microsoft.com/office/powerpoint/2010/main" val="4149392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5B9A8-EA8D-4771-B420-52148F9AF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1.2 Compound Data: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6B474-C363-4442-895E-3672F99FD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120878"/>
            <a:ext cx="5364480" cy="4931528"/>
          </a:xfrm>
        </p:spPr>
        <p:txBody>
          <a:bodyPr/>
          <a:lstStyle/>
          <a:p>
            <a:r>
              <a:rPr lang="en-CA" dirty="0"/>
              <a:t>5. Lists</a:t>
            </a:r>
          </a:p>
          <a:p>
            <a:pPr lvl="1"/>
            <a:r>
              <a:rPr lang="en-CA" dirty="0"/>
              <a:t>A collection of elements of any type</a:t>
            </a:r>
          </a:p>
          <a:p>
            <a:pPr lvl="1"/>
            <a:r>
              <a:rPr lang="en-CA" dirty="0"/>
              <a:t>Enclosed with square brackets: []</a:t>
            </a:r>
          </a:p>
          <a:p>
            <a:pPr lvl="1"/>
            <a:r>
              <a:rPr lang="en-CA" dirty="0"/>
              <a:t>E.g. </a:t>
            </a:r>
          </a:p>
          <a:p>
            <a:pPr lvl="2"/>
            <a:r>
              <a:rPr lang="en-CA" dirty="0"/>
              <a:t>[1, 2, 3, 4]</a:t>
            </a:r>
          </a:p>
          <a:p>
            <a:pPr lvl="2"/>
            <a:r>
              <a:rPr lang="en-CA" dirty="0"/>
              <a:t>[“a”, “b”, “c”]</a:t>
            </a:r>
          </a:p>
          <a:p>
            <a:pPr lvl="2"/>
            <a:r>
              <a:rPr lang="en-CA" dirty="0"/>
              <a:t>[1, 2, [1,2,3]]</a:t>
            </a:r>
          </a:p>
          <a:p>
            <a:pPr lvl="1"/>
            <a:r>
              <a:rPr lang="en-CA" dirty="0"/>
              <a:t>Can be indexed like strings</a:t>
            </a:r>
          </a:p>
          <a:p>
            <a:pPr lvl="2"/>
            <a:r>
              <a:rPr lang="en-CA" dirty="0"/>
              <a:t>List_1 = [1,2,3,4]</a:t>
            </a:r>
          </a:p>
          <a:p>
            <a:pPr lvl="2"/>
            <a:r>
              <a:rPr lang="en-CA" dirty="0"/>
              <a:t>List_1[0]</a:t>
            </a:r>
          </a:p>
          <a:p>
            <a:pPr lvl="3"/>
            <a:r>
              <a:rPr lang="en-CA" dirty="0"/>
              <a:t>Returns 1</a:t>
            </a:r>
          </a:p>
          <a:p>
            <a:pPr lvl="2"/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8DCDBD-2A27-42C0-9492-D80F7E8E6C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15</a:t>
            </a:fld>
            <a:endParaRPr lang="en-CA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AECC561-0282-42E8-BF20-B6DFEA26BE83}"/>
              </a:ext>
            </a:extLst>
          </p:cNvPr>
          <p:cNvSpPr txBox="1">
            <a:spLocks/>
          </p:cNvSpPr>
          <p:nvPr/>
        </p:nvSpPr>
        <p:spPr>
          <a:xfrm>
            <a:off x="5963265" y="1120878"/>
            <a:ext cx="5364480" cy="49315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233C98-8544-41C3-92DD-89848ED3D5C8}"/>
              </a:ext>
            </a:extLst>
          </p:cNvPr>
          <p:cNvSpPr/>
          <p:nvPr/>
        </p:nvSpPr>
        <p:spPr>
          <a:xfrm>
            <a:off x="5963265" y="1468899"/>
            <a:ext cx="573024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200" dirty="0"/>
              <a:t>Can be iterated through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CA" sz="2200" dirty="0"/>
              <a:t>for num in List_1: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CA" sz="2200" dirty="0"/>
              <a:t>print(num)</a:t>
            </a:r>
          </a:p>
        </p:txBody>
      </p:sp>
    </p:spTree>
    <p:extLst>
      <p:ext uri="{BB962C8B-B14F-4D97-AF65-F5344CB8AC3E}">
        <p14:creationId xmlns:p14="http://schemas.microsoft.com/office/powerpoint/2010/main" val="165586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5B9A8-EA8D-4771-B420-52148F9AF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1.2 Lists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6B474-C363-4442-895E-3672F99FD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Lists will be a </a:t>
            </a:r>
            <a:r>
              <a:rPr lang="en-CA" i="1" dirty="0"/>
              <a:t>very</a:t>
            </a:r>
            <a:r>
              <a:rPr lang="en-CA" dirty="0"/>
              <a:t> important data type for you from now on</a:t>
            </a:r>
          </a:p>
          <a:p>
            <a:r>
              <a:rPr lang="en-CA" dirty="0"/>
              <a:t>You can store variables, including other lists</a:t>
            </a:r>
          </a:p>
          <a:p>
            <a:r>
              <a:rPr lang="en-CA" dirty="0"/>
              <a:t>More advanced data types can be thought of as “lists of lists”</a:t>
            </a:r>
          </a:p>
          <a:p>
            <a:pPr lvl="1"/>
            <a:r>
              <a:rPr lang="en-CA" dirty="0"/>
              <a:t>Pandas </a:t>
            </a:r>
            <a:r>
              <a:rPr lang="en-CA" dirty="0" err="1"/>
              <a:t>DataFrames</a:t>
            </a:r>
            <a:endParaRPr lang="en-CA" dirty="0"/>
          </a:p>
          <a:p>
            <a:r>
              <a:rPr lang="en-CA" dirty="0"/>
              <a:t>Learning to walk before we run</a:t>
            </a:r>
          </a:p>
          <a:p>
            <a:pPr lvl="2"/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8DCDBD-2A27-42C0-9492-D80F7E8E6C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7176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588FF-806B-4359-929C-78BA228C9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947" y="1606691"/>
            <a:ext cx="11870995" cy="1918934"/>
          </a:xfrm>
        </p:spPr>
        <p:txBody>
          <a:bodyPr/>
          <a:lstStyle/>
          <a:p>
            <a:r>
              <a:rPr lang="en-CA" dirty="0"/>
              <a:t>Part 2: Hands on Work</a:t>
            </a:r>
            <a:br>
              <a:rPr lang="en-CA" dirty="0"/>
            </a:br>
            <a:r>
              <a:rPr lang="en-CA" dirty="0"/>
              <a:t>	</a:t>
            </a:r>
            <a:r>
              <a:rPr lang="en-CA" sz="2000" dirty="0"/>
              <a:t>A deep dive into lists</a:t>
            </a:r>
            <a:endParaRPr lang="en-CA" sz="3000" b="0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86A9934-A1C3-4C32-A555-72CD7297561E}"/>
              </a:ext>
            </a:extLst>
          </p:cNvPr>
          <p:cNvSpPr txBox="1">
            <a:spLocks/>
          </p:cNvSpPr>
          <p:nvPr/>
        </p:nvSpPr>
        <p:spPr>
          <a:xfrm>
            <a:off x="731520" y="6007100"/>
            <a:ext cx="6395536" cy="6461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2023/24 Summer Program</a:t>
            </a:r>
          </a:p>
        </p:txBody>
      </p:sp>
    </p:spTree>
    <p:extLst>
      <p:ext uri="{BB962C8B-B14F-4D97-AF65-F5344CB8AC3E}">
        <p14:creationId xmlns:p14="http://schemas.microsoft.com/office/powerpoint/2010/main" val="1342477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5B9A8-EA8D-4771-B420-52148F9AF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Structure of Part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6B474-C363-4442-895E-3672F99FD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Part 1 </a:t>
            </a:r>
            <a:r>
              <a:rPr lang="en-CA" dirty="0"/>
              <a:t>was one-way</a:t>
            </a:r>
          </a:p>
          <a:p>
            <a:pPr lvl="1"/>
            <a:r>
              <a:rPr lang="en-CA" dirty="0"/>
              <a:t>Demonstration of the basics, as revision of </a:t>
            </a:r>
            <a:r>
              <a:rPr lang="en-CA" dirty="0" err="1"/>
              <a:t>DataCamp</a:t>
            </a:r>
            <a:r>
              <a:rPr lang="en-CA" dirty="0"/>
              <a:t> courses</a:t>
            </a:r>
          </a:p>
          <a:p>
            <a:r>
              <a:rPr lang="en-CA" b="1" dirty="0"/>
              <a:t>Part 2 </a:t>
            </a:r>
            <a:r>
              <a:rPr lang="en-CA" dirty="0"/>
              <a:t>is interactive</a:t>
            </a:r>
          </a:p>
          <a:p>
            <a:r>
              <a:rPr lang="en-CA" dirty="0"/>
              <a:t>1. I introduce a new function, concept, piece of code, </a:t>
            </a:r>
            <a:r>
              <a:rPr lang="en-CA" dirty="0" err="1"/>
              <a:t>etc</a:t>
            </a:r>
            <a:endParaRPr lang="en-CA" dirty="0"/>
          </a:p>
          <a:p>
            <a:pPr lvl="1"/>
            <a:r>
              <a:rPr lang="en-CA" dirty="0"/>
              <a:t>Explanation, demonstration</a:t>
            </a:r>
          </a:p>
          <a:p>
            <a:pPr lvl="1"/>
            <a:r>
              <a:rPr lang="en-CA" dirty="0"/>
              <a:t>These are important, core pieces of code you </a:t>
            </a:r>
            <a:r>
              <a:rPr lang="en-CA" u="sng" dirty="0"/>
              <a:t>will</a:t>
            </a:r>
            <a:r>
              <a:rPr lang="en-CA" dirty="0"/>
              <a:t> use throughout MFRE</a:t>
            </a:r>
          </a:p>
          <a:p>
            <a:r>
              <a:rPr lang="en-CA" dirty="0"/>
              <a:t>2. You’ll work on an exercise on your own computers</a:t>
            </a:r>
          </a:p>
          <a:p>
            <a:pPr lvl="1"/>
            <a:r>
              <a:rPr lang="en-CA" dirty="0"/>
              <a:t>I can come answer questions, give assistance</a:t>
            </a:r>
          </a:p>
          <a:p>
            <a:pPr lvl="2"/>
            <a:r>
              <a:rPr lang="en-CA" dirty="0"/>
              <a:t>Will be walking throughout</a:t>
            </a:r>
          </a:p>
          <a:p>
            <a:pPr lvl="1"/>
            <a:r>
              <a:rPr lang="en-CA" dirty="0"/>
              <a:t>Go ahead and work with others near you</a:t>
            </a:r>
          </a:p>
          <a:p>
            <a:pPr lvl="2"/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8DCDBD-2A27-42C0-9492-D80F7E8E6C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1601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5B9A8-EA8D-4771-B420-52148F9AF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Colab</a:t>
            </a:r>
            <a:r>
              <a:rPr lang="en-CA" dirty="0"/>
              <a:t>? </a:t>
            </a:r>
            <a:r>
              <a:rPr lang="en-CA" dirty="0" err="1"/>
              <a:t>Jupyter</a:t>
            </a:r>
            <a:r>
              <a:rPr lang="en-CA" dirty="0"/>
              <a:t> Notebooks?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6B474-C363-4442-895E-3672F99FD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Code is written in development environment, </a:t>
            </a:r>
          </a:p>
          <a:p>
            <a:pPr lvl="1"/>
            <a:r>
              <a:rPr lang="en-CA" dirty="0"/>
              <a:t>Provides a visual space to write and run code, viewing outputs</a:t>
            </a:r>
          </a:p>
          <a:p>
            <a:pPr lvl="1"/>
            <a:r>
              <a:rPr lang="en-CA" dirty="0"/>
              <a:t>E.G. RStudio</a:t>
            </a:r>
          </a:p>
          <a:p>
            <a:pPr lvl="1"/>
            <a:r>
              <a:rPr lang="en-CA" dirty="0"/>
              <a:t>Many include autocomplete and other features</a:t>
            </a:r>
          </a:p>
          <a:p>
            <a:r>
              <a:rPr lang="en-CA" dirty="0"/>
              <a:t>We’re using Google </a:t>
            </a:r>
            <a:r>
              <a:rPr lang="en-CA" dirty="0" err="1"/>
              <a:t>Colab</a:t>
            </a:r>
            <a:r>
              <a:rPr lang="en-CA" dirty="0"/>
              <a:t> as our environment, hosting </a:t>
            </a:r>
            <a:r>
              <a:rPr lang="en-CA" dirty="0" err="1"/>
              <a:t>Jupyter</a:t>
            </a:r>
            <a:r>
              <a:rPr lang="en-CA" dirty="0"/>
              <a:t> Notebooks</a:t>
            </a:r>
          </a:p>
          <a:p>
            <a:pPr lvl="1"/>
            <a:r>
              <a:rPr lang="en-CA" dirty="0" err="1"/>
              <a:t>Jupyter</a:t>
            </a:r>
            <a:r>
              <a:rPr lang="en-CA" dirty="0"/>
              <a:t> Notebooks (.</a:t>
            </a:r>
            <a:r>
              <a:rPr lang="en-CA" dirty="0" err="1"/>
              <a:t>ipynb</a:t>
            </a:r>
            <a:r>
              <a:rPr lang="en-CA" dirty="0"/>
              <a:t> files) allow for a mix of Markdown (text editing) and code cells (for writing, running code)</a:t>
            </a:r>
          </a:p>
          <a:p>
            <a:pPr lvl="1"/>
            <a:r>
              <a:rPr lang="en-CA" dirty="0"/>
              <a:t>Unlike basic Python script files, easy to run code one piece at a time</a:t>
            </a:r>
          </a:p>
          <a:p>
            <a:pPr lvl="1"/>
            <a:r>
              <a:rPr lang="en-CA" dirty="0"/>
              <a:t>Google </a:t>
            </a:r>
            <a:r>
              <a:rPr lang="en-CA" dirty="0" err="1"/>
              <a:t>Colab</a:t>
            </a:r>
            <a:r>
              <a:rPr lang="en-CA" dirty="0"/>
              <a:t> is a cloud-based environment, where we can easily upload </a:t>
            </a:r>
            <a:r>
              <a:rPr lang="en-CA" dirty="0" err="1"/>
              <a:t>Jupyter</a:t>
            </a:r>
            <a:r>
              <a:rPr lang="en-CA" dirty="0"/>
              <a:t> Notebooks (into Drive) and then run them</a:t>
            </a:r>
          </a:p>
          <a:p>
            <a:pPr lvl="2"/>
            <a:r>
              <a:rPr lang="en-CA" dirty="0"/>
              <a:t>Free computation resources perfectly usable for our purposes</a:t>
            </a:r>
          </a:p>
          <a:p>
            <a:pPr lvl="2"/>
            <a:endParaRPr lang="en-CA" dirty="0"/>
          </a:p>
          <a:p>
            <a:pPr lvl="1"/>
            <a:endParaRPr lang="en-CA" dirty="0"/>
          </a:p>
          <a:p>
            <a:pPr lvl="2"/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8DCDBD-2A27-42C0-9492-D80F7E8E6C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19</a:t>
            </a:fld>
            <a:endParaRPr lang="en-CA"/>
          </a:p>
        </p:txBody>
      </p:sp>
      <p:pic>
        <p:nvPicPr>
          <p:cNvPr id="3074" name="Picture 2" descr="Project Jupyter - Wikipedia">
            <a:extLst>
              <a:ext uri="{FF2B5EF4-FFF2-40B4-BE49-F238E27FC236}">
                <a16:creationId xmlns:a16="http://schemas.microsoft.com/office/drawing/2014/main" id="{C64400E4-19E0-4067-BA49-B8525A55B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5938" y="99679"/>
            <a:ext cx="1106062" cy="128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Welcome To Colaboratory - Colaboratory">
            <a:extLst>
              <a:ext uri="{FF2B5EF4-FFF2-40B4-BE49-F238E27FC236}">
                <a16:creationId xmlns:a16="http://schemas.microsoft.com/office/drawing/2014/main" id="{56A3EF77-BDE6-4939-9BAA-AC963F0C3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399" y="-414664"/>
            <a:ext cx="2176789" cy="217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976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588FF-806B-4359-929C-78BA228C9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947" y="1606691"/>
            <a:ext cx="11870995" cy="1918934"/>
          </a:xfrm>
        </p:spPr>
        <p:txBody>
          <a:bodyPr/>
          <a:lstStyle/>
          <a:p>
            <a:r>
              <a:rPr lang="en-CA" dirty="0"/>
              <a:t>Part 0: Introduction and Itinerary</a:t>
            </a:r>
            <a:endParaRPr lang="en-CA" sz="3000" b="0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86A9934-A1C3-4C32-A555-72CD7297561E}"/>
              </a:ext>
            </a:extLst>
          </p:cNvPr>
          <p:cNvSpPr txBox="1">
            <a:spLocks/>
          </p:cNvSpPr>
          <p:nvPr/>
        </p:nvSpPr>
        <p:spPr>
          <a:xfrm>
            <a:off x="731520" y="6007100"/>
            <a:ext cx="6395536" cy="6461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2023/24 Summer Program</a:t>
            </a:r>
          </a:p>
        </p:txBody>
      </p:sp>
    </p:spTree>
    <p:extLst>
      <p:ext uri="{BB962C8B-B14F-4D97-AF65-F5344CB8AC3E}">
        <p14:creationId xmlns:p14="http://schemas.microsoft.com/office/powerpoint/2010/main" val="1900027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5B9A8-EA8D-4771-B420-52148F9AF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Introduction: Regional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6B474-C363-4442-895E-3672F99FD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414022"/>
            <a:ext cx="5735955" cy="4703276"/>
          </a:xfrm>
        </p:spPr>
        <p:txBody>
          <a:bodyPr/>
          <a:lstStyle/>
          <a:p>
            <a:r>
              <a:rPr lang="en-CA" b="1" dirty="0"/>
              <a:t>Canadian carbon emissions data, by province</a:t>
            </a:r>
            <a:endParaRPr lang="en-CA" dirty="0"/>
          </a:p>
          <a:p>
            <a:r>
              <a:rPr lang="en-CA" dirty="0"/>
              <a:t>Posted here:</a:t>
            </a:r>
          </a:p>
          <a:p>
            <a:pPr lvl="1"/>
            <a:r>
              <a:rPr lang="en-CA" b="1" dirty="0"/>
              <a:t> </a:t>
            </a:r>
            <a:r>
              <a:rPr lang="en-CA" u="sng" dirty="0"/>
              <a:t>https://www.canada.ca/en/environment-climate-change/services/environmental-indicators/greenhouse-gas-emissions.html</a:t>
            </a:r>
            <a:endParaRPr lang="en-CA" b="1" dirty="0"/>
          </a:p>
          <a:p>
            <a:r>
              <a:rPr lang="en-CA" dirty="0"/>
              <a:t>We’re using the Regional breakdown today</a:t>
            </a:r>
          </a:p>
          <a:p>
            <a:pPr lvl="1"/>
            <a:r>
              <a:rPr lang="en-CA" dirty="0"/>
              <a:t>Not importing as table; just assigning lists</a:t>
            </a:r>
          </a:p>
          <a:p>
            <a:pPr lvl="1"/>
            <a:r>
              <a:rPr lang="en-CA" dirty="0"/>
              <a:t>Will do data import tomorrow!</a:t>
            </a:r>
          </a:p>
          <a:p>
            <a:pPr lvl="1"/>
            <a:r>
              <a:rPr lang="en-CA" dirty="0"/>
              <a:t>Focus on 2005, 2021</a:t>
            </a:r>
          </a:p>
          <a:p>
            <a:endParaRPr lang="en-CA" b="1" dirty="0"/>
          </a:p>
          <a:p>
            <a:pPr lvl="2"/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8DCDBD-2A27-42C0-9492-D80F7E8E6C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20</a:t>
            </a:fld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955ACC-1AFB-4E30-9BD1-E976AA6BD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109" y="1282046"/>
            <a:ext cx="4238371" cy="341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995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5B9A8-EA8D-4771-B420-52148F9AF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2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6B474-C363-4442-895E-3672F99FD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414022"/>
            <a:ext cx="5321218" cy="4703276"/>
          </a:xfrm>
        </p:spPr>
        <p:txBody>
          <a:bodyPr/>
          <a:lstStyle/>
          <a:p>
            <a:pPr lvl="2"/>
            <a:r>
              <a:rPr lang="en-CA" b="1" dirty="0"/>
              <a:t>2.1 Sorting lists</a:t>
            </a:r>
          </a:p>
          <a:p>
            <a:pPr lvl="3"/>
            <a:r>
              <a:rPr lang="en-CA" dirty="0"/>
              <a:t>`.sort()` method</a:t>
            </a:r>
          </a:p>
          <a:p>
            <a:pPr lvl="2"/>
            <a:r>
              <a:rPr lang="en-CA" b="1" dirty="0"/>
              <a:t>2.2 Accessing list items</a:t>
            </a:r>
          </a:p>
          <a:p>
            <a:pPr lvl="3"/>
            <a:r>
              <a:rPr lang="en-CA" dirty="0"/>
              <a:t>Indexing</a:t>
            </a:r>
          </a:p>
          <a:p>
            <a:pPr lvl="2"/>
            <a:r>
              <a:rPr lang="en-CA" b="1" dirty="0"/>
              <a:t>2.3 Appending to lists</a:t>
            </a:r>
          </a:p>
          <a:p>
            <a:pPr lvl="3"/>
            <a:r>
              <a:rPr lang="en-CA" dirty="0"/>
              <a:t>`.append()`</a:t>
            </a:r>
          </a:p>
          <a:p>
            <a:pPr lvl="2"/>
            <a:r>
              <a:rPr lang="en-CA" b="1" dirty="0"/>
              <a:t>2.4 Removing from lists</a:t>
            </a:r>
          </a:p>
          <a:p>
            <a:pPr lvl="3"/>
            <a:r>
              <a:rPr lang="en-CA" dirty="0"/>
              <a:t>`.remove()`</a:t>
            </a:r>
          </a:p>
          <a:p>
            <a:pPr lvl="2"/>
            <a:r>
              <a:rPr lang="en-CA" b="1" dirty="0"/>
              <a:t>2.5 Mapping functions to lists</a:t>
            </a:r>
          </a:p>
          <a:p>
            <a:pPr lvl="3"/>
            <a:r>
              <a:rPr lang="en-CA" dirty="0"/>
              <a:t>Defining functions</a:t>
            </a:r>
          </a:p>
          <a:p>
            <a:pPr lvl="3"/>
            <a:r>
              <a:rPr lang="en-CA" dirty="0"/>
              <a:t>`map()`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8DCDBD-2A27-42C0-9492-D80F7E8E6C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21</a:t>
            </a:fld>
            <a:endParaRPr lang="en-CA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0E919F2-3330-4B63-BC73-034655C2CDC7}"/>
              </a:ext>
            </a:extLst>
          </p:cNvPr>
          <p:cNvSpPr txBox="1">
            <a:spLocks/>
          </p:cNvSpPr>
          <p:nvPr/>
        </p:nvSpPr>
        <p:spPr>
          <a:xfrm>
            <a:off x="5762686" y="1414022"/>
            <a:ext cx="5321218" cy="47032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CA" b="1" dirty="0"/>
              <a:t>2.6 Filtering lists</a:t>
            </a:r>
          </a:p>
          <a:p>
            <a:pPr lvl="3"/>
            <a:r>
              <a:rPr lang="en-CA" dirty="0"/>
              <a:t>`if` and `else` conditionals</a:t>
            </a:r>
          </a:p>
          <a:p>
            <a:pPr lvl="3"/>
            <a:r>
              <a:rPr lang="en-CA" dirty="0"/>
              <a:t>Value comparisons</a:t>
            </a:r>
          </a:p>
          <a:p>
            <a:pPr lvl="2"/>
            <a:r>
              <a:rPr lang="en-CA" b="1" dirty="0"/>
              <a:t>2.7 Compound filters </a:t>
            </a:r>
          </a:p>
          <a:p>
            <a:pPr lvl="3"/>
            <a:r>
              <a:rPr lang="en-CA" dirty="0"/>
              <a:t>Two-condition comparisons</a:t>
            </a:r>
          </a:p>
          <a:p>
            <a:pPr lvl="2"/>
            <a:r>
              <a:rPr lang="en-CA" b="1" dirty="0"/>
              <a:t>2.8 Comparison between lists</a:t>
            </a:r>
          </a:p>
          <a:p>
            <a:pPr lvl="3"/>
            <a:r>
              <a:rPr lang="en-CA" dirty="0"/>
              <a:t>Indexing in `range(</a:t>
            </a:r>
            <a:r>
              <a:rPr lang="en-CA" dirty="0" err="1"/>
              <a:t>len</a:t>
            </a:r>
            <a:r>
              <a:rPr lang="en-CA" dirty="0"/>
              <a:t>(list))`</a:t>
            </a:r>
          </a:p>
          <a:p>
            <a:pPr lvl="2"/>
            <a:r>
              <a:rPr lang="en-CA" b="1" dirty="0"/>
              <a:t>2.9 Final Exercise</a:t>
            </a:r>
          </a:p>
          <a:p>
            <a:pPr lvl="3"/>
            <a:r>
              <a:rPr lang="en-CA" dirty="0"/>
              <a:t>Basic data visualization</a:t>
            </a:r>
          </a:p>
          <a:p>
            <a:pPr lvl="2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4144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588FF-806B-4359-929C-78BA228C9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947" y="1606691"/>
            <a:ext cx="11870995" cy="1918934"/>
          </a:xfrm>
        </p:spPr>
        <p:txBody>
          <a:bodyPr/>
          <a:lstStyle/>
          <a:p>
            <a:r>
              <a:rPr lang="en-CA" dirty="0"/>
              <a:t>Heading over to Python…</a:t>
            </a:r>
            <a:endParaRPr lang="en-CA" sz="3000" b="0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86A9934-A1C3-4C32-A555-72CD7297561E}"/>
              </a:ext>
            </a:extLst>
          </p:cNvPr>
          <p:cNvSpPr txBox="1">
            <a:spLocks/>
          </p:cNvSpPr>
          <p:nvPr/>
        </p:nvSpPr>
        <p:spPr>
          <a:xfrm>
            <a:off x="731520" y="6007100"/>
            <a:ext cx="6395536" cy="6461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2023/24 Summer Program</a:t>
            </a:r>
          </a:p>
        </p:txBody>
      </p:sp>
    </p:spTree>
    <p:extLst>
      <p:ext uri="{BB962C8B-B14F-4D97-AF65-F5344CB8AC3E}">
        <p14:creationId xmlns:p14="http://schemas.microsoft.com/office/powerpoint/2010/main" val="573787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588FF-806B-4359-929C-78BA228C9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947" y="1606691"/>
            <a:ext cx="11870995" cy="1918934"/>
          </a:xfrm>
        </p:spPr>
        <p:txBody>
          <a:bodyPr/>
          <a:lstStyle/>
          <a:p>
            <a:r>
              <a:rPr lang="en-CA" dirty="0"/>
              <a:t>Python Workshop 1 Conclusion</a:t>
            </a:r>
            <a:endParaRPr lang="en-CA" sz="3000" b="0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86A9934-A1C3-4C32-A555-72CD7297561E}"/>
              </a:ext>
            </a:extLst>
          </p:cNvPr>
          <p:cNvSpPr txBox="1">
            <a:spLocks/>
          </p:cNvSpPr>
          <p:nvPr/>
        </p:nvSpPr>
        <p:spPr>
          <a:xfrm>
            <a:off x="731520" y="6007100"/>
            <a:ext cx="6395536" cy="6461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2023/24 Summer Program</a:t>
            </a:r>
          </a:p>
        </p:txBody>
      </p:sp>
    </p:spTree>
    <p:extLst>
      <p:ext uri="{BB962C8B-B14F-4D97-AF65-F5344CB8AC3E}">
        <p14:creationId xmlns:p14="http://schemas.microsoft.com/office/powerpoint/2010/main" val="4275238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5B9A8-EA8D-4771-B420-52148F9AF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we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6B474-C363-4442-895E-3672F99FD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CA" dirty="0"/>
              <a:t>Basic Python data types</a:t>
            </a:r>
          </a:p>
          <a:p>
            <a:pPr lvl="2"/>
            <a:r>
              <a:rPr lang="en-CA" dirty="0"/>
              <a:t>`for` loops</a:t>
            </a:r>
          </a:p>
          <a:p>
            <a:pPr lvl="2"/>
            <a:r>
              <a:rPr lang="en-CA" dirty="0"/>
              <a:t>Conditional statements</a:t>
            </a:r>
          </a:p>
          <a:p>
            <a:pPr lvl="2"/>
            <a:r>
              <a:rPr lang="en-CA" dirty="0"/>
              <a:t>Logical comparison</a:t>
            </a:r>
          </a:p>
          <a:p>
            <a:pPr lvl="2"/>
            <a:r>
              <a:rPr lang="en-CA" dirty="0"/>
              <a:t>Defining functions</a:t>
            </a:r>
          </a:p>
          <a:p>
            <a:pPr lvl="2"/>
            <a:r>
              <a:rPr lang="en-CA" dirty="0"/>
              <a:t>Basic visualization</a:t>
            </a:r>
          </a:p>
          <a:p>
            <a:pPr lvl="2"/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8DCDBD-2A27-42C0-9492-D80F7E8E6C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4835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5B9A8-EA8D-4771-B420-52148F9AF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Next Workshop: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6B474-C363-4442-895E-3672F99FD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CA" dirty="0"/>
              <a:t>Working with community packages</a:t>
            </a:r>
          </a:p>
          <a:p>
            <a:pPr lvl="2"/>
            <a:r>
              <a:rPr lang="en-CA" dirty="0"/>
              <a:t>Pandas</a:t>
            </a:r>
          </a:p>
          <a:p>
            <a:pPr lvl="3"/>
            <a:r>
              <a:rPr lang="en-CA" dirty="0"/>
              <a:t>Data import</a:t>
            </a:r>
          </a:p>
          <a:p>
            <a:pPr lvl="3"/>
            <a:r>
              <a:rPr lang="en-CA" dirty="0"/>
              <a:t>Data cleaning</a:t>
            </a:r>
          </a:p>
          <a:p>
            <a:pPr lvl="3"/>
            <a:r>
              <a:rPr lang="en-CA" dirty="0"/>
              <a:t>Exploratory analysis</a:t>
            </a:r>
          </a:p>
          <a:p>
            <a:pPr lvl="2"/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8DCDBD-2A27-42C0-9492-D80F7E8E6C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25</a:t>
            </a:fld>
            <a:endParaRPr lang="en-CA"/>
          </a:p>
        </p:txBody>
      </p:sp>
      <p:pic>
        <p:nvPicPr>
          <p:cNvPr id="2050" name="Picture 2" descr="Cute panda waving paw, vector illustration 3489567 Vector Art at Vecteezy">
            <a:extLst>
              <a:ext uri="{FF2B5EF4-FFF2-40B4-BE49-F238E27FC236}">
                <a16:creationId xmlns:a16="http://schemas.microsoft.com/office/drawing/2014/main" id="{6F12B6EA-098E-4EB0-95F2-94A818057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382" y="365126"/>
            <a:ext cx="3310029" cy="3310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9736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588FF-806B-4359-929C-78BA228C9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947" y="1606691"/>
            <a:ext cx="11870995" cy="1918934"/>
          </a:xfrm>
        </p:spPr>
        <p:txBody>
          <a:bodyPr/>
          <a:lstStyle/>
          <a:p>
            <a:r>
              <a:rPr lang="en-CA" u="sng" dirty="0"/>
              <a:t>Thanks for coming!</a:t>
            </a:r>
            <a:endParaRPr lang="en-CA" sz="3000" b="0" u="sng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86A9934-A1C3-4C32-A555-72CD7297561E}"/>
              </a:ext>
            </a:extLst>
          </p:cNvPr>
          <p:cNvSpPr txBox="1">
            <a:spLocks/>
          </p:cNvSpPr>
          <p:nvPr/>
        </p:nvSpPr>
        <p:spPr>
          <a:xfrm>
            <a:off x="731520" y="6007100"/>
            <a:ext cx="6395536" cy="6461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2023/24 Summer Program</a:t>
            </a:r>
          </a:p>
        </p:txBody>
      </p:sp>
    </p:spTree>
    <p:extLst>
      <p:ext uri="{BB962C8B-B14F-4D97-AF65-F5344CB8AC3E}">
        <p14:creationId xmlns:p14="http://schemas.microsoft.com/office/powerpoint/2010/main" val="3830656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2D01EE-A199-4934-BE7C-5A7D480A5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Welcome to MFRE!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8D9E4E-32CF-4964-AA2C-9974BCD769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3</a:t>
            </a:fld>
            <a:endParaRPr lang="en-CA" dirty="0"/>
          </a:p>
        </p:txBody>
      </p:sp>
      <p:pic>
        <p:nvPicPr>
          <p:cNvPr id="1030" name="Picture 6" descr="UBC Master of Food and Resource Economics [MFRE] - YouTube">
            <a:extLst>
              <a:ext uri="{FF2B5EF4-FFF2-40B4-BE49-F238E27FC236}">
                <a16:creationId xmlns:a16="http://schemas.microsoft.com/office/drawing/2014/main" id="{633231D7-C688-4964-A97E-C45E7DDEB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000" y="941945"/>
            <a:ext cx="8839999" cy="4974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288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2D01EE-A199-4934-BE7C-5A7D480A5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Introduction: Who am I?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C248AC-3F7B-46C4-B1DA-2FB8FE6BC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414022"/>
            <a:ext cx="6341806" cy="4703276"/>
          </a:xfrm>
        </p:spPr>
        <p:txBody>
          <a:bodyPr/>
          <a:lstStyle/>
          <a:p>
            <a:r>
              <a:rPr lang="en-CA" dirty="0"/>
              <a:t>Data Analytics Coordinator</a:t>
            </a:r>
          </a:p>
          <a:p>
            <a:pPr lvl="1"/>
            <a:r>
              <a:rPr lang="en-CA" dirty="0"/>
              <a:t>Develop and update programming curriculum</a:t>
            </a:r>
          </a:p>
          <a:p>
            <a:pPr lvl="1"/>
            <a:r>
              <a:rPr lang="en-CA" dirty="0"/>
              <a:t>Teach workshops in Python, R, Excel, SQL, etc.</a:t>
            </a:r>
          </a:p>
          <a:p>
            <a:r>
              <a:rPr lang="en-CA" dirty="0"/>
              <a:t>UBC alum, but not MFRE</a:t>
            </a:r>
          </a:p>
          <a:p>
            <a:pPr lvl="1"/>
            <a:r>
              <a:rPr lang="en-CA" dirty="0"/>
              <a:t>BA, MA in Economics at Vancouver School of Economics</a:t>
            </a:r>
          </a:p>
          <a:p>
            <a:pPr lvl="1"/>
            <a:r>
              <a:rPr lang="en-CA" dirty="0"/>
              <a:t>Focus on applied machine learning, econometrics, data analysis, history</a:t>
            </a:r>
          </a:p>
          <a:p>
            <a:r>
              <a:rPr lang="en-CA" dirty="0"/>
              <a:t>In my spare time:</a:t>
            </a:r>
          </a:p>
          <a:p>
            <a:pPr lvl="1"/>
            <a:r>
              <a:rPr lang="en-CA" dirty="0"/>
              <a:t>Reading</a:t>
            </a:r>
          </a:p>
          <a:p>
            <a:pPr lvl="1"/>
            <a:r>
              <a:rPr lang="en-CA" dirty="0"/>
              <a:t>Running</a:t>
            </a:r>
          </a:p>
          <a:p>
            <a:pPr lvl="1"/>
            <a:r>
              <a:rPr lang="en-CA" dirty="0"/>
              <a:t>Board games</a:t>
            </a:r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/>
          </a:p>
          <a:p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8D9E4E-32CF-4964-AA2C-9974BCD769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4</a:t>
            </a:fld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0BAFD9-0946-4470-871E-3D054E9E9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7047" y="126735"/>
            <a:ext cx="2952750" cy="2952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7AC78B3-A201-45D5-A153-607D6BE28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7047" y="3079485"/>
            <a:ext cx="2956903" cy="303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637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2D01EE-A199-4934-BE7C-5A7D480A5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Introduction: Who are you?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C248AC-3F7B-46C4-B1DA-2FB8FE6BC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414022"/>
            <a:ext cx="6050280" cy="4703276"/>
          </a:xfrm>
        </p:spPr>
        <p:txBody>
          <a:bodyPr/>
          <a:lstStyle/>
          <a:p>
            <a:r>
              <a:rPr lang="en-CA" dirty="0"/>
              <a:t>Tell me a bit about yourselves!</a:t>
            </a:r>
          </a:p>
          <a:p>
            <a:r>
              <a:rPr lang="en-CA" dirty="0"/>
              <a:t>Go to following website, input the code</a:t>
            </a:r>
          </a:p>
          <a:p>
            <a:pPr lvl="1"/>
            <a:r>
              <a:rPr lang="en-CA" dirty="0"/>
              <a:t>menti.com</a:t>
            </a:r>
          </a:p>
          <a:p>
            <a:pPr lvl="1"/>
            <a:r>
              <a:rPr lang="en-CA" dirty="0"/>
              <a:t>61 22 81 3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/>
          </a:p>
          <a:p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8D9E4E-32CF-4964-AA2C-9974BCD769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3474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186B9-2456-47C8-9B67-FB0E181D2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are we learning to program?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E3880-017C-44BA-9F1B-0A7BFBD65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Programming and quantitative skills – vital part of MFRE Data Plan</a:t>
            </a:r>
          </a:p>
          <a:p>
            <a:pPr lvl="1"/>
            <a:r>
              <a:rPr lang="en-CA" dirty="0"/>
              <a:t>Core competency used in many fields</a:t>
            </a:r>
          </a:p>
          <a:p>
            <a:pPr lvl="2"/>
            <a:r>
              <a:rPr lang="en-CA" dirty="0"/>
              <a:t>MFRE economic analysis</a:t>
            </a:r>
          </a:p>
          <a:p>
            <a:pPr lvl="2"/>
            <a:r>
              <a:rPr lang="en-CA" dirty="0"/>
              <a:t>Policy analysis</a:t>
            </a:r>
          </a:p>
          <a:p>
            <a:r>
              <a:rPr lang="en-CA" dirty="0"/>
              <a:t>Industry needs: data analysis</a:t>
            </a:r>
          </a:p>
          <a:p>
            <a:pPr lvl="1"/>
            <a:r>
              <a:rPr lang="en-CA" dirty="0"/>
              <a:t>Any analytics job involves:</a:t>
            </a:r>
          </a:p>
          <a:p>
            <a:pPr lvl="2"/>
            <a:r>
              <a:rPr lang="en-CA" dirty="0"/>
              <a:t>Reshaping data</a:t>
            </a:r>
          </a:p>
          <a:p>
            <a:pPr lvl="2"/>
            <a:r>
              <a:rPr lang="en-CA" dirty="0"/>
              <a:t>Cleaning data</a:t>
            </a:r>
          </a:p>
          <a:p>
            <a:pPr lvl="2"/>
            <a:r>
              <a:rPr lang="en-CA" dirty="0"/>
              <a:t>Visualizing data</a:t>
            </a:r>
          </a:p>
          <a:p>
            <a:pPr lvl="2"/>
            <a:r>
              <a:rPr lang="en-CA" dirty="0"/>
              <a:t>Modelling data</a:t>
            </a:r>
          </a:p>
          <a:p>
            <a:r>
              <a:rPr lang="en-CA" dirty="0"/>
              <a:t>Learn to learn</a:t>
            </a:r>
          </a:p>
          <a:p>
            <a:pPr lvl="1"/>
            <a:r>
              <a:rPr lang="en-CA" dirty="0"/>
              <a:t>Picking up (n+1)</a:t>
            </a:r>
            <a:r>
              <a:rPr lang="en-CA" dirty="0" err="1"/>
              <a:t>th</a:t>
            </a:r>
            <a:r>
              <a:rPr lang="en-CA" dirty="0"/>
              <a:t> programming language easier than the nth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10F601-13FB-486B-99A6-C57DCEB7B2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71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2D01EE-A199-4934-BE7C-5A7D480A5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Summer Session Programming Roadmap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C248AC-3F7B-46C4-B1DA-2FB8FE6BC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1. </a:t>
            </a:r>
            <a:r>
              <a:rPr lang="en-CA" dirty="0" err="1"/>
              <a:t>DataCamp</a:t>
            </a:r>
            <a:r>
              <a:rPr lang="en-CA" dirty="0"/>
              <a:t> Courses (done!)</a:t>
            </a:r>
          </a:p>
          <a:p>
            <a:pPr lvl="1"/>
            <a:r>
              <a:rPr lang="en-CA" dirty="0"/>
              <a:t>R, Python</a:t>
            </a:r>
          </a:p>
          <a:p>
            <a:r>
              <a:rPr lang="en-CA" dirty="0"/>
              <a:t>2. Assessment Quiz (done!)</a:t>
            </a:r>
          </a:p>
          <a:p>
            <a:r>
              <a:rPr lang="en-CA" dirty="0"/>
              <a:t>3. Python Workshops</a:t>
            </a:r>
          </a:p>
          <a:p>
            <a:pPr lvl="1"/>
            <a:r>
              <a:rPr lang="en-CA" dirty="0"/>
              <a:t>Python 1: Data Type Review and Lists</a:t>
            </a:r>
          </a:p>
          <a:p>
            <a:pPr lvl="1"/>
            <a:r>
              <a:rPr lang="en-CA" dirty="0"/>
              <a:t>Python 2: Data Cleaning with `pandas`</a:t>
            </a:r>
          </a:p>
          <a:p>
            <a:r>
              <a:rPr lang="en-CA" dirty="0"/>
              <a:t>4. R Workshops</a:t>
            </a:r>
          </a:p>
          <a:p>
            <a:pPr lvl="1"/>
            <a:r>
              <a:rPr lang="en-CA" dirty="0"/>
              <a:t>R 1: Data Types, Control Flow, Best Practices</a:t>
            </a:r>
          </a:p>
          <a:p>
            <a:pPr lvl="1"/>
            <a:r>
              <a:rPr lang="en-CA" dirty="0"/>
              <a:t>R 2: Data Cleaning with `</a:t>
            </a:r>
            <a:r>
              <a:rPr lang="en-CA" dirty="0" err="1"/>
              <a:t>dplyr</a:t>
            </a:r>
            <a:r>
              <a:rPr lang="en-CA" dirty="0"/>
              <a:t>`, Visualization with `ggplot2`</a:t>
            </a:r>
          </a:p>
          <a:p>
            <a:r>
              <a:rPr lang="en-CA" dirty="0"/>
              <a:t>5. Applied Data Workshops</a:t>
            </a:r>
          </a:p>
          <a:p>
            <a:pPr lvl="1"/>
            <a:r>
              <a:rPr lang="en-CA" dirty="0"/>
              <a:t>R Application</a:t>
            </a:r>
          </a:p>
          <a:p>
            <a:pPr lvl="1"/>
            <a:r>
              <a:rPr lang="en-CA" dirty="0"/>
              <a:t>Python Application</a:t>
            </a:r>
          </a:p>
          <a:p>
            <a:endParaRPr lang="en-CA" dirty="0"/>
          </a:p>
          <a:p>
            <a:pPr lvl="1"/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/>
          </a:p>
          <a:p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8D9E4E-32CF-4964-AA2C-9974BCD769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63737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2D01EE-A199-4934-BE7C-5A7D480A5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Python Workshops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C248AC-3F7B-46C4-B1DA-2FB8FE6BC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Python Workshop 1: Today</a:t>
            </a:r>
          </a:p>
          <a:p>
            <a:pPr lvl="1"/>
            <a:r>
              <a:rPr lang="en-CA" dirty="0"/>
              <a:t>Basics of Data Types and Structures</a:t>
            </a:r>
          </a:p>
          <a:p>
            <a:pPr lvl="1"/>
            <a:r>
              <a:rPr lang="en-CA" dirty="0"/>
              <a:t>1. Review strings, floats, integers, Booleans</a:t>
            </a:r>
          </a:p>
          <a:p>
            <a:pPr lvl="1"/>
            <a:r>
              <a:rPr lang="en-CA" dirty="0"/>
              <a:t>2. Working with lists</a:t>
            </a:r>
          </a:p>
          <a:p>
            <a:endParaRPr lang="en-CA" dirty="0"/>
          </a:p>
          <a:p>
            <a:r>
              <a:rPr lang="en-CA" dirty="0"/>
              <a:t>Python Workshop 2: Tomorrow</a:t>
            </a:r>
          </a:p>
          <a:p>
            <a:pPr lvl="1"/>
            <a:r>
              <a:rPr lang="en-CA" dirty="0"/>
              <a:t>Data import, cleaning, and exploratory analysis with `pandas`</a:t>
            </a:r>
            <a:endParaRPr lang="en-CA" i="1" dirty="0"/>
          </a:p>
          <a:p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/>
          </a:p>
          <a:p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8D9E4E-32CF-4964-AA2C-9974BCD769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6150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2D01EE-A199-4934-BE7C-5A7D480A5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Python Workshop 1 Itinerary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C248AC-3F7B-46C4-B1DA-2FB8FE6BC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414022"/>
            <a:ext cx="5364480" cy="4703276"/>
          </a:xfrm>
        </p:spPr>
        <p:txBody>
          <a:bodyPr/>
          <a:lstStyle/>
          <a:p>
            <a:pPr lvl="1"/>
            <a:r>
              <a:rPr lang="en-CA" b="1" dirty="0"/>
              <a:t>1. Data types and structures</a:t>
            </a:r>
          </a:p>
          <a:p>
            <a:pPr lvl="2"/>
            <a:r>
              <a:rPr lang="en-CA" dirty="0"/>
              <a:t>1.1 Strings, Floats, Integers, Booleans</a:t>
            </a:r>
          </a:p>
          <a:p>
            <a:pPr lvl="2"/>
            <a:r>
              <a:rPr lang="en-CA" dirty="0"/>
              <a:t>1.2 Lists</a:t>
            </a:r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/>
          </a:p>
          <a:p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8D9E4E-32CF-4964-AA2C-9974BCD769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9</a:t>
            </a:fld>
            <a:endParaRPr lang="en-CA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CB64535-867E-4951-BDCA-D02E9787998D}"/>
              </a:ext>
            </a:extLst>
          </p:cNvPr>
          <p:cNvSpPr txBox="1">
            <a:spLocks/>
          </p:cNvSpPr>
          <p:nvPr/>
        </p:nvSpPr>
        <p:spPr>
          <a:xfrm>
            <a:off x="5644699" y="1414022"/>
            <a:ext cx="5364480" cy="47032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CA" b="1" dirty="0"/>
              <a:t>2. List Data Type Exercises</a:t>
            </a:r>
          </a:p>
          <a:p>
            <a:pPr lvl="2"/>
            <a:r>
              <a:rPr lang="en-CA" dirty="0"/>
              <a:t>2.1 Sorting lists</a:t>
            </a:r>
          </a:p>
          <a:p>
            <a:pPr lvl="2"/>
            <a:r>
              <a:rPr lang="en-CA" dirty="0"/>
              <a:t>2.2 Accessing list items</a:t>
            </a:r>
          </a:p>
          <a:p>
            <a:pPr lvl="2"/>
            <a:r>
              <a:rPr lang="en-CA" dirty="0"/>
              <a:t>2.3 Appending to lists</a:t>
            </a:r>
          </a:p>
          <a:p>
            <a:pPr lvl="2"/>
            <a:r>
              <a:rPr lang="en-CA" dirty="0"/>
              <a:t>2.4 Removing from lists</a:t>
            </a:r>
          </a:p>
          <a:p>
            <a:pPr lvl="2"/>
            <a:r>
              <a:rPr lang="en-CA" dirty="0"/>
              <a:t>2.5 Mapping functions to lists</a:t>
            </a:r>
          </a:p>
          <a:p>
            <a:pPr lvl="2"/>
            <a:r>
              <a:rPr lang="en-CA" dirty="0"/>
              <a:t>2.6 Filtering lists</a:t>
            </a:r>
          </a:p>
          <a:p>
            <a:pPr lvl="2"/>
            <a:r>
              <a:rPr lang="en-CA" dirty="0"/>
              <a:t>2.7 Compound filters </a:t>
            </a:r>
          </a:p>
          <a:p>
            <a:pPr lvl="2"/>
            <a:r>
              <a:rPr lang="en-CA" dirty="0"/>
              <a:t>2.8 Comparison between lists</a:t>
            </a:r>
          </a:p>
          <a:p>
            <a:pPr lvl="2"/>
            <a:r>
              <a:rPr lang="en-CA" dirty="0"/>
              <a:t>2.9 Capstone Exercise</a:t>
            </a:r>
          </a:p>
          <a:p>
            <a:pPr lvl="1"/>
            <a:endParaRPr lang="en-CA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CA" dirty="0"/>
          </a:p>
          <a:p>
            <a:pPr lvl="1"/>
            <a:endParaRPr lang="en-CA" dirty="0"/>
          </a:p>
          <a:p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CA" dirty="0"/>
          </a:p>
          <a:p>
            <a:pPr lvl="1"/>
            <a:endParaRPr lang="en-CA" dirty="0"/>
          </a:p>
          <a:p>
            <a:endParaRPr lang="en-CA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36006044"/>
      </p:ext>
    </p:extLst>
  </p:cSld>
  <p:clrMapOvr>
    <a:masterClrMapping/>
  </p:clrMapOvr>
</p:sld>
</file>

<file path=ppt/theme/theme1.xml><?xml version="1.0" encoding="utf-8"?>
<a:theme xmlns:a="http://schemas.openxmlformats.org/drawingml/2006/main" name="White MFRE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3727557648AA40B029C215891F95C5" ma:contentTypeVersion="13" ma:contentTypeDescription="Create a new document." ma:contentTypeScope="" ma:versionID="f9c1f9c074c44b116b34834c7362056f">
  <xsd:schema xmlns:xsd="http://www.w3.org/2001/XMLSchema" xmlns:xs="http://www.w3.org/2001/XMLSchema" xmlns:p="http://schemas.microsoft.com/office/2006/metadata/properties" xmlns:ns3="8c008993-a31f-4b40-b1f3-88dd9c6e1924" xmlns:ns4="360018dd-41eb-4458-b1d4-4b46a95a2b02" targetNamespace="http://schemas.microsoft.com/office/2006/metadata/properties" ma:root="true" ma:fieldsID="26a0d335bfb451ccb1adb2eb906b39be" ns3:_="" ns4:_="">
    <xsd:import namespace="8c008993-a31f-4b40-b1f3-88dd9c6e1924"/>
    <xsd:import namespace="360018dd-41eb-4458-b1d4-4b46a95a2b0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008993-a31f-4b40-b1f3-88dd9c6e19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0018dd-41eb-4458-b1d4-4b46a95a2b02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C48FA89-8A72-4DAB-A93A-F4DF1F3BFCB4}">
  <ds:schemaRefs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2006/documentManagement/types"/>
    <ds:schemaRef ds:uri="8c008993-a31f-4b40-b1f3-88dd9c6e1924"/>
    <ds:schemaRef ds:uri="http://schemas.microsoft.com/office/infopath/2007/PartnerControls"/>
    <ds:schemaRef ds:uri="http://purl.org/dc/terms/"/>
    <ds:schemaRef ds:uri="360018dd-41eb-4458-b1d4-4b46a95a2b02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38E834AC-EDF6-4392-B439-F8524586969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9BF648-8DE8-48FD-BE80-F58AA3B821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008993-a31f-4b40-b1f3-88dd9c6e1924"/>
    <ds:schemaRef ds:uri="360018dd-41eb-4458-b1d4-4b46a95a2b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16865</TotalTime>
  <Words>1198</Words>
  <Application>Microsoft Office PowerPoint</Application>
  <PresentationFormat>Widescreen</PresentationFormat>
  <Paragraphs>307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Open Sans</vt:lpstr>
      <vt:lpstr>Open Sans Light</vt:lpstr>
      <vt:lpstr>Open Sans SemiBold</vt:lpstr>
      <vt:lpstr>White MFRE Template</vt:lpstr>
      <vt:lpstr>MFRE Summer Series:  Python Programming 1 Harry Izatt</vt:lpstr>
      <vt:lpstr>Part 0: Introduction and Itinerary</vt:lpstr>
      <vt:lpstr>Welcome to MFRE!</vt:lpstr>
      <vt:lpstr>Introduction: Who am I?</vt:lpstr>
      <vt:lpstr>Introduction: Who are you?</vt:lpstr>
      <vt:lpstr>Why are we learning to program?</vt:lpstr>
      <vt:lpstr>Summer Session Programming Roadmap</vt:lpstr>
      <vt:lpstr>Python Workshops</vt:lpstr>
      <vt:lpstr>Python Workshop 1 Itinerary</vt:lpstr>
      <vt:lpstr>Part 1: Data Types</vt:lpstr>
      <vt:lpstr>Introduction to Python</vt:lpstr>
      <vt:lpstr>1.1 Simple Data Types</vt:lpstr>
      <vt:lpstr>1.1 Simple Data Types</vt:lpstr>
      <vt:lpstr>1.1 Simple Data Types</vt:lpstr>
      <vt:lpstr>1.2 Compound Data: Lists</vt:lpstr>
      <vt:lpstr>1.2 Lists in Python</vt:lpstr>
      <vt:lpstr>Part 2: Hands on Work  A deep dive into lists</vt:lpstr>
      <vt:lpstr>Structure of Part 2 </vt:lpstr>
      <vt:lpstr>Colab? Jupyter Notebooks?</vt:lpstr>
      <vt:lpstr>Data Introduction: Regional</vt:lpstr>
      <vt:lpstr>Part 2 Topics</vt:lpstr>
      <vt:lpstr>Heading over to Python…</vt:lpstr>
      <vt:lpstr>Python Workshop 1 Conclusion</vt:lpstr>
      <vt:lpstr>What we learned</vt:lpstr>
      <vt:lpstr>Next Workshop:</vt:lpstr>
      <vt:lpstr>Thanks for coming!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Izatt, Harry</cp:lastModifiedBy>
  <cp:revision>149</cp:revision>
  <dcterms:created xsi:type="dcterms:W3CDTF">2020-06-08T21:42:39Z</dcterms:created>
  <dcterms:modified xsi:type="dcterms:W3CDTF">2023-08-09T20:00:21Z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0x010100483727557648AA40B029C215891F95C5</vt:lpwstr>
  </property>
</Properties>
</file>