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4"/>
  </p:sldMasterIdLst>
  <p:notesMasterIdLst>
    <p:notesMasterId r:id="rId22"/>
  </p:notesMasterIdLst>
  <p:handoutMasterIdLst>
    <p:handoutMasterId r:id="rId23"/>
  </p:handoutMasterIdLst>
  <p:sldIdLst>
    <p:sldId id="262" r:id="rId5"/>
    <p:sldId id="363" r:id="rId6"/>
    <p:sldId id="361" r:id="rId7"/>
    <p:sldId id="381" r:id="rId8"/>
    <p:sldId id="362" r:id="rId9"/>
    <p:sldId id="349" r:id="rId10"/>
    <p:sldId id="364" r:id="rId11"/>
    <p:sldId id="283" r:id="rId12"/>
    <p:sldId id="376" r:id="rId13"/>
    <p:sldId id="378" r:id="rId14"/>
    <p:sldId id="367" r:id="rId15"/>
    <p:sldId id="368" r:id="rId16"/>
    <p:sldId id="380" r:id="rId17"/>
    <p:sldId id="371" r:id="rId18"/>
    <p:sldId id="372" r:id="rId19"/>
    <p:sldId id="373" r:id="rId20"/>
    <p:sldId id="3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A488"/>
    <a:srgbClr val="002047"/>
    <a:srgbClr val="1CBC9C"/>
    <a:srgbClr val="555556"/>
    <a:srgbClr val="FFFFFF"/>
    <a:srgbClr val="363636"/>
    <a:srgbClr val="646464"/>
    <a:srgbClr val="F8F8F8"/>
    <a:srgbClr val="E1E1E1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8" autoAdjust="0"/>
    <p:restoredTop sz="78954" autoAdjust="0"/>
  </p:normalViewPr>
  <p:slideViewPr>
    <p:cSldViewPr snapToGrid="0" snapToObjects="1">
      <p:cViewPr varScale="1">
        <p:scale>
          <a:sx n="67" d="100"/>
          <a:sy n="67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AC5887-B343-1D4C-9540-711B41B3D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0540F-8E69-5C4D-853B-447AE43EF8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54B-C6F3-634A-A175-A438C4A5EC70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235AA-0587-7A44-845C-5CBDE443E9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471D-FF42-1E42-86A3-3C7CC97317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4F1BB-8698-D146-90BF-BC7E8537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7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6CBE-A33E-4C1D-8848-DCC40B7FDCC7}" type="datetimeFigureOut">
              <a:rPr lang="en-CA" smtClean="0"/>
              <a:t>2023-08-04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ACDAD-888D-43D7-B32D-CEFD33294B6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80852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343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38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002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906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350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114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ACDAD-888D-43D7-B32D-CEFD33294B6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800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">
            <a:extLst>
              <a:ext uri="{FF2B5EF4-FFF2-40B4-BE49-F238E27FC236}">
                <a16:creationId xmlns:a16="http://schemas.microsoft.com/office/drawing/2014/main" id="{8D5FAD4D-1F50-2C42-A2B1-6EC1339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74" y="1069363"/>
            <a:ext cx="10515600" cy="1918934"/>
          </a:xfrm>
          <a:prstGeom prst="rect">
            <a:avLst/>
          </a:prstGeom>
        </p:spPr>
        <p:txBody>
          <a:bodyPr anchor="ctr"/>
          <a:lstStyle>
            <a:lvl1pPr>
              <a:defRPr b="1" i="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19D5ECD-473D-344F-893F-97CB5AF76E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0374" y="3258130"/>
            <a:ext cx="7224209" cy="645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rgbClr val="0D2244"/>
                </a:solidFill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71169-5504-8A47-AF13-1B8885125E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9119" y="6007648"/>
            <a:ext cx="3918403" cy="6184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6D988-F377-42C2-98D7-7D3077B04A96}"/>
              </a:ext>
            </a:extLst>
          </p:cNvPr>
          <p:cNvCxnSpPr>
            <a:cxnSpLocks/>
          </p:cNvCxnSpPr>
          <p:nvPr userDrawn="1"/>
        </p:nvCxnSpPr>
        <p:spPr>
          <a:xfrm>
            <a:off x="731520" y="5978819"/>
            <a:ext cx="11136826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5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3CC8-FFAC-B042-BD76-F6CB6A38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6"/>
            <a:ext cx="10799998" cy="9169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4B4EA-259C-6446-BD42-D9DA7C87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10799998" cy="4703276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F76BD5-526D-C54D-9821-B70AD59DB4D7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E2EAD0E-696E-4DBF-9F80-3CF4EF2593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FCFB-BCD6-44C0-8603-F7FFDA07B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0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14A50C-02E7-4876-AC59-1DDA220D5AA0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1E5EE8D-7712-42A6-A1AE-3A845A847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B4C233-6483-46DC-94AD-DB862EA9F9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36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/footer smal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394C07-508B-450C-B0BD-AC0D304D0421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394F98B-2471-4E5C-8481-0E609E6803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1CE473-82C7-48C6-8FCE-1416BBDB4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40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/footer lar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1A9EC-84A3-3648-B014-69B29D64BDAC}"/>
              </a:ext>
            </a:extLst>
          </p:cNvPr>
          <p:cNvSpPr/>
          <p:nvPr userDrawn="1"/>
        </p:nvSpPr>
        <p:spPr>
          <a:xfrm>
            <a:off x="2063932" y="0"/>
            <a:ext cx="10128068" cy="6858000"/>
          </a:xfrm>
          <a:prstGeom prst="rect">
            <a:avLst/>
          </a:prstGeom>
          <a:solidFill>
            <a:srgbClr val="0020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D044B-87D5-6147-8DB0-327DBCCDED96}"/>
              </a:ext>
            </a:extLst>
          </p:cNvPr>
          <p:cNvCxnSpPr>
            <a:cxnSpLocks/>
          </p:cNvCxnSpPr>
          <p:nvPr userDrawn="1"/>
        </p:nvCxnSpPr>
        <p:spPr>
          <a:xfrm>
            <a:off x="2063932" y="0"/>
            <a:ext cx="0" cy="6876000"/>
          </a:xfrm>
          <a:prstGeom prst="line">
            <a:avLst/>
          </a:prstGeom>
          <a:ln w="381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1E04FC2-5C68-314B-8375-23815C9D77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476" y="5703214"/>
            <a:ext cx="1518832" cy="97127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D73BFB4-0720-F74D-8C81-6A56B094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556" y="365125"/>
            <a:ext cx="951064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10588D-54C5-714D-A2C6-EEA26FFA8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556" y="1825624"/>
            <a:ext cx="9510644" cy="46818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74473-6700-4850-AC75-B6E32EDE2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24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2339-5932-054B-B659-838F6A6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65126"/>
            <a:ext cx="10799998" cy="992334"/>
          </a:xfrm>
          <a:prstGeom prst="rect">
            <a:avLst/>
          </a:prstGeom>
        </p:spPr>
        <p:txBody>
          <a:bodyPr anchor="t" anchorCtr="0"/>
          <a:lstStyle>
            <a:lvl1pPr>
              <a:defRPr sz="3300" b="1" i="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7087-24A9-7D46-A049-7911C3C43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1520" y="1492396"/>
            <a:ext cx="5288280" cy="4348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F0311-B9C2-F14A-995C-73BBAE6F2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396"/>
            <a:ext cx="5359318" cy="434856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1644E3-AD83-4B50-9B5A-28B134C6292D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913BE15-F7C4-49F4-8895-D60DEFB2C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C0E01-00CE-422E-868E-06F4F53A33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15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Colum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758C-8024-AC4A-97CE-04A12CC4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4040505" cy="1600200"/>
          </a:xfrm>
          <a:prstGeom prst="rect">
            <a:avLst/>
          </a:prstGeom>
        </p:spPr>
        <p:txBody>
          <a:bodyPr anchor="ctr"/>
          <a:lstStyle>
            <a:lvl1pPr>
              <a:defRPr sz="3200" b="1" i="0">
                <a:solidFill>
                  <a:srgbClr val="0D2244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3732A-E107-D544-BA7F-8E02FA390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48330" cy="538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D2244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58DF-C432-B248-8DFE-B04BEE2A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057400"/>
            <a:ext cx="4040505" cy="378355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rgbClr val="0D22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44611D-63E4-4D6F-9BBB-3DFC705D8DB7}"/>
              </a:ext>
            </a:extLst>
          </p:cNvPr>
          <p:cNvCxnSpPr/>
          <p:nvPr userDrawn="1"/>
        </p:nvCxnSpPr>
        <p:spPr>
          <a:xfrm>
            <a:off x="731520" y="6164431"/>
            <a:ext cx="10800000" cy="0"/>
          </a:xfrm>
          <a:prstGeom prst="line">
            <a:avLst/>
          </a:prstGeom>
          <a:ln w="25400">
            <a:solidFill>
              <a:srgbClr val="21BA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7A57307-B417-4985-B044-5993FF310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3099" y="6213296"/>
            <a:ext cx="774913" cy="49554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449B9-44BA-4F67-815F-EF5EFB318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55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641F4-0381-4A0A-A265-C79A9A458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1049" y="63213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B365A-F164-4486-A362-1212BCCB0D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6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78" r:id="rId3"/>
    <p:sldLayoutId id="2147483689" r:id="rId4"/>
    <p:sldLayoutId id="2147483691" r:id="rId5"/>
    <p:sldLayoutId id="2147483665" r:id="rId6"/>
    <p:sldLayoutId id="2147483670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8" y="1606691"/>
            <a:ext cx="10939272" cy="1918934"/>
          </a:xfrm>
        </p:spPr>
        <p:txBody>
          <a:bodyPr/>
          <a:lstStyle/>
          <a:p>
            <a:r>
              <a:rPr lang="en-CA" dirty="0"/>
              <a:t>MFRE Summer Series: </a:t>
            </a:r>
            <a:br>
              <a:rPr lang="en-CA" dirty="0"/>
            </a:br>
            <a:r>
              <a:rPr lang="en-CA" dirty="0"/>
              <a:t>Python Programming 2</a:t>
            </a:r>
            <a:br>
              <a:rPr lang="en-CA" dirty="0"/>
            </a:br>
            <a:r>
              <a:rPr lang="en-CA" sz="3000" b="0" dirty="0"/>
              <a:t>Harry Izatt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2865504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DataFrames</a:t>
            </a:r>
            <a:r>
              <a:rPr lang="en-CA" dirty="0"/>
              <a:t> and 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10799998" cy="4703276"/>
          </a:xfrm>
        </p:spPr>
        <p:txBody>
          <a:bodyPr/>
          <a:lstStyle/>
          <a:p>
            <a:r>
              <a:rPr lang="en-CA" b="1" dirty="0"/>
              <a:t>Series</a:t>
            </a:r>
          </a:p>
          <a:p>
            <a:pPr lvl="1"/>
            <a:r>
              <a:rPr lang="en-CA" dirty="0"/>
              <a:t>1. One-dimensional labelled array</a:t>
            </a:r>
          </a:p>
          <a:p>
            <a:pPr lvl="2"/>
            <a:r>
              <a:rPr lang="en-CA" dirty="0"/>
              <a:t>Like list, with label</a:t>
            </a:r>
          </a:p>
          <a:p>
            <a:pPr lvl="1"/>
            <a:r>
              <a:rPr lang="en-CA" dirty="0"/>
              <a:t>2. Access</a:t>
            </a:r>
          </a:p>
          <a:p>
            <a:pPr lvl="2"/>
            <a:r>
              <a:rPr lang="en-CA" dirty="0"/>
              <a:t>Can be sliced, </a:t>
            </a:r>
            <a:r>
              <a:rPr lang="en-CA" dirty="0" err="1"/>
              <a:t>subsetted</a:t>
            </a:r>
            <a:r>
              <a:rPr lang="en-CA" dirty="0"/>
              <a:t>, indexed</a:t>
            </a:r>
          </a:p>
          <a:p>
            <a:pPr lvl="1"/>
            <a:r>
              <a:rPr lang="en-CA" dirty="0"/>
              <a:t>3. Flexible</a:t>
            </a:r>
          </a:p>
          <a:p>
            <a:pPr lvl="2"/>
            <a:r>
              <a:rPr lang="en-CA" dirty="0"/>
              <a:t>Can hold any type of data</a:t>
            </a:r>
          </a:p>
          <a:p>
            <a:pPr lvl="1"/>
            <a:r>
              <a:rPr lang="en-CA" dirty="0"/>
              <a:t>4. Interactions with </a:t>
            </a:r>
            <a:r>
              <a:rPr lang="en-CA" dirty="0" err="1"/>
              <a:t>DataFrame</a:t>
            </a:r>
            <a:endParaRPr lang="en-CA" dirty="0"/>
          </a:p>
          <a:p>
            <a:pPr lvl="2"/>
            <a:r>
              <a:rPr lang="en-CA" dirty="0"/>
              <a:t>When grabbing one column’s values, outputted as Series</a:t>
            </a:r>
          </a:p>
          <a:p>
            <a:pPr lvl="1"/>
            <a:r>
              <a:rPr lang="en-CA" dirty="0"/>
              <a:t>5. Built-in statistical functions</a:t>
            </a:r>
          </a:p>
          <a:p>
            <a:pPr lvl="2"/>
            <a:r>
              <a:rPr lang="en-CA" dirty="0"/>
              <a:t>Calculate summary stats (mean, median, standard deviation, </a:t>
            </a:r>
            <a:r>
              <a:rPr lang="en-CA" dirty="0" err="1"/>
              <a:t>etc</a:t>
            </a:r>
            <a:r>
              <a:rPr lang="en-CA" dirty="0"/>
              <a:t>) directly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10</a:t>
            </a:fld>
            <a:endParaRPr lang="en-CA" dirty="0"/>
          </a:p>
        </p:txBody>
      </p:sp>
      <p:pic>
        <p:nvPicPr>
          <p:cNvPr id="6146" name="Picture 2" descr="Pandas' documentary: So cute! And also educational and dazzling | The  Seattle Times">
            <a:extLst>
              <a:ext uri="{FF2B5EF4-FFF2-40B4-BE49-F238E27FC236}">
                <a16:creationId xmlns:a16="http://schemas.microsoft.com/office/drawing/2014/main" id="{3835300E-1AB3-46AD-AFDB-D321741E5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904" y="0"/>
            <a:ext cx="4628095" cy="30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97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230451"/>
            <a:ext cx="11870995" cy="1918934"/>
          </a:xfrm>
        </p:spPr>
        <p:txBody>
          <a:bodyPr/>
          <a:lstStyle/>
          <a:p>
            <a:r>
              <a:rPr lang="en-CA" dirty="0"/>
              <a:t>Part 2: Playing with Pandas</a:t>
            </a:r>
            <a:br>
              <a:rPr lang="en-CA" dirty="0"/>
            </a:br>
            <a:r>
              <a:rPr lang="en-CA" dirty="0"/>
              <a:t>	</a:t>
            </a:r>
            <a:r>
              <a:rPr lang="en-CA" sz="2000" dirty="0"/>
              <a:t>Swapping over to Python</a:t>
            </a:r>
            <a:endParaRPr lang="en-CA" sz="3000" b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  <p:pic>
        <p:nvPicPr>
          <p:cNvPr id="5124" name="Picture 4" descr="Giant Panda Facts and Pictures">
            <a:extLst>
              <a:ext uri="{FF2B5EF4-FFF2-40B4-BE49-F238E27FC236}">
                <a16:creationId xmlns:a16="http://schemas.microsoft.com/office/drawing/2014/main" id="{F18E6E84-A2A7-48C7-9DB6-F20732CC8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04" y="2296324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47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Part 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12</a:t>
            </a:fld>
            <a:endParaRPr lang="en-CA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AEE495A-0A4E-4178-AA93-50C8C772502C}"/>
              </a:ext>
            </a:extLst>
          </p:cNvPr>
          <p:cNvSpPr txBox="1">
            <a:spLocks/>
          </p:cNvSpPr>
          <p:nvPr/>
        </p:nvSpPr>
        <p:spPr>
          <a:xfrm>
            <a:off x="684325" y="1414022"/>
            <a:ext cx="5411675" cy="47032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b="1" dirty="0"/>
              <a:t>2. Pandas Exercises</a:t>
            </a:r>
          </a:p>
          <a:p>
            <a:pPr lvl="2"/>
            <a:r>
              <a:rPr lang="en-CA" b="1" dirty="0"/>
              <a:t>2.0 Data import</a:t>
            </a:r>
          </a:p>
          <a:p>
            <a:pPr lvl="3"/>
            <a:r>
              <a:rPr lang="en-CA" sz="1600" dirty="0" err="1"/>
              <a:t>pd.read_csv</a:t>
            </a:r>
            <a:r>
              <a:rPr lang="en-CA" sz="1600" dirty="0"/>
              <a:t>()</a:t>
            </a:r>
          </a:p>
          <a:p>
            <a:pPr lvl="2"/>
            <a:r>
              <a:rPr lang="en-CA" b="1" dirty="0"/>
              <a:t>2.1 </a:t>
            </a:r>
            <a:r>
              <a:rPr lang="en-CA" b="1" dirty="0" err="1"/>
              <a:t>DataFrame</a:t>
            </a:r>
            <a:r>
              <a:rPr lang="en-CA" b="1" dirty="0"/>
              <a:t> shape</a:t>
            </a:r>
          </a:p>
          <a:p>
            <a:pPr lvl="3"/>
            <a:r>
              <a:rPr lang="en-CA" sz="1600" dirty="0"/>
              <a:t>.shape </a:t>
            </a:r>
          </a:p>
          <a:p>
            <a:pPr lvl="2"/>
            <a:r>
              <a:rPr lang="en-CA" b="1" dirty="0"/>
              <a:t>2.2 Column names, data types</a:t>
            </a:r>
          </a:p>
          <a:p>
            <a:pPr lvl="3"/>
            <a:r>
              <a:rPr lang="en-CA" sz="1600" dirty="0"/>
              <a:t>.columns, .</a:t>
            </a:r>
            <a:r>
              <a:rPr lang="en-CA" sz="1600" dirty="0" err="1"/>
              <a:t>dtypes</a:t>
            </a:r>
            <a:endParaRPr lang="en-CA" sz="1600" dirty="0"/>
          </a:p>
          <a:p>
            <a:pPr lvl="2"/>
            <a:r>
              <a:rPr lang="en-CA" b="1" dirty="0"/>
              <a:t>2.3 Column summing</a:t>
            </a:r>
          </a:p>
          <a:p>
            <a:pPr lvl="3"/>
            <a:r>
              <a:rPr lang="en-CA" sz="1600" dirty="0"/>
              <a:t>.sum()</a:t>
            </a:r>
          </a:p>
          <a:p>
            <a:pPr lvl="2"/>
            <a:r>
              <a:rPr lang="en-CA" b="1" dirty="0"/>
              <a:t>2.4 </a:t>
            </a:r>
            <a:r>
              <a:rPr lang="en-CA" b="1" dirty="0" err="1"/>
              <a:t>DataFrame</a:t>
            </a:r>
            <a:r>
              <a:rPr lang="en-CA" b="1" dirty="0"/>
              <a:t> indexing</a:t>
            </a:r>
          </a:p>
          <a:p>
            <a:pPr lvl="3"/>
            <a:r>
              <a:rPr lang="en-CA" sz="1600" dirty="0"/>
              <a:t>.max(), .min(), .</a:t>
            </a:r>
            <a:r>
              <a:rPr lang="en-CA" sz="1600" dirty="0" err="1"/>
              <a:t>idxmax</a:t>
            </a:r>
            <a:r>
              <a:rPr lang="en-CA" sz="1600" dirty="0"/>
              <a:t>(), .</a:t>
            </a:r>
            <a:r>
              <a:rPr lang="en-CA" sz="1600" dirty="0" err="1"/>
              <a:t>idxmin</a:t>
            </a:r>
            <a:r>
              <a:rPr lang="en-CA" sz="1600" dirty="0"/>
              <a:t>()</a:t>
            </a:r>
          </a:p>
          <a:p>
            <a:pPr lvl="1"/>
            <a:endParaRPr lang="en-CA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CEE8D-EC20-4333-994A-C33EE4299C69}"/>
              </a:ext>
            </a:extLst>
          </p:cNvPr>
          <p:cNvSpPr/>
          <p:nvPr/>
        </p:nvSpPr>
        <p:spPr>
          <a:xfrm>
            <a:off x="4931859" y="1779781"/>
            <a:ext cx="68668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200" b="1" dirty="0"/>
              <a:t>2.5 Slicing and selection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sz="1600" dirty="0"/>
              <a:t>.loc[], .</a:t>
            </a:r>
            <a:r>
              <a:rPr lang="en-CA" sz="1600" dirty="0" err="1"/>
              <a:t>iloc</a:t>
            </a:r>
            <a:r>
              <a:rPr lang="en-CA" sz="1600" dirty="0"/>
              <a:t>[]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200" b="1" dirty="0"/>
              <a:t>2.6 Boolean Filtering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sz="1600" dirty="0"/>
              <a:t>df[df[“column”&lt; value]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200" b="1" dirty="0"/>
              <a:t>2.7 Column Operations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sz="1600" dirty="0"/>
              <a:t>df[“</a:t>
            </a:r>
            <a:r>
              <a:rPr lang="en-CA" sz="1600" dirty="0" err="1"/>
              <a:t>new_column</a:t>
            </a:r>
            <a:r>
              <a:rPr lang="en-CA" sz="1600" dirty="0"/>
              <a:t>”] = df[“</a:t>
            </a:r>
            <a:r>
              <a:rPr lang="en-CA" sz="1600" dirty="0" err="1"/>
              <a:t>column_a</a:t>
            </a:r>
            <a:r>
              <a:rPr lang="en-CA" sz="1600" dirty="0"/>
              <a:t>”]*df[“</a:t>
            </a:r>
            <a:r>
              <a:rPr lang="en-CA" sz="1600" dirty="0" err="1"/>
              <a:t>column_b</a:t>
            </a:r>
            <a:r>
              <a:rPr lang="en-CA" sz="1600" dirty="0"/>
              <a:t>”]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200" b="1" dirty="0"/>
              <a:t>2.8 Summary stats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sz="1600" dirty="0"/>
              <a:t>.describe()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CA" sz="2200" b="1" dirty="0"/>
              <a:t>2.9 Capstone Exercise</a:t>
            </a:r>
          </a:p>
        </p:txBody>
      </p:sp>
    </p:spTree>
    <p:extLst>
      <p:ext uri="{BB962C8B-B14F-4D97-AF65-F5344CB8AC3E}">
        <p14:creationId xmlns:p14="http://schemas.microsoft.com/office/powerpoint/2010/main" val="4051601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Introduction: Sectors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B474-C363-4442-895E-3672F99F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5735955" cy="4703276"/>
          </a:xfrm>
        </p:spPr>
        <p:txBody>
          <a:bodyPr/>
          <a:lstStyle/>
          <a:p>
            <a:r>
              <a:rPr lang="en-CA" b="1" dirty="0"/>
              <a:t>Canadian carbon emissions data, by economic sector</a:t>
            </a:r>
            <a:endParaRPr lang="en-CA" dirty="0"/>
          </a:p>
          <a:p>
            <a:r>
              <a:rPr lang="en-CA" dirty="0"/>
              <a:t>Posted here:</a:t>
            </a:r>
          </a:p>
          <a:p>
            <a:pPr lvl="1"/>
            <a:r>
              <a:rPr lang="en-CA" b="1" dirty="0"/>
              <a:t> </a:t>
            </a:r>
            <a:r>
              <a:rPr lang="en-CA" u="sng" dirty="0"/>
              <a:t>https://www.canada.ca/en/environment-climate-change/services/environmental-indicators/greenhouse-gas-emissions.html</a:t>
            </a:r>
            <a:endParaRPr lang="en-CA" b="1" dirty="0"/>
          </a:p>
          <a:p>
            <a:r>
              <a:rPr lang="en-CA" dirty="0"/>
              <a:t>Using both this and regional</a:t>
            </a:r>
          </a:p>
          <a:p>
            <a:pPr lvl="1"/>
            <a:r>
              <a:rPr lang="en-CA" dirty="0"/>
              <a:t>Both measure CO2 by megaton</a:t>
            </a:r>
          </a:p>
          <a:p>
            <a:pPr lvl="1"/>
            <a:r>
              <a:rPr lang="en-CA" dirty="0"/>
              <a:t>Sectoral spans 1990 to 2021; longer than regional</a:t>
            </a:r>
          </a:p>
          <a:p>
            <a:endParaRPr lang="en-CA" b="1" dirty="0"/>
          </a:p>
          <a:p>
            <a:pPr lvl="2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13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0554F-2449-4E94-8432-38C70564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362" y="64893"/>
            <a:ext cx="3805373" cy="59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9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1606691"/>
            <a:ext cx="11870995" cy="1918934"/>
          </a:xfrm>
        </p:spPr>
        <p:txBody>
          <a:bodyPr/>
          <a:lstStyle/>
          <a:p>
            <a:r>
              <a:rPr lang="en-CA" dirty="0"/>
              <a:t>Python Workshop 2 Conclusion</a:t>
            </a:r>
            <a:endParaRPr lang="en-CA" sz="3000" b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427523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B474-C363-4442-895E-3672F99FD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CA" dirty="0"/>
              <a:t>What Pandas package is used for</a:t>
            </a:r>
          </a:p>
          <a:p>
            <a:pPr lvl="2"/>
            <a:r>
              <a:rPr lang="en-CA" dirty="0" err="1"/>
              <a:t>DataFrame</a:t>
            </a:r>
            <a:r>
              <a:rPr lang="en-CA" dirty="0"/>
              <a:t>, Series data structures</a:t>
            </a:r>
          </a:p>
          <a:p>
            <a:pPr lvl="2"/>
            <a:r>
              <a:rPr lang="en-CA" dirty="0"/>
              <a:t>Data import</a:t>
            </a:r>
          </a:p>
          <a:p>
            <a:pPr lvl="2"/>
            <a:r>
              <a:rPr lang="en-CA" dirty="0"/>
              <a:t>Analyzing shape, column names, data types of </a:t>
            </a:r>
            <a:r>
              <a:rPr lang="en-CA" dirty="0" err="1"/>
              <a:t>DataFrame</a:t>
            </a:r>
            <a:endParaRPr lang="en-CA" dirty="0"/>
          </a:p>
          <a:p>
            <a:pPr lvl="2"/>
            <a:r>
              <a:rPr lang="en-CA" dirty="0"/>
              <a:t>Aggregating columns, checking values</a:t>
            </a:r>
          </a:p>
          <a:p>
            <a:pPr lvl="2"/>
            <a:r>
              <a:rPr lang="en-CA" dirty="0"/>
              <a:t>Selection, filtering, column operations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83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B9A8-EA8D-4771-B420-52148F9A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Workshop: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CDBD-2A27-42C0-9492-D80F7E8E6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16</a:t>
            </a:fld>
            <a:endParaRPr lang="en-CA"/>
          </a:p>
        </p:txBody>
      </p:sp>
      <p:pic>
        <p:nvPicPr>
          <p:cNvPr id="7172" name="Picture 4" descr="Geospatial Analysis with R | University of Arizona Libraries">
            <a:extLst>
              <a:ext uri="{FF2B5EF4-FFF2-40B4-BE49-F238E27FC236}">
                <a16:creationId xmlns:a16="http://schemas.microsoft.com/office/drawing/2014/main" id="{FBF8C124-3B31-4A43-B25C-E459BF87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684" y="1226432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973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42250"/>
            <a:ext cx="11870995" cy="1918934"/>
          </a:xfrm>
        </p:spPr>
        <p:txBody>
          <a:bodyPr/>
          <a:lstStyle/>
          <a:p>
            <a:r>
              <a:rPr lang="en-CA" u="sng" dirty="0"/>
              <a:t>Thanks for coming!</a:t>
            </a:r>
            <a:endParaRPr lang="en-CA" sz="3000" b="0" u="sn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  <p:pic>
        <p:nvPicPr>
          <p:cNvPr id="8194" name="Picture 2" descr="Steam Community :: :: Panda Wave">
            <a:extLst>
              <a:ext uri="{FF2B5EF4-FFF2-40B4-BE49-F238E27FC236}">
                <a16:creationId xmlns:a16="http://schemas.microsoft.com/office/drawing/2014/main" id="{5750E4D3-2159-4926-9FD0-8C8123F9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934" y="1606467"/>
            <a:ext cx="7026132" cy="39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65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7" y="1606691"/>
            <a:ext cx="11870995" cy="1918934"/>
          </a:xfrm>
        </p:spPr>
        <p:txBody>
          <a:bodyPr/>
          <a:lstStyle/>
          <a:p>
            <a:r>
              <a:rPr lang="en-CA" dirty="0"/>
              <a:t>Part 0: Recap</a:t>
            </a:r>
            <a:endParaRPr lang="en-CA" sz="3000" b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190002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Last time: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0. Introduced MFRE Summer Session Data Workshops</a:t>
            </a:r>
          </a:p>
          <a:p>
            <a:r>
              <a:rPr lang="en-CA" dirty="0"/>
              <a:t>1. Data Type Review</a:t>
            </a:r>
          </a:p>
          <a:p>
            <a:r>
              <a:rPr lang="en-CA" dirty="0"/>
              <a:t>2. Lists, Control Flow, Functions Exercises</a:t>
            </a:r>
          </a:p>
          <a:p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028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Last time: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0. Introduced MFRE Summer Session Data Workshops</a:t>
            </a:r>
          </a:p>
          <a:p>
            <a:r>
              <a:rPr lang="en-CA" dirty="0"/>
              <a:t>1. Data Type Review</a:t>
            </a:r>
          </a:p>
          <a:p>
            <a:r>
              <a:rPr lang="en-CA" dirty="0"/>
              <a:t>2. Lists, Control Flow, Functions Exercises</a:t>
            </a:r>
          </a:p>
          <a:p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24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Today: Pandas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Introducing community packages</a:t>
            </a:r>
          </a:p>
          <a:p>
            <a:r>
              <a:rPr lang="en-CA" dirty="0" err="1"/>
              <a:t>DataFrames</a:t>
            </a:r>
            <a:r>
              <a:rPr lang="en-CA" dirty="0"/>
              <a:t> and Series</a:t>
            </a:r>
          </a:p>
          <a:p>
            <a:pPr lvl="1"/>
            <a:r>
              <a:rPr lang="en-CA" dirty="0"/>
              <a:t>Functionality, differences</a:t>
            </a:r>
          </a:p>
          <a:p>
            <a:r>
              <a:rPr lang="en-CA" dirty="0"/>
              <a:t>Data Cleaning, Exploration Exercises</a:t>
            </a:r>
          </a:p>
          <a:p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373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Workshop 2 Itinerary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5364480" cy="4703276"/>
          </a:xfrm>
        </p:spPr>
        <p:txBody>
          <a:bodyPr/>
          <a:lstStyle/>
          <a:p>
            <a:pPr lvl="1"/>
            <a:r>
              <a:rPr lang="en-CA" b="1" dirty="0"/>
              <a:t>1. Pandas Background</a:t>
            </a:r>
          </a:p>
          <a:p>
            <a:pPr lvl="2"/>
            <a:r>
              <a:rPr lang="en-CA" dirty="0"/>
              <a:t>1.1 Package Introduction</a:t>
            </a:r>
          </a:p>
          <a:p>
            <a:pPr lvl="2"/>
            <a:r>
              <a:rPr lang="en-CA" dirty="0"/>
              <a:t>1.2 </a:t>
            </a:r>
            <a:r>
              <a:rPr lang="en-CA" dirty="0" err="1"/>
              <a:t>DataFrame</a:t>
            </a:r>
            <a:r>
              <a:rPr lang="en-CA" dirty="0"/>
              <a:t>, Series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6</a:t>
            </a:fld>
            <a:endParaRPr lang="en-CA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CB64535-867E-4951-BDCA-D02E9787998D}"/>
              </a:ext>
            </a:extLst>
          </p:cNvPr>
          <p:cNvSpPr txBox="1">
            <a:spLocks/>
          </p:cNvSpPr>
          <p:nvPr/>
        </p:nvSpPr>
        <p:spPr>
          <a:xfrm>
            <a:off x="5644699" y="1414022"/>
            <a:ext cx="5364480" cy="47032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0D2244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b="1" dirty="0"/>
              <a:t>2. Pandas Exercises</a:t>
            </a:r>
          </a:p>
          <a:p>
            <a:pPr lvl="2"/>
            <a:r>
              <a:rPr lang="en-CA" dirty="0"/>
              <a:t>2.0 Data import</a:t>
            </a:r>
          </a:p>
          <a:p>
            <a:pPr lvl="2"/>
            <a:r>
              <a:rPr lang="en-CA" dirty="0"/>
              <a:t>2.1 </a:t>
            </a:r>
            <a:r>
              <a:rPr lang="en-CA" dirty="0" err="1"/>
              <a:t>DataFrame</a:t>
            </a:r>
            <a:r>
              <a:rPr lang="en-CA" dirty="0"/>
              <a:t> shape</a:t>
            </a:r>
          </a:p>
          <a:p>
            <a:pPr lvl="2"/>
            <a:r>
              <a:rPr lang="en-CA" dirty="0"/>
              <a:t>2.2 Column names, data types</a:t>
            </a:r>
          </a:p>
          <a:p>
            <a:pPr lvl="2"/>
            <a:r>
              <a:rPr lang="en-CA" dirty="0"/>
              <a:t>2.3 Column summation</a:t>
            </a:r>
          </a:p>
          <a:p>
            <a:pPr lvl="2"/>
            <a:r>
              <a:rPr lang="en-CA" dirty="0"/>
              <a:t>2.4 </a:t>
            </a:r>
            <a:r>
              <a:rPr lang="en-CA" dirty="0" err="1"/>
              <a:t>DataFrame</a:t>
            </a:r>
            <a:r>
              <a:rPr lang="en-CA" dirty="0"/>
              <a:t> indexing</a:t>
            </a:r>
          </a:p>
          <a:p>
            <a:pPr lvl="2"/>
            <a:r>
              <a:rPr lang="en-CA" dirty="0"/>
              <a:t>2.5 Slicing and selection</a:t>
            </a:r>
          </a:p>
          <a:p>
            <a:pPr lvl="2"/>
            <a:r>
              <a:rPr lang="en-CA" dirty="0"/>
              <a:t>2.6 Boolean Filtering</a:t>
            </a:r>
          </a:p>
          <a:p>
            <a:pPr lvl="2"/>
            <a:r>
              <a:rPr lang="en-CA" dirty="0"/>
              <a:t>2.7 Column Operations </a:t>
            </a:r>
          </a:p>
          <a:p>
            <a:pPr lvl="2"/>
            <a:r>
              <a:rPr lang="en-CA" dirty="0"/>
              <a:t>2.8 Summary stats</a:t>
            </a:r>
          </a:p>
          <a:p>
            <a:pPr lvl="2"/>
            <a:r>
              <a:rPr lang="en-CA" dirty="0"/>
              <a:t>2.9 Capstone Exercise</a:t>
            </a:r>
          </a:p>
          <a:p>
            <a:pPr lvl="1"/>
            <a:endParaRPr lang="en-CA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600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8FF-806B-4359-929C-78BA228C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48" y="1606691"/>
            <a:ext cx="4644660" cy="1918934"/>
          </a:xfrm>
        </p:spPr>
        <p:txBody>
          <a:bodyPr/>
          <a:lstStyle/>
          <a:p>
            <a:r>
              <a:rPr lang="en-CA" dirty="0"/>
              <a:t>Part 1: Pandas Background</a:t>
            </a:r>
            <a:endParaRPr lang="en-CA" sz="3000" b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6A9934-A1C3-4C32-A555-72CD7297561E}"/>
              </a:ext>
            </a:extLst>
          </p:cNvPr>
          <p:cNvSpPr txBox="1">
            <a:spLocks/>
          </p:cNvSpPr>
          <p:nvPr/>
        </p:nvSpPr>
        <p:spPr>
          <a:xfrm>
            <a:off x="731520" y="6007100"/>
            <a:ext cx="6395536" cy="646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2023/24 Summer Program</a:t>
            </a:r>
          </a:p>
        </p:txBody>
      </p:sp>
      <p:pic>
        <p:nvPicPr>
          <p:cNvPr id="1026" name="Picture 2" descr="Plot With pandas: Python Data Visualization for Beginners – Real Python">
            <a:extLst>
              <a:ext uri="{FF2B5EF4-FFF2-40B4-BE49-F238E27FC236}">
                <a16:creationId xmlns:a16="http://schemas.microsoft.com/office/drawing/2014/main" id="{74F7CB35-FC6E-4D09-97A8-739365B5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950" y="967495"/>
            <a:ext cx="6465692" cy="363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88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Pandas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Pandas?</a:t>
            </a:r>
          </a:p>
          <a:p>
            <a:pPr lvl="1"/>
            <a:r>
              <a:rPr lang="en-CA" dirty="0"/>
              <a:t>Open-source package used for data manipulation</a:t>
            </a:r>
          </a:p>
          <a:p>
            <a:pPr lvl="1"/>
            <a:r>
              <a:rPr lang="en-CA" dirty="0"/>
              <a:t>Integrates well with other libraries like Matplotlib</a:t>
            </a:r>
          </a:p>
          <a:p>
            <a:r>
              <a:rPr lang="en-CA" dirty="0"/>
              <a:t>1. New data structures</a:t>
            </a:r>
          </a:p>
          <a:p>
            <a:pPr lvl="1"/>
            <a:r>
              <a:rPr lang="en-CA" dirty="0" err="1"/>
              <a:t>DataFrame</a:t>
            </a:r>
            <a:r>
              <a:rPr lang="en-CA" dirty="0"/>
              <a:t>:</a:t>
            </a:r>
          </a:p>
          <a:p>
            <a:pPr lvl="2"/>
            <a:r>
              <a:rPr lang="en-CA" dirty="0"/>
              <a:t>2-D table data structure: list-like data associated with column name</a:t>
            </a:r>
          </a:p>
          <a:p>
            <a:pPr lvl="1"/>
            <a:r>
              <a:rPr lang="en-CA" dirty="0"/>
              <a:t>Series:</a:t>
            </a:r>
          </a:p>
          <a:p>
            <a:pPr lvl="2"/>
            <a:r>
              <a:rPr lang="en-CA" dirty="0"/>
              <a:t>1-D labelled array that holds data of any type</a:t>
            </a:r>
          </a:p>
          <a:p>
            <a:r>
              <a:rPr lang="en-CA" dirty="0"/>
              <a:t>2. Data manipulation</a:t>
            </a:r>
          </a:p>
          <a:p>
            <a:pPr lvl="1"/>
            <a:r>
              <a:rPr lang="en-CA" dirty="0"/>
              <a:t>Optimized for use with large datasets</a:t>
            </a:r>
          </a:p>
          <a:p>
            <a:pPr lvl="1"/>
            <a:r>
              <a:rPr lang="en-CA" dirty="0"/>
              <a:t>Can import, clean, reshape, subset data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8</a:t>
            </a:fld>
            <a:endParaRPr lang="en-CA" dirty="0"/>
          </a:p>
        </p:txBody>
      </p:sp>
      <p:pic>
        <p:nvPicPr>
          <p:cNvPr id="2050" name="Picture 2" descr="Giant panda - Wikipedia">
            <a:extLst>
              <a:ext uri="{FF2B5EF4-FFF2-40B4-BE49-F238E27FC236}">
                <a16:creationId xmlns:a16="http://schemas.microsoft.com/office/drawing/2014/main" id="{B9C28A57-F63F-4FD7-B162-A0C139BC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579" y="0"/>
            <a:ext cx="3316421" cy="244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2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2D01EE-A199-4934-BE7C-5A7D480A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DataFrames</a:t>
            </a:r>
            <a:r>
              <a:rPr lang="en-CA" dirty="0"/>
              <a:t> and 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48AC-3F7B-46C4-B1DA-2FB8FE6B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414022"/>
            <a:ext cx="10799998" cy="4703276"/>
          </a:xfrm>
        </p:spPr>
        <p:txBody>
          <a:bodyPr/>
          <a:lstStyle/>
          <a:p>
            <a:r>
              <a:rPr lang="en-CA" b="1" dirty="0" err="1"/>
              <a:t>DataFrames</a:t>
            </a:r>
            <a:endParaRPr lang="en-CA" b="1" dirty="0"/>
          </a:p>
          <a:p>
            <a:pPr lvl="1"/>
            <a:r>
              <a:rPr lang="en-CA" dirty="0"/>
              <a:t>1. Tabular data structure</a:t>
            </a:r>
          </a:p>
          <a:p>
            <a:pPr lvl="2"/>
            <a:r>
              <a:rPr lang="en-CA" dirty="0"/>
              <a:t>Columns: Variables</a:t>
            </a:r>
          </a:p>
          <a:p>
            <a:pPr lvl="2"/>
            <a:r>
              <a:rPr lang="en-CA" dirty="0"/>
              <a:t>Rows: Observations</a:t>
            </a:r>
          </a:p>
          <a:p>
            <a:pPr lvl="1"/>
            <a:r>
              <a:rPr lang="en-CA" dirty="0"/>
              <a:t>2. Easy data access</a:t>
            </a:r>
          </a:p>
          <a:p>
            <a:pPr lvl="2"/>
            <a:r>
              <a:rPr lang="en-CA" dirty="0"/>
              <a:t>Can be sliced across either axis</a:t>
            </a:r>
          </a:p>
          <a:p>
            <a:pPr lvl="2"/>
            <a:r>
              <a:rPr lang="en-CA" dirty="0" err="1"/>
              <a:t>Subsetting</a:t>
            </a:r>
            <a:r>
              <a:rPr lang="en-CA" dirty="0"/>
              <a:t> [rows which meet given condition(s)]</a:t>
            </a:r>
          </a:p>
          <a:p>
            <a:pPr lvl="2"/>
            <a:r>
              <a:rPr lang="en-CA" dirty="0"/>
              <a:t>Indexing (retrieve rows by index value)</a:t>
            </a:r>
          </a:p>
          <a:p>
            <a:pPr lvl="1"/>
            <a:r>
              <a:rPr lang="en-CA" dirty="0"/>
              <a:t>3. Flexible</a:t>
            </a:r>
          </a:p>
          <a:p>
            <a:pPr lvl="2"/>
            <a:r>
              <a:rPr lang="en-CA" dirty="0"/>
              <a:t>Dataset columns can be different types</a:t>
            </a:r>
          </a:p>
          <a:p>
            <a:pPr lvl="3"/>
            <a:r>
              <a:rPr lang="en-CA" dirty="0"/>
              <a:t>E.g. Continuous values, categorical variables, strings, </a:t>
            </a:r>
            <a:r>
              <a:rPr lang="en-CA" dirty="0" err="1"/>
              <a:t>etc</a:t>
            </a:r>
            <a:endParaRPr lang="en-CA" dirty="0"/>
          </a:p>
          <a:p>
            <a:pPr lvl="2"/>
            <a:r>
              <a:rPr lang="en-CA" dirty="0"/>
              <a:t>Works well with modelling, statistics packages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8D9E4E-32CF-4964-AA2C-9974BCD76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B365A-F164-4486-A362-1212BCCB0DBA}" type="slidenum">
              <a:rPr lang="en-CA" smtClean="0"/>
              <a:t>9</a:t>
            </a:fld>
            <a:endParaRPr lang="en-CA" dirty="0"/>
          </a:p>
        </p:txBody>
      </p:sp>
      <p:pic>
        <p:nvPicPr>
          <p:cNvPr id="3076" name="Picture 4" descr="Pandas' groupby explained in detail | by Fabian Bosler | Towards Data  Science">
            <a:extLst>
              <a:ext uri="{FF2B5EF4-FFF2-40B4-BE49-F238E27FC236}">
                <a16:creationId xmlns:a16="http://schemas.microsoft.com/office/drawing/2014/main" id="{47D3FC83-565A-4924-8831-D832270FC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512" y="0"/>
            <a:ext cx="3819488" cy="20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044617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FRE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727557648AA40B029C215891F95C5" ma:contentTypeVersion="13" ma:contentTypeDescription="Create a new document." ma:contentTypeScope="" ma:versionID="f9c1f9c074c44b116b34834c7362056f">
  <xsd:schema xmlns:xsd="http://www.w3.org/2001/XMLSchema" xmlns:xs="http://www.w3.org/2001/XMLSchema" xmlns:p="http://schemas.microsoft.com/office/2006/metadata/properties" xmlns:ns3="8c008993-a31f-4b40-b1f3-88dd9c6e1924" xmlns:ns4="360018dd-41eb-4458-b1d4-4b46a95a2b02" targetNamespace="http://schemas.microsoft.com/office/2006/metadata/properties" ma:root="true" ma:fieldsID="26a0d335bfb451ccb1adb2eb906b39be" ns3:_="" ns4:_="">
    <xsd:import namespace="8c008993-a31f-4b40-b1f3-88dd9c6e1924"/>
    <xsd:import namespace="360018dd-41eb-4458-b1d4-4b46a95a2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08993-a31f-4b40-b1f3-88dd9c6e19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018dd-41eb-4458-b1d4-4b46a95a2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9BF648-8DE8-48FD-BE80-F58AA3B821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08993-a31f-4b40-b1f3-88dd9c6e1924"/>
    <ds:schemaRef ds:uri="360018dd-41eb-4458-b1d4-4b46a95a2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E834AC-EDF6-4392-B439-F852458696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48FA89-8A72-4DAB-A93A-F4DF1F3BFCB4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8c008993-a31f-4b40-b1f3-88dd9c6e1924"/>
    <ds:schemaRef ds:uri="http://schemas.microsoft.com/office/infopath/2007/PartnerControls"/>
    <ds:schemaRef ds:uri="http://purl.org/dc/terms/"/>
    <ds:schemaRef ds:uri="360018dd-41eb-4458-b1d4-4b46a95a2b02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15462</TotalTime>
  <Words>601</Words>
  <Application>Microsoft Office PowerPoint</Application>
  <PresentationFormat>Widescreen</PresentationFormat>
  <Paragraphs>214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Open Sans</vt:lpstr>
      <vt:lpstr>Open Sans Light</vt:lpstr>
      <vt:lpstr>Open Sans SemiBold</vt:lpstr>
      <vt:lpstr>White MFRE Template</vt:lpstr>
      <vt:lpstr>MFRE Summer Series:  Python Programming 2 Harry Izatt</vt:lpstr>
      <vt:lpstr>Part 0: Recap</vt:lpstr>
      <vt:lpstr>Last time:</vt:lpstr>
      <vt:lpstr>Last time:</vt:lpstr>
      <vt:lpstr>Today: Pandas</vt:lpstr>
      <vt:lpstr>Python Workshop 2 Itinerary</vt:lpstr>
      <vt:lpstr>Part 1: Pandas Background</vt:lpstr>
      <vt:lpstr>Pandas</vt:lpstr>
      <vt:lpstr>DataFrames and Series</vt:lpstr>
      <vt:lpstr>DataFrames and Series</vt:lpstr>
      <vt:lpstr>Part 2: Playing with Pandas  Swapping over to Python</vt:lpstr>
      <vt:lpstr>Structure of Part 2 </vt:lpstr>
      <vt:lpstr>Data Introduction: Sectors</vt:lpstr>
      <vt:lpstr>Python Workshop 2 Conclusion</vt:lpstr>
      <vt:lpstr>What we learned</vt:lpstr>
      <vt:lpstr>Next Workshop: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Izatt, Harry</cp:lastModifiedBy>
  <cp:revision>151</cp:revision>
  <dcterms:created xsi:type="dcterms:W3CDTF">2020-06-08T21:42:39Z</dcterms:created>
  <dcterms:modified xsi:type="dcterms:W3CDTF">2023-08-09T20:00:12Z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0x010100483727557648AA40B029C215891F95C5</vt:lpwstr>
  </property>
</Properties>
</file>