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4"/>
  </p:sldMasterIdLst>
  <p:notesMasterIdLst>
    <p:notesMasterId r:id="rId30"/>
  </p:notesMasterIdLst>
  <p:handoutMasterIdLst>
    <p:handoutMasterId r:id="rId31"/>
  </p:handoutMasterIdLst>
  <p:sldIdLst>
    <p:sldId id="262" r:id="rId5"/>
    <p:sldId id="347" r:id="rId6"/>
    <p:sldId id="349" r:id="rId7"/>
    <p:sldId id="283" r:id="rId8"/>
    <p:sldId id="348" r:id="rId9"/>
    <p:sldId id="350" r:id="rId10"/>
    <p:sldId id="352" r:id="rId11"/>
    <p:sldId id="353" r:id="rId12"/>
    <p:sldId id="358" r:id="rId13"/>
    <p:sldId id="351" r:id="rId14"/>
    <p:sldId id="354" r:id="rId15"/>
    <p:sldId id="355" r:id="rId16"/>
    <p:sldId id="356" r:id="rId17"/>
    <p:sldId id="357" r:id="rId18"/>
    <p:sldId id="360" r:id="rId19"/>
    <p:sldId id="361" r:id="rId20"/>
    <p:sldId id="362" r:id="rId21"/>
    <p:sldId id="363" r:id="rId22"/>
    <p:sldId id="364" r:id="rId23"/>
    <p:sldId id="365" r:id="rId24"/>
    <p:sldId id="366" r:id="rId25"/>
    <p:sldId id="376" r:id="rId26"/>
    <p:sldId id="372" r:id="rId27"/>
    <p:sldId id="373" r:id="rId28"/>
    <p:sldId id="3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488"/>
    <a:srgbClr val="002047"/>
    <a:srgbClr val="1CBC9C"/>
    <a:srgbClr val="555556"/>
    <a:srgbClr val="FFFFFF"/>
    <a:srgbClr val="363636"/>
    <a:srgbClr val="646464"/>
    <a:srgbClr val="F8F8F8"/>
    <a:srgbClr val="E1E1E1"/>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78954" autoAdjust="0"/>
  </p:normalViewPr>
  <p:slideViewPr>
    <p:cSldViewPr snapToGrid="0" snapToObjects="1">
      <p:cViewPr varScale="1">
        <p:scale>
          <a:sx n="159" d="100"/>
          <a:sy n="159" d="100"/>
        </p:scale>
        <p:origin x="198" y="150"/>
      </p:cViewPr>
      <p:guideLst/>
    </p:cSldViewPr>
  </p:slideViewPr>
  <p:notesTextViewPr>
    <p:cViewPr>
      <p:scale>
        <a:sx n="1" d="1"/>
        <a:sy n="1" d="1"/>
      </p:scale>
      <p:origin x="0" y="0"/>
    </p:cViewPr>
  </p:notesTextViewPr>
  <p:notesViewPr>
    <p:cSldViewPr snapToGrid="0" snapToObjects="1">
      <p:cViewPr varScale="1">
        <p:scale>
          <a:sx n="88" d="100"/>
          <a:sy n="88" d="100"/>
        </p:scale>
        <p:origin x="38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C5887-B343-1D4C-9540-711B41B3DF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E0540F-8E69-5C4D-853B-447AE43EF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8B54B-C6F3-634A-A175-A438C4A5EC70}" type="datetimeFigureOut">
              <a:rPr lang="en-US" smtClean="0"/>
              <a:t>8/11/2023</a:t>
            </a:fld>
            <a:endParaRPr lang="en-US"/>
          </a:p>
        </p:txBody>
      </p:sp>
      <p:sp>
        <p:nvSpPr>
          <p:cNvPr id="4" name="Footer Placeholder 3">
            <a:extLst>
              <a:ext uri="{FF2B5EF4-FFF2-40B4-BE49-F238E27FC236}">
                <a16:creationId xmlns:a16="http://schemas.microsoft.com/office/drawing/2014/main" id="{B84235AA-0587-7A44-845C-5CBDE443E9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C3471D-FF42-1E42-86A3-3C7CC97317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C4F1BB-8698-D146-90BF-BC7E85376B99}" type="slidenum">
              <a:rPr lang="en-US" smtClean="0"/>
              <a:t>‹#›</a:t>
            </a:fld>
            <a:endParaRPr lang="en-US"/>
          </a:p>
        </p:txBody>
      </p:sp>
    </p:spTree>
    <p:extLst>
      <p:ext uri="{BB962C8B-B14F-4D97-AF65-F5344CB8AC3E}">
        <p14:creationId xmlns:p14="http://schemas.microsoft.com/office/powerpoint/2010/main" val="1674397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F6CBE-A33E-4C1D-8848-DCC40B7FDCC7}" type="datetimeFigureOut">
              <a:rPr lang="en-CA" smtClean="0"/>
              <a:t>2023-08-10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ACDAD-888D-43D7-B32D-CEFD33294B64}" type="slidenum">
              <a:rPr lang="en-CA" smtClean="0"/>
              <a:t>‹#›</a:t>
            </a:fld>
            <a:endParaRPr lang="en-CA"/>
          </a:p>
        </p:txBody>
      </p:sp>
    </p:spTree>
    <p:extLst>
      <p:ext uri="{BB962C8B-B14F-4D97-AF65-F5344CB8AC3E}">
        <p14:creationId xmlns:p14="http://schemas.microsoft.com/office/powerpoint/2010/main" val="41880852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A1ACDAD-888D-43D7-B32D-CEFD33294B64}" type="slidenum">
              <a:rPr lang="en-CA" smtClean="0"/>
              <a:t>2</a:t>
            </a:fld>
            <a:endParaRPr lang="en-CA" dirty="0"/>
          </a:p>
        </p:txBody>
      </p:sp>
    </p:spTree>
    <p:extLst>
      <p:ext uri="{BB962C8B-B14F-4D97-AF65-F5344CB8AC3E}">
        <p14:creationId xmlns:p14="http://schemas.microsoft.com/office/powerpoint/2010/main" val="28615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A1ACDAD-888D-43D7-B32D-CEFD33294B64}" type="slidenum">
              <a:rPr lang="en-CA" smtClean="0"/>
              <a:t>3</a:t>
            </a:fld>
            <a:endParaRPr lang="en-CA" dirty="0"/>
          </a:p>
        </p:txBody>
      </p:sp>
    </p:spTree>
    <p:extLst>
      <p:ext uri="{BB962C8B-B14F-4D97-AF65-F5344CB8AC3E}">
        <p14:creationId xmlns:p14="http://schemas.microsoft.com/office/powerpoint/2010/main" val="283906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A1ACDAD-888D-43D7-B32D-CEFD33294B64}" type="slidenum">
              <a:rPr lang="en-CA" smtClean="0"/>
              <a:t>4</a:t>
            </a:fld>
            <a:endParaRPr lang="en-CA" dirty="0"/>
          </a:p>
        </p:txBody>
      </p:sp>
    </p:spTree>
    <p:extLst>
      <p:ext uri="{BB962C8B-B14F-4D97-AF65-F5344CB8AC3E}">
        <p14:creationId xmlns:p14="http://schemas.microsoft.com/office/powerpoint/2010/main" val="53350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A1ACDAD-888D-43D7-B32D-CEFD33294B64}" type="slidenum">
              <a:rPr lang="en-CA" smtClean="0"/>
              <a:t>5</a:t>
            </a:fld>
            <a:endParaRPr lang="en-CA" dirty="0"/>
          </a:p>
        </p:txBody>
      </p:sp>
    </p:spTree>
    <p:extLst>
      <p:ext uri="{BB962C8B-B14F-4D97-AF65-F5344CB8AC3E}">
        <p14:creationId xmlns:p14="http://schemas.microsoft.com/office/powerpoint/2010/main" val="30541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A1ACDAD-888D-43D7-B32D-CEFD33294B64}" type="slidenum">
              <a:rPr lang="en-CA" smtClean="0"/>
              <a:t>6</a:t>
            </a:fld>
            <a:endParaRPr lang="en-CA" dirty="0"/>
          </a:p>
        </p:txBody>
      </p:sp>
    </p:spTree>
    <p:extLst>
      <p:ext uri="{BB962C8B-B14F-4D97-AF65-F5344CB8AC3E}">
        <p14:creationId xmlns:p14="http://schemas.microsoft.com/office/powerpoint/2010/main" val="179375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A1ACDAD-888D-43D7-B32D-CEFD33294B64}" type="slidenum">
              <a:rPr lang="en-CA" smtClean="0"/>
              <a:t>7</a:t>
            </a:fld>
            <a:endParaRPr lang="en-CA" dirty="0"/>
          </a:p>
        </p:txBody>
      </p:sp>
    </p:spTree>
    <p:extLst>
      <p:ext uri="{BB962C8B-B14F-4D97-AF65-F5344CB8AC3E}">
        <p14:creationId xmlns:p14="http://schemas.microsoft.com/office/powerpoint/2010/main" val="1211002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8D5FAD4D-1F50-2C42-A2B1-6EC133959D2F}"/>
              </a:ext>
            </a:extLst>
          </p:cNvPr>
          <p:cNvSpPr>
            <a:spLocks noGrp="1"/>
          </p:cNvSpPr>
          <p:nvPr>
            <p:ph type="title"/>
          </p:nvPr>
        </p:nvSpPr>
        <p:spPr>
          <a:xfrm>
            <a:off x="780374" y="1069363"/>
            <a:ext cx="10515600" cy="1918934"/>
          </a:xfrm>
          <a:prstGeom prst="rect">
            <a:avLst/>
          </a:prstGeom>
        </p:spPr>
        <p:txBody>
          <a:bodyPr anchor="ctr"/>
          <a:lstStyle>
            <a:lvl1pPr>
              <a:defRPr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1" name="Text Placeholder 17">
            <a:extLst>
              <a:ext uri="{FF2B5EF4-FFF2-40B4-BE49-F238E27FC236}">
                <a16:creationId xmlns:a16="http://schemas.microsoft.com/office/drawing/2014/main" id="{519D5ECD-473D-344F-893F-97CB5AF76E0B}"/>
              </a:ext>
            </a:extLst>
          </p:cNvPr>
          <p:cNvSpPr>
            <a:spLocks noGrp="1"/>
          </p:cNvSpPr>
          <p:nvPr>
            <p:ph type="body" sz="quarter" idx="10" hasCustomPrompt="1"/>
          </p:nvPr>
        </p:nvSpPr>
        <p:spPr>
          <a:xfrm>
            <a:off x="780374" y="3258130"/>
            <a:ext cx="7224209" cy="645996"/>
          </a:xfrm>
          <a:prstGeom prst="rect">
            <a:avLst/>
          </a:prstGeom>
        </p:spPr>
        <p:txBody>
          <a:bodyPr/>
          <a:lstStyle>
            <a:lvl1pPr marL="0" indent="0">
              <a:buNone/>
              <a:defRPr sz="3200" b="0" i="0">
                <a:solidFill>
                  <a:srgbClr val="0D2244"/>
                </a:solidFill>
                <a:latin typeface="+mn-lt"/>
                <a:ea typeface="Open Sans Light" panose="020B0306030504020204" pitchFamily="34" charset="0"/>
                <a:cs typeface="Open Sans Light" panose="020B0306030504020204" pitchFamily="34" charset="0"/>
              </a:defRPr>
            </a:lvl1pPr>
          </a:lstStyle>
          <a:p>
            <a:pPr lvl="0"/>
            <a:r>
              <a:rPr lang="en-US" dirty="0"/>
              <a:t>Subtitle</a:t>
            </a:r>
          </a:p>
        </p:txBody>
      </p:sp>
      <p:pic>
        <p:nvPicPr>
          <p:cNvPr id="6" name="Picture 5">
            <a:extLst>
              <a:ext uri="{FF2B5EF4-FFF2-40B4-BE49-F238E27FC236}">
                <a16:creationId xmlns:a16="http://schemas.microsoft.com/office/drawing/2014/main" id="{E4A71169-5504-8A47-AF13-1B8885125ED2}"/>
              </a:ext>
            </a:extLst>
          </p:cNvPr>
          <p:cNvPicPr>
            <a:picLocks noChangeAspect="1"/>
          </p:cNvPicPr>
          <p:nvPr userDrawn="1"/>
        </p:nvPicPr>
        <p:blipFill>
          <a:blip r:embed="rId2"/>
          <a:stretch>
            <a:fillRect/>
          </a:stretch>
        </p:blipFill>
        <p:spPr>
          <a:xfrm>
            <a:off x="8059119" y="6007648"/>
            <a:ext cx="3918403" cy="618477"/>
          </a:xfrm>
          <a:prstGeom prst="rect">
            <a:avLst/>
          </a:prstGeom>
        </p:spPr>
      </p:pic>
      <p:cxnSp>
        <p:nvCxnSpPr>
          <p:cNvPr id="9" name="Straight Connector 8">
            <a:extLst>
              <a:ext uri="{FF2B5EF4-FFF2-40B4-BE49-F238E27FC236}">
                <a16:creationId xmlns:a16="http://schemas.microsoft.com/office/drawing/2014/main" id="{B606D988-F377-42C2-98D7-7D3077B04A96}"/>
              </a:ext>
            </a:extLst>
          </p:cNvPr>
          <p:cNvCxnSpPr>
            <a:cxnSpLocks/>
          </p:cNvCxnSpPr>
          <p:nvPr userDrawn="1"/>
        </p:nvCxnSpPr>
        <p:spPr>
          <a:xfrm>
            <a:off x="731520" y="5978819"/>
            <a:ext cx="11136826"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95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CC8-FFAC-B042-BD76-F6CB6A38F238}"/>
              </a:ext>
            </a:extLst>
          </p:cNvPr>
          <p:cNvSpPr>
            <a:spLocks noGrp="1"/>
          </p:cNvSpPr>
          <p:nvPr>
            <p:ph type="title"/>
          </p:nvPr>
        </p:nvSpPr>
        <p:spPr>
          <a:xfrm>
            <a:off x="731520" y="365126"/>
            <a:ext cx="10799998" cy="916920"/>
          </a:xfrm>
          <a:prstGeom prst="rect">
            <a:avLst/>
          </a:prstGeom>
        </p:spPr>
        <p:txBody>
          <a:bodyPr anchor="t" anchorCtr="0">
            <a:normAutofit/>
          </a:bodyPr>
          <a:lstStyle>
            <a:lvl1pPr>
              <a:defRPr sz="36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D54B4EA-259C-6446-BD42-D9DA7C879876}"/>
              </a:ext>
            </a:extLst>
          </p:cNvPr>
          <p:cNvSpPr>
            <a:spLocks noGrp="1"/>
          </p:cNvSpPr>
          <p:nvPr>
            <p:ph idx="1"/>
          </p:nvPr>
        </p:nvSpPr>
        <p:spPr>
          <a:xfrm>
            <a:off x="731520" y="1414022"/>
            <a:ext cx="10799998" cy="4703276"/>
          </a:xfrm>
          <a:prstGeom prst="rect">
            <a:avLst/>
          </a:prstGeom>
        </p:spPr>
        <p:txBody>
          <a:bodyPr/>
          <a:lstStyle>
            <a:lvl1pPr>
              <a:defRPr sz="2200">
                <a:solidFill>
                  <a:srgbClr val="0D2244"/>
                </a:solidFill>
                <a:latin typeface="+mn-lt"/>
                <a:ea typeface="Open Sans" panose="020B0606030504020204" pitchFamily="34" charset="0"/>
                <a:cs typeface="Open Sans" panose="020B0606030504020204" pitchFamily="34" charset="0"/>
              </a:defRPr>
            </a:lvl1pPr>
            <a:lvl2pPr>
              <a:defRPr sz="2200">
                <a:solidFill>
                  <a:srgbClr val="0D2244"/>
                </a:solidFill>
                <a:latin typeface="+mn-lt"/>
                <a:ea typeface="Open Sans" panose="020B0606030504020204" pitchFamily="34" charset="0"/>
                <a:cs typeface="Open Sans" panose="020B0606030504020204" pitchFamily="34" charset="0"/>
              </a:defRPr>
            </a:lvl2pPr>
            <a:lvl3pPr>
              <a:defRPr sz="2200">
                <a:solidFill>
                  <a:srgbClr val="0D2244"/>
                </a:solidFill>
                <a:latin typeface="+mn-lt"/>
                <a:ea typeface="Open Sans" panose="020B0606030504020204" pitchFamily="34" charset="0"/>
                <a:cs typeface="Open Sans" panose="020B0606030504020204" pitchFamily="34" charset="0"/>
              </a:defRPr>
            </a:lvl3pPr>
            <a:lvl4pPr>
              <a:defRPr sz="2200">
                <a:solidFill>
                  <a:srgbClr val="0D2244"/>
                </a:solidFill>
                <a:latin typeface="+mn-lt"/>
                <a:ea typeface="Open Sans" panose="020B0606030504020204" pitchFamily="34" charset="0"/>
                <a:cs typeface="Open Sans" panose="020B0606030504020204" pitchFamily="34" charset="0"/>
              </a:defRPr>
            </a:lvl4pPr>
            <a:lvl5pPr>
              <a:defRPr sz="22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BBF76BD5-526D-C54D-9821-B70AD59DB4D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E2EAD0E-696E-4DBF-9F80-3CF4EF25933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4" name="Slide Number Placeholder 3">
            <a:extLst>
              <a:ext uri="{FF2B5EF4-FFF2-40B4-BE49-F238E27FC236}">
                <a16:creationId xmlns:a16="http://schemas.microsoft.com/office/drawing/2014/main" id="{27E6FCFB-BCD6-44C0-8603-F7FFDA07B332}"/>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20700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w/footer large log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F14A50C-02E7-4876-AC59-1DDA220D5AA0}"/>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E5EE8D-7712-42A6-A1AE-3A845A847E64}"/>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0B4C233-6483-46DC-94AD-DB862EA9F91D}"/>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86936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w/footer small logo">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394C07-508B-450C-B0BD-AC0D304D0421}"/>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394F98B-2471-4E5C-8481-0E609E68039E}"/>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A1CE473-82C7-48C6-8FCE-1416BBDB4D1C}"/>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302740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w/footer larg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1A9EC-84A3-3648-B014-69B29D64BDAC}"/>
              </a:ext>
            </a:extLst>
          </p:cNvPr>
          <p:cNvSpPr/>
          <p:nvPr userDrawn="1"/>
        </p:nvSpPr>
        <p:spPr>
          <a:xfrm>
            <a:off x="2063932" y="0"/>
            <a:ext cx="10128068" cy="6858000"/>
          </a:xfrm>
          <a:prstGeom prst="rect">
            <a:avLst/>
          </a:prstGeom>
          <a:solidFill>
            <a:srgbClr val="0020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73D044B-87D5-6147-8DB0-327DBCCDED96}"/>
              </a:ext>
            </a:extLst>
          </p:cNvPr>
          <p:cNvCxnSpPr>
            <a:cxnSpLocks/>
          </p:cNvCxnSpPr>
          <p:nvPr userDrawn="1"/>
        </p:nvCxnSpPr>
        <p:spPr>
          <a:xfrm>
            <a:off x="2063932" y="0"/>
            <a:ext cx="0" cy="6876000"/>
          </a:xfrm>
          <a:prstGeom prst="line">
            <a:avLst/>
          </a:prstGeom>
          <a:ln w="381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E04FC2-5C68-314B-8375-23815C9D7734}"/>
              </a:ext>
            </a:extLst>
          </p:cNvPr>
          <p:cNvPicPr>
            <a:picLocks noChangeAspect="1"/>
          </p:cNvPicPr>
          <p:nvPr userDrawn="1"/>
        </p:nvPicPr>
        <p:blipFill>
          <a:blip r:embed="rId2"/>
          <a:stretch>
            <a:fillRect/>
          </a:stretch>
        </p:blipFill>
        <p:spPr>
          <a:xfrm>
            <a:off x="232476" y="5703214"/>
            <a:ext cx="1518832" cy="971270"/>
          </a:xfrm>
          <a:prstGeom prst="rect">
            <a:avLst/>
          </a:prstGeom>
        </p:spPr>
      </p:pic>
      <p:sp>
        <p:nvSpPr>
          <p:cNvPr id="5" name="Title 1">
            <a:extLst>
              <a:ext uri="{FF2B5EF4-FFF2-40B4-BE49-F238E27FC236}">
                <a16:creationId xmlns:a16="http://schemas.microsoft.com/office/drawing/2014/main" id="{FD73BFB4-0720-F74D-8C81-6A56B09427A3}"/>
              </a:ext>
            </a:extLst>
          </p:cNvPr>
          <p:cNvSpPr>
            <a:spLocks noGrp="1"/>
          </p:cNvSpPr>
          <p:nvPr>
            <p:ph type="title"/>
          </p:nvPr>
        </p:nvSpPr>
        <p:spPr>
          <a:xfrm>
            <a:off x="2376556" y="365125"/>
            <a:ext cx="9510644" cy="1325563"/>
          </a:xfrm>
          <a:prstGeom prst="rect">
            <a:avLst/>
          </a:prstGeom>
        </p:spPr>
        <p:txBody>
          <a:bodyPr anchor="ctr">
            <a:normAutofit/>
          </a:bodyP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9110588D-54C5-714D-A2C6-EEA26FFA8060}"/>
              </a:ext>
            </a:extLst>
          </p:cNvPr>
          <p:cNvSpPr>
            <a:spLocks noGrp="1"/>
          </p:cNvSpPr>
          <p:nvPr>
            <p:ph idx="1"/>
          </p:nvPr>
        </p:nvSpPr>
        <p:spPr>
          <a:xfrm>
            <a:off x="2376556" y="1825624"/>
            <a:ext cx="9510644" cy="468185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A774473-6700-4850-AC75-B6E32EDE27C6}"/>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163124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339-5932-054B-B659-838F6A648C0F}"/>
              </a:ext>
            </a:extLst>
          </p:cNvPr>
          <p:cNvSpPr>
            <a:spLocks noGrp="1"/>
          </p:cNvSpPr>
          <p:nvPr>
            <p:ph type="title"/>
          </p:nvPr>
        </p:nvSpPr>
        <p:spPr>
          <a:xfrm>
            <a:off x="731520" y="365126"/>
            <a:ext cx="10799998" cy="992334"/>
          </a:xfrm>
          <a:prstGeom prst="rect">
            <a:avLst/>
          </a:prstGeom>
        </p:spPr>
        <p:txBody>
          <a:bodyPr anchor="t" anchorCtr="0"/>
          <a:lstStyle>
            <a:lvl1pPr>
              <a:defRPr sz="33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D817087-24A9-7D46-A049-7911C3C436BA}"/>
              </a:ext>
            </a:extLst>
          </p:cNvPr>
          <p:cNvSpPr>
            <a:spLocks noGrp="1"/>
          </p:cNvSpPr>
          <p:nvPr>
            <p:ph sz="half" idx="1"/>
          </p:nvPr>
        </p:nvSpPr>
        <p:spPr>
          <a:xfrm>
            <a:off x="731520" y="1492396"/>
            <a:ext cx="5288280"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BEF0311-B9C2-F14A-995C-73BBAE6F2A5A}"/>
              </a:ext>
            </a:extLst>
          </p:cNvPr>
          <p:cNvSpPr>
            <a:spLocks noGrp="1"/>
          </p:cNvSpPr>
          <p:nvPr>
            <p:ph sz="half" idx="2"/>
          </p:nvPr>
        </p:nvSpPr>
        <p:spPr>
          <a:xfrm>
            <a:off x="6172200" y="1492396"/>
            <a:ext cx="5359318"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21644E3-AD83-4B50-9B5A-28B134C6292D}"/>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913BE15-F7C4-49F4-8895-D60DEFB2CCE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FD7C0E01-00CE-422E-868E-06F4F53A3393}"/>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8315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wo Column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58C-8024-AC4A-97CE-04A12CC4030D}"/>
              </a:ext>
            </a:extLst>
          </p:cNvPr>
          <p:cNvSpPr>
            <a:spLocks noGrp="1"/>
          </p:cNvSpPr>
          <p:nvPr>
            <p:ph type="title"/>
          </p:nvPr>
        </p:nvSpPr>
        <p:spPr>
          <a:xfrm>
            <a:off x="731520" y="457200"/>
            <a:ext cx="4040505" cy="1600200"/>
          </a:xfrm>
          <a:prstGeom prst="rect">
            <a:avLst/>
          </a:prstGeom>
        </p:spPr>
        <p:txBody>
          <a:bodyPr anchor="ctr"/>
          <a:lstStyle>
            <a:lvl1pPr>
              <a:defRPr sz="3200" b="1" i="0">
                <a:solidFill>
                  <a:srgbClr val="0D2244"/>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F713732A-E107-D544-BA7F-8E02FA390D5A}"/>
              </a:ext>
            </a:extLst>
          </p:cNvPr>
          <p:cNvSpPr>
            <a:spLocks noGrp="1"/>
          </p:cNvSpPr>
          <p:nvPr>
            <p:ph type="pic" idx="1"/>
          </p:nvPr>
        </p:nvSpPr>
        <p:spPr>
          <a:xfrm>
            <a:off x="5183188" y="457200"/>
            <a:ext cx="6348330" cy="5383760"/>
          </a:xfrm>
          <a:prstGeom prst="rect">
            <a:avLst/>
          </a:prstGeom>
        </p:spPr>
        <p:txBody>
          <a:bodyPr/>
          <a:lstStyle>
            <a:lvl1pPr marL="0" indent="0">
              <a:buNone/>
              <a:defRPr sz="3200">
                <a:solidFill>
                  <a:srgbClr val="0D224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C58DF-C432-B248-8DFE-B04BEE2ACBEF}"/>
              </a:ext>
            </a:extLst>
          </p:cNvPr>
          <p:cNvSpPr>
            <a:spLocks noGrp="1"/>
          </p:cNvSpPr>
          <p:nvPr>
            <p:ph type="body" sz="half" idx="2"/>
          </p:nvPr>
        </p:nvSpPr>
        <p:spPr>
          <a:xfrm>
            <a:off x="731520" y="2057400"/>
            <a:ext cx="4040505" cy="3783559"/>
          </a:xfrm>
          <a:prstGeom prst="rect">
            <a:avLst/>
          </a:prstGeom>
        </p:spPr>
        <p:txBody>
          <a:bodyPr anchor="t"/>
          <a:lstStyle>
            <a:lvl1pPr marL="0" indent="0">
              <a:buNone/>
              <a:defRPr sz="160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8" name="Straight Connector 7">
            <a:extLst>
              <a:ext uri="{FF2B5EF4-FFF2-40B4-BE49-F238E27FC236}">
                <a16:creationId xmlns:a16="http://schemas.microsoft.com/office/drawing/2014/main" id="{0D44611D-63E4-4D6F-9BBB-3DFC705D8DB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7A57307-B417-4985-B044-5993FF310212}"/>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5E3449B9-44BA-4F67-815F-EF5EFB318F5E}"/>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02855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641F4-0381-4A0A-A265-C79A9A458C9A}"/>
              </a:ext>
            </a:extLst>
          </p:cNvPr>
          <p:cNvSpPr>
            <a:spLocks noGrp="1"/>
          </p:cNvSpPr>
          <p:nvPr>
            <p:ph type="sldNum" sz="quarter" idx="4"/>
          </p:nvPr>
        </p:nvSpPr>
        <p:spPr>
          <a:xfrm>
            <a:off x="9261049" y="632132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B365A-F164-4486-A362-1212BCCB0DBA}" type="slidenum">
              <a:rPr lang="en-CA" smtClean="0"/>
              <a:t>‹#›</a:t>
            </a:fld>
            <a:endParaRPr lang="en-CA"/>
          </a:p>
        </p:txBody>
      </p:sp>
    </p:spTree>
    <p:extLst>
      <p:ext uri="{BB962C8B-B14F-4D97-AF65-F5344CB8AC3E}">
        <p14:creationId xmlns:p14="http://schemas.microsoft.com/office/powerpoint/2010/main" val="1861606096"/>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8" r:id="rId3"/>
    <p:sldLayoutId id="2147483689" r:id="rId4"/>
    <p:sldLayoutId id="2147483691" r:id="rId5"/>
    <p:sldLayoutId id="2147483665" r:id="rId6"/>
    <p:sldLayoutId id="214748367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8FF-806B-4359-929C-78BA228C962D}"/>
              </a:ext>
            </a:extLst>
          </p:cNvPr>
          <p:cNvSpPr>
            <a:spLocks noGrp="1"/>
          </p:cNvSpPr>
          <p:nvPr>
            <p:ph type="title"/>
          </p:nvPr>
        </p:nvSpPr>
        <p:spPr>
          <a:xfrm>
            <a:off x="770947" y="1606691"/>
            <a:ext cx="11870995" cy="1918934"/>
          </a:xfrm>
        </p:spPr>
        <p:txBody>
          <a:bodyPr/>
          <a:lstStyle/>
          <a:p>
            <a:r>
              <a:rPr lang="en-CA" dirty="0"/>
              <a:t>MFRE Summer Series: </a:t>
            </a:r>
            <a:br>
              <a:rPr lang="en-CA" dirty="0"/>
            </a:br>
            <a:r>
              <a:rPr lang="en-CA" dirty="0"/>
              <a:t>R Programming 1</a:t>
            </a:r>
            <a:br>
              <a:rPr lang="en-CA" dirty="0"/>
            </a:br>
            <a:r>
              <a:rPr lang="en-CA" sz="3000" b="0" dirty="0"/>
              <a:t>Harry Izatt</a:t>
            </a:r>
          </a:p>
        </p:txBody>
      </p:sp>
      <p:sp>
        <p:nvSpPr>
          <p:cNvPr id="4" name="Text Placeholder 2">
            <a:extLst>
              <a:ext uri="{FF2B5EF4-FFF2-40B4-BE49-F238E27FC236}">
                <a16:creationId xmlns:a16="http://schemas.microsoft.com/office/drawing/2014/main" id="{886A9934-A1C3-4C32-A555-72CD7297561E}"/>
              </a:ext>
            </a:extLst>
          </p:cNvPr>
          <p:cNvSpPr txBox="1">
            <a:spLocks/>
          </p:cNvSpPr>
          <p:nvPr/>
        </p:nvSpPr>
        <p:spPr>
          <a:xfrm>
            <a:off x="731520" y="6007100"/>
            <a:ext cx="6395536" cy="6461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lumMod val="65000"/>
                    <a:lumOff val="35000"/>
                  </a:schemeClr>
                </a:solidFill>
              </a:rPr>
              <a:t>2023/24 Summer Program</a:t>
            </a:r>
          </a:p>
        </p:txBody>
      </p:sp>
    </p:spTree>
    <p:extLst>
      <p:ext uri="{BB962C8B-B14F-4D97-AF65-F5344CB8AC3E}">
        <p14:creationId xmlns:p14="http://schemas.microsoft.com/office/powerpoint/2010/main" val="286550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1.1 Data Structures in R</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p:txBody>
          <a:bodyPr/>
          <a:lstStyle/>
          <a:p>
            <a:r>
              <a:rPr lang="en-CA" dirty="0"/>
              <a:t>Because R is meant for statistical programming, we’re going to start with the characteristics of the main data types used in variables</a:t>
            </a:r>
          </a:p>
          <a:p>
            <a:r>
              <a:rPr lang="en-CA" dirty="0"/>
              <a:t>These can be divided in two:</a:t>
            </a:r>
          </a:p>
          <a:p>
            <a:r>
              <a:rPr lang="en-CA" dirty="0"/>
              <a:t>1. Simple data types</a:t>
            </a:r>
          </a:p>
          <a:p>
            <a:pPr lvl="1"/>
            <a:r>
              <a:rPr lang="en-CA" dirty="0"/>
              <a:t>Individual values</a:t>
            </a:r>
          </a:p>
          <a:p>
            <a:pPr lvl="1"/>
            <a:r>
              <a:rPr lang="en-CA" dirty="0"/>
              <a:t>E.g. </a:t>
            </a:r>
          </a:p>
          <a:p>
            <a:pPr lvl="2"/>
            <a:r>
              <a:rPr lang="en-CA" dirty="0" err="1"/>
              <a:t>my_number</a:t>
            </a:r>
            <a:r>
              <a:rPr lang="en-CA" dirty="0"/>
              <a:t> &lt;- 5</a:t>
            </a:r>
          </a:p>
          <a:p>
            <a:pPr lvl="2"/>
            <a:r>
              <a:rPr lang="en-CA" dirty="0" err="1"/>
              <a:t>my_char</a:t>
            </a:r>
            <a:r>
              <a:rPr lang="en-CA" dirty="0"/>
              <a:t> &lt;- “a”</a:t>
            </a:r>
          </a:p>
          <a:p>
            <a:r>
              <a:rPr lang="en-CA" dirty="0"/>
              <a:t>2. Compound data types</a:t>
            </a:r>
          </a:p>
          <a:p>
            <a:pPr lvl="1"/>
            <a:r>
              <a:rPr lang="en-CA" dirty="0"/>
              <a:t>Contain multiple values within</a:t>
            </a:r>
          </a:p>
          <a:p>
            <a:pPr lvl="1"/>
            <a:r>
              <a:rPr lang="en-CA" dirty="0"/>
              <a:t>E.g. </a:t>
            </a:r>
          </a:p>
          <a:p>
            <a:pPr lvl="2"/>
            <a:r>
              <a:rPr lang="en-CA" dirty="0" err="1"/>
              <a:t>my_vector</a:t>
            </a:r>
            <a:r>
              <a:rPr lang="en-CA" dirty="0"/>
              <a:t> &lt;- c(1, 2, 3, 4, 5)</a:t>
            </a:r>
          </a:p>
          <a:p>
            <a:pPr lvl="2"/>
            <a:endParaRPr lang="en-CA" dirty="0"/>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10</a:t>
            </a:fld>
            <a:endParaRPr lang="en-CA"/>
          </a:p>
        </p:txBody>
      </p:sp>
      <p:sp>
        <p:nvSpPr>
          <p:cNvPr id="6" name="TextBox 5">
            <a:extLst>
              <a:ext uri="{FF2B5EF4-FFF2-40B4-BE49-F238E27FC236}">
                <a16:creationId xmlns:a16="http://schemas.microsoft.com/office/drawing/2014/main" id="{DC183510-9500-41EF-9FC9-FFF369A18B0E}"/>
              </a:ext>
            </a:extLst>
          </p:cNvPr>
          <p:cNvSpPr txBox="1"/>
          <p:nvPr/>
        </p:nvSpPr>
        <p:spPr>
          <a:xfrm>
            <a:off x="6713465" y="2731401"/>
            <a:ext cx="4288831" cy="1754326"/>
          </a:xfrm>
          <a:prstGeom prst="rect">
            <a:avLst/>
          </a:prstGeom>
          <a:noFill/>
        </p:spPr>
        <p:txBody>
          <a:bodyPr wrap="square" rtlCol="0">
            <a:spAutoFit/>
          </a:bodyPr>
          <a:lstStyle/>
          <a:p>
            <a:r>
              <a:rPr lang="en-CA" dirty="0"/>
              <a:t>NOTE: Text contained in `` markers is to read as code</a:t>
            </a:r>
          </a:p>
          <a:p>
            <a:endParaRPr lang="en-CA" dirty="0"/>
          </a:p>
          <a:p>
            <a:r>
              <a:rPr lang="en-CA" dirty="0"/>
              <a:t>Common approach in Markdown documents, and used to denote code chunks themselves!</a:t>
            </a:r>
          </a:p>
        </p:txBody>
      </p:sp>
    </p:spTree>
    <p:extLst>
      <p:ext uri="{BB962C8B-B14F-4D97-AF65-F5344CB8AC3E}">
        <p14:creationId xmlns:p14="http://schemas.microsoft.com/office/powerpoint/2010/main" val="61542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1.1 Simple Data Types</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a:xfrm>
            <a:off x="731520" y="1120878"/>
            <a:ext cx="5364480" cy="4931528"/>
          </a:xfrm>
        </p:spPr>
        <p:txBody>
          <a:bodyPr/>
          <a:lstStyle/>
          <a:p>
            <a:r>
              <a:rPr lang="en-CA" dirty="0"/>
              <a:t>1. Numeric</a:t>
            </a:r>
          </a:p>
          <a:p>
            <a:pPr lvl="1"/>
            <a:r>
              <a:rPr lang="en-CA" dirty="0"/>
              <a:t>Represent real and decimal numbers</a:t>
            </a:r>
          </a:p>
          <a:p>
            <a:pPr lvl="1"/>
            <a:r>
              <a:rPr lang="en-CA" dirty="0"/>
              <a:t>E.g. </a:t>
            </a:r>
          </a:p>
          <a:p>
            <a:pPr lvl="2"/>
            <a:r>
              <a:rPr lang="en-CA" dirty="0"/>
              <a:t>100</a:t>
            </a:r>
          </a:p>
          <a:p>
            <a:pPr lvl="2"/>
            <a:r>
              <a:rPr lang="en-CA" dirty="0"/>
              <a:t>3.14</a:t>
            </a:r>
          </a:p>
          <a:p>
            <a:pPr lvl="2"/>
            <a:endParaRPr lang="en-CA" dirty="0"/>
          </a:p>
          <a:p>
            <a:r>
              <a:rPr lang="en-CA" dirty="0"/>
              <a:t>2. Integer</a:t>
            </a:r>
          </a:p>
          <a:p>
            <a:pPr lvl="1"/>
            <a:r>
              <a:rPr lang="en-CA" dirty="0"/>
              <a:t>Represent whole numbers without decimal points</a:t>
            </a:r>
          </a:p>
          <a:p>
            <a:pPr lvl="1"/>
            <a:r>
              <a:rPr lang="en-CA" dirty="0"/>
              <a:t>Add “L” suffix to specify Integer rather than non-decimal Numeric</a:t>
            </a:r>
          </a:p>
          <a:p>
            <a:pPr lvl="1"/>
            <a:r>
              <a:rPr lang="en-CA" dirty="0"/>
              <a:t>E.g.</a:t>
            </a:r>
          </a:p>
          <a:p>
            <a:pPr lvl="2"/>
            <a:r>
              <a:rPr lang="en-CA" dirty="0"/>
              <a:t>13L</a:t>
            </a:r>
          </a:p>
          <a:p>
            <a:pPr lvl="2"/>
            <a:r>
              <a:rPr lang="en-CA" dirty="0"/>
              <a:t>2023L</a:t>
            </a:r>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11</a:t>
            </a:fld>
            <a:endParaRPr lang="en-CA"/>
          </a:p>
        </p:txBody>
      </p:sp>
      <p:sp>
        <p:nvSpPr>
          <p:cNvPr id="5" name="Content Placeholder 2">
            <a:extLst>
              <a:ext uri="{FF2B5EF4-FFF2-40B4-BE49-F238E27FC236}">
                <a16:creationId xmlns:a16="http://schemas.microsoft.com/office/drawing/2014/main" id="{EAECC561-0282-42E8-BF20-B6DFEA26BE83}"/>
              </a:ext>
            </a:extLst>
          </p:cNvPr>
          <p:cNvSpPr txBox="1">
            <a:spLocks/>
          </p:cNvSpPr>
          <p:nvPr/>
        </p:nvSpPr>
        <p:spPr>
          <a:xfrm>
            <a:off x="5963265" y="1120878"/>
            <a:ext cx="5364480" cy="4931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3. Character</a:t>
            </a:r>
          </a:p>
          <a:p>
            <a:pPr lvl="1"/>
            <a:r>
              <a:rPr lang="en-CA" dirty="0"/>
              <a:t>Represent textual data; enclosed with quotes (‘single’ or “double”)</a:t>
            </a:r>
          </a:p>
          <a:p>
            <a:pPr lvl="1"/>
            <a:r>
              <a:rPr lang="en-CA" dirty="0"/>
              <a:t>E.g. </a:t>
            </a:r>
          </a:p>
          <a:p>
            <a:pPr lvl="2"/>
            <a:r>
              <a:rPr lang="en-CA" dirty="0"/>
              <a:t>‘Happiness’</a:t>
            </a:r>
          </a:p>
          <a:p>
            <a:pPr lvl="2"/>
            <a:r>
              <a:rPr lang="en-CA" dirty="0"/>
              <a:t>“Misery”</a:t>
            </a:r>
          </a:p>
          <a:p>
            <a:r>
              <a:rPr lang="en-CA" dirty="0"/>
              <a:t>4. Logical</a:t>
            </a:r>
          </a:p>
          <a:p>
            <a:pPr lvl="1"/>
            <a:r>
              <a:rPr lang="en-CA" dirty="0"/>
              <a:t>Represent “Boolean” values (TRUE or FALSE) indicating logical conditions</a:t>
            </a:r>
          </a:p>
          <a:p>
            <a:pPr lvl="1"/>
            <a:r>
              <a:rPr lang="en-CA" dirty="0"/>
              <a:t>Less used for storing data; more for control flow and conditions</a:t>
            </a:r>
          </a:p>
          <a:p>
            <a:pPr lvl="1"/>
            <a:r>
              <a:rPr lang="en-CA" dirty="0"/>
              <a:t>E.g.</a:t>
            </a:r>
          </a:p>
          <a:p>
            <a:pPr lvl="2"/>
            <a:r>
              <a:rPr lang="en-CA" dirty="0"/>
              <a:t>TRUE</a:t>
            </a:r>
          </a:p>
          <a:p>
            <a:pPr lvl="2"/>
            <a:r>
              <a:rPr lang="en-CA" dirty="0"/>
              <a:t>FALSE</a:t>
            </a:r>
          </a:p>
        </p:txBody>
      </p:sp>
    </p:spTree>
    <p:extLst>
      <p:ext uri="{BB962C8B-B14F-4D97-AF65-F5344CB8AC3E}">
        <p14:creationId xmlns:p14="http://schemas.microsoft.com/office/powerpoint/2010/main" val="65852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1.1 Compound Data Types</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a:xfrm>
            <a:off x="731520" y="1120878"/>
            <a:ext cx="5364480" cy="4931528"/>
          </a:xfrm>
        </p:spPr>
        <p:txBody>
          <a:bodyPr/>
          <a:lstStyle/>
          <a:p>
            <a:r>
              <a:rPr lang="en-CA" dirty="0"/>
              <a:t>5. Vector</a:t>
            </a:r>
          </a:p>
          <a:p>
            <a:pPr lvl="1"/>
            <a:r>
              <a:rPr lang="en-CA" dirty="0"/>
              <a:t>A collection of elements of one type</a:t>
            </a:r>
          </a:p>
          <a:p>
            <a:pPr lvl="1"/>
            <a:r>
              <a:rPr lang="en-CA" dirty="0"/>
              <a:t>E.g. </a:t>
            </a:r>
          </a:p>
          <a:p>
            <a:pPr lvl="2"/>
            <a:r>
              <a:rPr lang="en-CA" dirty="0"/>
              <a:t>c(1, 2, 3, 4, 5</a:t>
            </a:r>
          </a:p>
          <a:p>
            <a:pPr lvl="2"/>
            <a:r>
              <a:rPr lang="en-CA" dirty="0"/>
              <a:t>c(“a”, “b”, “c”)</a:t>
            </a:r>
          </a:p>
          <a:p>
            <a:pPr lvl="2"/>
            <a:endParaRPr lang="en-CA" dirty="0"/>
          </a:p>
          <a:p>
            <a:r>
              <a:rPr lang="en-CA" dirty="0"/>
              <a:t>6. Matrix</a:t>
            </a:r>
          </a:p>
          <a:p>
            <a:pPr lvl="1"/>
            <a:r>
              <a:rPr lang="en-CA" dirty="0"/>
              <a:t>A 2D collection with rows and columns</a:t>
            </a:r>
          </a:p>
          <a:p>
            <a:pPr lvl="1"/>
            <a:r>
              <a:rPr lang="en-CA" dirty="0"/>
              <a:t>Created with `matrix()` function</a:t>
            </a:r>
          </a:p>
          <a:p>
            <a:pPr lvl="1"/>
            <a:r>
              <a:rPr lang="en-CA" dirty="0"/>
              <a:t>E.g.</a:t>
            </a:r>
          </a:p>
          <a:p>
            <a:pPr lvl="2"/>
            <a:r>
              <a:rPr lang="en-CA" dirty="0"/>
              <a:t>matrix(1:6, </a:t>
            </a:r>
            <a:r>
              <a:rPr lang="en-CA" dirty="0" err="1"/>
              <a:t>nrow</a:t>
            </a:r>
            <a:r>
              <a:rPr lang="en-CA" dirty="0"/>
              <a:t>=2, </a:t>
            </a:r>
            <a:r>
              <a:rPr lang="en-CA" dirty="0" err="1"/>
              <a:t>ncol</a:t>
            </a:r>
            <a:r>
              <a:rPr lang="en-CA" dirty="0"/>
              <a:t>=3)</a:t>
            </a:r>
          </a:p>
          <a:p>
            <a:pPr lvl="2"/>
            <a:r>
              <a:rPr lang="en-CA" dirty="0"/>
              <a:t>matrix(c(1,2,3,4,5,6), </a:t>
            </a:r>
            <a:r>
              <a:rPr lang="en-CA" dirty="0" err="1"/>
              <a:t>nrow</a:t>
            </a:r>
            <a:r>
              <a:rPr lang="en-CA" dirty="0"/>
              <a:t>=2, </a:t>
            </a:r>
            <a:r>
              <a:rPr lang="en-CA" dirty="0" err="1"/>
              <a:t>ncol</a:t>
            </a:r>
            <a:r>
              <a:rPr lang="en-CA" dirty="0"/>
              <a:t>=3)</a:t>
            </a:r>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12</a:t>
            </a:fld>
            <a:endParaRPr lang="en-CA"/>
          </a:p>
        </p:txBody>
      </p:sp>
      <p:sp>
        <p:nvSpPr>
          <p:cNvPr id="5" name="Content Placeholder 2">
            <a:extLst>
              <a:ext uri="{FF2B5EF4-FFF2-40B4-BE49-F238E27FC236}">
                <a16:creationId xmlns:a16="http://schemas.microsoft.com/office/drawing/2014/main" id="{EAECC561-0282-42E8-BF20-B6DFEA26BE83}"/>
              </a:ext>
            </a:extLst>
          </p:cNvPr>
          <p:cNvSpPr txBox="1">
            <a:spLocks/>
          </p:cNvSpPr>
          <p:nvPr/>
        </p:nvSpPr>
        <p:spPr>
          <a:xfrm>
            <a:off x="5963265" y="1120878"/>
            <a:ext cx="5364480" cy="4931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7. Array</a:t>
            </a:r>
          </a:p>
          <a:p>
            <a:pPr lvl="1"/>
            <a:r>
              <a:rPr lang="en-CA" dirty="0"/>
              <a:t>Extension of Matrix concept into N-dimensions</a:t>
            </a:r>
          </a:p>
          <a:p>
            <a:pPr lvl="1"/>
            <a:r>
              <a:rPr lang="en-CA" dirty="0"/>
              <a:t>E.g. </a:t>
            </a:r>
          </a:p>
          <a:p>
            <a:pPr lvl="2"/>
            <a:r>
              <a:rPr lang="en-CA" dirty="0"/>
              <a:t>array(1:18, dim = c(3, 3, 2))</a:t>
            </a:r>
          </a:p>
          <a:p>
            <a:pPr lvl="2"/>
            <a:r>
              <a:rPr lang="en-CA" dirty="0"/>
              <a:t>array(1:6, dim = c(2, 3))</a:t>
            </a:r>
          </a:p>
          <a:p>
            <a:r>
              <a:rPr lang="en-CA" dirty="0"/>
              <a:t>8. </a:t>
            </a:r>
            <a:r>
              <a:rPr lang="en-CA" dirty="0" err="1"/>
              <a:t>DataFrame</a:t>
            </a:r>
            <a:endParaRPr lang="en-CA" dirty="0"/>
          </a:p>
          <a:p>
            <a:pPr lvl="1"/>
            <a:r>
              <a:rPr lang="en-CA" dirty="0"/>
              <a:t>A table of data values with named columns and rows; like Excel sheets</a:t>
            </a:r>
          </a:p>
          <a:p>
            <a:pPr lvl="1"/>
            <a:r>
              <a:rPr lang="en-CA" dirty="0"/>
              <a:t>Will use similar-but-improved, “</a:t>
            </a:r>
            <a:r>
              <a:rPr lang="en-CA" dirty="0" err="1"/>
              <a:t>tibble</a:t>
            </a:r>
            <a:r>
              <a:rPr lang="en-CA" dirty="0"/>
              <a:t>” data type instead with </a:t>
            </a:r>
            <a:r>
              <a:rPr lang="en-CA" dirty="0" err="1"/>
              <a:t>Tidyverse</a:t>
            </a:r>
            <a:endParaRPr lang="en-CA" dirty="0"/>
          </a:p>
          <a:p>
            <a:pPr lvl="1"/>
            <a:r>
              <a:rPr lang="en-CA" dirty="0"/>
              <a:t>E.g.</a:t>
            </a:r>
          </a:p>
          <a:p>
            <a:pPr lvl="2"/>
            <a:r>
              <a:rPr lang="en-CA" dirty="0" err="1"/>
              <a:t>data.frame</a:t>
            </a:r>
            <a:r>
              <a:rPr lang="en-CA" dirty="0"/>
              <a:t>(name = c(“Alice”, “Bob”), age = c(25, 30))</a:t>
            </a:r>
          </a:p>
        </p:txBody>
      </p:sp>
    </p:spTree>
    <p:extLst>
      <p:ext uri="{BB962C8B-B14F-4D97-AF65-F5344CB8AC3E}">
        <p14:creationId xmlns:p14="http://schemas.microsoft.com/office/powerpoint/2010/main" val="16558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1.1 R/Python Equivalents and Near-Equivalents</a:t>
            </a:r>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13</a:t>
            </a:fld>
            <a:endParaRPr lang="en-CA"/>
          </a:p>
        </p:txBody>
      </p:sp>
      <p:graphicFrame>
        <p:nvGraphicFramePr>
          <p:cNvPr id="8" name="Table 7">
            <a:extLst>
              <a:ext uri="{FF2B5EF4-FFF2-40B4-BE49-F238E27FC236}">
                <a16:creationId xmlns:a16="http://schemas.microsoft.com/office/drawing/2014/main" id="{76139ACA-D2ED-4FF9-9969-71CF8A4D2F11}"/>
              </a:ext>
            </a:extLst>
          </p:cNvPr>
          <p:cNvGraphicFramePr>
            <a:graphicFrameLocks noGrp="1"/>
          </p:cNvGraphicFramePr>
          <p:nvPr>
            <p:extLst>
              <p:ext uri="{D42A27DB-BD31-4B8C-83A1-F6EECF244321}">
                <p14:modId xmlns:p14="http://schemas.microsoft.com/office/powerpoint/2010/main" val="3933762828"/>
              </p:ext>
            </p:extLst>
          </p:nvPr>
        </p:nvGraphicFramePr>
        <p:xfrm>
          <a:off x="731520" y="988578"/>
          <a:ext cx="10728960" cy="5105456"/>
        </p:xfrm>
        <a:graphic>
          <a:graphicData uri="http://schemas.openxmlformats.org/drawingml/2006/table">
            <a:tbl>
              <a:tblPr firstRow="1" bandRow="1">
                <a:tableStyleId>{5C22544A-7EE6-4342-B048-85BDC9FD1C3A}</a:tableStyleId>
              </a:tblPr>
              <a:tblGrid>
                <a:gridCol w="2682240">
                  <a:extLst>
                    <a:ext uri="{9D8B030D-6E8A-4147-A177-3AD203B41FA5}">
                      <a16:colId xmlns:a16="http://schemas.microsoft.com/office/drawing/2014/main" val="1780462526"/>
                    </a:ext>
                  </a:extLst>
                </a:gridCol>
                <a:gridCol w="2682240">
                  <a:extLst>
                    <a:ext uri="{9D8B030D-6E8A-4147-A177-3AD203B41FA5}">
                      <a16:colId xmlns:a16="http://schemas.microsoft.com/office/drawing/2014/main" val="1892503344"/>
                    </a:ext>
                  </a:extLst>
                </a:gridCol>
                <a:gridCol w="2682240">
                  <a:extLst>
                    <a:ext uri="{9D8B030D-6E8A-4147-A177-3AD203B41FA5}">
                      <a16:colId xmlns:a16="http://schemas.microsoft.com/office/drawing/2014/main" val="730331990"/>
                    </a:ext>
                  </a:extLst>
                </a:gridCol>
                <a:gridCol w="2682240">
                  <a:extLst>
                    <a:ext uri="{9D8B030D-6E8A-4147-A177-3AD203B41FA5}">
                      <a16:colId xmlns:a16="http://schemas.microsoft.com/office/drawing/2014/main" val="2404967426"/>
                    </a:ext>
                  </a:extLst>
                </a:gridCol>
              </a:tblGrid>
              <a:tr h="430865">
                <a:tc>
                  <a:txBody>
                    <a:bodyPr/>
                    <a:lstStyle/>
                    <a:p>
                      <a:r>
                        <a:rPr lang="en-CA" dirty="0"/>
                        <a:t>R Data Structure</a:t>
                      </a:r>
                    </a:p>
                  </a:txBody>
                  <a:tcPr/>
                </a:tc>
                <a:tc>
                  <a:txBody>
                    <a:bodyPr/>
                    <a:lstStyle/>
                    <a:p>
                      <a:r>
                        <a:rPr lang="en-CA" dirty="0"/>
                        <a:t>Python Equivalent</a:t>
                      </a:r>
                    </a:p>
                  </a:txBody>
                  <a:tcPr/>
                </a:tc>
                <a:tc>
                  <a:txBody>
                    <a:bodyPr/>
                    <a:lstStyle/>
                    <a:p>
                      <a:r>
                        <a:rPr lang="en-CA" dirty="0"/>
                        <a:t>Similarities</a:t>
                      </a:r>
                    </a:p>
                  </a:txBody>
                  <a:tcPr/>
                </a:tc>
                <a:tc>
                  <a:txBody>
                    <a:bodyPr/>
                    <a:lstStyle/>
                    <a:p>
                      <a:r>
                        <a:rPr lang="en-CA" dirty="0"/>
                        <a:t>Differences</a:t>
                      </a:r>
                    </a:p>
                  </a:txBody>
                  <a:tcPr/>
                </a:tc>
                <a:extLst>
                  <a:ext uri="{0D108BD9-81ED-4DB2-BD59-A6C34878D82A}">
                    <a16:rowId xmlns:a16="http://schemas.microsoft.com/office/drawing/2014/main" val="426644880"/>
                  </a:ext>
                </a:extLst>
              </a:tr>
              <a:tr h="1062407">
                <a:tc>
                  <a:txBody>
                    <a:bodyPr/>
                    <a:lstStyle/>
                    <a:p>
                      <a:r>
                        <a:rPr lang="en-CA" dirty="0"/>
                        <a:t>Numeric</a:t>
                      </a:r>
                    </a:p>
                  </a:txBody>
                  <a:tcPr/>
                </a:tc>
                <a:tc>
                  <a:txBody>
                    <a:bodyPr/>
                    <a:lstStyle/>
                    <a:p>
                      <a:r>
                        <a:rPr lang="en-CA" dirty="0"/>
                        <a:t>Float64</a:t>
                      </a:r>
                    </a:p>
                  </a:txBody>
                  <a:tcPr/>
                </a:tc>
                <a:tc>
                  <a:txBody>
                    <a:bodyPr/>
                    <a:lstStyle/>
                    <a:p>
                      <a:r>
                        <a:rPr lang="en-CA" dirty="0"/>
                        <a:t>Numeric, possibly decimal-point data</a:t>
                      </a:r>
                    </a:p>
                  </a:txBody>
                  <a:tcPr/>
                </a:tc>
                <a:tc>
                  <a:txBody>
                    <a:bodyPr/>
                    <a:lstStyle/>
                    <a:p>
                      <a:r>
                        <a:rPr lang="en-CA" dirty="0"/>
                        <a:t>R Numeric includes non-decimal data; this is always Int64 in Python</a:t>
                      </a:r>
                    </a:p>
                  </a:txBody>
                  <a:tcPr/>
                </a:tc>
                <a:extLst>
                  <a:ext uri="{0D108BD9-81ED-4DB2-BD59-A6C34878D82A}">
                    <a16:rowId xmlns:a16="http://schemas.microsoft.com/office/drawing/2014/main" val="595242852"/>
                  </a:ext>
                </a:extLst>
              </a:tr>
              <a:tr h="1062407">
                <a:tc>
                  <a:txBody>
                    <a:bodyPr/>
                    <a:lstStyle/>
                    <a:p>
                      <a:r>
                        <a:rPr lang="en-CA" dirty="0"/>
                        <a:t>Integer</a:t>
                      </a:r>
                    </a:p>
                  </a:txBody>
                  <a:tcPr/>
                </a:tc>
                <a:tc>
                  <a:txBody>
                    <a:bodyPr/>
                    <a:lstStyle/>
                    <a:p>
                      <a:r>
                        <a:rPr lang="en-CA" dirty="0"/>
                        <a:t>Int64</a:t>
                      </a:r>
                    </a:p>
                  </a:txBody>
                  <a:tcPr/>
                </a:tc>
                <a:tc>
                  <a:txBody>
                    <a:bodyPr/>
                    <a:lstStyle/>
                    <a:p>
                      <a:r>
                        <a:rPr lang="en-CA" dirty="0"/>
                        <a:t>Integer data</a:t>
                      </a:r>
                    </a:p>
                  </a:txBody>
                  <a:tcPr/>
                </a:tc>
                <a:tc>
                  <a:txBody>
                    <a:bodyPr/>
                    <a:lstStyle/>
                    <a:p>
                      <a:r>
                        <a:rPr lang="en-CA" dirty="0"/>
                        <a:t>R </a:t>
                      </a:r>
                      <a:r>
                        <a:rPr lang="en-CA" dirty="0" err="1"/>
                        <a:t>Ints</a:t>
                      </a:r>
                      <a:r>
                        <a:rPr lang="en-CA" dirty="0"/>
                        <a:t> specified with L suffix; not required in Python</a:t>
                      </a:r>
                    </a:p>
                  </a:txBody>
                  <a:tcPr/>
                </a:tc>
                <a:extLst>
                  <a:ext uri="{0D108BD9-81ED-4DB2-BD59-A6C34878D82A}">
                    <a16:rowId xmlns:a16="http://schemas.microsoft.com/office/drawing/2014/main" val="3208804291"/>
                  </a:ext>
                </a:extLst>
              </a:tr>
              <a:tr h="743685">
                <a:tc>
                  <a:txBody>
                    <a:bodyPr/>
                    <a:lstStyle/>
                    <a:p>
                      <a:r>
                        <a:rPr lang="en-CA" dirty="0"/>
                        <a:t>Character</a:t>
                      </a:r>
                    </a:p>
                  </a:txBody>
                  <a:tcPr/>
                </a:tc>
                <a:tc>
                  <a:txBody>
                    <a:bodyPr/>
                    <a:lstStyle/>
                    <a:p>
                      <a:r>
                        <a:rPr lang="en-CA" dirty="0"/>
                        <a:t>String</a:t>
                      </a:r>
                    </a:p>
                  </a:txBody>
                  <a:tcPr/>
                </a:tc>
                <a:tc>
                  <a:txBody>
                    <a:bodyPr/>
                    <a:lstStyle/>
                    <a:p>
                      <a:r>
                        <a:rPr lang="en-CA" dirty="0"/>
                        <a:t>Textual data enclosed within quotation marks</a:t>
                      </a:r>
                    </a:p>
                  </a:txBody>
                  <a:tcPr/>
                </a:tc>
                <a:tc>
                  <a:txBody>
                    <a:bodyPr/>
                    <a:lstStyle/>
                    <a:p>
                      <a:endParaRPr lang="en-CA" dirty="0"/>
                    </a:p>
                  </a:txBody>
                  <a:tcPr/>
                </a:tc>
                <a:extLst>
                  <a:ext uri="{0D108BD9-81ED-4DB2-BD59-A6C34878D82A}">
                    <a16:rowId xmlns:a16="http://schemas.microsoft.com/office/drawing/2014/main" val="52602120"/>
                  </a:ext>
                </a:extLst>
              </a:tr>
              <a:tr h="743685">
                <a:tc>
                  <a:txBody>
                    <a:bodyPr/>
                    <a:lstStyle/>
                    <a:p>
                      <a:r>
                        <a:rPr lang="en-CA" dirty="0"/>
                        <a:t>Logical</a:t>
                      </a:r>
                    </a:p>
                  </a:txBody>
                  <a:tcPr/>
                </a:tc>
                <a:tc>
                  <a:txBody>
                    <a:bodyPr/>
                    <a:lstStyle/>
                    <a:p>
                      <a:r>
                        <a:rPr lang="en-CA" dirty="0"/>
                        <a:t>Boolean</a:t>
                      </a:r>
                    </a:p>
                  </a:txBody>
                  <a:tcPr/>
                </a:tc>
                <a:tc>
                  <a:txBody>
                    <a:bodyPr/>
                    <a:lstStyle/>
                    <a:p>
                      <a:r>
                        <a:rPr lang="en-CA" dirty="0"/>
                        <a:t>Logical expressions</a:t>
                      </a:r>
                    </a:p>
                  </a:txBody>
                  <a:tcPr/>
                </a:tc>
                <a:tc>
                  <a:txBody>
                    <a:bodyPr/>
                    <a:lstStyle/>
                    <a:p>
                      <a:r>
                        <a:rPr lang="en-CA" dirty="0"/>
                        <a:t>R TRUE/FALSE in full-caps; Python True/False</a:t>
                      </a:r>
                    </a:p>
                  </a:txBody>
                  <a:tcPr/>
                </a:tc>
                <a:extLst>
                  <a:ext uri="{0D108BD9-81ED-4DB2-BD59-A6C34878D82A}">
                    <a16:rowId xmlns:a16="http://schemas.microsoft.com/office/drawing/2014/main" val="150409798"/>
                  </a:ext>
                </a:extLst>
              </a:tr>
              <a:tr h="1062407">
                <a:tc>
                  <a:txBody>
                    <a:bodyPr/>
                    <a:lstStyle/>
                    <a:p>
                      <a:r>
                        <a:rPr lang="en-CA" dirty="0"/>
                        <a:t>Vector</a:t>
                      </a:r>
                    </a:p>
                  </a:txBody>
                  <a:tcPr/>
                </a:tc>
                <a:tc>
                  <a:txBody>
                    <a:bodyPr/>
                    <a:lstStyle/>
                    <a:p>
                      <a:r>
                        <a:rPr lang="en-CA" dirty="0"/>
                        <a:t>List</a:t>
                      </a:r>
                    </a:p>
                  </a:txBody>
                  <a:tcPr/>
                </a:tc>
                <a:tc>
                  <a:txBody>
                    <a:bodyPr/>
                    <a:lstStyle/>
                    <a:p>
                      <a:r>
                        <a:rPr lang="en-CA" dirty="0"/>
                        <a:t>Collections of multiple elements</a:t>
                      </a:r>
                    </a:p>
                  </a:txBody>
                  <a:tcPr/>
                </a:tc>
                <a:tc>
                  <a:txBody>
                    <a:bodyPr/>
                    <a:lstStyle/>
                    <a:p>
                      <a:r>
                        <a:rPr lang="en-CA" dirty="0"/>
                        <a:t>R Vectors hold only one type; Python Lists can hold variety of data</a:t>
                      </a:r>
                    </a:p>
                  </a:txBody>
                  <a:tcPr/>
                </a:tc>
                <a:extLst>
                  <a:ext uri="{0D108BD9-81ED-4DB2-BD59-A6C34878D82A}">
                    <a16:rowId xmlns:a16="http://schemas.microsoft.com/office/drawing/2014/main" val="1820958257"/>
                  </a:ext>
                </a:extLst>
              </a:tr>
            </a:tbl>
          </a:graphicData>
        </a:graphic>
      </p:graphicFrame>
    </p:spTree>
    <p:extLst>
      <p:ext uri="{BB962C8B-B14F-4D97-AF65-F5344CB8AC3E}">
        <p14:creationId xmlns:p14="http://schemas.microsoft.com/office/powerpoint/2010/main" val="350304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1.1 R/Python Equivalents and Near-Equivalents</a:t>
            </a:r>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14</a:t>
            </a:fld>
            <a:endParaRPr lang="en-CA"/>
          </a:p>
        </p:txBody>
      </p:sp>
      <p:graphicFrame>
        <p:nvGraphicFramePr>
          <p:cNvPr id="8" name="Table 7">
            <a:extLst>
              <a:ext uri="{FF2B5EF4-FFF2-40B4-BE49-F238E27FC236}">
                <a16:creationId xmlns:a16="http://schemas.microsoft.com/office/drawing/2014/main" id="{76139ACA-D2ED-4FF9-9969-71CF8A4D2F11}"/>
              </a:ext>
            </a:extLst>
          </p:cNvPr>
          <p:cNvGraphicFramePr>
            <a:graphicFrameLocks noGrp="1"/>
          </p:cNvGraphicFramePr>
          <p:nvPr>
            <p:extLst>
              <p:ext uri="{D42A27DB-BD31-4B8C-83A1-F6EECF244321}">
                <p14:modId xmlns:p14="http://schemas.microsoft.com/office/powerpoint/2010/main" val="2806698547"/>
              </p:ext>
            </p:extLst>
          </p:nvPr>
        </p:nvGraphicFramePr>
        <p:xfrm>
          <a:off x="731518" y="988580"/>
          <a:ext cx="10800000" cy="5095545"/>
        </p:xfrm>
        <a:graphic>
          <a:graphicData uri="http://schemas.openxmlformats.org/drawingml/2006/table">
            <a:tbl>
              <a:tblPr firstRow="1" bandRow="1">
                <a:tableStyleId>{5C22544A-7EE6-4342-B048-85BDC9FD1C3A}</a:tableStyleId>
              </a:tblPr>
              <a:tblGrid>
                <a:gridCol w="1840601">
                  <a:extLst>
                    <a:ext uri="{9D8B030D-6E8A-4147-A177-3AD203B41FA5}">
                      <a16:colId xmlns:a16="http://schemas.microsoft.com/office/drawing/2014/main" val="1780462526"/>
                    </a:ext>
                  </a:extLst>
                </a:gridCol>
                <a:gridCol w="1875995">
                  <a:extLst>
                    <a:ext uri="{9D8B030D-6E8A-4147-A177-3AD203B41FA5}">
                      <a16:colId xmlns:a16="http://schemas.microsoft.com/office/drawing/2014/main" val="1892503344"/>
                    </a:ext>
                  </a:extLst>
                </a:gridCol>
                <a:gridCol w="3386229">
                  <a:extLst>
                    <a:ext uri="{9D8B030D-6E8A-4147-A177-3AD203B41FA5}">
                      <a16:colId xmlns:a16="http://schemas.microsoft.com/office/drawing/2014/main" val="730331990"/>
                    </a:ext>
                  </a:extLst>
                </a:gridCol>
                <a:gridCol w="3697175">
                  <a:extLst>
                    <a:ext uri="{9D8B030D-6E8A-4147-A177-3AD203B41FA5}">
                      <a16:colId xmlns:a16="http://schemas.microsoft.com/office/drawing/2014/main" val="2404967426"/>
                    </a:ext>
                  </a:extLst>
                </a:gridCol>
              </a:tblGrid>
              <a:tr h="614594">
                <a:tc>
                  <a:txBody>
                    <a:bodyPr/>
                    <a:lstStyle/>
                    <a:p>
                      <a:r>
                        <a:rPr lang="en-CA" dirty="0"/>
                        <a:t>R Data Structure</a:t>
                      </a:r>
                    </a:p>
                  </a:txBody>
                  <a:tcPr/>
                </a:tc>
                <a:tc>
                  <a:txBody>
                    <a:bodyPr/>
                    <a:lstStyle/>
                    <a:p>
                      <a:r>
                        <a:rPr lang="en-CA" dirty="0"/>
                        <a:t>Python Equivalent</a:t>
                      </a:r>
                    </a:p>
                  </a:txBody>
                  <a:tcPr/>
                </a:tc>
                <a:tc>
                  <a:txBody>
                    <a:bodyPr/>
                    <a:lstStyle/>
                    <a:p>
                      <a:r>
                        <a:rPr lang="en-CA" dirty="0"/>
                        <a:t>Similarities</a:t>
                      </a:r>
                    </a:p>
                  </a:txBody>
                  <a:tcPr/>
                </a:tc>
                <a:tc>
                  <a:txBody>
                    <a:bodyPr/>
                    <a:lstStyle/>
                    <a:p>
                      <a:r>
                        <a:rPr lang="en-CA" dirty="0"/>
                        <a:t>Differences</a:t>
                      </a:r>
                    </a:p>
                  </a:txBody>
                  <a:tcPr/>
                </a:tc>
                <a:extLst>
                  <a:ext uri="{0D108BD9-81ED-4DB2-BD59-A6C34878D82A}">
                    <a16:rowId xmlns:a16="http://schemas.microsoft.com/office/drawing/2014/main" val="426644880"/>
                  </a:ext>
                </a:extLst>
              </a:tr>
              <a:tr h="945227">
                <a:tc>
                  <a:txBody>
                    <a:bodyPr/>
                    <a:lstStyle/>
                    <a:p>
                      <a:r>
                        <a:rPr lang="en-CA" dirty="0"/>
                        <a:t>Vector</a:t>
                      </a:r>
                    </a:p>
                  </a:txBody>
                  <a:tcPr/>
                </a:tc>
                <a:tc>
                  <a:txBody>
                    <a:bodyPr/>
                    <a:lstStyle/>
                    <a:p>
                      <a:r>
                        <a:rPr lang="en-CA" dirty="0"/>
                        <a:t>List</a:t>
                      </a:r>
                    </a:p>
                  </a:txBody>
                  <a:tcPr/>
                </a:tc>
                <a:tc>
                  <a:txBody>
                    <a:bodyPr/>
                    <a:lstStyle/>
                    <a:p>
                      <a:r>
                        <a:rPr lang="en-CA" dirty="0"/>
                        <a:t>Collections of multiple elements</a:t>
                      </a:r>
                    </a:p>
                  </a:txBody>
                  <a:tcPr/>
                </a:tc>
                <a:tc>
                  <a:txBody>
                    <a:bodyPr/>
                    <a:lstStyle/>
                    <a:p>
                      <a:r>
                        <a:rPr lang="en-CA" dirty="0"/>
                        <a:t>R Vectors hold only one type; Python Lists can hold variety of data</a:t>
                      </a:r>
                    </a:p>
                  </a:txBody>
                  <a:tcPr/>
                </a:tc>
                <a:extLst>
                  <a:ext uri="{0D108BD9-81ED-4DB2-BD59-A6C34878D82A}">
                    <a16:rowId xmlns:a16="http://schemas.microsoft.com/office/drawing/2014/main" val="595242852"/>
                  </a:ext>
                </a:extLst>
              </a:tr>
              <a:tr h="1064375">
                <a:tc>
                  <a:txBody>
                    <a:bodyPr/>
                    <a:lstStyle/>
                    <a:p>
                      <a:r>
                        <a:rPr lang="en-CA" dirty="0"/>
                        <a:t>Matrix</a:t>
                      </a:r>
                    </a:p>
                  </a:txBody>
                  <a:tcPr/>
                </a:tc>
                <a:tc>
                  <a:txBody>
                    <a:bodyPr/>
                    <a:lstStyle/>
                    <a:p>
                      <a:r>
                        <a:rPr lang="en-CA" dirty="0"/>
                        <a:t>Matrix (`</a:t>
                      </a:r>
                      <a:r>
                        <a:rPr lang="en-CA" dirty="0" err="1"/>
                        <a:t>numpy</a:t>
                      </a:r>
                      <a:r>
                        <a:rPr lang="en-CA" dirty="0"/>
                        <a:t>` package)</a:t>
                      </a:r>
                    </a:p>
                  </a:txBody>
                  <a:tcPr/>
                </a:tc>
                <a:tc>
                  <a:txBody>
                    <a:bodyPr/>
                    <a:lstStyle/>
                    <a:p>
                      <a:r>
                        <a:rPr lang="en-CA" dirty="0"/>
                        <a:t>2-Dimensional collection of numeric or string data points</a:t>
                      </a:r>
                    </a:p>
                  </a:txBody>
                  <a:tcPr/>
                </a:tc>
                <a:tc>
                  <a:txBody>
                    <a:bodyPr/>
                    <a:lstStyle/>
                    <a:p>
                      <a:r>
                        <a:rPr lang="en-CA" dirty="0"/>
                        <a:t>Matrix not native to Python, used in `</a:t>
                      </a:r>
                      <a:r>
                        <a:rPr lang="en-CA" dirty="0" err="1"/>
                        <a:t>numpy</a:t>
                      </a:r>
                      <a:r>
                        <a:rPr lang="en-CA" dirty="0"/>
                        <a:t>` package for efficient computing</a:t>
                      </a:r>
                    </a:p>
                  </a:txBody>
                  <a:tcPr/>
                </a:tc>
                <a:extLst>
                  <a:ext uri="{0D108BD9-81ED-4DB2-BD59-A6C34878D82A}">
                    <a16:rowId xmlns:a16="http://schemas.microsoft.com/office/drawing/2014/main" val="3208804291"/>
                  </a:ext>
                </a:extLst>
              </a:tr>
              <a:tr h="1064375">
                <a:tc>
                  <a:txBody>
                    <a:bodyPr/>
                    <a:lstStyle/>
                    <a:p>
                      <a:r>
                        <a:rPr lang="en-CA" dirty="0"/>
                        <a:t>Array</a:t>
                      </a:r>
                    </a:p>
                  </a:txBody>
                  <a:tcPr/>
                </a:tc>
                <a:tc>
                  <a:txBody>
                    <a:bodyPr/>
                    <a:lstStyle/>
                    <a:p>
                      <a:r>
                        <a:rPr lang="en-CA" dirty="0"/>
                        <a:t>Array (`</a:t>
                      </a:r>
                      <a:r>
                        <a:rPr lang="en-CA" dirty="0" err="1"/>
                        <a:t>numpy</a:t>
                      </a:r>
                      <a:r>
                        <a:rPr lang="en-CA" dirty="0"/>
                        <a:t>` package)</a:t>
                      </a:r>
                    </a:p>
                  </a:txBody>
                  <a:tcPr/>
                </a:tc>
                <a:tc>
                  <a:txBody>
                    <a:bodyPr/>
                    <a:lstStyle/>
                    <a:p>
                      <a:r>
                        <a:rPr lang="en-CA" dirty="0"/>
                        <a:t>N-Dimensional collection of numeric or string data points</a:t>
                      </a:r>
                    </a:p>
                  </a:txBody>
                  <a:tcPr/>
                </a:tc>
                <a:tc>
                  <a:txBody>
                    <a:bodyPr/>
                    <a:lstStyle/>
                    <a:p>
                      <a:r>
                        <a:rPr lang="en-CA" dirty="0"/>
                        <a:t>Array not native to Python as with Matrix; imported for similar use through `</a:t>
                      </a:r>
                      <a:r>
                        <a:rPr lang="en-CA" dirty="0" err="1"/>
                        <a:t>numpy</a:t>
                      </a:r>
                      <a:r>
                        <a:rPr lang="en-CA" dirty="0"/>
                        <a:t>`</a:t>
                      </a:r>
                    </a:p>
                  </a:txBody>
                  <a:tcPr/>
                </a:tc>
                <a:extLst>
                  <a:ext uri="{0D108BD9-81ED-4DB2-BD59-A6C34878D82A}">
                    <a16:rowId xmlns:a16="http://schemas.microsoft.com/office/drawing/2014/main" val="52602120"/>
                  </a:ext>
                </a:extLst>
              </a:tr>
              <a:tr h="1381488">
                <a:tc>
                  <a:txBody>
                    <a:bodyPr/>
                    <a:lstStyle/>
                    <a:p>
                      <a:r>
                        <a:rPr lang="en-CA" dirty="0"/>
                        <a:t>Data Frame</a:t>
                      </a:r>
                    </a:p>
                  </a:txBody>
                  <a:tcPr/>
                </a:tc>
                <a:tc>
                  <a:txBody>
                    <a:bodyPr/>
                    <a:lstStyle/>
                    <a:p>
                      <a:r>
                        <a:rPr lang="en-CA" dirty="0" err="1"/>
                        <a:t>DataFrame</a:t>
                      </a:r>
                      <a:r>
                        <a:rPr lang="en-CA" dirty="0"/>
                        <a:t> (`pandas` package)</a:t>
                      </a:r>
                    </a:p>
                  </a:txBody>
                  <a:tcPr/>
                </a:tc>
                <a:tc>
                  <a:txBody>
                    <a:bodyPr/>
                    <a:lstStyle/>
                    <a:p>
                      <a:r>
                        <a:rPr lang="en-CA" dirty="0"/>
                        <a:t>Tabular format holding data in named columns</a:t>
                      </a:r>
                    </a:p>
                  </a:txBody>
                  <a:tcPr/>
                </a:tc>
                <a:tc>
                  <a:txBody>
                    <a:bodyPr/>
                    <a:lstStyle/>
                    <a:p>
                      <a:r>
                        <a:rPr lang="en-CA" dirty="0"/>
                        <a:t>Pandas </a:t>
                      </a:r>
                      <a:r>
                        <a:rPr lang="en-CA" dirty="0" err="1"/>
                        <a:t>DataFrame</a:t>
                      </a:r>
                      <a:r>
                        <a:rPr lang="en-CA" dirty="0"/>
                        <a:t> used in actual work more, while R Data Frame superseded by `</a:t>
                      </a:r>
                      <a:r>
                        <a:rPr lang="en-CA" dirty="0" err="1"/>
                        <a:t>tibble</a:t>
                      </a:r>
                      <a:r>
                        <a:rPr lang="en-CA" dirty="0"/>
                        <a:t>` in hands-on work</a:t>
                      </a:r>
                    </a:p>
                  </a:txBody>
                  <a:tcPr/>
                </a:tc>
                <a:extLst>
                  <a:ext uri="{0D108BD9-81ED-4DB2-BD59-A6C34878D82A}">
                    <a16:rowId xmlns:a16="http://schemas.microsoft.com/office/drawing/2014/main" val="150409798"/>
                  </a:ext>
                </a:extLst>
              </a:tr>
            </a:tbl>
          </a:graphicData>
        </a:graphic>
      </p:graphicFrame>
    </p:spTree>
    <p:extLst>
      <p:ext uri="{BB962C8B-B14F-4D97-AF65-F5344CB8AC3E}">
        <p14:creationId xmlns:p14="http://schemas.microsoft.com/office/powerpoint/2010/main" val="177736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1.2 Control Flow in R</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p:txBody>
          <a:bodyPr/>
          <a:lstStyle/>
          <a:p>
            <a:r>
              <a:rPr lang="en-CA" dirty="0"/>
              <a:t>Storing data is all well and good, but we want to </a:t>
            </a:r>
            <a:r>
              <a:rPr lang="en-CA" i="1" dirty="0"/>
              <a:t>do things</a:t>
            </a:r>
            <a:r>
              <a:rPr lang="en-CA" dirty="0"/>
              <a:t> with it</a:t>
            </a:r>
          </a:p>
          <a:p>
            <a:r>
              <a:rPr lang="en-CA" dirty="0"/>
              <a:t>Chief advantage of computers over people: computers excel at repetitive, clearly-defined actions</a:t>
            </a:r>
          </a:p>
          <a:p>
            <a:pPr lvl="1"/>
            <a:r>
              <a:rPr lang="en-CA" dirty="0"/>
              <a:t>Control Flow is how we establish what to do, in what order, and how to do it</a:t>
            </a:r>
          </a:p>
          <a:p>
            <a:r>
              <a:rPr lang="en-CA" dirty="0"/>
              <a:t>Chief methods</a:t>
            </a:r>
          </a:p>
          <a:p>
            <a:pPr lvl="1"/>
            <a:r>
              <a:rPr lang="en-CA" dirty="0"/>
              <a:t>1. Conditional statements</a:t>
            </a:r>
          </a:p>
          <a:p>
            <a:pPr lvl="2"/>
            <a:r>
              <a:rPr lang="en-CA" dirty="0"/>
              <a:t>Provide condition and action to complete if it’s TRUE, action to complete if FALSE</a:t>
            </a:r>
          </a:p>
          <a:p>
            <a:pPr lvl="3"/>
            <a:r>
              <a:rPr lang="en-CA" dirty="0"/>
              <a:t>Can have many structures, including “if not </a:t>
            </a:r>
            <a:r>
              <a:rPr lang="en-CA" dirty="0" err="1"/>
              <a:t>condition_a</a:t>
            </a:r>
            <a:r>
              <a:rPr lang="en-CA" dirty="0"/>
              <a:t> but </a:t>
            </a:r>
            <a:r>
              <a:rPr lang="en-CA" dirty="0" err="1"/>
              <a:t>condition_b</a:t>
            </a:r>
            <a:r>
              <a:rPr lang="en-CA" dirty="0"/>
              <a:t>”, and instructions for if no conditions are met</a:t>
            </a:r>
          </a:p>
          <a:p>
            <a:pPr lvl="1"/>
            <a:r>
              <a:rPr lang="en-CA" dirty="0"/>
              <a:t>2. Loops</a:t>
            </a:r>
          </a:p>
          <a:p>
            <a:pPr lvl="2"/>
            <a:r>
              <a:rPr lang="en-CA" dirty="0"/>
              <a:t>Instructions to repeat as long as some condition met </a:t>
            </a:r>
          </a:p>
          <a:p>
            <a:pPr lvl="3"/>
            <a:r>
              <a:rPr lang="en-CA" dirty="0"/>
              <a:t>“For” loops: repeat a specified number of times</a:t>
            </a:r>
          </a:p>
          <a:p>
            <a:pPr lvl="3"/>
            <a:r>
              <a:rPr lang="en-CA" dirty="0"/>
              <a:t>“while” loops: repeat an ambiguous number of times</a:t>
            </a:r>
          </a:p>
          <a:p>
            <a:pPr lvl="1"/>
            <a:endParaRPr lang="en-CA" dirty="0"/>
          </a:p>
          <a:p>
            <a:pPr lvl="1"/>
            <a:endParaRPr lang="en-CA" dirty="0"/>
          </a:p>
          <a:p>
            <a:pPr lvl="2"/>
            <a:endParaRPr lang="en-CA" dirty="0"/>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15</a:t>
            </a:fld>
            <a:endParaRPr lang="en-CA"/>
          </a:p>
        </p:txBody>
      </p:sp>
    </p:spTree>
    <p:extLst>
      <p:ext uri="{BB962C8B-B14F-4D97-AF65-F5344CB8AC3E}">
        <p14:creationId xmlns:p14="http://schemas.microsoft.com/office/powerpoint/2010/main" val="48717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1.2 Control Flow in R</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p:txBody>
          <a:bodyPr/>
          <a:lstStyle/>
          <a:p>
            <a:r>
              <a:rPr lang="en-CA" dirty="0"/>
              <a:t>Chief methods (</a:t>
            </a:r>
            <a:r>
              <a:rPr lang="en-CA" dirty="0" err="1"/>
              <a:t>cont</a:t>
            </a:r>
            <a:r>
              <a:rPr lang="en-CA" dirty="0"/>
              <a:t>)</a:t>
            </a:r>
          </a:p>
          <a:p>
            <a:pPr lvl="1"/>
            <a:r>
              <a:rPr lang="en-CA" dirty="0"/>
              <a:t>3. Functions</a:t>
            </a:r>
          </a:p>
          <a:p>
            <a:pPr lvl="2"/>
            <a:r>
              <a:rPr lang="en-CA" dirty="0"/>
              <a:t>Assign specific instructions to one object, which can be called repeatedly (with altered inputs) to perform similar processes cleanly</a:t>
            </a:r>
          </a:p>
          <a:p>
            <a:pPr lvl="2"/>
            <a:r>
              <a:rPr lang="en-CA" dirty="0"/>
              <a:t>Technically, anything that can be done with a function can also be done without, but in a worse and painful manner</a:t>
            </a:r>
          </a:p>
          <a:p>
            <a:pPr marL="457200" lvl="1" indent="0">
              <a:buNone/>
            </a:pPr>
            <a:endParaRPr lang="en-CA" dirty="0"/>
          </a:p>
          <a:p>
            <a:pPr lvl="1"/>
            <a:endParaRPr lang="en-CA" dirty="0"/>
          </a:p>
          <a:p>
            <a:pPr lvl="2"/>
            <a:endParaRPr lang="en-CA" dirty="0"/>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16</a:t>
            </a:fld>
            <a:endParaRPr lang="en-CA"/>
          </a:p>
        </p:txBody>
      </p:sp>
    </p:spTree>
    <p:extLst>
      <p:ext uri="{BB962C8B-B14F-4D97-AF65-F5344CB8AC3E}">
        <p14:creationId xmlns:p14="http://schemas.microsoft.com/office/powerpoint/2010/main" val="200719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4A32-89FB-48C2-8F61-67CBC9102761}"/>
              </a:ext>
            </a:extLst>
          </p:cNvPr>
          <p:cNvSpPr>
            <a:spLocks noGrp="1"/>
          </p:cNvSpPr>
          <p:nvPr>
            <p:ph type="title"/>
          </p:nvPr>
        </p:nvSpPr>
        <p:spPr/>
        <p:txBody>
          <a:bodyPr/>
          <a:lstStyle/>
          <a:p>
            <a:r>
              <a:rPr lang="en-CA" dirty="0"/>
              <a:t>Section 1 </a:t>
            </a:r>
          </a:p>
        </p:txBody>
      </p:sp>
      <p:sp>
        <p:nvSpPr>
          <p:cNvPr id="3" name="Text Placeholder 2">
            <a:extLst>
              <a:ext uri="{FF2B5EF4-FFF2-40B4-BE49-F238E27FC236}">
                <a16:creationId xmlns:a16="http://schemas.microsoft.com/office/drawing/2014/main" id="{9732B5FC-D4DC-4FD1-AA61-709C1B03B8F9}"/>
              </a:ext>
            </a:extLst>
          </p:cNvPr>
          <p:cNvSpPr>
            <a:spLocks noGrp="1"/>
          </p:cNvSpPr>
          <p:nvPr>
            <p:ph type="body" sz="quarter" idx="10"/>
          </p:nvPr>
        </p:nvSpPr>
        <p:spPr/>
        <p:txBody>
          <a:bodyPr/>
          <a:lstStyle/>
          <a:p>
            <a:r>
              <a:rPr lang="en-CA" dirty="0"/>
              <a:t>Heading to </a:t>
            </a:r>
            <a:r>
              <a:rPr lang="en-CA" dirty="0" err="1"/>
              <a:t>Rstudio</a:t>
            </a:r>
            <a:r>
              <a:rPr lang="en-CA" dirty="0"/>
              <a:t>!</a:t>
            </a:r>
          </a:p>
        </p:txBody>
      </p:sp>
    </p:spTree>
    <p:extLst>
      <p:ext uri="{BB962C8B-B14F-4D97-AF65-F5344CB8AC3E}">
        <p14:creationId xmlns:p14="http://schemas.microsoft.com/office/powerpoint/2010/main" val="264028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4A32-89FB-48C2-8F61-67CBC9102761}"/>
              </a:ext>
            </a:extLst>
          </p:cNvPr>
          <p:cNvSpPr>
            <a:spLocks noGrp="1"/>
          </p:cNvSpPr>
          <p:nvPr>
            <p:ph type="title"/>
          </p:nvPr>
        </p:nvSpPr>
        <p:spPr/>
        <p:txBody>
          <a:bodyPr/>
          <a:lstStyle/>
          <a:p>
            <a:r>
              <a:rPr lang="en-CA" dirty="0"/>
              <a:t>Section 2 </a:t>
            </a:r>
          </a:p>
        </p:txBody>
      </p:sp>
      <p:sp>
        <p:nvSpPr>
          <p:cNvPr id="3" name="Text Placeholder 2">
            <a:extLst>
              <a:ext uri="{FF2B5EF4-FFF2-40B4-BE49-F238E27FC236}">
                <a16:creationId xmlns:a16="http://schemas.microsoft.com/office/drawing/2014/main" id="{9732B5FC-D4DC-4FD1-AA61-709C1B03B8F9}"/>
              </a:ext>
            </a:extLst>
          </p:cNvPr>
          <p:cNvSpPr>
            <a:spLocks noGrp="1"/>
          </p:cNvSpPr>
          <p:nvPr>
            <p:ph type="body" sz="quarter" idx="10"/>
          </p:nvPr>
        </p:nvSpPr>
        <p:spPr/>
        <p:txBody>
          <a:bodyPr/>
          <a:lstStyle/>
          <a:p>
            <a:r>
              <a:rPr lang="en-CA" dirty="0"/>
              <a:t>Best Practices for R Programming</a:t>
            </a:r>
          </a:p>
        </p:txBody>
      </p:sp>
    </p:spTree>
    <p:extLst>
      <p:ext uri="{BB962C8B-B14F-4D97-AF65-F5344CB8AC3E}">
        <p14:creationId xmlns:p14="http://schemas.microsoft.com/office/powerpoint/2010/main" val="261495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2. Best Practices for R Programming</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p:txBody>
          <a:bodyPr/>
          <a:lstStyle/>
          <a:p>
            <a:r>
              <a:rPr lang="en-CA" u="sng" dirty="0"/>
              <a:t>Just because code runs, and even gets the desired output, doesn’t mean it’s good!</a:t>
            </a:r>
          </a:p>
          <a:p>
            <a:r>
              <a:rPr lang="en-CA" dirty="0"/>
              <a:t>What is bad code?</a:t>
            </a:r>
          </a:p>
          <a:p>
            <a:pPr lvl="1"/>
            <a:r>
              <a:rPr lang="en-CA" b="1" dirty="0"/>
              <a:t>Unclear</a:t>
            </a:r>
          </a:p>
          <a:p>
            <a:pPr lvl="2"/>
            <a:r>
              <a:rPr lang="en-CA" dirty="0"/>
              <a:t>Hard to tell </a:t>
            </a:r>
            <a:r>
              <a:rPr lang="en-CA" u="sng" dirty="0"/>
              <a:t>what</a:t>
            </a:r>
            <a:r>
              <a:rPr lang="en-CA" dirty="0"/>
              <a:t> it’s doing</a:t>
            </a:r>
          </a:p>
          <a:p>
            <a:pPr lvl="2"/>
            <a:r>
              <a:rPr lang="en-CA" dirty="0"/>
              <a:t>Hard to tell </a:t>
            </a:r>
            <a:r>
              <a:rPr lang="en-CA" u="sng" dirty="0"/>
              <a:t>why</a:t>
            </a:r>
            <a:r>
              <a:rPr lang="en-CA" dirty="0"/>
              <a:t> it’s making each step</a:t>
            </a:r>
          </a:p>
          <a:p>
            <a:pPr lvl="1"/>
            <a:r>
              <a:rPr lang="en-CA" b="1" dirty="0"/>
              <a:t>Complex</a:t>
            </a:r>
          </a:p>
          <a:p>
            <a:pPr lvl="2"/>
            <a:r>
              <a:rPr lang="en-CA" dirty="0"/>
              <a:t>Unnecessary pieces</a:t>
            </a:r>
          </a:p>
          <a:p>
            <a:pPr lvl="3"/>
            <a:r>
              <a:rPr lang="en-CA" dirty="0"/>
              <a:t>Calls of </a:t>
            </a:r>
            <a:r>
              <a:rPr lang="en-CA" dirty="0" err="1"/>
              <a:t>DataFrames</a:t>
            </a:r>
            <a:r>
              <a:rPr lang="en-CA" dirty="0"/>
              <a:t> (to check column names) left in</a:t>
            </a:r>
          </a:p>
          <a:p>
            <a:pPr lvl="1"/>
            <a:r>
              <a:rPr lang="en-CA" b="1" dirty="0"/>
              <a:t>Inefficient </a:t>
            </a:r>
            <a:r>
              <a:rPr lang="en-CA" dirty="0"/>
              <a:t>(probably not major concern yet)</a:t>
            </a:r>
          </a:p>
          <a:p>
            <a:pPr lvl="2"/>
            <a:r>
              <a:rPr lang="en-CA" dirty="0"/>
              <a:t>Avoid running loops over full </a:t>
            </a:r>
            <a:r>
              <a:rPr lang="en-CA" dirty="0" err="1"/>
              <a:t>dataframes</a:t>
            </a:r>
            <a:r>
              <a:rPr lang="en-CA" dirty="0"/>
              <a:t>; use specific functions meant for it</a:t>
            </a:r>
          </a:p>
          <a:p>
            <a:pPr lvl="2"/>
            <a:r>
              <a:rPr lang="en-CA" dirty="0"/>
              <a:t>Setting redundant functions</a:t>
            </a:r>
          </a:p>
          <a:p>
            <a:endParaRPr lang="en-CA" dirty="0"/>
          </a:p>
          <a:p>
            <a:pPr lvl="1"/>
            <a:endParaRPr lang="en-CA" dirty="0"/>
          </a:p>
          <a:p>
            <a:pPr lvl="1"/>
            <a:endParaRPr lang="en-CA" dirty="0"/>
          </a:p>
          <a:p>
            <a:pPr lvl="2"/>
            <a:endParaRPr lang="en-CA" dirty="0"/>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19</a:t>
            </a:fld>
            <a:endParaRPr lang="en-CA"/>
          </a:p>
        </p:txBody>
      </p:sp>
    </p:spTree>
    <p:extLst>
      <p:ext uri="{BB962C8B-B14F-4D97-AF65-F5344CB8AC3E}">
        <p14:creationId xmlns:p14="http://schemas.microsoft.com/office/powerpoint/2010/main" val="355687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D01EE-A199-4934-BE7C-5A7D480A5FEF}"/>
              </a:ext>
            </a:extLst>
          </p:cNvPr>
          <p:cNvSpPr>
            <a:spLocks noGrp="1"/>
          </p:cNvSpPr>
          <p:nvPr>
            <p:ph type="title"/>
          </p:nvPr>
        </p:nvSpPr>
        <p:spPr/>
        <p:txBody>
          <a:bodyPr/>
          <a:lstStyle/>
          <a:p>
            <a:r>
              <a:rPr lang="en-CA" dirty="0"/>
              <a:t>R Workshops Roadmap</a:t>
            </a:r>
          </a:p>
        </p:txBody>
      </p:sp>
      <p:sp>
        <p:nvSpPr>
          <p:cNvPr id="6" name="Content Placeholder 5">
            <a:extLst>
              <a:ext uri="{FF2B5EF4-FFF2-40B4-BE49-F238E27FC236}">
                <a16:creationId xmlns:a16="http://schemas.microsoft.com/office/drawing/2014/main" id="{65C248AC-3F7B-46C4-B1DA-2FB8FE6BC155}"/>
              </a:ext>
            </a:extLst>
          </p:cNvPr>
          <p:cNvSpPr>
            <a:spLocks noGrp="1"/>
          </p:cNvSpPr>
          <p:nvPr>
            <p:ph idx="1"/>
          </p:nvPr>
        </p:nvSpPr>
        <p:spPr/>
        <p:txBody>
          <a:bodyPr/>
          <a:lstStyle/>
          <a:p>
            <a:r>
              <a:rPr lang="en-CA" dirty="0"/>
              <a:t>R Workshop 1: Today</a:t>
            </a:r>
          </a:p>
          <a:p>
            <a:pPr lvl="1"/>
            <a:r>
              <a:rPr lang="en-CA" dirty="0"/>
              <a:t>Working in basic R, general topics</a:t>
            </a:r>
          </a:p>
          <a:p>
            <a:pPr lvl="1"/>
            <a:r>
              <a:rPr lang="en-CA" dirty="0"/>
              <a:t>1. Review data structures and manipulation</a:t>
            </a:r>
          </a:p>
          <a:p>
            <a:pPr lvl="1"/>
            <a:r>
              <a:rPr lang="en-CA" dirty="0"/>
              <a:t>2. Best practices for R programming</a:t>
            </a:r>
          </a:p>
          <a:p>
            <a:endParaRPr lang="en-CA" dirty="0"/>
          </a:p>
          <a:p>
            <a:r>
              <a:rPr lang="en-CA" dirty="0"/>
              <a:t>R Workshop 2: Tomorrow</a:t>
            </a:r>
          </a:p>
          <a:p>
            <a:pPr lvl="1"/>
            <a:r>
              <a:rPr lang="en-CA" dirty="0"/>
              <a:t>Dive into specific industry-standard data analysis library (</a:t>
            </a:r>
            <a:r>
              <a:rPr lang="en-CA" i="1" dirty="0" err="1"/>
              <a:t>Tidyverse</a:t>
            </a:r>
            <a:r>
              <a:rPr lang="en-CA" i="1" dirty="0"/>
              <a:t>)</a:t>
            </a:r>
          </a:p>
          <a:p>
            <a:pPr lvl="1"/>
            <a:r>
              <a:rPr lang="en-CA" dirty="0"/>
              <a:t>3. Introduction to data cleaning: `</a:t>
            </a:r>
            <a:r>
              <a:rPr lang="en-CA" dirty="0" err="1"/>
              <a:t>dplyr</a:t>
            </a:r>
            <a:r>
              <a:rPr lang="en-CA" dirty="0"/>
              <a:t>`</a:t>
            </a:r>
          </a:p>
          <a:p>
            <a:pPr lvl="1"/>
            <a:r>
              <a:rPr lang="en-CA" dirty="0"/>
              <a:t>4. Introduction to data visualization: `ggplot2`</a:t>
            </a:r>
          </a:p>
          <a:p>
            <a:endParaRPr lang="en-CA" dirty="0"/>
          </a:p>
          <a:p>
            <a:pPr marL="457200" lvl="1" indent="0">
              <a:buNone/>
            </a:pPr>
            <a:endParaRPr lang="en-CA" dirty="0"/>
          </a:p>
          <a:p>
            <a:pPr lvl="1"/>
            <a:endParaRPr lang="en-CA" dirty="0"/>
          </a:p>
          <a:p>
            <a:endParaRPr lang="en-CA" dirty="0"/>
          </a:p>
          <a:p>
            <a:pPr lvl="1"/>
            <a:endParaRPr lang="en-CA" dirty="0"/>
          </a:p>
          <a:p>
            <a:pPr lvl="1"/>
            <a:endParaRPr lang="en-CA" dirty="0"/>
          </a:p>
          <a:p>
            <a:pPr marL="457200" lvl="1" indent="0">
              <a:buNone/>
            </a:pPr>
            <a:endParaRPr lang="en-CA" dirty="0"/>
          </a:p>
          <a:p>
            <a:pPr lvl="1"/>
            <a:endParaRPr lang="en-CA" dirty="0"/>
          </a:p>
          <a:p>
            <a:endParaRPr lang="en-CA" dirty="0"/>
          </a:p>
          <a:p>
            <a:pPr marL="0" indent="0">
              <a:buNone/>
            </a:pPr>
            <a:endParaRPr lang="en-CA" dirty="0"/>
          </a:p>
          <a:p>
            <a:endParaRPr lang="en-CA" dirty="0"/>
          </a:p>
        </p:txBody>
      </p:sp>
      <p:sp>
        <p:nvSpPr>
          <p:cNvPr id="2" name="Slide Number Placeholder 1">
            <a:extLst>
              <a:ext uri="{FF2B5EF4-FFF2-40B4-BE49-F238E27FC236}">
                <a16:creationId xmlns:a16="http://schemas.microsoft.com/office/drawing/2014/main" id="{DF8D9E4E-32CF-4964-AA2C-9974BCD76956}"/>
              </a:ext>
            </a:extLst>
          </p:cNvPr>
          <p:cNvSpPr>
            <a:spLocks noGrp="1"/>
          </p:cNvSpPr>
          <p:nvPr>
            <p:ph type="sldNum" sz="quarter" idx="10"/>
          </p:nvPr>
        </p:nvSpPr>
        <p:spPr/>
        <p:txBody>
          <a:bodyPr/>
          <a:lstStyle/>
          <a:p>
            <a:fld id="{4E4B365A-F164-4486-A362-1212BCCB0DBA}" type="slidenum">
              <a:rPr lang="en-CA" smtClean="0"/>
              <a:t>2</a:t>
            </a:fld>
            <a:endParaRPr lang="en-CA" dirty="0"/>
          </a:p>
        </p:txBody>
      </p:sp>
    </p:spTree>
    <p:extLst>
      <p:ext uri="{BB962C8B-B14F-4D97-AF65-F5344CB8AC3E}">
        <p14:creationId xmlns:p14="http://schemas.microsoft.com/office/powerpoint/2010/main" val="1906150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2. Best Practices for R Programming</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p:txBody>
          <a:bodyPr/>
          <a:lstStyle/>
          <a:p>
            <a:r>
              <a:rPr lang="en-CA" b="1" u="sng" dirty="0"/>
              <a:t>Clarity</a:t>
            </a:r>
            <a:r>
              <a:rPr lang="en-CA" dirty="0"/>
              <a:t> is our major focus</a:t>
            </a:r>
          </a:p>
          <a:p>
            <a:pPr lvl="1"/>
            <a:r>
              <a:rPr lang="en-CA" dirty="0"/>
              <a:t>Even when you’re working “alone” you’re still collaborating with your future self</a:t>
            </a:r>
          </a:p>
          <a:p>
            <a:pPr lvl="2"/>
            <a:r>
              <a:rPr lang="en-CA" dirty="0"/>
              <a:t>Gap between writing code and reading it again -&gt; you forget about how it works, why you wrote it a certain way, </a:t>
            </a:r>
            <a:r>
              <a:rPr lang="en-CA" dirty="0" err="1"/>
              <a:t>etc</a:t>
            </a:r>
            <a:endParaRPr lang="en-CA" dirty="0"/>
          </a:p>
          <a:p>
            <a:pPr lvl="1"/>
            <a:r>
              <a:rPr lang="en-CA" dirty="0"/>
              <a:t>Even worse for others reading your code, who never planned/wrote it!</a:t>
            </a:r>
          </a:p>
          <a:p>
            <a:r>
              <a:rPr lang="en-CA" dirty="0"/>
              <a:t>How?</a:t>
            </a:r>
          </a:p>
          <a:p>
            <a:pPr lvl="1"/>
            <a:r>
              <a:rPr lang="en-CA" dirty="0"/>
              <a:t>Correct indentation, line spacing</a:t>
            </a:r>
          </a:p>
          <a:p>
            <a:pPr lvl="1"/>
            <a:r>
              <a:rPr lang="en-CA" dirty="0"/>
              <a:t>Descriptive variable, function names</a:t>
            </a:r>
          </a:p>
          <a:p>
            <a:pPr lvl="1"/>
            <a:r>
              <a:rPr lang="en-CA" dirty="0"/>
              <a:t>Commenting code</a:t>
            </a:r>
          </a:p>
          <a:p>
            <a:r>
              <a:rPr lang="en-CA" dirty="0"/>
              <a:t>Also:</a:t>
            </a:r>
          </a:p>
          <a:p>
            <a:pPr lvl="1"/>
            <a:r>
              <a:rPr lang="en-CA" dirty="0"/>
              <a:t>Other techniques that make your code easier to work with, for you and others</a:t>
            </a:r>
          </a:p>
          <a:p>
            <a:pPr lvl="1"/>
            <a:endParaRPr lang="en-CA" dirty="0"/>
          </a:p>
          <a:p>
            <a:endParaRPr lang="en-CA" dirty="0"/>
          </a:p>
          <a:p>
            <a:pPr lvl="1"/>
            <a:endParaRPr lang="en-CA" dirty="0"/>
          </a:p>
          <a:p>
            <a:pPr lvl="1"/>
            <a:endParaRPr lang="en-CA" dirty="0"/>
          </a:p>
          <a:p>
            <a:pPr lvl="2"/>
            <a:endParaRPr lang="en-CA" dirty="0"/>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20</a:t>
            </a:fld>
            <a:endParaRPr lang="en-CA"/>
          </a:p>
        </p:txBody>
      </p:sp>
    </p:spTree>
    <p:extLst>
      <p:ext uri="{BB962C8B-B14F-4D97-AF65-F5344CB8AC3E}">
        <p14:creationId xmlns:p14="http://schemas.microsoft.com/office/powerpoint/2010/main" val="4222758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4A32-89FB-48C2-8F61-67CBC9102761}"/>
              </a:ext>
            </a:extLst>
          </p:cNvPr>
          <p:cNvSpPr>
            <a:spLocks noGrp="1"/>
          </p:cNvSpPr>
          <p:nvPr>
            <p:ph type="title"/>
          </p:nvPr>
        </p:nvSpPr>
        <p:spPr/>
        <p:txBody>
          <a:bodyPr/>
          <a:lstStyle/>
          <a:p>
            <a:r>
              <a:rPr lang="en-CA" dirty="0"/>
              <a:t>Section 2 </a:t>
            </a:r>
          </a:p>
        </p:txBody>
      </p:sp>
      <p:sp>
        <p:nvSpPr>
          <p:cNvPr id="3" name="Text Placeholder 2">
            <a:extLst>
              <a:ext uri="{FF2B5EF4-FFF2-40B4-BE49-F238E27FC236}">
                <a16:creationId xmlns:a16="http://schemas.microsoft.com/office/drawing/2014/main" id="{9732B5FC-D4DC-4FD1-AA61-709C1B03B8F9}"/>
              </a:ext>
            </a:extLst>
          </p:cNvPr>
          <p:cNvSpPr>
            <a:spLocks noGrp="1"/>
          </p:cNvSpPr>
          <p:nvPr>
            <p:ph type="body" sz="quarter" idx="10"/>
          </p:nvPr>
        </p:nvSpPr>
        <p:spPr>
          <a:xfrm>
            <a:off x="780374" y="3258129"/>
            <a:ext cx="7224209" cy="883217"/>
          </a:xfrm>
        </p:spPr>
        <p:txBody>
          <a:bodyPr/>
          <a:lstStyle/>
          <a:p>
            <a:r>
              <a:rPr lang="en-CA" dirty="0"/>
              <a:t>Heading to </a:t>
            </a:r>
            <a:r>
              <a:rPr lang="en-CA" dirty="0" err="1"/>
              <a:t>Rstudio</a:t>
            </a:r>
            <a:r>
              <a:rPr lang="en-CA" dirty="0"/>
              <a:t>!</a:t>
            </a:r>
          </a:p>
          <a:p>
            <a:r>
              <a:rPr lang="en-CA" sz="1600" dirty="0"/>
              <a:t>(not primarily code, but best shown </a:t>
            </a:r>
            <a:r>
              <a:rPr lang="en-CA" sz="1600" i="1" dirty="0"/>
              <a:t>with</a:t>
            </a:r>
            <a:r>
              <a:rPr lang="en-CA" sz="1600" dirty="0"/>
              <a:t> code)</a:t>
            </a:r>
            <a:endParaRPr lang="en-CA" dirty="0"/>
          </a:p>
        </p:txBody>
      </p:sp>
    </p:spTree>
    <p:extLst>
      <p:ext uri="{BB962C8B-B14F-4D97-AF65-F5344CB8AC3E}">
        <p14:creationId xmlns:p14="http://schemas.microsoft.com/office/powerpoint/2010/main" val="315506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4A32-89FB-48C2-8F61-67CBC9102761}"/>
              </a:ext>
            </a:extLst>
          </p:cNvPr>
          <p:cNvSpPr>
            <a:spLocks noGrp="1"/>
          </p:cNvSpPr>
          <p:nvPr>
            <p:ph type="title"/>
          </p:nvPr>
        </p:nvSpPr>
        <p:spPr/>
        <p:txBody>
          <a:bodyPr/>
          <a:lstStyle/>
          <a:p>
            <a:r>
              <a:rPr lang="en-CA" dirty="0"/>
              <a:t>Conclusion</a:t>
            </a:r>
          </a:p>
        </p:txBody>
      </p:sp>
    </p:spTree>
    <p:extLst>
      <p:ext uri="{BB962C8B-B14F-4D97-AF65-F5344CB8AC3E}">
        <p14:creationId xmlns:p14="http://schemas.microsoft.com/office/powerpoint/2010/main" val="405280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What we learned</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p:txBody>
          <a:bodyPr/>
          <a:lstStyle/>
          <a:p>
            <a:pPr lvl="2"/>
            <a:r>
              <a:rPr lang="en-CA" dirty="0"/>
              <a:t>Basic R data types</a:t>
            </a:r>
          </a:p>
          <a:p>
            <a:pPr lvl="2"/>
            <a:r>
              <a:rPr lang="en-CA" dirty="0"/>
              <a:t>Control flow</a:t>
            </a:r>
          </a:p>
          <a:p>
            <a:pPr lvl="2"/>
            <a:r>
              <a:rPr lang="en-CA" dirty="0"/>
              <a:t>How to write legible code</a:t>
            </a:r>
          </a:p>
          <a:p>
            <a:pPr lvl="2"/>
            <a:r>
              <a:rPr lang="en-CA" dirty="0"/>
              <a:t>Why we comment our code</a:t>
            </a:r>
          </a:p>
          <a:p>
            <a:pPr lvl="2"/>
            <a:r>
              <a:rPr lang="en-CA" dirty="0"/>
              <a:t>How to structure R Markdown documents</a:t>
            </a:r>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23</a:t>
            </a:fld>
            <a:endParaRPr lang="en-CA"/>
          </a:p>
        </p:txBody>
      </p:sp>
    </p:spTree>
    <p:extLst>
      <p:ext uri="{BB962C8B-B14F-4D97-AF65-F5344CB8AC3E}">
        <p14:creationId xmlns:p14="http://schemas.microsoft.com/office/powerpoint/2010/main" val="3144835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9A8-EA8D-4771-B420-52148F9AFEEE}"/>
              </a:ext>
            </a:extLst>
          </p:cNvPr>
          <p:cNvSpPr>
            <a:spLocks noGrp="1"/>
          </p:cNvSpPr>
          <p:nvPr>
            <p:ph type="title"/>
          </p:nvPr>
        </p:nvSpPr>
        <p:spPr/>
        <p:txBody>
          <a:bodyPr/>
          <a:lstStyle/>
          <a:p>
            <a:r>
              <a:rPr lang="en-CA" dirty="0"/>
              <a:t>Next Workshop:</a:t>
            </a:r>
          </a:p>
        </p:txBody>
      </p:sp>
      <p:sp>
        <p:nvSpPr>
          <p:cNvPr id="3" name="Content Placeholder 2">
            <a:extLst>
              <a:ext uri="{FF2B5EF4-FFF2-40B4-BE49-F238E27FC236}">
                <a16:creationId xmlns:a16="http://schemas.microsoft.com/office/drawing/2014/main" id="{D496B474-C363-4442-895E-3672F99FDB9A}"/>
              </a:ext>
            </a:extLst>
          </p:cNvPr>
          <p:cNvSpPr>
            <a:spLocks noGrp="1"/>
          </p:cNvSpPr>
          <p:nvPr>
            <p:ph idx="1"/>
          </p:nvPr>
        </p:nvSpPr>
        <p:spPr/>
        <p:txBody>
          <a:bodyPr/>
          <a:lstStyle/>
          <a:p>
            <a:pPr lvl="2"/>
            <a:r>
              <a:rPr lang="en-CA" dirty="0"/>
              <a:t>Working with </a:t>
            </a:r>
            <a:r>
              <a:rPr lang="en-CA" dirty="0" err="1"/>
              <a:t>Tidyverse</a:t>
            </a:r>
            <a:endParaRPr lang="en-CA" dirty="0"/>
          </a:p>
          <a:p>
            <a:pPr lvl="2"/>
            <a:r>
              <a:rPr lang="en-CA" dirty="0" err="1"/>
              <a:t>dplyr</a:t>
            </a:r>
            <a:endParaRPr lang="en-CA" dirty="0"/>
          </a:p>
          <a:p>
            <a:pPr lvl="3"/>
            <a:r>
              <a:rPr lang="en-CA" dirty="0"/>
              <a:t>Core functions for data cleaning</a:t>
            </a:r>
          </a:p>
          <a:p>
            <a:pPr lvl="2"/>
            <a:r>
              <a:rPr lang="en-CA" dirty="0"/>
              <a:t>ggplot2</a:t>
            </a:r>
          </a:p>
          <a:p>
            <a:pPr lvl="3"/>
            <a:r>
              <a:rPr lang="en-CA" dirty="0"/>
              <a:t>Line plots</a:t>
            </a:r>
          </a:p>
          <a:p>
            <a:pPr lvl="3"/>
            <a:r>
              <a:rPr lang="en-CA" dirty="0"/>
              <a:t>Scatter plots</a:t>
            </a:r>
          </a:p>
          <a:p>
            <a:pPr lvl="3"/>
            <a:r>
              <a:rPr lang="en-CA" dirty="0"/>
              <a:t>Regression plots</a:t>
            </a:r>
          </a:p>
        </p:txBody>
      </p:sp>
      <p:sp>
        <p:nvSpPr>
          <p:cNvPr id="4" name="Slide Number Placeholder 3">
            <a:extLst>
              <a:ext uri="{FF2B5EF4-FFF2-40B4-BE49-F238E27FC236}">
                <a16:creationId xmlns:a16="http://schemas.microsoft.com/office/drawing/2014/main" id="{D48DCDBD-2A27-42C0-9492-D80F7E8E6C88}"/>
              </a:ext>
            </a:extLst>
          </p:cNvPr>
          <p:cNvSpPr>
            <a:spLocks noGrp="1"/>
          </p:cNvSpPr>
          <p:nvPr>
            <p:ph type="sldNum" sz="quarter" idx="10"/>
          </p:nvPr>
        </p:nvSpPr>
        <p:spPr/>
        <p:txBody>
          <a:bodyPr/>
          <a:lstStyle/>
          <a:p>
            <a:fld id="{4E4B365A-F164-4486-A362-1212BCCB0DBA}" type="slidenum">
              <a:rPr lang="en-CA" smtClean="0"/>
              <a:t>24</a:t>
            </a:fld>
            <a:endParaRPr lang="en-CA"/>
          </a:p>
        </p:txBody>
      </p:sp>
      <p:pic>
        <p:nvPicPr>
          <p:cNvPr id="1030" name="Picture 6" descr="What is Tidyverse | Tidyverse Package in R">
            <a:extLst>
              <a:ext uri="{FF2B5EF4-FFF2-40B4-BE49-F238E27FC236}">
                <a16:creationId xmlns:a16="http://schemas.microsoft.com/office/drawing/2014/main" id="{E9CF10E3-DFC4-40BA-ADFB-E63D4CA8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472" y="1308002"/>
            <a:ext cx="5465138" cy="278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973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8FF-806B-4359-929C-78BA228C962D}"/>
              </a:ext>
            </a:extLst>
          </p:cNvPr>
          <p:cNvSpPr>
            <a:spLocks noGrp="1"/>
          </p:cNvSpPr>
          <p:nvPr>
            <p:ph type="title"/>
          </p:nvPr>
        </p:nvSpPr>
        <p:spPr>
          <a:xfrm>
            <a:off x="770947" y="1606691"/>
            <a:ext cx="11870995" cy="1918934"/>
          </a:xfrm>
        </p:spPr>
        <p:txBody>
          <a:bodyPr/>
          <a:lstStyle/>
          <a:p>
            <a:r>
              <a:rPr lang="en-CA" u="sng" dirty="0"/>
              <a:t>Thanks for coming!</a:t>
            </a:r>
            <a:endParaRPr lang="en-CA" sz="3000" b="0" u="sng" dirty="0"/>
          </a:p>
        </p:txBody>
      </p:sp>
      <p:sp>
        <p:nvSpPr>
          <p:cNvPr id="4" name="Text Placeholder 2">
            <a:extLst>
              <a:ext uri="{FF2B5EF4-FFF2-40B4-BE49-F238E27FC236}">
                <a16:creationId xmlns:a16="http://schemas.microsoft.com/office/drawing/2014/main" id="{886A9934-A1C3-4C32-A555-72CD7297561E}"/>
              </a:ext>
            </a:extLst>
          </p:cNvPr>
          <p:cNvSpPr txBox="1">
            <a:spLocks/>
          </p:cNvSpPr>
          <p:nvPr/>
        </p:nvSpPr>
        <p:spPr>
          <a:xfrm>
            <a:off x="731520" y="6007100"/>
            <a:ext cx="6395536" cy="6461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lumMod val="65000"/>
                    <a:lumOff val="35000"/>
                  </a:schemeClr>
                </a:solidFill>
              </a:rPr>
              <a:t>2023/24 Summer Program</a:t>
            </a:r>
          </a:p>
        </p:txBody>
      </p:sp>
    </p:spTree>
    <p:extLst>
      <p:ext uri="{BB962C8B-B14F-4D97-AF65-F5344CB8AC3E}">
        <p14:creationId xmlns:p14="http://schemas.microsoft.com/office/powerpoint/2010/main" val="383065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D01EE-A199-4934-BE7C-5A7D480A5FEF}"/>
              </a:ext>
            </a:extLst>
          </p:cNvPr>
          <p:cNvSpPr>
            <a:spLocks noGrp="1"/>
          </p:cNvSpPr>
          <p:nvPr>
            <p:ph type="title"/>
          </p:nvPr>
        </p:nvSpPr>
        <p:spPr/>
        <p:txBody>
          <a:bodyPr/>
          <a:lstStyle/>
          <a:p>
            <a:r>
              <a:rPr lang="en-CA" dirty="0"/>
              <a:t>R Workshop 1 Itinerary</a:t>
            </a:r>
          </a:p>
        </p:txBody>
      </p:sp>
      <p:sp>
        <p:nvSpPr>
          <p:cNvPr id="6" name="Content Placeholder 5">
            <a:extLst>
              <a:ext uri="{FF2B5EF4-FFF2-40B4-BE49-F238E27FC236}">
                <a16:creationId xmlns:a16="http://schemas.microsoft.com/office/drawing/2014/main" id="{65C248AC-3F7B-46C4-B1DA-2FB8FE6BC155}"/>
              </a:ext>
            </a:extLst>
          </p:cNvPr>
          <p:cNvSpPr>
            <a:spLocks noGrp="1"/>
          </p:cNvSpPr>
          <p:nvPr>
            <p:ph idx="1"/>
          </p:nvPr>
        </p:nvSpPr>
        <p:spPr/>
        <p:txBody>
          <a:bodyPr/>
          <a:lstStyle/>
          <a:p>
            <a:pPr lvl="1"/>
            <a:r>
              <a:rPr lang="en-CA" b="1" dirty="0"/>
              <a:t>1. Reviewing Basics</a:t>
            </a:r>
          </a:p>
          <a:p>
            <a:pPr lvl="2"/>
            <a:r>
              <a:rPr lang="en-CA" dirty="0"/>
              <a:t>1.1 Data structures in R</a:t>
            </a:r>
          </a:p>
          <a:p>
            <a:pPr lvl="2"/>
            <a:r>
              <a:rPr lang="en-CA" dirty="0"/>
              <a:t>1.2 Control Flow</a:t>
            </a:r>
          </a:p>
          <a:p>
            <a:pPr lvl="1"/>
            <a:r>
              <a:rPr lang="en-CA" b="1" dirty="0"/>
              <a:t>2. Best practices for R programming</a:t>
            </a:r>
          </a:p>
          <a:p>
            <a:pPr lvl="2"/>
            <a:r>
              <a:rPr lang="en-CA" dirty="0"/>
              <a:t>2.1 Indentation and line spacing</a:t>
            </a:r>
          </a:p>
          <a:p>
            <a:pPr lvl="2"/>
            <a:r>
              <a:rPr lang="en-CA" dirty="0"/>
              <a:t>2.2 Naming variables and functions</a:t>
            </a:r>
          </a:p>
          <a:p>
            <a:pPr lvl="2"/>
            <a:r>
              <a:rPr lang="en-CA" dirty="0"/>
              <a:t>2.3 Commenting code</a:t>
            </a:r>
          </a:p>
          <a:p>
            <a:pPr lvl="2"/>
            <a:r>
              <a:rPr lang="en-CA" dirty="0"/>
              <a:t>2.4 Calling libraries, data import</a:t>
            </a:r>
          </a:p>
          <a:p>
            <a:pPr lvl="2"/>
            <a:r>
              <a:rPr lang="en-CA" dirty="0"/>
              <a:t>2.5 Projects and `here()`</a:t>
            </a:r>
          </a:p>
          <a:p>
            <a:pPr lvl="2"/>
            <a:r>
              <a:rPr lang="en-CA" dirty="0"/>
              <a:t>2.6 Headers in Markdown</a:t>
            </a:r>
          </a:p>
          <a:p>
            <a:pPr lvl="2"/>
            <a:r>
              <a:rPr lang="en-CA" dirty="0"/>
              <a:t>2.7 Code cells</a:t>
            </a:r>
          </a:p>
          <a:p>
            <a:pPr lvl="1"/>
            <a:endParaRPr lang="en-CA" dirty="0"/>
          </a:p>
          <a:p>
            <a:pPr marL="457200" lvl="1" indent="0">
              <a:buNone/>
            </a:pPr>
            <a:endParaRPr lang="en-CA" dirty="0"/>
          </a:p>
          <a:p>
            <a:pPr lvl="1"/>
            <a:endParaRPr lang="en-CA" dirty="0"/>
          </a:p>
          <a:p>
            <a:endParaRPr lang="en-CA" dirty="0"/>
          </a:p>
          <a:p>
            <a:pPr lvl="1"/>
            <a:endParaRPr lang="en-CA" dirty="0"/>
          </a:p>
          <a:p>
            <a:pPr lvl="1"/>
            <a:endParaRPr lang="en-CA" dirty="0"/>
          </a:p>
          <a:p>
            <a:pPr marL="457200" lvl="1" indent="0">
              <a:buNone/>
            </a:pPr>
            <a:endParaRPr lang="en-CA" dirty="0"/>
          </a:p>
          <a:p>
            <a:pPr lvl="1"/>
            <a:endParaRPr lang="en-CA" dirty="0"/>
          </a:p>
          <a:p>
            <a:endParaRPr lang="en-CA" dirty="0"/>
          </a:p>
          <a:p>
            <a:pPr marL="0" indent="0">
              <a:buNone/>
            </a:pPr>
            <a:endParaRPr lang="en-CA" dirty="0"/>
          </a:p>
          <a:p>
            <a:endParaRPr lang="en-CA" dirty="0"/>
          </a:p>
        </p:txBody>
      </p:sp>
      <p:sp>
        <p:nvSpPr>
          <p:cNvPr id="2" name="Slide Number Placeholder 1">
            <a:extLst>
              <a:ext uri="{FF2B5EF4-FFF2-40B4-BE49-F238E27FC236}">
                <a16:creationId xmlns:a16="http://schemas.microsoft.com/office/drawing/2014/main" id="{DF8D9E4E-32CF-4964-AA2C-9974BCD76956}"/>
              </a:ext>
            </a:extLst>
          </p:cNvPr>
          <p:cNvSpPr>
            <a:spLocks noGrp="1"/>
          </p:cNvSpPr>
          <p:nvPr>
            <p:ph type="sldNum" sz="quarter" idx="10"/>
          </p:nvPr>
        </p:nvSpPr>
        <p:spPr/>
        <p:txBody>
          <a:bodyPr/>
          <a:lstStyle/>
          <a:p>
            <a:fld id="{4E4B365A-F164-4486-A362-1212BCCB0DBA}" type="slidenum">
              <a:rPr lang="en-CA" smtClean="0"/>
              <a:t>3</a:t>
            </a:fld>
            <a:endParaRPr lang="en-CA" dirty="0"/>
          </a:p>
        </p:txBody>
      </p:sp>
    </p:spTree>
    <p:extLst>
      <p:ext uri="{BB962C8B-B14F-4D97-AF65-F5344CB8AC3E}">
        <p14:creationId xmlns:p14="http://schemas.microsoft.com/office/powerpoint/2010/main" val="383600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D01EE-A199-4934-BE7C-5A7D480A5FEF}"/>
              </a:ext>
            </a:extLst>
          </p:cNvPr>
          <p:cNvSpPr>
            <a:spLocks noGrp="1"/>
          </p:cNvSpPr>
          <p:nvPr>
            <p:ph type="title"/>
          </p:nvPr>
        </p:nvSpPr>
        <p:spPr/>
        <p:txBody>
          <a:bodyPr/>
          <a:lstStyle/>
          <a:p>
            <a:r>
              <a:rPr lang="en-CA" dirty="0"/>
              <a:t>Introduction to R</a:t>
            </a:r>
          </a:p>
        </p:txBody>
      </p:sp>
      <p:sp>
        <p:nvSpPr>
          <p:cNvPr id="6" name="Content Placeholder 5">
            <a:extLst>
              <a:ext uri="{FF2B5EF4-FFF2-40B4-BE49-F238E27FC236}">
                <a16:creationId xmlns:a16="http://schemas.microsoft.com/office/drawing/2014/main" id="{65C248AC-3F7B-46C4-B1DA-2FB8FE6BC155}"/>
              </a:ext>
            </a:extLst>
          </p:cNvPr>
          <p:cNvSpPr>
            <a:spLocks noGrp="1"/>
          </p:cNvSpPr>
          <p:nvPr>
            <p:ph idx="1"/>
          </p:nvPr>
        </p:nvSpPr>
        <p:spPr/>
        <p:txBody>
          <a:bodyPr/>
          <a:lstStyle/>
          <a:p>
            <a:r>
              <a:rPr lang="en-CA" dirty="0"/>
              <a:t>What is R?</a:t>
            </a:r>
          </a:p>
          <a:p>
            <a:pPr lvl="1"/>
            <a:r>
              <a:rPr lang="en-CA" dirty="0"/>
              <a:t>A programming language, with a paired development environment (</a:t>
            </a:r>
            <a:r>
              <a:rPr lang="en-CA" dirty="0" err="1"/>
              <a:t>Rstudio</a:t>
            </a:r>
            <a:r>
              <a:rPr lang="en-CA" dirty="0"/>
              <a:t>) designed for statistical computing and data analysis</a:t>
            </a:r>
          </a:p>
          <a:p>
            <a:r>
              <a:rPr lang="en-CA" dirty="0"/>
              <a:t>What is it used for?</a:t>
            </a:r>
          </a:p>
          <a:p>
            <a:pPr lvl="1"/>
            <a:r>
              <a:rPr lang="en-CA" dirty="0"/>
              <a:t>Data analysis and visualization</a:t>
            </a:r>
          </a:p>
          <a:p>
            <a:pPr lvl="1"/>
            <a:r>
              <a:rPr lang="en-CA" dirty="0"/>
              <a:t>Statistics</a:t>
            </a:r>
          </a:p>
          <a:p>
            <a:pPr lvl="1"/>
            <a:r>
              <a:rPr lang="en-CA" dirty="0"/>
              <a:t>Machine Learning</a:t>
            </a:r>
          </a:p>
          <a:p>
            <a:pPr lvl="1"/>
            <a:r>
              <a:rPr lang="en-CA" dirty="0"/>
              <a:t>Research, particularly economics</a:t>
            </a:r>
          </a:p>
          <a:p>
            <a:r>
              <a:rPr lang="en-CA" dirty="0"/>
              <a:t>Do we use it in MFRE?</a:t>
            </a:r>
          </a:p>
          <a:p>
            <a:pPr lvl="1"/>
            <a:r>
              <a:rPr lang="en-CA" b="1" i="1" u="sng" dirty="0"/>
              <a:t>YES</a:t>
            </a:r>
          </a:p>
          <a:p>
            <a:pPr lvl="1"/>
            <a:r>
              <a:rPr lang="en-CA" dirty="0"/>
              <a:t>Main programming tool in MFRE data courses</a:t>
            </a:r>
          </a:p>
          <a:p>
            <a:pPr lvl="1"/>
            <a:endParaRPr lang="en-CA" dirty="0"/>
          </a:p>
          <a:p>
            <a:pPr marL="457200" lvl="1" indent="0">
              <a:buNone/>
            </a:pPr>
            <a:endParaRPr lang="en-CA" dirty="0"/>
          </a:p>
          <a:p>
            <a:pPr lvl="1"/>
            <a:endParaRPr lang="en-CA" dirty="0"/>
          </a:p>
          <a:p>
            <a:endParaRPr lang="en-CA" dirty="0"/>
          </a:p>
          <a:p>
            <a:pPr lvl="1"/>
            <a:endParaRPr lang="en-CA" dirty="0"/>
          </a:p>
          <a:p>
            <a:pPr lvl="1"/>
            <a:endParaRPr lang="en-CA" dirty="0"/>
          </a:p>
          <a:p>
            <a:pPr marL="457200" lvl="1" indent="0">
              <a:buNone/>
            </a:pPr>
            <a:endParaRPr lang="en-CA" dirty="0"/>
          </a:p>
          <a:p>
            <a:pPr lvl="1"/>
            <a:endParaRPr lang="en-CA" dirty="0"/>
          </a:p>
          <a:p>
            <a:endParaRPr lang="en-CA" dirty="0"/>
          </a:p>
          <a:p>
            <a:pPr marL="0" indent="0">
              <a:buNone/>
            </a:pPr>
            <a:endParaRPr lang="en-CA" dirty="0"/>
          </a:p>
          <a:p>
            <a:endParaRPr lang="en-CA" dirty="0"/>
          </a:p>
        </p:txBody>
      </p:sp>
      <p:sp>
        <p:nvSpPr>
          <p:cNvPr id="2" name="Slide Number Placeholder 1">
            <a:extLst>
              <a:ext uri="{FF2B5EF4-FFF2-40B4-BE49-F238E27FC236}">
                <a16:creationId xmlns:a16="http://schemas.microsoft.com/office/drawing/2014/main" id="{DF8D9E4E-32CF-4964-AA2C-9974BCD76956}"/>
              </a:ext>
            </a:extLst>
          </p:cNvPr>
          <p:cNvSpPr>
            <a:spLocks noGrp="1"/>
          </p:cNvSpPr>
          <p:nvPr>
            <p:ph type="sldNum" sz="quarter" idx="10"/>
          </p:nvPr>
        </p:nvSpPr>
        <p:spPr/>
        <p:txBody>
          <a:bodyPr/>
          <a:lstStyle/>
          <a:p>
            <a:fld id="{4E4B365A-F164-4486-A362-1212BCCB0DBA}" type="slidenum">
              <a:rPr lang="en-CA" smtClean="0"/>
              <a:t>4</a:t>
            </a:fld>
            <a:endParaRPr lang="en-CA" dirty="0"/>
          </a:p>
        </p:txBody>
      </p:sp>
    </p:spTree>
    <p:extLst>
      <p:ext uri="{BB962C8B-B14F-4D97-AF65-F5344CB8AC3E}">
        <p14:creationId xmlns:p14="http://schemas.microsoft.com/office/powerpoint/2010/main" val="317942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D01EE-A199-4934-BE7C-5A7D480A5FEF}"/>
              </a:ext>
            </a:extLst>
          </p:cNvPr>
          <p:cNvSpPr>
            <a:spLocks noGrp="1"/>
          </p:cNvSpPr>
          <p:nvPr>
            <p:ph type="title"/>
          </p:nvPr>
        </p:nvSpPr>
        <p:spPr/>
        <p:txBody>
          <a:bodyPr/>
          <a:lstStyle/>
          <a:p>
            <a:r>
              <a:rPr lang="en-CA" dirty="0"/>
              <a:t>R and Python</a:t>
            </a:r>
          </a:p>
        </p:txBody>
      </p:sp>
      <p:sp>
        <p:nvSpPr>
          <p:cNvPr id="6" name="Content Placeholder 5">
            <a:extLst>
              <a:ext uri="{FF2B5EF4-FFF2-40B4-BE49-F238E27FC236}">
                <a16:creationId xmlns:a16="http://schemas.microsoft.com/office/drawing/2014/main" id="{65C248AC-3F7B-46C4-B1DA-2FB8FE6BC155}"/>
              </a:ext>
            </a:extLst>
          </p:cNvPr>
          <p:cNvSpPr>
            <a:spLocks noGrp="1"/>
          </p:cNvSpPr>
          <p:nvPr>
            <p:ph idx="1"/>
          </p:nvPr>
        </p:nvSpPr>
        <p:spPr/>
        <p:txBody>
          <a:bodyPr/>
          <a:lstStyle/>
          <a:p>
            <a:r>
              <a:rPr lang="en-CA" dirty="0"/>
              <a:t>Substantial capability overlap</a:t>
            </a:r>
          </a:p>
          <a:p>
            <a:pPr lvl="1"/>
            <a:r>
              <a:rPr lang="en-CA" dirty="0"/>
              <a:t>Data analysis, visualization, statistical modelling: doable in both</a:t>
            </a:r>
          </a:p>
          <a:p>
            <a:r>
              <a:rPr lang="en-CA" dirty="0"/>
              <a:t>R</a:t>
            </a:r>
          </a:p>
          <a:p>
            <a:pPr lvl="1"/>
            <a:r>
              <a:rPr lang="en-CA" dirty="0"/>
              <a:t>Stronger academic focus, with advanced econometric packages for causal models</a:t>
            </a:r>
          </a:p>
          <a:p>
            <a:pPr lvl="1"/>
            <a:r>
              <a:rPr lang="en-CA" dirty="0"/>
              <a:t>Specifically designed by statisticians, for doing statistics</a:t>
            </a:r>
          </a:p>
          <a:p>
            <a:r>
              <a:rPr lang="en-CA" dirty="0"/>
              <a:t>Python</a:t>
            </a:r>
          </a:p>
          <a:p>
            <a:pPr lvl="1"/>
            <a:r>
              <a:rPr lang="en-CA" dirty="0"/>
              <a:t>General-purpose language with </a:t>
            </a:r>
            <a:r>
              <a:rPr lang="en-CA" i="1" dirty="0"/>
              <a:t>very </a:t>
            </a:r>
            <a:r>
              <a:rPr lang="en-CA" dirty="0"/>
              <a:t>wide capability</a:t>
            </a:r>
          </a:p>
          <a:p>
            <a:pPr lvl="1"/>
            <a:r>
              <a:rPr lang="en-CA" dirty="0"/>
              <a:t>More industry focus, broader range of user-defined packages</a:t>
            </a:r>
          </a:p>
          <a:p>
            <a:pPr lvl="2"/>
            <a:r>
              <a:rPr lang="en-CA" dirty="0"/>
              <a:t>Particularly for Machine Learning, Artificial Intelligence</a:t>
            </a:r>
          </a:p>
          <a:p>
            <a:r>
              <a:rPr lang="en-CA" dirty="0"/>
              <a:t>BOTH are useful, and learning both strengthens overall skills</a:t>
            </a:r>
          </a:p>
          <a:p>
            <a:pPr lvl="1"/>
            <a:endParaRPr lang="en-CA" dirty="0"/>
          </a:p>
          <a:p>
            <a:pPr marL="457200" lvl="1" indent="0">
              <a:buNone/>
            </a:pPr>
            <a:endParaRPr lang="en-CA" dirty="0"/>
          </a:p>
          <a:p>
            <a:pPr lvl="1"/>
            <a:endParaRPr lang="en-CA" dirty="0"/>
          </a:p>
          <a:p>
            <a:endParaRPr lang="en-CA" dirty="0"/>
          </a:p>
          <a:p>
            <a:pPr lvl="1"/>
            <a:endParaRPr lang="en-CA" dirty="0"/>
          </a:p>
          <a:p>
            <a:pPr lvl="1"/>
            <a:endParaRPr lang="en-CA" dirty="0"/>
          </a:p>
          <a:p>
            <a:pPr marL="457200" lvl="1" indent="0">
              <a:buNone/>
            </a:pPr>
            <a:endParaRPr lang="en-CA" dirty="0"/>
          </a:p>
          <a:p>
            <a:pPr lvl="1"/>
            <a:endParaRPr lang="en-CA" dirty="0"/>
          </a:p>
          <a:p>
            <a:endParaRPr lang="en-CA" dirty="0"/>
          </a:p>
          <a:p>
            <a:pPr marL="0" indent="0">
              <a:buNone/>
            </a:pPr>
            <a:endParaRPr lang="en-CA" dirty="0"/>
          </a:p>
          <a:p>
            <a:endParaRPr lang="en-CA" dirty="0"/>
          </a:p>
        </p:txBody>
      </p:sp>
      <p:sp>
        <p:nvSpPr>
          <p:cNvPr id="2" name="Slide Number Placeholder 1">
            <a:extLst>
              <a:ext uri="{FF2B5EF4-FFF2-40B4-BE49-F238E27FC236}">
                <a16:creationId xmlns:a16="http://schemas.microsoft.com/office/drawing/2014/main" id="{DF8D9E4E-32CF-4964-AA2C-9974BCD76956}"/>
              </a:ext>
            </a:extLst>
          </p:cNvPr>
          <p:cNvSpPr>
            <a:spLocks noGrp="1"/>
          </p:cNvSpPr>
          <p:nvPr>
            <p:ph type="sldNum" sz="quarter" idx="10"/>
          </p:nvPr>
        </p:nvSpPr>
        <p:spPr/>
        <p:txBody>
          <a:bodyPr/>
          <a:lstStyle/>
          <a:p>
            <a:fld id="{4E4B365A-F164-4486-A362-1212BCCB0DBA}" type="slidenum">
              <a:rPr lang="en-CA" smtClean="0"/>
              <a:t>5</a:t>
            </a:fld>
            <a:endParaRPr lang="en-CA" dirty="0"/>
          </a:p>
        </p:txBody>
      </p:sp>
    </p:spTree>
    <p:extLst>
      <p:ext uri="{BB962C8B-B14F-4D97-AF65-F5344CB8AC3E}">
        <p14:creationId xmlns:p14="http://schemas.microsoft.com/office/powerpoint/2010/main" val="268311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D01EE-A199-4934-BE7C-5A7D480A5FEF}"/>
              </a:ext>
            </a:extLst>
          </p:cNvPr>
          <p:cNvSpPr>
            <a:spLocks noGrp="1"/>
          </p:cNvSpPr>
          <p:nvPr>
            <p:ph type="title"/>
          </p:nvPr>
        </p:nvSpPr>
        <p:spPr/>
        <p:txBody>
          <a:bodyPr/>
          <a:lstStyle/>
          <a:p>
            <a:r>
              <a:rPr lang="en-CA" dirty="0"/>
              <a:t>R Workshop 1 Case (1/3)</a:t>
            </a:r>
          </a:p>
        </p:txBody>
      </p:sp>
      <p:sp>
        <p:nvSpPr>
          <p:cNvPr id="6" name="Content Placeholder 5">
            <a:extLst>
              <a:ext uri="{FF2B5EF4-FFF2-40B4-BE49-F238E27FC236}">
                <a16:creationId xmlns:a16="http://schemas.microsoft.com/office/drawing/2014/main" id="{65C248AC-3F7B-46C4-B1DA-2FB8FE6BC155}"/>
              </a:ext>
            </a:extLst>
          </p:cNvPr>
          <p:cNvSpPr>
            <a:spLocks noGrp="1"/>
          </p:cNvSpPr>
          <p:nvPr>
            <p:ph idx="1"/>
          </p:nvPr>
        </p:nvSpPr>
        <p:spPr/>
        <p:txBody>
          <a:bodyPr/>
          <a:lstStyle/>
          <a:p>
            <a:pPr lvl="1"/>
            <a:r>
              <a:rPr lang="en-CA" dirty="0"/>
              <a:t>It’s been a few years since you left university. Life is good. You’ve happily settled into consulting work;  you mostly just make PowerPoint presentations look nice, and dig into a thesaurus for fancy words to wow the clients. </a:t>
            </a:r>
          </a:p>
          <a:p>
            <a:pPr lvl="1"/>
            <a:r>
              <a:rPr lang="en-CA" dirty="0"/>
              <a:t>You steer clear of more </a:t>
            </a:r>
            <a:r>
              <a:rPr lang="en-CA" i="1" dirty="0"/>
              <a:t>“</a:t>
            </a:r>
            <a:r>
              <a:rPr lang="en-CA" dirty="0"/>
              <a:t>math-</a:t>
            </a:r>
            <a:r>
              <a:rPr lang="en-CA" dirty="0" err="1"/>
              <a:t>ey</a:t>
            </a:r>
            <a:r>
              <a:rPr lang="en-CA" i="1" dirty="0"/>
              <a:t>”</a:t>
            </a:r>
            <a:r>
              <a:rPr lang="en-CA" dirty="0"/>
              <a:t> work, and when it’s unavoidable, you hack something together in Excel.</a:t>
            </a:r>
          </a:p>
          <a:p>
            <a:pPr lvl="1"/>
            <a:r>
              <a:rPr lang="en-CA" dirty="0"/>
              <a:t>But then your boss sends you an email, with dire news:</a:t>
            </a:r>
          </a:p>
          <a:p>
            <a:pPr marL="457200" lvl="1" indent="0">
              <a:buNone/>
            </a:pPr>
            <a:endParaRPr lang="en-CA" dirty="0"/>
          </a:p>
          <a:p>
            <a:pPr lvl="1"/>
            <a:endParaRPr lang="en-CA" dirty="0"/>
          </a:p>
          <a:p>
            <a:endParaRPr lang="en-CA" dirty="0"/>
          </a:p>
          <a:p>
            <a:pPr lvl="1"/>
            <a:endParaRPr lang="en-CA" dirty="0"/>
          </a:p>
          <a:p>
            <a:pPr lvl="1"/>
            <a:endParaRPr lang="en-CA" dirty="0"/>
          </a:p>
          <a:p>
            <a:pPr marL="457200" lvl="1" indent="0">
              <a:buNone/>
            </a:pPr>
            <a:endParaRPr lang="en-CA" dirty="0"/>
          </a:p>
          <a:p>
            <a:pPr lvl="1"/>
            <a:endParaRPr lang="en-CA" dirty="0"/>
          </a:p>
          <a:p>
            <a:endParaRPr lang="en-CA" dirty="0"/>
          </a:p>
          <a:p>
            <a:pPr marL="0" indent="0">
              <a:buNone/>
            </a:pPr>
            <a:endParaRPr lang="en-CA" dirty="0"/>
          </a:p>
          <a:p>
            <a:endParaRPr lang="en-CA" dirty="0"/>
          </a:p>
        </p:txBody>
      </p:sp>
      <p:sp>
        <p:nvSpPr>
          <p:cNvPr id="2" name="Slide Number Placeholder 1">
            <a:extLst>
              <a:ext uri="{FF2B5EF4-FFF2-40B4-BE49-F238E27FC236}">
                <a16:creationId xmlns:a16="http://schemas.microsoft.com/office/drawing/2014/main" id="{DF8D9E4E-32CF-4964-AA2C-9974BCD76956}"/>
              </a:ext>
            </a:extLst>
          </p:cNvPr>
          <p:cNvSpPr>
            <a:spLocks noGrp="1"/>
          </p:cNvSpPr>
          <p:nvPr>
            <p:ph type="sldNum" sz="quarter" idx="10"/>
          </p:nvPr>
        </p:nvSpPr>
        <p:spPr/>
        <p:txBody>
          <a:bodyPr/>
          <a:lstStyle/>
          <a:p>
            <a:fld id="{4E4B365A-F164-4486-A362-1212BCCB0DBA}" type="slidenum">
              <a:rPr lang="en-CA" smtClean="0"/>
              <a:t>6</a:t>
            </a:fld>
            <a:endParaRPr lang="en-CA" dirty="0"/>
          </a:p>
        </p:txBody>
      </p:sp>
    </p:spTree>
    <p:extLst>
      <p:ext uri="{BB962C8B-B14F-4D97-AF65-F5344CB8AC3E}">
        <p14:creationId xmlns:p14="http://schemas.microsoft.com/office/powerpoint/2010/main" val="42092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D01EE-A199-4934-BE7C-5A7D480A5FEF}"/>
              </a:ext>
            </a:extLst>
          </p:cNvPr>
          <p:cNvSpPr>
            <a:spLocks noGrp="1"/>
          </p:cNvSpPr>
          <p:nvPr>
            <p:ph type="title"/>
          </p:nvPr>
        </p:nvSpPr>
        <p:spPr/>
        <p:txBody>
          <a:bodyPr/>
          <a:lstStyle/>
          <a:p>
            <a:r>
              <a:rPr lang="en-CA" dirty="0"/>
              <a:t>R Workshop 1 Case (2/3)</a:t>
            </a:r>
          </a:p>
        </p:txBody>
      </p:sp>
      <p:sp>
        <p:nvSpPr>
          <p:cNvPr id="6" name="Content Placeholder 5">
            <a:extLst>
              <a:ext uri="{FF2B5EF4-FFF2-40B4-BE49-F238E27FC236}">
                <a16:creationId xmlns:a16="http://schemas.microsoft.com/office/drawing/2014/main" id="{65C248AC-3F7B-46C4-B1DA-2FB8FE6BC155}"/>
              </a:ext>
            </a:extLst>
          </p:cNvPr>
          <p:cNvSpPr>
            <a:spLocks noGrp="1"/>
          </p:cNvSpPr>
          <p:nvPr>
            <p:ph idx="1"/>
          </p:nvPr>
        </p:nvSpPr>
        <p:spPr>
          <a:xfrm>
            <a:off x="731520" y="991092"/>
            <a:ext cx="10799998" cy="5126206"/>
          </a:xfrm>
        </p:spPr>
        <p:txBody>
          <a:bodyPr/>
          <a:lstStyle/>
          <a:p>
            <a:pPr lvl="1"/>
            <a:r>
              <a:rPr lang="en-CA" sz="2000" dirty="0"/>
              <a:t>Hey John/Jane,</a:t>
            </a:r>
          </a:p>
          <a:p>
            <a:pPr lvl="1"/>
            <a:endParaRPr lang="en-CA" sz="2000" dirty="0"/>
          </a:p>
          <a:p>
            <a:pPr lvl="1"/>
            <a:r>
              <a:rPr lang="en-CA" sz="2000" dirty="0"/>
              <a:t>We’ve gotten a new request from some industry clients for some data analysis. All inflation is high at the moment, but apparently food has been racing way ahead of everything else for the last year. Or something, I </a:t>
            </a:r>
            <a:r>
              <a:rPr lang="en-CA" sz="2000" dirty="0" err="1"/>
              <a:t>dunno</a:t>
            </a:r>
            <a:r>
              <a:rPr lang="en-CA" sz="2000" dirty="0"/>
              <a:t>. I’m more of an “ideas” guy, not really a data person. Your last task is basically wrapped up, so I thought I’d give you your first independent project. </a:t>
            </a:r>
          </a:p>
          <a:p>
            <a:pPr lvl="1"/>
            <a:endParaRPr lang="en-CA" sz="2000" dirty="0"/>
          </a:p>
          <a:p>
            <a:pPr lvl="1"/>
            <a:r>
              <a:rPr lang="en-CA" sz="2000" dirty="0"/>
              <a:t>You’re not our most technical person, but that’s no problem – you mentioned you were a real expert on R back at university, right? I’ve attached the data with this email. </a:t>
            </a:r>
          </a:p>
          <a:p>
            <a:pPr lvl="1"/>
            <a:endParaRPr lang="en-CA" sz="2000" dirty="0"/>
          </a:p>
          <a:p>
            <a:pPr lvl="1"/>
            <a:r>
              <a:rPr lang="en-CA" sz="2000" dirty="0"/>
              <a:t>- Sincerely,</a:t>
            </a:r>
          </a:p>
          <a:p>
            <a:pPr lvl="1"/>
            <a:endParaRPr lang="en-CA" sz="2000" dirty="0"/>
          </a:p>
          <a:p>
            <a:pPr lvl="1"/>
            <a:r>
              <a:rPr lang="en-CA" sz="2000" dirty="0"/>
              <a:t>Bertrand Oscar Scott-Stewart</a:t>
            </a:r>
          </a:p>
          <a:p>
            <a:pPr lvl="1"/>
            <a:endParaRPr lang="en-CA" sz="2000" dirty="0"/>
          </a:p>
          <a:p>
            <a:pPr lvl="1"/>
            <a:r>
              <a:rPr lang="en-CA" sz="2000" i="1" dirty="0"/>
              <a:t>P.S. The data’s a real mess and needs work. Shouldn’t be a problem! Send me your starting visualizations by tomorrow evening.</a:t>
            </a:r>
            <a:endParaRPr lang="en-CA" dirty="0"/>
          </a:p>
          <a:p>
            <a:pPr lvl="1"/>
            <a:endParaRPr lang="en-CA" dirty="0"/>
          </a:p>
          <a:p>
            <a:pPr marL="457200" lvl="1" indent="0">
              <a:buNone/>
            </a:pPr>
            <a:endParaRPr lang="en-CA" dirty="0"/>
          </a:p>
          <a:p>
            <a:pPr lvl="1"/>
            <a:endParaRPr lang="en-CA" dirty="0"/>
          </a:p>
          <a:p>
            <a:endParaRPr lang="en-CA" dirty="0"/>
          </a:p>
          <a:p>
            <a:pPr marL="0" indent="0">
              <a:buNone/>
            </a:pPr>
            <a:endParaRPr lang="en-CA" dirty="0"/>
          </a:p>
          <a:p>
            <a:endParaRPr lang="en-CA" dirty="0"/>
          </a:p>
        </p:txBody>
      </p:sp>
      <p:sp>
        <p:nvSpPr>
          <p:cNvPr id="2" name="Slide Number Placeholder 1">
            <a:extLst>
              <a:ext uri="{FF2B5EF4-FFF2-40B4-BE49-F238E27FC236}">
                <a16:creationId xmlns:a16="http://schemas.microsoft.com/office/drawing/2014/main" id="{DF8D9E4E-32CF-4964-AA2C-9974BCD76956}"/>
              </a:ext>
            </a:extLst>
          </p:cNvPr>
          <p:cNvSpPr>
            <a:spLocks noGrp="1"/>
          </p:cNvSpPr>
          <p:nvPr>
            <p:ph type="sldNum" sz="quarter" idx="10"/>
          </p:nvPr>
        </p:nvSpPr>
        <p:spPr/>
        <p:txBody>
          <a:bodyPr/>
          <a:lstStyle/>
          <a:p>
            <a:fld id="{4E4B365A-F164-4486-A362-1212BCCB0DBA}" type="slidenum">
              <a:rPr lang="en-CA" smtClean="0"/>
              <a:t>7</a:t>
            </a:fld>
            <a:endParaRPr lang="en-CA" dirty="0"/>
          </a:p>
        </p:txBody>
      </p:sp>
    </p:spTree>
    <p:extLst>
      <p:ext uri="{BB962C8B-B14F-4D97-AF65-F5344CB8AC3E}">
        <p14:creationId xmlns:p14="http://schemas.microsoft.com/office/powerpoint/2010/main" val="293380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C264-EE4A-4E23-96A3-C91A0816BD85}"/>
              </a:ext>
            </a:extLst>
          </p:cNvPr>
          <p:cNvSpPr>
            <a:spLocks noGrp="1"/>
          </p:cNvSpPr>
          <p:nvPr>
            <p:ph type="title"/>
          </p:nvPr>
        </p:nvSpPr>
        <p:spPr/>
        <p:txBody>
          <a:bodyPr/>
          <a:lstStyle/>
          <a:p>
            <a:r>
              <a:rPr lang="en-CA" dirty="0"/>
              <a:t>R Workshop 1 Case (3/3)</a:t>
            </a:r>
          </a:p>
        </p:txBody>
      </p:sp>
      <p:sp>
        <p:nvSpPr>
          <p:cNvPr id="3" name="Content Placeholder 2">
            <a:extLst>
              <a:ext uri="{FF2B5EF4-FFF2-40B4-BE49-F238E27FC236}">
                <a16:creationId xmlns:a16="http://schemas.microsoft.com/office/drawing/2014/main" id="{D94D9999-AB5A-48BE-B6AF-F3E286D19DAD}"/>
              </a:ext>
            </a:extLst>
          </p:cNvPr>
          <p:cNvSpPr>
            <a:spLocks noGrp="1"/>
          </p:cNvSpPr>
          <p:nvPr>
            <p:ph idx="1"/>
          </p:nvPr>
        </p:nvSpPr>
        <p:spPr/>
        <p:txBody>
          <a:bodyPr/>
          <a:lstStyle/>
          <a:p>
            <a:pPr lvl="1"/>
            <a:endParaRPr lang="en-CA" i="1" dirty="0"/>
          </a:p>
          <a:p>
            <a:pPr lvl="1"/>
            <a:r>
              <a:rPr lang="en-CA" dirty="0"/>
              <a:t>You begin to regret that line saying “R Language Programming: Advanced Proficiency” on your resume</a:t>
            </a:r>
          </a:p>
          <a:p>
            <a:pPr lvl="1"/>
            <a:endParaRPr lang="en-CA" dirty="0"/>
          </a:p>
          <a:p>
            <a:pPr lvl="1"/>
            <a:r>
              <a:rPr lang="en-CA" dirty="0"/>
              <a:t>You may have exaggerated just a little bit to get this job</a:t>
            </a:r>
          </a:p>
          <a:p>
            <a:pPr lvl="1"/>
            <a:endParaRPr lang="en-CA" dirty="0"/>
          </a:p>
          <a:p>
            <a:pPr lvl="1"/>
            <a:r>
              <a:rPr lang="en-CA" dirty="0"/>
              <a:t>Now it’s time to make up lost ground – and fast!</a:t>
            </a:r>
          </a:p>
          <a:p>
            <a:endParaRPr lang="en-CA" dirty="0"/>
          </a:p>
        </p:txBody>
      </p:sp>
      <p:sp>
        <p:nvSpPr>
          <p:cNvPr id="4" name="Slide Number Placeholder 3">
            <a:extLst>
              <a:ext uri="{FF2B5EF4-FFF2-40B4-BE49-F238E27FC236}">
                <a16:creationId xmlns:a16="http://schemas.microsoft.com/office/drawing/2014/main" id="{16731A13-7FAA-4A58-B0FA-5914E8DD2AAC}"/>
              </a:ext>
            </a:extLst>
          </p:cNvPr>
          <p:cNvSpPr>
            <a:spLocks noGrp="1"/>
          </p:cNvSpPr>
          <p:nvPr>
            <p:ph type="sldNum" sz="quarter" idx="10"/>
          </p:nvPr>
        </p:nvSpPr>
        <p:spPr/>
        <p:txBody>
          <a:bodyPr/>
          <a:lstStyle/>
          <a:p>
            <a:fld id="{4E4B365A-F164-4486-A362-1212BCCB0DBA}" type="slidenum">
              <a:rPr lang="en-CA" smtClean="0"/>
              <a:t>8</a:t>
            </a:fld>
            <a:endParaRPr lang="en-CA"/>
          </a:p>
        </p:txBody>
      </p:sp>
    </p:spTree>
    <p:extLst>
      <p:ext uri="{BB962C8B-B14F-4D97-AF65-F5344CB8AC3E}">
        <p14:creationId xmlns:p14="http://schemas.microsoft.com/office/powerpoint/2010/main" val="326740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4A32-89FB-48C2-8F61-67CBC9102761}"/>
              </a:ext>
            </a:extLst>
          </p:cNvPr>
          <p:cNvSpPr>
            <a:spLocks noGrp="1"/>
          </p:cNvSpPr>
          <p:nvPr>
            <p:ph type="title"/>
          </p:nvPr>
        </p:nvSpPr>
        <p:spPr/>
        <p:txBody>
          <a:bodyPr/>
          <a:lstStyle/>
          <a:p>
            <a:r>
              <a:rPr lang="en-CA" dirty="0"/>
              <a:t>Section 1 </a:t>
            </a:r>
          </a:p>
        </p:txBody>
      </p:sp>
      <p:sp>
        <p:nvSpPr>
          <p:cNvPr id="3" name="Text Placeholder 2">
            <a:extLst>
              <a:ext uri="{FF2B5EF4-FFF2-40B4-BE49-F238E27FC236}">
                <a16:creationId xmlns:a16="http://schemas.microsoft.com/office/drawing/2014/main" id="{9732B5FC-D4DC-4FD1-AA61-709C1B03B8F9}"/>
              </a:ext>
            </a:extLst>
          </p:cNvPr>
          <p:cNvSpPr>
            <a:spLocks noGrp="1"/>
          </p:cNvSpPr>
          <p:nvPr>
            <p:ph type="body" sz="quarter" idx="10"/>
          </p:nvPr>
        </p:nvSpPr>
        <p:spPr/>
        <p:txBody>
          <a:bodyPr/>
          <a:lstStyle/>
          <a:p>
            <a:r>
              <a:rPr lang="en-CA" dirty="0"/>
              <a:t>Review of Basics</a:t>
            </a:r>
          </a:p>
        </p:txBody>
      </p:sp>
    </p:spTree>
    <p:extLst>
      <p:ext uri="{BB962C8B-B14F-4D97-AF65-F5344CB8AC3E}">
        <p14:creationId xmlns:p14="http://schemas.microsoft.com/office/powerpoint/2010/main" val="1164460985"/>
      </p:ext>
    </p:extLst>
  </p:cSld>
  <p:clrMapOvr>
    <a:masterClrMapping/>
  </p:clrMapOvr>
</p:sld>
</file>

<file path=ppt/theme/theme1.xml><?xml version="1.0" encoding="utf-8"?>
<a:theme xmlns:a="http://schemas.openxmlformats.org/drawingml/2006/main" name="White MFR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3" ma:contentTypeDescription="Create a new document." ma:contentTypeScope="" ma:versionID="f9c1f9c074c44b116b34834c7362056f">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26a0d335bfb451ccb1adb2eb906b39be"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BF648-8DE8-48FD-BE80-F58AA3B821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48FA89-8A72-4DAB-A93A-F4DF1F3BFCB4}">
  <ds:schemaRefs>
    <ds:schemaRef ds:uri="http://purl.org/dc/elements/1.1/"/>
    <ds:schemaRef ds:uri="http://www.w3.org/XML/1998/namespace"/>
    <ds:schemaRef ds:uri="8c008993-a31f-4b40-b1f3-88dd9c6e1924"/>
    <ds:schemaRef ds:uri="http://purl.org/dc/terms/"/>
    <ds:schemaRef ds:uri="http://schemas.microsoft.com/office/2006/documentManagement/types"/>
    <ds:schemaRef ds:uri="360018dd-41eb-4458-b1d4-4b46a95a2b02"/>
    <ds:schemaRef ds:uri="http://schemas.microsoft.com/office/2006/metadata/propertie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8E834AC-EDF6-4392-B439-F852458696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15797</TotalTime>
  <Words>1654</Words>
  <Application>Microsoft Office PowerPoint</Application>
  <PresentationFormat>Widescreen</PresentationFormat>
  <Paragraphs>321</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Open Sans</vt:lpstr>
      <vt:lpstr>Open Sans Light</vt:lpstr>
      <vt:lpstr>Open Sans SemiBold</vt:lpstr>
      <vt:lpstr>White MFRE Template</vt:lpstr>
      <vt:lpstr>MFRE Summer Series:  R Programming 1 Harry Izatt</vt:lpstr>
      <vt:lpstr>R Workshops Roadmap</vt:lpstr>
      <vt:lpstr>R Workshop 1 Itinerary</vt:lpstr>
      <vt:lpstr>Introduction to R</vt:lpstr>
      <vt:lpstr>R and Python</vt:lpstr>
      <vt:lpstr>R Workshop 1 Case (1/3)</vt:lpstr>
      <vt:lpstr>R Workshop 1 Case (2/3)</vt:lpstr>
      <vt:lpstr>R Workshop 1 Case (3/3)</vt:lpstr>
      <vt:lpstr>Section 1 </vt:lpstr>
      <vt:lpstr>1.1 Data Structures in R</vt:lpstr>
      <vt:lpstr>1.1 Simple Data Types</vt:lpstr>
      <vt:lpstr>1.1 Compound Data Types</vt:lpstr>
      <vt:lpstr>1.1 R/Python Equivalents and Near-Equivalents</vt:lpstr>
      <vt:lpstr>1.1 R/Python Equivalents and Near-Equivalents</vt:lpstr>
      <vt:lpstr>1.2 Control Flow in R</vt:lpstr>
      <vt:lpstr>1.2 Control Flow in R</vt:lpstr>
      <vt:lpstr>Section 1 </vt:lpstr>
      <vt:lpstr>Section 2 </vt:lpstr>
      <vt:lpstr>2. Best Practices for R Programming</vt:lpstr>
      <vt:lpstr>2. Best Practices for R Programming</vt:lpstr>
      <vt:lpstr>Section 2 </vt:lpstr>
      <vt:lpstr>Conclusion</vt:lpstr>
      <vt:lpstr>What we learned</vt:lpstr>
      <vt:lpstr>Next Workshop:</vt:lpstr>
      <vt:lpstr>Thanks for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Izatt, Harry</cp:lastModifiedBy>
  <cp:revision>139</cp:revision>
  <dcterms:created xsi:type="dcterms:W3CDTF">2020-06-08T21:42:39Z</dcterms:created>
  <dcterms:modified xsi:type="dcterms:W3CDTF">2023-08-11T20:46:29Z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