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1" r:id="rId4"/>
  </p:sldMasterIdLst>
  <p:notesMasterIdLst>
    <p:notesMasterId r:id="rId24"/>
  </p:notesMasterIdLst>
  <p:handoutMasterIdLst>
    <p:handoutMasterId r:id="rId25"/>
  </p:handoutMasterIdLst>
  <p:sldIdLst>
    <p:sldId id="262" r:id="rId5"/>
    <p:sldId id="381" r:id="rId6"/>
    <p:sldId id="382" r:id="rId7"/>
    <p:sldId id="347" r:id="rId8"/>
    <p:sldId id="350" r:id="rId9"/>
    <p:sldId id="352" r:id="rId10"/>
    <p:sldId id="349" r:id="rId11"/>
    <p:sldId id="358" r:id="rId12"/>
    <p:sldId id="283" r:id="rId13"/>
    <p:sldId id="383" r:id="rId14"/>
    <p:sldId id="384" r:id="rId15"/>
    <p:sldId id="386" r:id="rId16"/>
    <p:sldId id="387" r:id="rId17"/>
    <p:sldId id="388" r:id="rId18"/>
    <p:sldId id="389" r:id="rId19"/>
    <p:sldId id="385" r:id="rId20"/>
    <p:sldId id="390" r:id="rId21"/>
    <p:sldId id="391" r:id="rId22"/>
    <p:sldId id="375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A488"/>
    <a:srgbClr val="002047"/>
    <a:srgbClr val="1CBC9C"/>
    <a:srgbClr val="555556"/>
    <a:srgbClr val="FFFFFF"/>
    <a:srgbClr val="363636"/>
    <a:srgbClr val="646464"/>
    <a:srgbClr val="F8F8F8"/>
    <a:srgbClr val="E1E1E1"/>
    <a:srgbClr val="D7D7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8" autoAdjust="0"/>
    <p:restoredTop sz="78954" autoAdjust="0"/>
  </p:normalViewPr>
  <p:slideViewPr>
    <p:cSldViewPr snapToGrid="0" snapToObjects="1">
      <p:cViewPr varScale="1">
        <p:scale>
          <a:sx n="147" d="100"/>
          <a:sy n="147" d="100"/>
        </p:scale>
        <p:origin x="126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8" d="100"/>
          <a:sy n="88" d="100"/>
        </p:scale>
        <p:origin x="3872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AAC5887-B343-1D4C-9540-711B41B3DFA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E0540F-8E69-5C4D-853B-447AE43EF82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B8B54B-C6F3-634A-A175-A438C4A5EC70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4235AA-0587-7A44-845C-5CBDE443E91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C3471D-FF42-1E42-86A3-3C7CC97317E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C4F1BB-8698-D146-90BF-BC7E85376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39709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6F6CBE-A33E-4C1D-8848-DCC40B7FDCC7}" type="datetimeFigureOut">
              <a:rPr lang="en-CA" smtClean="0"/>
              <a:t>2023-08-21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1ACDAD-888D-43D7-B32D-CEFD33294B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8808520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1ACDAD-888D-43D7-B32D-CEFD33294B64}" type="slidenum">
              <a:rPr lang="en-CA" smtClean="0"/>
              <a:t>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93865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1ACDAD-888D-43D7-B32D-CEFD33294B64}" type="slidenum">
              <a:rPr lang="en-CA" smtClean="0"/>
              <a:t>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052818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1ACDAD-888D-43D7-B32D-CEFD33294B64}" type="slidenum">
              <a:rPr lang="en-CA" smtClean="0"/>
              <a:t>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61554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1ACDAD-888D-43D7-B32D-CEFD33294B64}" type="slidenum">
              <a:rPr lang="en-CA" smtClean="0"/>
              <a:t>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937563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1ACDAD-888D-43D7-B32D-CEFD33294B64}" type="slidenum">
              <a:rPr lang="en-CA" smtClean="0"/>
              <a:t>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110029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1ACDAD-888D-43D7-B32D-CEFD33294B64}" type="slidenum">
              <a:rPr lang="en-CA" smtClean="0"/>
              <a:t>7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390696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1ACDAD-888D-43D7-B32D-CEFD33294B64}" type="slidenum">
              <a:rPr lang="en-CA" smtClean="0"/>
              <a:t>9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335025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1ACDAD-888D-43D7-B32D-CEFD33294B64}" type="slidenum">
              <a:rPr lang="en-CA" smtClean="0"/>
              <a:t>13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362472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1ACDAD-888D-43D7-B32D-CEFD33294B64}" type="slidenum">
              <a:rPr lang="en-CA" smtClean="0"/>
              <a:t>14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025672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0">
            <a:extLst>
              <a:ext uri="{FF2B5EF4-FFF2-40B4-BE49-F238E27FC236}">
                <a16:creationId xmlns:a16="http://schemas.microsoft.com/office/drawing/2014/main" id="{8D5FAD4D-1F50-2C42-A2B1-6EC133959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0374" y="1069363"/>
            <a:ext cx="10515600" cy="1918934"/>
          </a:xfrm>
          <a:prstGeom prst="rect">
            <a:avLst/>
          </a:prstGeom>
        </p:spPr>
        <p:txBody>
          <a:bodyPr anchor="ctr"/>
          <a:lstStyle>
            <a:lvl1pPr>
              <a:defRPr b="1" i="0">
                <a:solidFill>
                  <a:srgbClr val="0D224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17">
            <a:extLst>
              <a:ext uri="{FF2B5EF4-FFF2-40B4-BE49-F238E27FC236}">
                <a16:creationId xmlns:a16="http://schemas.microsoft.com/office/drawing/2014/main" id="{519D5ECD-473D-344F-893F-97CB5AF76E0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80374" y="3258130"/>
            <a:ext cx="7224209" cy="6459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0" i="0">
                <a:solidFill>
                  <a:srgbClr val="0D2244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4A71169-5504-8A47-AF13-1B8885125ED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59119" y="6007648"/>
            <a:ext cx="3918403" cy="618477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606D988-F377-42C2-98D7-7D3077B04A96}"/>
              </a:ext>
            </a:extLst>
          </p:cNvPr>
          <p:cNvCxnSpPr>
            <a:cxnSpLocks/>
          </p:cNvCxnSpPr>
          <p:nvPr userDrawn="1"/>
        </p:nvCxnSpPr>
        <p:spPr>
          <a:xfrm>
            <a:off x="731520" y="5978819"/>
            <a:ext cx="11136826" cy="0"/>
          </a:xfrm>
          <a:prstGeom prst="line">
            <a:avLst/>
          </a:prstGeom>
          <a:ln w="25400">
            <a:solidFill>
              <a:srgbClr val="21BA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7956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33CC8-FFAC-B042-BD76-F6CB6A38F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365126"/>
            <a:ext cx="10799998" cy="91692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>
              <a:defRPr sz="3600" b="1" i="0">
                <a:solidFill>
                  <a:srgbClr val="0D2244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54B4EA-259C-6446-BD42-D9DA7C8798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" y="1414022"/>
            <a:ext cx="10799998" cy="4703276"/>
          </a:xfrm>
          <a:prstGeom prst="rect">
            <a:avLst/>
          </a:prstGeom>
        </p:spPr>
        <p:txBody>
          <a:bodyPr/>
          <a:lstStyle>
            <a:lvl1pPr>
              <a:defRPr sz="2200">
                <a:solidFill>
                  <a:srgbClr val="0D2244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sz="2200">
                <a:solidFill>
                  <a:srgbClr val="0D2244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sz="2200">
                <a:solidFill>
                  <a:srgbClr val="0D2244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sz="2200">
                <a:solidFill>
                  <a:srgbClr val="0D2244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sz="2200">
                <a:solidFill>
                  <a:srgbClr val="0D2244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BF76BD5-526D-C54D-9821-B70AD59DB4D7}"/>
              </a:ext>
            </a:extLst>
          </p:cNvPr>
          <p:cNvCxnSpPr/>
          <p:nvPr userDrawn="1"/>
        </p:nvCxnSpPr>
        <p:spPr>
          <a:xfrm>
            <a:off x="731520" y="6164431"/>
            <a:ext cx="10800000" cy="0"/>
          </a:xfrm>
          <a:prstGeom prst="line">
            <a:avLst/>
          </a:prstGeom>
          <a:ln w="25400">
            <a:solidFill>
              <a:srgbClr val="21BA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AE2EAD0E-696E-4DBF-9F80-3CF4EF25933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3099" y="6213296"/>
            <a:ext cx="774913" cy="49554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E6FCFB-BCD6-44C0-8603-F7FFDA07B33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4B365A-F164-4486-A362-1212BCCB0D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70062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w/footer larg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F14A50C-02E7-4876-AC59-1DDA220D5AA0}"/>
              </a:ext>
            </a:extLst>
          </p:cNvPr>
          <p:cNvCxnSpPr/>
          <p:nvPr userDrawn="1"/>
        </p:nvCxnSpPr>
        <p:spPr>
          <a:xfrm>
            <a:off x="731520" y="6164431"/>
            <a:ext cx="10800000" cy="0"/>
          </a:xfrm>
          <a:prstGeom prst="line">
            <a:avLst/>
          </a:prstGeom>
          <a:ln w="25400">
            <a:solidFill>
              <a:srgbClr val="21BA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61E5EE8D-7712-42A6-A1AE-3A845A847E6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3099" y="6213296"/>
            <a:ext cx="774913" cy="495545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0B4C233-6483-46DC-94AD-DB862EA9F91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4B365A-F164-4486-A362-1212BCCB0D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69367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w/footer small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7394C07-508B-450C-B0BD-AC0D304D0421}"/>
              </a:ext>
            </a:extLst>
          </p:cNvPr>
          <p:cNvCxnSpPr/>
          <p:nvPr userDrawn="1"/>
        </p:nvCxnSpPr>
        <p:spPr>
          <a:xfrm>
            <a:off x="731520" y="6164431"/>
            <a:ext cx="10800000" cy="0"/>
          </a:xfrm>
          <a:prstGeom prst="line">
            <a:avLst/>
          </a:prstGeom>
          <a:ln w="25400">
            <a:solidFill>
              <a:srgbClr val="21BA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4394F98B-2471-4E5C-8481-0E609E6803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3099" y="6213296"/>
            <a:ext cx="774913" cy="495545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A1CE473-82C7-48C6-8FCE-1416BBDB4D1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4B365A-F164-4486-A362-1212BCCB0D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27409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w/footer larg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421A9EC-84A3-3648-B014-69B29D64BDAC}"/>
              </a:ext>
            </a:extLst>
          </p:cNvPr>
          <p:cNvSpPr/>
          <p:nvPr userDrawn="1"/>
        </p:nvSpPr>
        <p:spPr>
          <a:xfrm>
            <a:off x="2063932" y="0"/>
            <a:ext cx="10128068" cy="6858000"/>
          </a:xfrm>
          <a:prstGeom prst="rect">
            <a:avLst/>
          </a:prstGeom>
          <a:solidFill>
            <a:srgbClr val="00204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73D044B-87D5-6147-8DB0-327DBCCDED96}"/>
              </a:ext>
            </a:extLst>
          </p:cNvPr>
          <p:cNvCxnSpPr>
            <a:cxnSpLocks/>
          </p:cNvCxnSpPr>
          <p:nvPr userDrawn="1"/>
        </p:nvCxnSpPr>
        <p:spPr>
          <a:xfrm>
            <a:off x="2063932" y="0"/>
            <a:ext cx="0" cy="6876000"/>
          </a:xfrm>
          <a:prstGeom prst="line">
            <a:avLst/>
          </a:prstGeom>
          <a:ln w="38100">
            <a:solidFill>
              <a:srgbClr val="21BA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A1E04FC2-5C68-314B-8375-23815C9D773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476" y="5703214"/>
            <a:ext cx="1518832" cy="97127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D73BFB4-0720-F74D-8C81-6A56B0942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6556" y="365125"/>
            <a:ext cx="9510644" cy="1325563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4800" b="1" i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110588D-54C5-714D-A2C6-EEA26FFA80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6556" y="1825624"/>
            <a:ext cx="9510644" cy="468185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774473-6700-4850-AC75-B6E32EDE27C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4B365A-F164-4486-A362-1212BCCB0D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31243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22339-5932-054B-B659-838F6A648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365126"/>
            <a:ext cx="10799998" cy="992334"/>
          </a:xfrm>
          <a:prstGeom prst="rect">
            <a:avLst/>
          </a:prstGeom>
        </p:spPr>
        <p:txBody>
          <a:bodyPr anchor="t" anchorCtr="0"/>
          <a:lstStyle>
            <a:lvl1pPr>
              <a:defRPr sz="3300" b="1" i="0">
                <a:solidFill>
                  <a:srgbClr val="0D2244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817087-24A9-7D46-A049-7911C3C436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31520" y="1492396"/>
            <a:ext cx="5288280" cy="4348563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0D2244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sz="2000">
                <a:solidFill>
                  <a:srgbClr val="0D2244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sz="2000">
                <a:solidFill>
                  <a:srgbClr val="0D2244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sz="2000">
                <a:solidFill>
                  <a:srgbClr val="0D2244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sz="2000">
                <a:solidFill>
                  <a:srgbClr val="0D2244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EF0311-B9C2-F14A-995C-73BBAE6F2A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92396"/>
            <a:ext cx="5359318" cy="4348563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0D2244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sz="2000">
                <a:solidFill>
                  <a:srgbClr val="0D2244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sz="2000">
                <a:solidFill>
                  <a:srgbClr val="0D2244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sz="2000">
                <a:solidFill>
                  <a:srgbClr val="0D2244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sz="2000">
                <a:solidFill>
                  <a:srgbClr val="0D2244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21644E3-AD83-4B50-9B5A-28B134C6292D}"/>
              </a:ext>
            </a:extLst>
          </p:cNvPr>
          <p:cNvCxnSpPr/>
          <p:nvPr userDrawn="1"/>
        </p:nvCxnSpPr>
        <p:spPr>
          <a:xfrm>
            <a:off x="731520" y="6164431"/>
            <a:ext cx="10800000" cy="0"/>
          </a:xfrm>
          <a:prstGeom prst="line">
            <a:avLst/>
          </a:prstGeom>
          <a:ln w="25400">
            <a:solidFill>
              <a:srgbClr val="21BA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3913BE15-F7C4-49F4-8895-D60DEFB2CCE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3099" y="6213296"/>
            <a:ext cx="774913" cy="495545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7C0E01-00CE-422E-868E-06F4F53A339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4B365A-F164-4486-A362-1212BCCB0D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83154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Two Column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4758C-8024-AC4A-97CE-04A12CC40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457200"/>
            <a:ext cx="4040505" cy="1600200"/>
          </a:xfrm>
          <a:prstGeom prst="rect">
            <a:avLst/>
          </a:prstGeom>
        </p:spPr>
        <p:txBody>
          <a:bodyPr anchor="ctr"/>
          <a:lstStyle>
            <a:lvl1pPr>
              <a:defRPr sz="3200" b="1" i="0">
                <a:solidFill>
                  <a:srgbClr val="0D2244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13732A-E107-D544-BA7F-8E02FA390D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0"/>
            <a:ext cx="6348330" cy="53837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rgbClr val="0D2244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1C58DF-C432-B248-8DFE-B04BEE2ACB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31520" y="2057400"/>
            <a:ext cx="4040505" cy="3783559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600">
                <a:solidFill>
                  <a:srgbClr val="0D224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D44611D-63E4-4D6F-9BBB-3DFC705D8DB7}"/>
              </a:ext>
            </a:extLst>
          </p:cNvPr>
          <p:cNvCxnSpPr/>
          <p:nvPr userDrawn="1"/>
        </p:nvCxnSpPr>
        <p:spPr>
          <a:xfrm>
            <a:off x="731520" y="6164431"/>
            <a:ext cx="10800000" cy="0"/>
          </a:xfrm>
          <a:prstGeom prst="line">
            <a:avLst/>
          </a:prstGeom>
          <a:ln w="25400">
            <a:solidFill>
              <a:srgbClr val="21BA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77A57307-B417-4985-B044-5993FF31021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3099" y="6213296"/>
            <a:ext cx="774913" cy="495545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3449B9-44BA-4F67-815F-EF5EFB318F5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4B365A-F164-4486-A362-1212BCCB0D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28555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15641F4-0381-4A0A-A265-C79A9A458C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61049" y="632132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4B365A-F164-4486-A362-1212BCCB0D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61606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3" r:id="rId2"/>
    <p:sldLayoutId id="2147483678" r:id="rId3"/>
    <p:sldLayoutId id="2147483689" r:id="rId4"/>
    <p:sldLayoutId id="2147483691" r:id="rId5"/>
    <p:sldLayoutId id="2147483665" r:id="rId6"/>
    <p:sldLayoutId id="2147483670" r:id="rId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588FF-806B-4359-929C-78BA228C9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947" y="1606691"/>
            <a:ext cx="11870995" cy="1918934"/>
          </a:xfrm>
        </p:spPr>
        <p:txBody>
          <a:bodyPr/>
          <a:lstStyle/>
          <a:p>
            <a:r>
              <a:rPr lang="en-CA" dirty="0"/>
              <a:t>MFRE Summer Series: </a:t>
            </a:r>
            <a:br>
              <a:rPr lang="en-CA" dirty="0"/>
            </a:br>
            <a:r>
              <a:rPr lang="en-CA" dirty="0"/>
              <a:t>R Programming 2</a:t>
            </a:r>
            <a:br>
              <a:rPr lang="en-CA" dirty="0"/>
            </a:br>
            <a:r>
              <a:rPr lang="en-CA" sz="3000" b="0" dirty="0"/>
              <a:t>Harry Izatt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886A9934-A1C3-4C32-A555-72CD7297561E}"/>
              </a:ext>
            </a:extLst>
          </p:cNvPr>
          <p:cNvSpPr txBox="1">
            <a:spLocks/>
          </p:cNvSpPr>
          <p:nvPr/>
        </p:nvSpPr>
        <p:spPr>
          <a:xfrm>
            <a:off x="731520" y="6007100"/>
            <a:ext cx="6395536" cy="64611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2023/24 Summer Program</a:t>
            </a:r>
          </a:p>
        </p:txBody>
      </p:sp>
    </p:spTree>
    <p:extLst>
      <p:ext uri="{BB962C8B-B14F-4D97-AF65-F5344CB8AC3E}">
        <p14:creationId xmlns:p14="http://schemas.microsoft.com/office/powerpoint/2010/main" val="28655044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2EA38-EFED-47F2-B8B4-4DE9D43AB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5+1 Functions: Core tools for 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DD52CD-B5EB-43DB-A792-A934FD72B5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CA" b="1" dirty="0"/>
              <a:t>filter()</a:t>
            </a:r>
          </a:p>
          <a:p>
            <a:pPr lvl="2"/>
            <a:r>
              <a:rPr lang="en-CA" dirty="0"/>
              <a:t>Specify logical condition on Tibble; reduce to rows where it applies</a:t>
            </a:r>
          </a:p>
          <a:p>
            <a:pPr lvl="1"/>
            <a:r>
              <a:rPr lang="en-CA" b="1" dirty="0"/>
              <a:t>arrange()</a:t>
            </a:r>
          </a:p>
          <a:p>
            <a:pPr lvl="2"/>
            <a:r>
              <a:rPr lang="en-CA" dirty="0"/>
              <a:t>Specify column(s); order rows by column value (ascending, descending)</a:t>
            </a:r>
          </a:p>
          <a:p>
            <a:pPr lvl="1"/>
            <a:r>
              <a:rPr lang="en-CA" b="1" dirty="0"/>
              <a:t>select()</a:t>
            </a:r>
          </a:p>
          <a:p>
            <a:pPr lvl="2"/>
            <a:r>
              <a:rPr lang="en-CA" dirty="0"/>
              <a:t>Specify column names; remove all others</a:t>
            </a:r>
          </a:p>
          <a:p>
            <a:pPr lvl="1"/>
            <a:r>
              <a:rPr lang="en-CA" b="1" dirty="0"/>
              <a:t>mutate()</a:t>
            </a:r>
          </a:p>
          <a:p>
            <a:pPr lvl="2"/>
            <a:r>
              <a:rPr lang="en-CA" dirty="0"/>
              <a:t>Create new columns through manipulations of others, e.g. addition, division, etc.</a:t>
            </a:r>
          </a:p>
          <a:p>
            <a:pPr lvl="1"/>
            <a:r>
              <a:rPr lang="en-CA" b="1" dirty="0"/>
              <a:t>summarise()</a:t>
            </a:r>
          </a:p>
          <a:p>
            <a:pPr lvl="2"/>
            <a:r>
              <a:rPr lang="en-CA" dirty="0"/>
              <a:t>Get summary statistics</a:t>
            </a:r>
          </a:p>
          <a:p>
            <a:pPr lvl="1"/>
            <a:r>
              <a:rPr lang="en-CA" b="1" dirty="0" err="1"/>
              <a:t>group_by</a:t>
            </a:r>
            <a:r>
              <a:rPr lang="en-CA" b="1" dirty="0"/>
              <a:t>() </a:t>
            </a:r>
            <a:r>
              <a:rPr lang="en-CA" i="1" dirty="0"/>
              <a:t>(the +1)</a:t>
            </a:r>
          </a:p>
          <a:p>
            <a:pPr lvl="2"/>
            <a:r>
              <a:rPr lang="en-CA" dirty="0"/>
              <a:t>Establish “groups” to partition dataset by, pair with summarise() for specific summary stats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011E1C-8B0A-4D41-89AC-FF421D418C1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4B365A-F164-4486-A362-1212BCCB0DBA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790598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98A53-AFEF-4440-85EB-801A217E4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001" y="2512080"/>
            <a:ext cx="10799998" cy="916920"/>
          </a:xfrm>
        </p:spPr>
        <p:txBody>
          <a:bodyPr/>
          <a:lstStyle/>
          <a:p>
            <a:r>
              <a:rPr lang="en-CA" dirty="0"/>
              <a:t>Heading to RStudio!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E00DC8-B9FA-46FF-828E-77F353ECDFC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4B365A-F164-4486-A362-1212BCCB0DBA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301069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D4A32-89FB-48C2-8F61-67CBC9102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Section 4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32B5FC-D4DC-4FD1-AA61-709C1B03B8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CA" dirty="0"/>
              <a:t>Data Visualization and ggplot2</a:t>
            </a:r>
          </a:p>
        </p:txBody>
      </p:sp>
    </p:spTree>
    <p:extLst>
      <p:ext uri="{BB962C8B-B14F-4D97-AF65-F5344CB8AC3E}">
        <p14:creationId xmlns:p14="http://schemas.microsoft.com/office/powerpoint/2010/main" val="18354956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B2D01EE-A199-4934-BE7C-5A7D480A5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</a:t>
            </a:r>
            <a:r>
              <a:rPr lang="en-CA" dirty="0" err="1"/>
              <a:t>Tidyverse</a:t>
            </a:r>
            <a:r>
              <a:rPr lang="en-CA" dirty="0"/>
              <a:t> (</a:t>
            </a:r>
            <a:r>
              <a:rPr lang="en-CA" dirty="0" err="1"/>
              <a:t>cont</a:t>
            </a:r>
            <a:r>
              <a:rPr lang="en-CA" dirty="0"/>
              <a:t>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C248AC-3F7B-46C4-B1DA-2FB8FE6BC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Packages vary by topic, but all compatible</a:t>
            </a:r>
            <a:endParaRPr lang="en-CA" i="1" dirty="0"/>
          </a:p>
          <a:p>
            <a:pPr lvl="1"/>
            <a:r>
              <a:rPr lang="en-CA" dirty="0"/>
              <a:t>Once data set up using </a:t>
            </a:r>
            <a:r>
              <a:rPr lang="en-CA" dirty="0" err="1"/>
              <a:t>dplyr</a:t>
            </a:r>
            <a:r>
              <a:rPr lang="en-CA" dirty="0"/>
              <a:t>, visualize with ggplot2</a:t>
            </a:r>
          </a:p>
          <a:p>
            <a:r>
              <a:rPr lang="en-CA" dirty="0"/>
              <a:t>ggplot2 = “Grammar of graphics plot”</a:t>
            </a:r>
          </a:p>
          <a:p>
            <a:pPr lvl="1"/>
            <a:r>
              <a:rPr lang="en-CA" dirty="0"/>
              <a:t>Specific method of plot assembly</a:t>
            </a:r>
          </a:p>
          <a:p>
            <a:pPr lvl="1"/>
            <a:r>
              <a:rPr lang="en-CA" dirty="0"/>
              <a:t>Call pieces in one-by-one, set up complicated plot from simple components</a:t>
            </a:r>
          </a:p>
          <a:p>
            <a:endParaRPr lang="en-CA" dirty="0"/>
          </a:p>
          <a:p>
            <a:pPr lvl="1"/>
            <a:endParaRPr lang="en-CA" dirty="0"/>
          </a:p>
          <a:p>
            <a:pPr lvl="1"/>
            <a:endParaRPr lang="en-CA" dirty="0"/>
          </a:p>
          <a:p>
            <a:pPr marL="457200" lvl="1" indent="0">
              <a:buNone/>
            </a:pPr>
            <a:endParaRPr lang="en-CA" dirty="0"/>
          </a:p>
          <a:p>
            <a:pPr lvl="1"/>
            <a:endParaRPr lang="en-CA" dirty="0"/>
          </a:p>
          <a:p>
            <a:endParaRPr lang="en-CA" dirty="0"/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F8D9E4E-32CF-4964-AA2C-9974BCD7695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4B365A-F164-4486-A362-1212BCCB0DBA}" type="slidenum">
              <a:rPr lang="en-CA" smtClean="0"/>
              <a:t>13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239468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B2D01EE-A199-4934-BE7C-5A7D480A5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</a:t>
            </a:r>
            <a:r>
              <a:rPr lang="en-CA" dirty="0" err="1"/>
              <a:t>Tidyverse</a:t>
            </a:r>
            <a:r>
              <a:rPr lang="en-CA" dirty="0"/>
              <a:t> (</a:t>
            </a:r>
            <a:r>
              <a:rPr lang="en-CA" dirty="0" err="1"/>
              <a:t>cont</a:t>
            </a:r>
            <a:r>
              <a:rPr lang="en-CA" dirty="0"/>
              <a:t>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C248AC-3F7B-46C4-B1DA-2FB8FE6BC1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" y="1097280"/>
            <a:ext cx="10799998" cy="5020018"/>
          </a:xfrm>
        </p:spPr>
        <p:txBody>
          <a:bodyPr/>
          <a:lstStyle/>
          <a:p>
            <a:r>
              <a:rPr lang="en-CA" dirty="0"/>
              <a:t>Pieces of a ggplot2 visualization</a:t>
            </a:r>
          </a:p>
          <a:p>
            <a:pPr lvl="1"/>
            <a:r>
              <a:rPr lang="en-CA" dirty="0"/>
              <a:t>`</a:t>
            </a:r>
            <a:r>
              <a:rPr lang="en-CA" dirty="0" err="1"/>
              <a:t>ggplot</a:t>
            </a:r>
            <a:r>
              <a:rPr lang="en-CA" dirty="0"/>
              <a:t>()` function call (initializes plot in code chunk)</a:t>
            </a:r>
          </a:p>
          <a:p>
            <a:pPr lvl="1"/>
            <a:r>
              <a:rPr lang="en-CA" dirty="0" err="1"/>
              <a:t>Geoms</a:t>
            </a:r>
            <a:endParaRPr lang="en-CA" dirty="0"/>
          </a:p>
          <a:p>
            <a:pPr lvl="2"/>
            <a:r>
              <a:rPr lang="en-CA" dirty="0" err="1"/>
              <a:t>geom_line</a:t>
            </a:r>
            <a:r>
              <a:rPr lang="en-CA" dirty="0"/>
              <a:t>(), </a:t>
            </a:r>
            <a:r>
              <a:rPr lang="en-CA" dirty="0" err="1"/>
              <a:t>geom_scatter</a:t>
            </a:r>
            <a:r>
              <a:rPr lang="en-CA" dirty="0"/>
              <a:t>(): the geometric objects displaying data in plot</a:t>
            </a:r>
          </a:p>
          <a:p>
            <a:pPr lvl="3"/>
            <a:r>
              <a:rPr lang="en-CA" dirty="0"/>
              <a:t>Some show exact data points, others fit statistical model to data</a:t>
            </a:r>
          </a:p>
          <a:p>
            <a:pPr lvl="1"/>
            <a:r>
              <a:rPr lang="en-CA" dirty="0"/>
              <a:t>Aesthetic mappings</a:t>
            </a:r>
          </a:p>
          <a:p>
            <a:pPr lvl="2"/>
            <a:r>
              <a:rPr lang="en-CA" dirty="0" err="1"/>
              <a:t>aes</a:t>
            </a:r>
            <a:r>
              <a:rPr lang="en-CA" dirty="0"/>
              <a:t>()</a:t>
            </a:r>
          </a:p>
          <a:p>
            <a:pPr lvl="2"/>
            <a:r>
              <a:rPr lang="en-CA" dirty="0"/>
              <a:t>Used to integrate data’s other dimensions into plot: sizes, shapes, colors</a:t>
            </a:r>
          </a:p>
          <a:p>
            <a:pPr lvl="2"/>
            <a:r>
              <a:rPr lang="en-CA" dirty="0"/>
              <a:t>E.G. “levels” of categorical variable</a:t>
            </a:r>
          </a:p>
          <a:p>
            <a:r>
              <a:rPr lang="en-CA" dirty="0"/>
              <a:t>Example</a:t>
            </a:r>
          </a:p>
          <a:p>
            <a:pPr lvl="1"/>
            <a:r>
              <a:rPr lang="en-CA" dirty="0"/>
              <a:t>Use </a:t>
            </a:r>
            <a:r>
              <a:rPr lang="en-CA" dirty="0" err="1"/>
              <a:t>geom_scatter</a:t>
            </a:r>
            <a:r>
              <a:rPr lang="en-CA" dirty="0"/>
              <a:t>() to show overall inflation (x-axis) versus food inflation (y axis)</a:t>
            </a:r>
          </a:p>
          <a:p>
            <a:pPr lvl="1"/>
            <a:r>
              <a:rPr lang="en-CA" dirty="0"/>
              <a:t>Aesthetic mapping to display points with different shape by what decade</a:t>
            </a:r>
          </a:p>
          <a:p>
            <a:pPr lvl="2"/>
            <a:r>
              <a:rPr lang="en-CA" dirty="0"/>
              <a:t>Square for 2000-2009, circle for 2010-2019, </a:t>
            </a:r>
            <a:r>
              <a:rPr lang="en-CA" dirty="0" err="1"/>
              <a:t>etc</a:t>
            </a:r>
            <a:endParaRPr lang="en-CA" dirty="0"/>
          </a:p>
          <a:p>
            <a:endParaRPr lang="en-CA" dirty="0"/>
          </a:p>
          <a:p>
            <a:pPr lvl="1"/>
            <a:endParaRPr lang="en-CA" dirty="0"/>
          </a:p>
          <a:p>
            <a:pPr lvl="1"/>
            <a:endParaRPr lang="en-CA" dirty="0"/>
          </a:p>
          <a:p>
            <a:pPr marL="457200" lvl="1" indent="0">
              <a:buNone/>
            </a:pPr>
            <a:endParaRPr lang="en-CA" dirty="0"/>
          </a:p>
          <a:p>
            <a:pPr lvl="1"/>
            <a:endParaRPr lang="en-CA" dirty="0"/>
          </a:p>
          <a:p>
            <a:endParaRPr lang="en-CA" dirty="0"/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F8D9E4E-32CF-4964-AA2C-9974BCD7695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4B365A-F164-4486-A362-1212BCCB0DBA}" type="slidenum">
              <a:rPr lang="en-CA" smtClean="0"/>
              <a:t>14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773840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98A53-AFEF-4440-85EB-801A217E4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001" y="2512080"/>
            <a:ext cx="10799998" cy="916920"/>
          </a:xfrm>
        </p:spPr>
        <p:txBody>
          <a:bodyPr/>
          <a:lstStyle/>
          <a:p>
            <a:r>
              <a:rPr lang="en-CA" dirty="0"/>
              <a:t>Heading to RStudio!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E00DC8-B9FA-46FF-828E-77F353ECDFC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4B365A-F164-4486-A362-1212BCCB0DBA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321890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ADEF97-09A1-4A20-85B4-D6CE20E04FF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4B365A-F164-4486-A362-1212BCCB0DBA}" type="slidenum">
              <a:rPr lang="en-CA" smtClean="0"/>
              <a:t>16</a:t>
            </a:fld>
            <a:endParaRPr lang="en-CA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E0C325C-6AF9-4F6B-8ABB-8E2B36811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0374" y="1516133"/>
            <a:ext cx="10515600" cy="1472163"/>
          </a:xfrm>
        </p:spPr>
        <p:txBody>
          <a:bodyPr/>
          <a:lstStyle/>
          <a:p>
            <a:r>
              <a:rPr lang="en-CA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1802273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ADEF97-09A1-4A20-85B4-D6CE20E04FF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4B365A-F164-4486-A362-1212BCCB0DBA}" type="slidenum">
              <a:rPr lang="en-CA" smtClean="0"/>
              <a:t>17</a:t>
            </a:fld>
            <a:endParaRPr lang="en-CA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5C08140-C862-495B-81F6-18152223F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365126"/>
            <a:ext cx="10799998" cy="916920"/>
          </a:xfrm>
        </p:spPr>
        <p:txBody>
          <a:bodyPr/>
          <a:lstStyle/>
          <a:p>
            <a:r>
              <a:rPr lang="en-CA" dirty="0"/>
              <a:t>What we learned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3BCEEB4-A409-424A-9FB3-AD4F19BDA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" y="1414022"/>
            <a:ext cx="10799998" cy="4703276"/>
          </a:xfrm>
        </p:spPr>
        <p:txBody>
          <a:bodyPr/>
          <a:lstStyle/>
          <a:p>
            <a:pPr lvl="2"/>
            <a:r>
              <a:rPr lang="en-CA" dirty="0"/>
              <a:t>How to filter rows, select columns</a:t>
            </a:r>
          </a:p>
          <a:p>
            <a:pPr lvl="2"/>
            <a:r>
              <a:rPr lang="en-CA" dirty="0"/>
              <a:t>Ordering and slicing </a:t>
            </a:r>
            <a:r>
              <a:rPr lang="en-CA" dirty="0" err="1"/>
              <a:t>tibbles</a:t>
            </a:r>
            <a:endParaRPr lang="en-CA" dirty="0"/>
          </a:p>
          <a:p>
            <a:pPr lvl="2"/>
            <a:r>
              <a:rPr lang="en-CA" dirty="0"/>
              <a:t>Mutating variables</a:t>
            </a:r>
          </a:p>
          <a:p>
            <a:pPr lvl="2"/>
            <a:r>
              <a:rPr lang="en-CA" dirty="0"/>
              <a:t>Coding with Pipes</a:t>
            </a:r>
          </a:p>
          <a:p>
            <a:pPr lvl="2"/>
            <a:r>
              <a:rPr lang="en-CA" dirty="0"/>
              <a:t>Summary statistics and grouping </a:t>
            </a:r>
          </a:p>
          <a:p>
            <a:pPr lvl="2"/>
            <a:r>
              <a:rPr lang="en-CA" dirty="0"/>
              <a:t>Building ggplot2 visualizations with geometric objects and aesthetics</a:t>
            </a:r>
          </a:p>
        </p:txBody>
      </p:sp>
    </p:spTree>
    <p:extLst>
      <p:ext uri="{BB962C8B-B14F-4D97-AF65-F5344CB8AC3E}">
        <p14:creationId xmlns:p14="http://schemas.microsoft.com/office/powerpoint/2010/main" val="32267508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23D0CF-57CC-4D01-ACEB-4E368F8AA7F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4B365A-F164-4486-A362-1212BCCB0DBA}" type="slidenum">
              <a:rPr lang="en-CA" smtClean="0"/>
              <a:t>18</a:t>
            </a:fld>
            <a:endParaRPr lang="en-CA"/>
          </a:p>
        </p:txBody>
      </p:sp>
      <p:pic>
        <p:nvPicPr>
          <p:cNvPr id="2050" name="Picture 2" descr="Funny data viz joke.">
            <a:extLst>
              <a:ext uri="{FF2B5EF4-FFF2-40B4-BE49-F238E27FC236}">
                <a16:creationId xmlns:a16="http://schemas.microsoft.com/office/drawing/2014/main" id="{AEA8E93A-0A3A-4F24-A985-62F27294BB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596" y="0"/>
            <a:ext cx="4572000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9B15976-DE55-4A1C-A218-7DC81BEE7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365126"/>
            <a:ext cx="10799998" cy="916920"/>
          </a:xfrm>
        </p:spPr>
        <p:txBody>
          <a:bodyPr/>
          <a:lstStyle/>
          <a:p>
            <a:r>
              <a:rPr lang="en-CA" dirty="0"/>
              <a:t>Down the road: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361F5D6-03EC-4422-B6C0-5B9FC636F3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" y="1414022"/>
            <a:ext cx="10799998" cy="4703276"/>
          </a:xfrm>
        </p:spPr>
        <p:txBody>
          <a:bodyPr/>
          <a:lstStyle/>
          <a:p>
            <a:r>
              <a:rPr lang="en-CA" dirty="0"/>
              <a:t>Python, R Application Workshops</a:t>
            </a:r>
          </a:p>
          <a:p>
            <a:pPr lvl="1"/>
            <a:r>
              <a:rPr lang="en-CA" dirty="0"/>
              <a:t>Same case study, done in each language!</a:t>
            </a:r>
          </a:p>
          <a:p>
            <a:pPr lvl="1"/>
            <a:r>
              <a:rPr lang="en-CA" dirty="0"/>
              <a:t>Compare and contrast approaches</a:t>
            </a:r>
          </a:p>
        </p:txBody>
      </p:sp>
    </p:spTree>
    <p:extLst>
      <p:ext uri="{BB962C8B-B14F-4D97-AF65-F5344CB8AC3E}">
        <p14:creationId xmlns:p14="http://schemas.microsoft.com/office/powerpoint/2010/main" val="1542071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588FF-806B-4359-929C-78BA228C9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947" y="1606691"/>
            <a:ext cx="11870995" cy="1918934"/>
          </a:xfrm>
        </p:spPr>
        <p:txBody>
          <a:bodyPr/>
          <a:lstStyle/>
          <a:p>
            <a:r>
              <a:rPr lang="en-CA" u="sng" dirty="0"/>
              <a:t>Thanks for coming!</a:t>
            </a:r>
            <a:endParaRPr lang="en-CA" sz="3000" b="0" u="sng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886A9934-A1C3-4C32-A555-72CD7297561E}"/>
              </a:ext>
            </a:extLst>
          </p:cNvPr>
          <p:cNvSpPr txBox="1">
            <a:spLocks/>
          </p:cNvSpPr>
          <p:nvPr/>
        </p:nvSpPr>
        <p:spPr>
          <a:xfrm>
            <a:off x="731520" y="6007100"/>
            <a:ext cx="6395536" cy="64611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2023/24 Summer Program</a:t>
            </a:r>
          </a:p>
        </p:txBody>
      </p:sp>
    </p:spTree>
    <p:extLst>
      <p:ext uri="{BB962C8B-B14F-4D97-AF65-F5344CB8AC3E}">
        <p14:creationId xmlns:p14="http://schemas.microsoft.com/office/powerpoint/2010/main" val="3830656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B2D01EE-A199-4934-BE7C-5A7D480A5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Last time: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C248AC-3F7B-46C4-B1DA-2FB8FE6BC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1. Data Structures and Control Flow Review</a:t>
            </a:r>
          </a:p>
          <a:p>
            <a:r>
              <a:rPr lang="en-CA" dirty="0"/>
              <a:t>2. Best Practices for R Programming</a:t>
            </a:r>
          </a:p>
          <a:p>
            <a:endParaRPr lang="en-CA" dirty="0"/>
          </a:p>
          <a:p>
            <a:pPr lvl="1"/>
            <a:endParaRPr lang="en-CA" dirty="0"/>
          </a:p>
          <a:p>
            <a:pPr marL="457200" lvl="1" indent="0">
              <a:buNone/>
            </a:pPr>
            <a:endParaRPr lang="en-CA" dirty="0"/>
          </a:p>
          <a:p>
            <a:pPr lvl="1"/>
            <a:endParaRPr lang="en-CA" dirty="0"/>
          </a:p>
          <a:p>
            <a:endParaRPr lang="en-CA" dirty="0"/>
          </a:p>
          <a:p>
            <a:pPr lvl="1"/>
            <a:endParaRPr lang="en-CA" dirty="0"/>
          </a:p>
          <a:p>
            <a:pPr lvl="1"/>
            <a:endParaRPr lang="en-CA" dirty="0"/>
          </a:p>
          <a:p>
            <a:pPr marL="457200" lvl="1" indent="0">
              <a:buNone/>
            </a:pPr>
            <a:endParaRPr lang="en-CA" dirty="0"/>
          </a:p>
          <a:p>
            <a:pPr lvl="1"/>
            <a:endParaRPr lang="en-CA" dirty="0"/>
          </a:p>
          <a:p>
            <a:endParaRPr lang="en-CA" dirty="0"/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F8D9E4E-32CF-4964-AA2C-9974BCD7695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4B365A-F164-4486-A362-1212BCCB0DBA}" type="slidenum">
              <a:rPr lang="en-CA" smtClean="0"/>
              <a:t>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29240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B2D01EE-A199-4934-BE7C-5A7D480A5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Today: </a:t>
            </a:r>
            <a:r>
              <a:rPr lang="en-CA" dirty="0" err="1"/>
              <a:t>Tidyverse</a:t>
            </a:r>
            <a:endParaRPr lang="en-CA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C248AC-3F7B-46C4-B1DA-2FB8FE6BC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Data Cleaning with `</a:t>
            </a:r>
            <a:r>
              <a:rPr lang="en-CA" dirty="0" err="1"/>
              <a:t>dplyr</a:t>
            </a:r>
            <a:r>
              <a:rPr lang="en-CA" dirty="0"/>
              <a:t>`</a:t>
            </a:r>
          </a:p>
          <a:p>
            <a:pPr lvl="1"/>
            <a:r>
              <a:rPr lang="en-CA" dirty="0" err="1"/>
              <a:t>Subsetting</a:t>
            </a:r>
            <a:r>
              <a:rPr lang="en-CA" dirty="0"/>
              <a:t> data</a:t>
            </a:r>
          </a:p>
          <a:p>
            <a:pPr lvl="1"/>
            <a:r>
              <a:rPr lang="en-CA" dirty="0"/>
              <a:t>Filtering data</a:t>
            </a:r>
          </a:p>
          <a:p>
            <a:pPr lvl="1"/>
            <a:r>
              <a:rPr lang="en-CA" dirty="0"/>
              <a:t>Mutating data</a:t>
            </a:r>
          </a:p>
          <a:p>
            <a:r>
              <a:rPr lang="en-CA" dirty="0"/>
              <a:t>Data Visualization  with `ggplot2`</a:t>
            </a:r>
          </a:p>
          <a:p>
            <a:pPr lvl="1"/>
            <a:r>
              <a:rPr lang="en-CA" dirty="0"/>
              <a:t>Line plots</a:t>
            </a:r>
          </a:p>
          <a:p>
            <a:pPr lvl="1"/>
            <a:r>
              <a:rPr lang="en-CA" dirty="0"/>
              <a:t>Scatter plots</a:t>
            </a:r>
          </a:p>
          <a:p>
            <a:pPr lvl="1"/>
            <a:r>
              <a:rPr lang="en-CA" dirty="0"/>
              <a:t>Regression plots</a:t>
            </a:r>
          </a:p>
          <a:p>
            <a:endParaRPr lang="en-CA" dirty="0"/>
          </a:p>
          <a:p>
            <a:pPr lvl="1"/>
            <a:endParaRPr lang="en-CA" dirty="0"/>
          </a:p>
          <a:p>
            <a:pPr marL="457200" lvl="1" indent="0">
              <a:buNone/>
            </a:pPr>
            <a:endParaRPr lang="en-CA" dirty="0"/>
          </a:p>
          <a:p>
            <a:pPr lvl="1"/>
            <a:endParaRPr lang="en-CA" dirty="0"/>
          </a:p>
          <a:p>
            <a:endParaRPr lang="en-CA" dirty="0"/>
          </a:p>
          <a:p>
            <a:pPr lvl="1"/>
            <a:endParaRPr lang="en-CA" dirty="0"/>
          </a:p>
          <a:p>
            <a:pPr lvl="1"/>
            <a:endParaRPr lang="en-CA" dirty="0"/>
          </a:p>
          <a:p>
            <a:pPr marL="457200" lvl="1" indent="0">
              <a:buNone/>
            </a:pPr>
            <a:endParaRPr lang="en-CA" dirty="0"/>
          </a:p>
          <a:p>
            <a:pPr lvl="1"/>
            <a:endParaRPr lang="en-CA" dirty="0"/>
          </a:p>
          <a:p>
            <a:endParaRPr lang="en-CA" dirty="0"/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F8D9E4E-32CF-4964-AA2C-9974BCD7695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4B365A-F164-4486-A362-1212BCCB0DBA}" type="slidenum">
              <a:rPr lang="en-CA" smtClean="0"/>
              <a:t>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06315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B2D01EE-A199-4934-BE7C-5A7D480A5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 Workshops Roadmap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C248AC-3F7B-46C4-B1DA-2FB8FE6BC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R Workshop 1: Yesterday</a:t>
            </a:r>
          </a:p>
          <a:p>
            <a:pPr lvl="1"/>
            <a:r>
              <a:rPr lang="en-CA" dirty="0"/>
              <a:t>Working in basic R, general topics</a:t>
            </a:r>
          </a:p>
          <a:p>
            <a:pPr lvl="1"/>
            <a:r>
              <a:rPr lang="en-CA" dirty="0"/>
              <a:t>1. Review data structures and manipulation</a:t>
            </a:r>
          </a:p>
          <a:p>
            <a:pPr lvl="1"/>
            <a:r>
              <a:rPr lang="en-CA" dirty="0"/>
              <a:t>2. Best practices for R programming</a:t>
            </a:r>
          </a:p>
          <a:p>
            <a:endParaRPr lang="en-CA" dirty="0"/>
          </a:p>
          <a:p>
            <a:r>
              <a:rPr lang="en-CA" dirty="0"/>
              <a:t>R Workshop 2: Today</a:t>
            </a:r>
          </a:p>
          <a:p>
            <a:pPr lvl="1"/>
            <a:r>
              <a:rPr lang="en-CA" dirty="0"/>
              <a:t>Dive into specific industry-standard data analysis library (</a:t>
            </a:r>
            <a:r>
              <a:rPr lang="en-CA" i="1" dirty="0" err="1"/>
              <a:t>Tidyverse</a:t>
            </a:r>
            <a:r>
              <a:rPr lang="en-CA" i="1" dirty="0"/>
              <a:t>)</a:t>
            </a:r>
          </a:p>
          <a:p>
            <a:pPr lvl="1"/>
            <a:r>
              <a:rPr lang="en-CA" dirty="0"/>
              <a:t>3. Introduction to data cleaning: `</a:t>
            </a:r>
            <a:r>
              <a:rPr lang="en-CA" dirty="0" err="1"/>
              <a:t>dplyr</a:t>
            </a:r>
            <a:r>
              <a:rPr lang="en-CA" dirty="0"/>
              <a:t>`</a:t>
            </a:r>
          </a:p>
          <a:p>
            <a:pPr lvl="1"/>
            <a:r>
              <a:rPr lang="en-CA" dirty="0"/>
              <a:t>4. Introduction to data visualization: `ggplot2`</a:t>
            </a:r>
          </a:p>
          <a:p>
            <a:endParaRPr lang="en-CA" dirty="0"/>
          </a:p>
          <a:p>
            <a:pPr marL="457200" lvl="1" indent="0">
              <a:buNone/>
            </a:pPr>
            <a:endParaRPr lang="en-CA" dirty="0"/>
          </a:p>
          <a:p>
            <a:pPr lvl="1"/>
            <a:endParaRPr lang="en-CA" dirty="0"/>
          </a:p>
          <a:p>
            <a:endParaRPr lang="en-CA" dirty="0"/>
          </a:p>
          <a:p>
            <a:pPr lvl="1"/>
            <a:endParaRPr lang="en-CA" dirty="0"/>
          </a:p>
          <a:p>
            <a:pPr lvl="1"/>
            <a:endParaRPr lang="en-CA" dirty="0"/>
          </a:p>
          <a:p>
            <a:pPr marL="457200" lvl="1" indent="0">
              <a:buNone/>
            </a:pPr>
            <a:endParaRPr lang="en-CA" dirty="0"/>
          </a:p>
          <a:p>
            <a:pPr lvl="1"/>
            <a:endParaRPr lang="en-CA" dirty="0"/>
          </a:p>
          <a:p>
            <a:endParaRPr lang="en-CA" dirty="0"/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F8D9E4E-32CF-4964-AA2C-9974BCD7695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4B365A-F164-4486-A362-1212BCCB0DBA}" type="slidenum">
              <a:rPr lang="en-CA" smtClean="0"/>
              <a:t>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06150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B2D01EE-A199-4934-BE7C-5A7D480A5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 Workshop 2 Case (1/2)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C248AC-3F7B-46C4-B1DA-2FB8FE6BC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CA" dirty="0"/>
              <a:t>So, you sort of get what you’re doing in R. Now it’s time to get into the data.</a:t>
            </a:r>
          </a:p>
          <a:p>
            <a:pPr lvl="1"/>
            <a:r>
              <a:rPr lang="en-CA" dirty="0"/>
              <a:t>You start out with getting the data set up for visualizations</a:t>
            </a:r>
          </a:p>
          <a:p>
            <a:pPr lvl="2"/>
            <a:r>
              <a:rPr lang="en-CA" dirty="0"/>
              <a:t>You make alterations with loops</a:t>
            </a:r>
          </a:p>
          <a:p>
            <a:pPr lvl="2"/>
            <a:r>
              <a:rPr lang="en-CA" dirty="0"/>
              <a:t>You make a function here and there</a:t>
            </a:r>
          </a:p>
          <a:p>
            <a:pPr lvl="2"/>
            <a:r>
              <a:rPr lang="en-CA" dirty="0"/>
              <a:t>You even leave comments!</a:t>
            </a:r>
          </a:p>
          <a:p>
            <a:pPr lvl="1"/>
            <a:r>
              <a:rPr lang="en-CA" dirty="0"/>
              <a:t>You decide to get some help from your </a:t>
            </a:r>
            <a:r>
              <a:rPr lang="en-CA" dirty="0" err="1"/>
              <a:t>coworker</a:t>
            </a:r>
            <a:r>
              <a:rPr lang="en-CA" dirty="0"/>
              <a:t>, Hadley, who knows R inside and out</a:t>
            </a:r>
          </a:p>
          <a:p>
            <a:pPr lvl="1"/>
            <a:endParaRPr lang="en-CA" dirty="0"/>
          </a:p>
          <a:p>
            <a:pPr lvl="1"/>
            <a:endParaRPr lang="en-CA" dirty="0"/>
          </a:p>
          <a:p>
            <a:endParaRPr lang="en-CA" dirty="0"/>
          </a:p>
          <a:p>
            <a:pPr lvl="1"/>
            <a:endParaRPr lang="en-CA" dirty="0"/>
          </a:p>
          <a:p>
            <a:pPr lvl="1"/>
            <a:endParaRPr lang="en-CA" dirty="0"/>
          </a:p>
          <a:p>
            <a:pPr marL="457200" lvl="1" indent="0">
              <a:buNone/>
            </a:pPr>
            <a:endParaRPr lang="en-CA" dirty="0"/>
          </a:p>
          <a:p>
            <a:pPr lvl="1"/>
            <a:endParaRPr lang="en-CA" dirty="0"/>
          </a:p>
          <a:p>
            <a:endParaRPr lang="en-CA" dirty="0"/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F8D9E4E-32CF-4964-AA2C-9974BCD7695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4B365A-F164-4486-A362-1212BCCB0DBA}" type="slidenum">
              <a:rPr lang="en-CA" smtClean="0"/>
              <a:t>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0928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B2D01EE-A199-4934-BE7C-5A7D480A5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 Workshop 2 Case (2/2)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C248AC-3F7B-46C4-B1DA-2FB8FE6BC1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" y="991092"/>
            <a:ext cx="5781368" cy="5126206"/>
          </a:xfrm>
        </p:spPr>
        <p:txBody>
          <a:bodyPr/>
          <a:lstStyle/>
          <a:p>
            <a:pPr lvl="1"/>
            <a:r>
              <a:rPr lang="en-CA" sz="2000" dirty="0"/>
              <a:t>Hadley looks at your R Markdown file</a:t>
            </a:r>
          </a:p>
          <a:p>
            <a:pPr lvl="1"/>
            <a:r>
              <a:rPr lang="en-CA" sz="2000" dirty="0"/>
              <a:t>When he finally stops laughing he says, “I’ve got a better way to do this.”</a:t>
            </a:r>
          </a:p>
          <a:p>
            <a:pPr lvl="2"/>
            <a:r>
              <a:rPr lang="en-CA" i="1" dirty="0"/>
              <a:t>(Based on personal experience!)</a:t>
            </a:r>
            <a:endParaRPr lang="en-CA" dirty="0"/>
          </a:p>
          <a:p>
            <a:pPr lvl="1"/>
            <a:r>
              <a:rPr lang="en-CA" dirty="0"/>
              <a:t>He introduces you to the </a:t>
            </a:r>
            <a:r>
              <a:rPr lang="en-CA" dirty="0" err="1"/>
              <a:t>Tidyverse</a:t>
            </a:r>
            <a:r>
              <a:rPr lang="en-CA" dirty="0"/>
              <a:t>, a library of R packages for doing data work</a:t>
            </a:r>
          </a:p>
          <a:p>
            <a:pPr lvl="1"/>
            <a:r>
              <a:rPr lang="en-CA" dirty="0"/>
              <a:t>Hadley knows his stuff, so you’re certain this is the best way to go. </a:t>
            </a:r>
          </a:p>
          <a:p>
            <a:pPr lvl="1"/>
            <a:r>
              <a:rPr lang="en-CA" dirty="0"/>
              <a:t>Time to get started with the </a:t>
            </a:r>
            <a:r>
              <a:rPr lang="en-CA" dirty="0" err="1"/>
              <a:t>Tidyverse</a:t>
            </a:r>
            <a:r>
              <a:rPr lang="en-CA" dirty="0"/>
              <a:t>!</a:t>
            </a:r>
          </a:p>
          <a:p>
            <a:pPr lvl="1"/>
            <a:endParaRPr lang="en-CA" dirty="0"/>
          </a:p>
          <a:p>
            <a:pPr marL="457200" lvl="1" indent="0">
              <a:buNone/>
            </a:pPr>
            <a:endParaRPr lang="en-CA" dirty="0"/>
          </a:p>
          <a:p>
            <a:pPr lvl="1"/>
            <a:endParaRPr lang="en-CA" dirty="0"/>
          </a:p>
          <a:p>
            <a:endParaRPr lang="en-CA" dirty="0"/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F8D9E4E-32CF-4964-AA2C-9974BCD7695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4B365A-F164-4486-A362-1212BCCB0DBA}" type="slidenum">
              <a:rPr lang="en-CA" smtClean="0"/>
              <a:t>6</a:t>
            </a:fld>
            <a:endParaRPr lang="en-CA" dirty="0"/>
          </a:p>
        </p:txBody>
      </p:sp>
      <p:pic>
        <p:nvPicPr>
          <p:cNvPr id="1028" name="Picture 4" descr="https://media.istockphoto.com/id/92134547/photo/business-team.jpg?s=612x612&amp;w=0&amp;k=20&amp;c=VlyIqC1amh6QZoxmh0zhxct5Yjte_x6asw1207vhB9Y=">
            <a:extLst>
              <a:ext uri="{FF2B5EF4-FFF2-40B4-BE49-F238E27FC236}">
                <a16:creationId xmlns:a16="http://schemas.microsoft.com/office/drawing/2014/main" id="{F13BD28D-C0F9-45C3-A825-3A4CDA4709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4946" y="365126"/>
            <a:ext cx="4869303" cy="3540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3801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B2D01EE-A199-4934-BE7C-5A7D480A5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 Workshop 2 Itinerary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C248AC-3F7B-46C4-B1DA-2FB8FE6BC1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974" y="1414022"/>
            <a:ext cx="6035040" cy="4703276"/>
          </a:xfrm>
        </p:spPr>
        <p:txBody>
          <a:bodyPr/>
          <a:lstStyle/>
          <a:p>
            <a:pPr lvl="1"/>
            <a:r>
              <a:rPr lang="en-CA" b="1" dirty="0"/>
              <a:t>3. Introduction to Data Cleaning: `</a:t>
            </a:r>
            <a:r>
              <a:rPr lang="en-CA" b="1" dirty="0" err="1"/>
              <a:t>dplyr</a:t>
            </a:r>
            <a:r>
              <a:rPr lang="en-CA" b="1" dirty="0"/>
              <a:t>`</a:t>
            </a:r>
          </a:p>
          <a:p>
            <a:pPr lvl="2"/>
            <a:r>
              <a:rPr lang="en-CA" dirty="0"/>
              <a:t>3.1 What is the </a:t>
            </a:r>
            <a:r>
              <a:rPr lang="en-CA" dirty="0" err="1"/>
              <a:t>Tidyverse</a:t>
            </a:r>
            <a:r>
              <a:rPr lang="en-CA" dirty="0"/>
              <a:t>?</a:t>
            </a:r>
          </a:p>
          <a:p>
            <a:pPr lvl="2"/>
            <a:r>
              <a:rPr lang="en-CA" dirty="0"/>
              <a:t>3.2 5+1 Functions</a:t>
            </a:r>
          </a:p>
          <a:p>
            <a:pPr lvl="2"/>
            <a:r>
              <a:rPr lang="en-CA" dirty="0"/>
              <a:t>3.3 `filter()`</a:t>
            </a:r>
          </a:p>
          <a:p>
            <a:pPr lvl="2"/>
            <a:r>
              <a:rPr lang="en-CA" dirty="0"/>
              <a:t>3.4 `arrange()`</a:t>
            </a:r>
          </a:p>
          <a:p>
            <a:pPr lvl="2"/>
            <a:r>
              <a:rPr lang="en-CA" dirty="0"/>
              <a:t>3.5 `select()`</a:t>
            </a:r>
          </a:p>
          <a:p>
            <a:pPr lvl="2"/>
            <a:r>
              <a:rPr lang="en-CA" dirty="0"/>
              <a:t>3.6 Pipes</a:t>
            </a:r>
          </a:p>
          <a:p>
            <a:pPr lvl="2"/>
            <a:r>
              <a:rPr lang="en-CA" dirty="0"/>
              <a:t>3.7 `mutate()`</a:t>
            </a:r>
          </a:p>
          <a:p>
            <a:pPr lvl="2"/>
            <a:r>
              <a:rPr lang="en-CA" dirty="0"/>
              <a:t>3.8 `summarise()`</a:t>
            </a:r>
          </a:p>
          <a:p>
            <a:pPr lvl="2"/>
            <a:r>
              <a:rPr lang="en-CA" dirty="0"/>
              <a:t>3.9 `</a:t>
            </a:r>
            <a:r>
              <a:rPr lang="en-CA" dirty="0" err="1"/>
              <a:t>group_by</a:t>
            </a:r>
            <a:r>
              <a:rPr lang="en-CA" dirty="0"/>
              <a:t>()`</a:t>
            </a:r>
          </a:p>
          <a:p>
            <a:pPr lvl="1"/>
            <a:endParaRPr lang="en-CA" dirty="0"/>
          </a:p>
          <a:p>
            <a:endParaRPr lang="en-CA" dirty="0"/>
          </a:p>
          <a:p>
            <a:pPr lvl="1"/>
            <a:endParaRPr lang="en-CA" dirty="0"/>
          </a:p>
          <a:p>
            <a:pPr lvl="1"/>
            <a:endParaRPr lang="en-CA" dirty="0"/>
          </a:p>
          <a:p>
            <a:pPr marL="457200" lvl="1" indent="0">
              <a:buNone/>
            </a:pPr>
            <a:endParaRPr lang="en-CA" dirty="0"/>
          </a:p>
          <a:p>
            <a:pPr lvl="1"/>
            <a:endParaRPr lang="en-CA" dirty="0"/>
          </a:p>
          <a:p>
            <a:endParaRPr lang="en-CA" dirty="0"/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F8D9E4E-32CF-4964-AA2C-9974BCD7695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4B365A-F164-4486-A362-1212BCCB0DBA}" type="slidenum">
              <a:rPr lang="en-CA" smtClean="0"/>
              <a:t>7</a:t>
            </a:fld>
            <a:endParaRPr lang="en-CA" dirty="0"/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4ABEA3DB-E25B-4838-ACC6-38EB9A6168A6}"/>
              </a:ext>
            </a:extLst>
          </p:cNvPr>
          <p:cNvSpPr txBox="1">
            <a:spLocks/>
          </p:cNvSpPr>
          <p:nvPr/>
        </p:nvSpPr>
        <p:spPr>
          <a:xfrm>
            <a:off x="5439205" y="1414022"/>
            <a:ext cx="6230825" cy="473930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rgbClr val="0D2244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rgbClr val="0D2244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rgbClr val="0D2244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rgbClr val="0D2244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rgbClr val="0D2244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CA" b="1" dirty="0"/>
              <a:t>4. Introduction to Data Visualization: `ggplot2`</a:t>
            </a:r>
          </a:p>
          <a:p>
            <a:pPr lvl="2"/>
            <a:r>
              <a:rPr lang="en-CA" dirty="0"/>
              <a:t>4.1 Basics of `ggplot2`</a:t>
            </a:r>
          </a:p>
          <a:p>
            <a:pPr lvl="2"/>
            <a:r>
              <a:rPr lang="en-CA" dirty="0"/>
              <a:t>4.2 Line Charts</a:t>
            </a:r>
          </a:p>
          <a:p>
            <a:pPr lvl="2"/>
            <a:r>
              <a:rPr lang="en-CA" dirty="0"/>
              <a:t>4.3 Scatter Plots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CA" dirty="0"/>
          </a:p>
          <a:p>
            <a:pPr lvl="1"/>
            <a:endParaRPr lang="en-CA" dirty="0"/>
          </a:p>
          <a:p>
            <a:endParaRPr lang="en-CA" dirty="0"/>
          </a:p>
          <a:p>
            <a:pPr lvl="1"/>
            <a:endParaRPr lang="en-CA" dirty="0"/>
          </a:p>
          <a:p>
            <a:pPr lvl="1"/>
            <a:endParaRPr lang="en-CA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en-CA" dirty="0"/>
          </a:p>
          <a:p>
            <a:pPr lvl="1"/>
            <a:endParaRPr lang="en-CA" dirty="0"/>
          </a:p>
          <a:p>
            <a:endParaRPr lang="en-CA" dirty="0"/>
          </a:p>
          <a:p>
            <a:pPr marL="0" indent="0">
              <a:buFont typeface="Arial" panose="020B0604020202020204" pitchFamily="34" charset="0"/>
              <a:buNone/>
            </a:pP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36006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D4A32-89FB-48C2-8F61-67CBC9102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Section 3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32B5FC-D4DC-4FD1-AA61-709C1B03B8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CA" dirty="0"/>
              <a:t>Data Cleaning and </a:t>
            </a:r>
            <a:r>
              <a:rPr lang="en-CA" dirty="0" err="1"/>
              <a:t>dplyr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644609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B2D01EE-A199-4934-BE7C-5A7D480A5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</a:t>
            </a:r>
            <a:r>
              <a:rPr lang="en-CA" dirty="0" err="1"/>
              <a:t>Tidyverse</a:t>
            </a:r>
            <a:endParaRPr lang="en-CA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C248AC-3F7B-46C4-B1DA-2FB8FE6BC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What is the </a:t>
            </a:r>
            <a:r>
              <a:rPr lang="en-CA" dirty="0" err="1"/>
              <a:t>Tidyverse</a:t>
            </a:r>
            <a:r>
              <a:rPr lang="en-CA" dirty="0"/>
              <a:t>?</a:t>
            </a:r>
          </a:p>
          <a:p>
            <a:pPr lvl="1"/>
            <a:r>
              <a:rPr lang="en-CA" dirty="0"/>
              <a:t>Library of R packages for data work</a:t>
            </a:r>
          </a:p>
          <a:p>
            <a:pPr lvl="1"/>
            <a:r>
              <a:rPr lang="en-CA" dirty="0"/>
              <a:t>Most important:</a:t>
            </a:r>
          </a:p>
          <a:p>
            <a:pPr lvl="2"/>
            <a:r>
              <a:rPr lang="en-CA" i="1" dirty="0" err="1"/>
              <a:t>dplyr</a:t>
            </a:r>
            <a:r>
              <a:rPr lang="en-CA" dirty="0"/>
              <a:t>: data cleaning and manipulation</a:t>
            </a:r>
          </a:p>
          <a:p>
            <a:pPr lvl="3"/>
            <a:r>
              <a:rPr lang="en-CA" dirty="0"/>
              <a:t>Rough equivalent: Pandas</a:t>
            </a:r>
          </a:p>
          <a:p>
            <a:pPr lvl="2"/>
            <a:r>
              <a:rPr lang="en-CA" i="1" dirty="0"/>
              <a:t>ggplot2</a:t>
            </a:r>
            <a:r>
              <a:rPr lang="en-CA" dirty="0"/>
              <a:t>: data visualization</a:t>
            </a:r>
          </a:p>
          <a:p>
            <a:pPr lvl="3"/>
            <a:r>
              <a:rPr lang="en-CA" dirty="0"/>
              <a:t>Rough Equivalent: matplotlib</a:t>
            </a:r>
            <a:endParaRPr lang="en-CA" i="1" dirty="0"/>
          </a:p>
          <a:p>
            <a:r>
              <a:rPr lang="en-CA" dirty="0"/>
              <a:t>Why does this exist?</a:t>
            </a:r>
          </a:p>
          <a:p>
            <a:pPr lvl="1"/>
            <a:r>
              <a:rPr lang="en-CA" dirty="0"/>
              <a:t>Base R meant for statistical programming, but data functionalities lacking</a:t>
            </a:r>
          </a:p>
          <a:p>
            <a:pPr lvl="1"/>
            <a:r>
              <a:rPr lang="en-CA" dirty="0" err="1"/>
              <a:t>Tidyverse</a:t>
            </a:r>
            <a:r>
              <a:rPr lang="en-CA" dirty="0"/>
              <a:t> has consistent data philosophy, “Tidy Data”, making packages highly compatible</a:t>
            </a:r>
          </a:p>
          <a:p>
            <a:pPr lvl="1"/>
            <a:endParaRPr lang="en-CA" dirty="0"/>
          </a:p>
          <a:p>
            <a:endParaRPr lang="en-CA" dirty="0"/>
          </a:p>
          <a:p>
            <a:pPr lvl="1"/>
            <a:endParaRPr lang="en-CA" dirty="0"/>
          </a:p>
          <a:p>
            <a:pPr lvl="1"/>
            <a:endParaRPr lang="en-CA" dirty="0"/>
          </a:p>
          <a:p>
            <a:pPr marL="457200" lvl="1" indent="0">
              <a:buNone/>
            </a:pPr>
            <a:endParaRPr lang="en-CA" dirty="0"/>
          </a:p>
          <a:p>
            <a:pPr lvl="1"/>
            <a:endParaRPr lang="en-CA" dirty="0"/>
          </a:p>
          <a:p>
            <a:endParaRPr lang="en-CA" dirty="0"/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F8D9E4E-32CF-4964-AA2C-9974BCD7695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4B365A-F164-4486-A362-1212BCCB0DBA}" type="slidenum">
              <a:rPr lang="en-CA" smtClean="0"/>
              <a:t>9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79429878"/>
      </p:ext>
    </p:extLst>
  </p:cSld>
  <p:clrMapOvr>
    <a:masterClrMapping/>
  </p:clrMapOvr>
</p:sld>
</file>

<file path=ppt/theme/theme1.xml><?xml version="1.0" encoding="utf-8"?>
<a:theme xmlns:a="http://schemas.openxmlformats.org/drawingml/2006/main" name="White MFRE 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83727557648AA40B029C215891F95C5" ma:contentTypeVersion="13" ma:contentTypeDescription="Create a new document." ma:contentTypeScope="" ma:versionID="f9c1f9c074c44b116b34834c7362056f">
  <xsd:schema xmlns:xsd="http://www.w3.org/2001/XMLSchema" xmlns:xs="http://www.w3.org/2001/XMLSchema" xmlns:p="http://schemas.microsoft.com/office/2006/metadata/properties" xmlns:ns3="8c008993-a31f-4b40-b1f3-88dd9c6e1924" xmlns:ns4="360018dd-41eb-4458-b1d4-4b46a95a2b02" targetNamespace="http://schemas.microsoft.com/office/2006/metadata/properties" ma:root="true" ma:fieldsID="26a0d335bfb451ccb1adb2eb906b39be" ns3:_="" ns4:_="">
    <xsd:import namespace="8c008993-a31f-4b40-b1f3-88dd9c6e1924"/>
    <xsd:import namespace="360018dd-41eb-4458-b1d4-4b46a95a2b0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c008993-a31f-4b40-b1f3-88dd9c6e192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60018dd-41eb-4458-b1d4-4b46a95a2b02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9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8E834AC-EDF6-4392-B439-F8524586969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F9BF648-8DE8-48FD-BE80-F58AA3B821B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c008993-a31f-4b40-b1f3-88dd9c6e1924"/>
    <ds:schemaRef ds:uri="360018dd-41eb-4458-b1d4-4b46a95a2b0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C48FA89-8A72-4DAB-A93A-F4DF1F3BFCB4}">
  <ds:schemaRefs>
    <ds:schemaRef ds:uri="360018dd-41eb-4458-b1d4-4b46a95a2b02"/>
    <ds:schemaRef ds:uri="http://schemas.microsoft.com/office/2006/metadata/properties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  <ds:schemaRef ds:uri="http://schemas.openxmlformats.org/package/2006/metadata/core-properties"/>
    <ds:schemaRef ds:uri="8c008993-a31f-4b40-b1f3-88dd9c6e1924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15814</TotalTime>
  <Words>783</Words>
  <Application>Microsoft Office PowerPoint</Application>
  <PresentationFormat>Widescreen</PresentationFormat>
  <Paragraphs>216</Paragraphs>
  <Slides>19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Open Sans</vt:lpstr>
      <vt:lpstr>Open Sans Light</vt:lpstr>
      <vt:lpstr>Open Sans SemiBold</vt:lpstr>
      <vt:lpstr>White MFRE Template</vt:lpstr>
      <vt:lpstr>MFRE Summer Series:  R Programming 2 Harry Izatt</vt:lpstr>
      <vt:lpstr>Last time:</vt:lpstr>
      <vt:lpstr>Today: Tidyverse</vt:lpstr>
      <vt:lpstr>R Workshops Roadmap</vt:lpstr>
      <vt:lpstr>R Workshop 2 Case (1/2)</vt:lpstr>
      <vt:lpstr>R Workshop 2 Case (2/2)</vt:lpstr>
      <vt:lpstr>R Workshop 2 Itinerary</vt:lpstr>
      <vt:lpstr>Section 3</vt:lpstr>
      <vt:lpstr>The Tidyverse</vt:lpstr>
      <vt:lpstr>5+1 Functions: Core tools for data cleaning</vt:lpstr>
      <vt:lpstr>Heading to RStudio!</vt:lpstr>
      <vt:lpstr>Section 4</vt:lpstr>
      <vt:lpstr>The Tidyverse (cont)</vt:lpstr>
      <vt:lpstr>The Tidyverse (cont)</vt:lpstr>
      <vt:lpstr>Heading to RStudio!</vt:lpstr>
      <vt:lpstr>Conclusion</vt:lpstr>
      <vt:lpstr>What we learned</vt:lpstr>
      <vt:lpstr>Down the road:</vt:lpstr>
      <vt:lpstr>Thanks for coming!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Izatt, Harry</cp:lastModifiedBy>
  <cp:revision>156</cp:revision>
  <dcterms:created xsi:type="dcterms:W3CDTF">2020-06-08T21:42:39Z</dcterms:created>
  <dcterms:modified xsi:type="dcterms:W3CDTF">2023-08-21T21:00:34Z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0x010100483727557648AA40B029C215891F95C5</vt:lpwstr>
  </property>
</Properties>
</file>