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1362" r:id="rId3"/>
    <p:sldId id="1669" r:id="rId4"/>
    <p:sldId id="1668" r:id="rId5"/>
    <p:sldId id="1670" r:id="rId6"/>
    <p:sldId id="1650" r:id="rId7"/>
    <p:sldId id="1653" r:id="rId8"/>
    <p:sldId id="1654" r:id="rId9"/>
    <p:sldId id="1672" r:id="rId10"/>
    <p:sldId id="1655" r:id="rId11"/>
    <p:sldId id="1656" r:id="rId12"/>
    <p:sldId id="1657" r:id="rId13"/>
    <p:sldId id="1658" r:id="rId14"/>
    <p:sldId id="1659" r:id="rId15"/>
    <p:sldId id="1660" r:id="rId16"/>
    <p:sldId id="1661" r:id="rId17"/>
    <p:sldId id="1662" r:id="rId18"/>
    <p:sldId id="1663" r:id="rId19"/>
    <p:sldId id="1671" r:id="rId20"/>
    <p:sldId id="1664" r:id="rId21"/>
    <p:sldId id="1665" r:id="rId22"/>
    <p:sldId id="1323" r:id="rId2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9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558DFF"/>
    <a:srgbClr val="FF9900"/>
    <a:srgbClr val="CCECFF"/>
    <a:srgbClr val="FFFF00"/>
    <a:srgbClr val="D60093"/>
    <a:srgbClr val="0061AE"/>
    <a:srgbClr val="646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414" autoAdjust="0"/>
  </p:normalViewPr>
  <p:slideViewPr>
    <p:cSldViewPr snapToGrid="0">
      <p:cViewPr varScale="1">
        <p:scale>
          <a:sx n="76" d="100"/>
          <a:sy n="76" d="100"/>
        </p:scale>
        <p:origin x="820" y="64"/>
      </p:cViewPr>
      <p:guideLst>
        <p:guide orient="horz" pos="869"/>
        <p:guide pos="2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8" y="90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19CCF90-8123-45CA-8F0A-F70F023545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A1D7251-FA9A-4B16-B32B-6E6209E0E0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34DC36C-148D-48A7-AE7F-7CAA3AA61FF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0349F9-580C-4721-8B44-C954B2222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14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F5905C5-9335-494C-8A58-44C1F31DE9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122A0E2-2021-4261-9B72-EB331607E6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3094ECA-83B7-4E6E-B3C4-E25217CB2DC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ABF8309-9A47-4631-9F33-EE1FE205DB53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/>
              <a:t>Textmasterformate durch Klicken bearbeiten</a:t>
            </a:r>
          </a:p>
          <a:p>
            <a:pPr lvl="1"/>
            <a:r>
              <a:rPr lang="de-DE" altLang="en-US" noProof="0"/>
              <a:t>Zweite Ebene</a:t>
            </a:r>
          </a:p>
          <a:p>
            <a:pPr lvl="2"/>
            <a:r>
              <a:rPr lang="de-DE" altLang="en-US" noProof="0"/>
              <a:t>Dritte Ebene</a:t>
            </a:r>
          </a:p>
          <a:p>
            <a:pPr lvl="3"/>
            <a:r>
              <a:rPr lang="de-DE" altLang="en-US" noProof="0"/>
              <a:t>Vierte Ebene</a:t>
            </a:r>
          </a:p>
          <a:p>
            <a:pPr lvl="4"/>
            <a:r>
              <a:rPr lang="de-DE" altLang="en-US" noProof="0"/>
              <a:t>Fünfte Ebene</a:t>
            </a:r>
            <a:endParaRPr lang="en-US" altLang="en-US" noProof="0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0E2E7DA8-B0BC-4B4A-B51E-900C4BD118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51142B83-0527-4CC7-87E3-61B3A874F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45BE62-5563-4EED-9EA2-46ED9BFEB82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091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>
            <a:extLst>
              <a:ext uri="{FF2B5EF4-FFF2-40B4-BE49-F238E27FC236}">
                <a16:creationId xmlns:a16="http://schemas.microsoft.com/office/drawing/2014/main" id="{107AE150-98A1-4954-AED5-2D92F2C94E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Notizenplatzhalter 2">
            <a:extLst>
              <a:ext uri="{FF2B5EF4-FFF2-40B4-BE49-F238E27FC236}">
                <a16:creationId xmlns:a16="http://schemas.microsoft.com/office/drawing/2014/main" id="{BE9EE906-C51E-4A26-AD35-EB4E222E93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Self-introduction, Basic intro to lab class, some rules, today’s outline.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395A552C-31B0-4E48-ADC8-B9E2BF3F4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398CE0E-2EF8-4E2B-AFB2-A345D11AD661}" type="slidenum">
              <a:rPr lang="de-DE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de-DE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45BE62-5563-4EED-9EA2-46ED9BFEB82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2420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131CBE9-4FEF-40BB-AC24-ED2931BF83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976884C-BC9C-4512-A376-A0B9C0EB5E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CC621E1-04F7-48E0-9689-8ACEF7A7B0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C7D6B23-AD85-4177-A4B4-AA0706466203}" type="slidenum">
              <a:rPr lang="de-DE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de-DE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2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auto">
      <p:bgPr>
        <a:solidFill>
          <a:srgbClr val="0034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4E03A0C-DC86-42CB-96F5-C573F937A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334000"/>
            <a:ext cx="9144000" cy="1000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de-DE" altLang="en-US" sz="2400">
              <a:solidFill>
                <a:srgbClr val="FFFF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F3F6F0-347F-4BFD-B35A-9B6C302A26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8775"/>
            <a:ext cx="9144000" cy="1419225"/>
          </a:xfrm>
          <a:prstGeom prst="rect">
            <a:avLst/>
          </a:prstGeom>
          <a:solidFill>
            <a:srgbClr val="004F9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de-DE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ACD7FBE8-5172-42C4-AA5F-7C00980C27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5681663"/>
            <a:ext cx="79629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Wei Lin/ Yida Ding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dirty="0" err="1">
                <a:solidFill>
                  <a:schemeClr val="bg1"/>
                </a:solidFill>
                <a:ea typeface="宋体" panose="02010600030101010101" pitchFamily="2" charset="-122"/>
              </a:rPr>
              <a:t>Beihang</a:t>
            </a: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 University         </a:t>
            </a:r>
            <a:endParaRPr lang="de-DE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661BF-6CBB-4B58-BFD0-503663FDCD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0"/>
            <a:ext cx="3735387" cy="79692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98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8623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9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89D035-4BAE-453D-88D6-7CA9919930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850" y="381000"/>
            <a:ext cx="8351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0982EE-0D12-4523-AF6A-F987CB49F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379538"/>
            <a:ext cx="85344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Klicken</a:t>
            </a:r>
            <a:r>
              <a:rPr lang="en-US" altLang="en-US" dirty="0"/>
              <a:t> Sie, um die </a:t>
            </a:r>
            <a:r>
              <a:rPr lang="en-US" altLang="en-US" dirty="0" err="1"/>
              <a:t>Formate</a:t>
            </a:r>
            <a:r>
              <a:rPr lang="en-US" altLang="en-US" dirty="0"/>
              <a:t> des </a:t>
            </a:r>
            <a:r>
              <a:rPr lang="en-US" altLang="en-US" dirty="0" err="1"/>
              <a:t>Vorlagentextes</a:t>
            </a:r>
            <a:r>
              <a:rPr lang="en-US" altLang="en-US" dirty="0"/>
              <a:t> </a:t>
            </a:r>
            <a:r>
              <a:rPr lang="en-US" altLang="en-US" dirty="0" err="1"/>
              <a:t>zu</a:t>
            </a:r>
            <a:r>
              <a:rPr lang="en-US" altLang="en-US" dirty="0"/>
              <a:t> </a:t>
            </a:r>
            <a:r>
              <a:rPr lang="en-US" altLang="en-US" dirty="0" err="1"/>
              <a:t>bearbeiten</a:t>
            </a:r>
            <a:endParaRPr lang="en-US" altLang="en-US" dirty="0"/>
          </a:p>
          <a:p>
            <a:pPr lvl="1"/>
            <a:r>
              <a:rPr lang="en-US" altLang="en-US" dirty="0" err="1"/>
              <a:t>Zweite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2"/>
            <a:r>
              <a:rPr lang="en-US" altLang="en-US" dirty="0" err="1"/>
              <a:t>Dritte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3"/>
            <a:r>
              <a:rPr lang="en-US" altLang="en-US" dirty="0" err="1"/>
              <a:t>Vierte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4"/>
            <a:r>
              <a:rPr lang="en-US" altLang="en-US" dirty="0" err="1"/>
              <a:t>Fünfte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</p:txBody>
      </p:sp>
      <p:grpSp>
        <p:nvGrpSpPr>
          <p:cNvPr id="1028" name="Group 1">
            <a:extLst>
              <a:ext uri="{FF2B5EF4-FFF2-40B4-BE49-F238E27FC236}">
                <a16:creationId xmlns:a16="http://schemas.microsoft.com/office/drawing/2014/main" id="{44E5BDBB-F5DD-4F68-8E84-C8B3AB5DC59E}"/>
              </a:ext>
            </a:extLst>
          </p:cNvPr>
          <p:cNvGrpSpPr>
            <a:grpSpLocks/>
          </p:cNvGrpSpPr>
          <p:nvPr/>
        </p:nvGrpSpPr>
        <p:grpSpPr bwMode="auto">
          <a:xfrm>
            <a:off x="0" y="6437313"/>
            <a:ext cx="9144000" cy="420687"/>
            <a:chOff x="0" y="0"/>
            <a:chExt cx="5760" cy="265"/>
          </a:xfrm>
        </p:grpSpPr>
        <p:sp>
          <p:nvSpPr>
            <p:cNvPr id="1030" name="Rectangle 2">
              <a:extLst>
                <a:ext uri="{FF2B5EF4-FFF2-40B4-BE49-F238E27FC236}">
                  <a16:creationId xmlns:a16="http://schemas.microsoft.com/office/drawing/2014/main" id="{52E94BC7-B137-42B8-AE97-9CFE4C600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65"/>
            </a:xfrm>
            <a:prstGeom prst="rect">
              <a:avLst/>
            </a:prstGeom>
            <a:solidFill>
              <a:srgbClr val="003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de-DE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92574BE4-83BF-4EC2-AB12-E183DF79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de-DE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1029" name="Rectangle 7">
            <a:extLst>
              <a:ext uri="{FF2B5EF4-FFF2-40B4-BE49-F238E27FC236}">
                <a16:creationId xmlns:a16="http://schemas.microsoft.com/office/drawing/2014/main" id="{66146FC3-A8AF-416C-B812-621A16BB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556375"/>
            <a:ext cx="85550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1200" dirty="0">
                <a:solidFill>
                  <a:srgbClr val="FFFFFF"/>
                </a:solidFill>
                <a:latin typeface="Verdana" panose="020B0604030504040204" pitchFamily="34" charset="0"/>
                <a:ea typeface="ヒラギノ角ゴ Pro W3"/>
                <a:cs typeface="ヒラギノ角ゴ Pro W3"/>
                <a:sym typeface="Verdana" panose="020B0604030504040204" pitchFamily="34" charset="0"/>
              </a:rPr>
              <a:t>Wei Lin/ Yida Ding: </a:t>
            </a:r>
            <a:r>
              <a:rPr lang="en-US" altLang="en-US" sz="1200" i="1" dirty="0">
                <a:solidFill>
                  <a:srgbClr val="FFFF00"/>
                </a:solidFill>
                <a:latin typeface="Verdana" panose="020B0604030504040204" pitchFamily="34" charset="0"/>
                <a:ea typeface="ヒラギノ角ゴ Pro W3"/>
                <a:cs typeface="ヒラギノ角ゴ Pro W3"/>
                <a:sym typeface="Verdana" panose="020B0604030504040204" pitchFamily="34" charset="0"/>
              </a:rPr>
              <a:t>Introduction to Computer Science and Programming - Lab 1</a:t>
            </a:r>
            <a:r>
              <a:rPr lang="en-US" altLang="en-US" sz="1200" dirty="0">
                <a:solidFill>
                  <a:srgbClr val="FFFFFF"/>
                </a:solidFill>
                <a:latin typeface="Verdana" panose="020B0604030504040204" pitchFamily="34" charset="0"/>
                <a:ea typeface="ヒラギノ角ゴ Pro W3"/>
                <a:cs typeface="ヒラギノ角ゴ Pro W3"/>
                <a:sym typeface="Verdana" panose="020B0604030504040204" pitchFamily="34" charset="0"/>
              </a:rPr>
              <a:t>	</a:t>
            </a:r>
            <a:r>
              <a:rPr lang="en-US" altLang="en-US" sz="1200" dirty="0">
                <a:solidFill>
                  <a:srgbClr val="FFFFFF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          </a:t>
            </a:r>
            <a:fld id="{4A9F39E1-4654-4495-BAEE-61779C34725D}" type="slidenum">
              <a:rPr lang="en-US" altLang="en-US" sz="1200" smtClean="0">
                <a:solidFill>
                  <a:srgbClr val="FFFFFF"/>
                </a:solidFill>
                <a:latin typeface="Verdana" panose="020B0604030504040204" pitchFamily="34" charset="0"/>
                <a:ea typeface="ヒラギノ角ゴ Pro W3"/>
                <a:cs typeface="ヒラギノ角ゴ Pro W3"/>
                <a:sym typeface="Verdana" panose="020B0604030504040204" pitchFamily="34" charset="0"/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 altLang="en-US" sz="1200" dirty="0">
              <a:solidFill>
                <a:srgbClr val="FFFFFF"/>
              </a:solidFill>
              <a:latin typeface="Verdana" panose="020B0604030504040204" pitchFamily="34" charset="0"/>
              <a:ea typeface="ヒラギノ角ゴ Pro W3"/>
              <a:cs typeface="ヒラギノ角ゴ Pro W3"/>
              <a:sym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0" r:id="rId2"/>
    <p:sldLayoutId id="21474837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3nets.de/teaching/SGE201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186D567-04BE-46AE-91C6-6AF6C79AE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625600"/>
            <a:ext cx="8853488" cy="212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de-DE" altLang="zh-CN" sz="32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to Computer Science </a:t>
            </a:r>
          </a:p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de-DE" altLang="zh-CN" sz="3200" b="1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Programming</a:t>
            </a:r>
          </a:p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de-DE" altLang="zh-CN" sz="32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 Class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C37-3E1F-4A99-B99E-907C541FD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271" y="2913993"/>
            <a:ext cx="8351838" cy="533400"/>
          </a:xfrm>
        </p:spPr>
        <p:txBody>
          <a:bodyPr/>
          <a:lstStyle/>
          <a:p>
            <a:pPr algn="ctr"/>
            <a:r>
              <a:rPr lang="en-US" dirty="0"/>
              <a:t>Output and input</a:t>
            </a:r>
          </a:p>
        </p:txBody>
      </p:sp>
    </p:spTree>
    <p:extLst>
      <p:ext uri="{BB962C8B-B14F-4D97-AF65-F5344CB8AC3E}">
        <p14:creationId xmlns:p14="http://schemas.microsoft.com/office/powerpoint/2010/main" val="42239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utput: printing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9BDB7-632F-4EAC-A93E-DA0E10D7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1" y="142829"/>
            <a:ext cx="2971799" cy="12747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9538"/>
            <a:ext cx="8534400" cy="4868862"/>
          </a:xfrm>
        </p:spPr>
        <p:txBody>
          <a:bodyPr/>
          <a:lstStyle/>
          <a:p>
            <a:r>
              <a:rPr lang="en-US" dirty="0"/>
              <a:t>(1) T</a:t>
            </a:r>
            <a:r>
              <a:rPr lang="en-US" altLang="zh-CN" dirty="0"/>
              <a:t>ype </a:t>
            </a:r>
            <a:r>
              <a:rPr lang="en-US" altLang="zh-CN" dirty="0">
                <a:solidFill>
                  <a:srgbClr val="FF0000"/>
                </a:solidFill>
              </a:rPr>
              <a:t>print (‘Hello World’) </a:t>
            </a:r>
            <a:r>
              <a:rPr lang="en-US" altLang="zh-CN" dirty="0"/>
              <a:t>in the </a:t>
            </a:r>
            <a:r>
              <a:rPr lang="en-US" altLang="zh-CN" b="1" dirty="0"/>
              <a:t>Code Editor</a:t>
            </a:r>
            <a:r>
              <a:rPr lang="en-US" altLang="zh-CN" dirty="0"/>
              <a:t>.</a:t>
            </a:r>
          </a:p>
          <a:p>
            <a:r>
              <a:rPr lang="en-US" dirty="0"/>
              <a:t>(2) Press the </a:t>
            </a:r>
            <a:r>
              <a:rPr lang="en-US" b="1" dirty="0"/>
              <a:t>Run Button</a:t>
            </a:r>
            <a:r>
              <a:rPr lang="en-US" dirty="0"/>
              <a:t>, then save the file.</a:t>
            </a:r>
          </a:p>
          <a:p>
            <a:r>
              <a:rPr lang="en-US" dirty="0"/>
              <a:t>(3) See the results in the </a:t>
            </a:r>
            <a:r>
              <a:rPr lang="en-US" b="1" dirty="0"/>
              <a:t>Console</a:t>
            </a:r>
            <a:r>
              <a:rPr lang="en-US" dirty="0"/>
              <a:t>.</a:t>
            </a:r>
          </a:p>
          <a:p>
            <a:pPr lvl="1"/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164017" y="3028890"/>
            <a:ext cx="6815966" cy="3133833"/>
            <a:chOff x="2592553" y="1215139"/>
            <a:chExt cx="9447631" cy="6396243"/>
          </a:xfrm>
        </p:grpSpPr>
        <p:grpSp>
          <p:nvGrpSpPr>
            <p:cNvPr id="7" name="组合 6"/>
            <p:cNvGrpSpPr/>
            <p:nvPr/>
          </p:nvGrpSpPr>
          <p:grpSpPr>
            <a:xfrm>
              <a:off x="2592553" y="1215139"/>
              <a:ext cx="9447631" cy="6396243"/>
              <a:chOff x="2592553" y="1215139"/>
              <a:chExt cx="9447631" cy="639624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553" y="2137647"/>
                <a:ext cx="9247393" cy="5473735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2792793" y="3854977"/>
                <a:ext cx="4905613" cy="816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(1) Type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print (‘Hello World’)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985830" y="6320658"/>
                <a:ext cx="4054354" cy="816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(3) See the results here</a:t>
                </a:r>
                <a:endParaRPr kumimoji="1"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086099" y="1215139"/>
                <a:ext cx="5723221" cy="816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(2) Press here and save the file</a:t>
                </a:r>
                <a:endParaRPr kumimoji="1" lang="zh-CN" altLang="en-US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07133" y="2242393"/>
              <a:ext cx="203200" cy="2962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43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/>
              <a:t>Input: read from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will use the data which is input by you.</a:t>
            </a:r>
          </a:p>
          <a:p>
            <a:r>
              <a:rPr lang="en-US" dirty="0"/>
              <a:t>Type the following statements line by line:</a:t>
            </a:r>
          </a:p>
          <a:p>
            <a:pPr marL="457200" lvl="1" indent="0">
              <a:buNone/>
            </a:pPr>
            <a:r>
              <a:rPr lang="en-US" altLang="zh-CN" dirty="0"/>
              <a:t>	a= input(‘input a number:’)</a:t>
            </a:r>
          </a:p>
          <a:p>
            <a:pPr marL="457200" lvl="1" indent="0">
              <a:buNone/>
            </a:pPr>
            <a:r>
              <a:rPr lang="en-US" altLang="zh-CN" dirty="0"/>
              <a:t>	print (a)</a:t>
            </a:r>
            <a:endParaRPr lang="en-US" b="1" dirty="0"/>
          </a:p>
          <a:p>
            <a:r>
              <a:rPr lang="en-US" altLang="zh-CN" dirty="0"/>
              <a:t>Run the program and type whatever you want in the command window.</a:t>
            </a:r>
          </a:p>
          <a:p>
            <a:r>
              <a:rPr lang="en-US" dirty="0"/>
              <a:t>See the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9BDB7-632F-4EAC-A93E-DA0E10D7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6" y="4742497"/>
            <a:ext cx="3932534" cy="1686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742497"/>
            <a:ext cx="2806700" cy="6917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98500" y="4742497"/>
            <a:ext cx="2806700" cy="84343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4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C37-3E1F-4A99-B99E-907C541FD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271" y="2913993"/>
            <a:ext cx="8351838" cy="533400"/>
          </a:xfrm>
        </p:spPr>
        <p:txBody>
          <a:bodyPr/>
          <a:lstStyle/>
          <a:p>
            <a:pPr algn="ctr"/>
            <a:r>
              <a:rPr lang="en-US" dirty="0"/>
              <a:t>Variable assig</a:t>
            </a:r>
            <a:r>
              <a:rPr lang="en-US" altLang="zh-CN" dirty="0"/>
              <a:t>n</a:t>
            </a:r>
            <a:r>
              <a:rPr lang="en-US" dirty="0"/>
              <a:t>ments</a:t>
            </a:r>
          </a:p>
        </p:txBody>
      </p:sp>
    </p:spTree>
    <p:extLst>
      <p:ext uri="{BB962C8B-B14F-4D97-AF65-F5344CB8AC3E}">
        <p14:creationId xmlns:p14="http://schemas.microsoft.com/office/powerpoint/2010/main" val="302489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/>
              <a:t>Variable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ype the following statements line by line and see the difference.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abc=‘def’</a:t>
            </a:r>
          </a:p>
          <a:p>
            <a:pPr marL="457200" lvl="1" indent="0">
              <a:buNone/>
            </a:pPr>
            <a:r>
              <a:rPr kumimoji="1" lang="en-US" altLang="zh-CN" dirty="0"/>
              <a:t>	print ('first output:',abc)</a:t>
            </a:r>
          </a:p>
          <a:p>
            <a:pPr marL="457200" lvl="1" indent="0">
              <a:buNone/>
            </a:pPr>
            <a:r>
              <a:rPr kumimoji="1" lang="en-US" altLang="zh-CN" dirty="0"/>
              <a:t>	print ('second output:','abc')</a:t>
            </a:r>
            <a:endParaRPr kumimoji="1" lang="zh-CN" alt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9BDB7-632F-4EAC-A93E-DA0E10D7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6" y="4742497"/>
            <a:ext cx="3932534" cy="168687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98499" y="3853497"/>
            <a:ext cx="3467099" cy="843439"/>
            <a:chOff x="698499" y="4742497"/>
            <a:chExt cx="3389317" cy="843439"/>
          </a:xfrm>
        </p:grpSpPr>
        <p:sp>
          <p:nvSpPr>
            <p:cNvPr id="6" name="矩形 5"/>
            <p:cNvSpPr/>
            <p:nvPr/>
          </p:nvSpPr>
          <p:spPr bwMode="auto">
            <a:xfrm>
              <a:off x="698499" y="4742497"/>
              <a:ext cx="3389317" cy="84343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200" y="4776865"/>
              <a:ext cx="3240053" cy="77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27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/>
              <a:t>Variable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ype the following statements line by line and see the results.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a</a:t>
            </a:r>
            <a:r>
              <a:rPr lang="en-US" altLang="zh-CN" dirty="0"/>
              <a:t>=3</a:t>
            </a:r>
          </a:p>
          <a:p>
            <a:pPr marL="457200" lvl="1" indent="0">
              <a:buNone/>
            </a:pPr>
            <a:r>
              <a:rPr lang="en-US" altLang="zh-CN" dirty="0"/>
              <a:t>	b=7</a:t>
            </a:r>
          </a:p>
          <a:p>
            <a:pPr marL="457200" lvl="1" indent="0">
              <a:buNone/>
            </a:pPr>
            <a:r>
              <a:rPr kumimoji="1" lang="en-US" altLang="zh-CN" dirty="0"/>
              <a:t>	print (‘a=’,a,’,b=’,b)</a:t>
            </a:r>
          </a:p>
          <a:p>
            <a:pPr marL="457200" lvl="1" indent="0">
              <a:buNone/>
            </a:pPr>
            <a:r>
              <a:rPr kumimoji="1" lang="en-US" altLang="zh-CN" dirty="0"/>
              <a:t>	a-=1</a:t>
            </a:r>
          </a:p>
          <a:p>
            <a:pPr marL="457200" lvl="1" indent="0">
              <a:buNone/>
            </a:pPr>
            <a:r>
              <a:rPr kumimoji="1" lang="en-US" altLang="zh-CN" dirty="0"/>
              <a:t>	b+=1</a:t>
            </a:r>
          </a:p>
          <a:p>
            <a:pPr marL="457200" lvl="1" indent="0">
              <a:buNone/>
            </a:pPr>
            <a:r>
              <a:rPr kumimoji="1" lang="en-US" altLang="zh-CN" dirty="0"/>
              <a:t>	print (‘a=’,a,’,b=’,b)</a:t>
            </a:r>
            <a:endParaRPr kumimoji="1" lang="zh-CN" alt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9BDB7-632F-4EAC-A93E-DA0E10D7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6" y="4742497"/>
            <a:ext cx="3932534" cy="168687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3301" y="4575333"/>
            <a:ext cx="2433566" cy="1010603"/>
            <a:chOff x="812801" y="4653596"/>
            <a:chExt cx="2433566" cy="10106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25" y="4653596"/>
              <a:ext cx="2292341" cy="101060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812801" y="4742497"/>
              <a:ext cx="2433566" cy="84343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27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C37-3E1F-4A99-B99E-907C541FD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271" y="2913993"/>
            <a:ext cx="8351838" cy="533400"/>
          </a:xfrm>
        </p:spPr>
        <p:txBody>
          <a:bodyPr/>
          <a:lstStyle/>
          <a:p>
            <a:pPr algn="ctr"/>
            <a:r>
              <a:rPr lang="en-US" dirty="0"/>
              <a:t>Commenting source code</a:t>
            </a:r>
          </a:p>
        </p:txBody>
      </p:sp>
    </p:spTree>
    <p:extLst>
      <p:ext uri="{BB962C8B-B14F-4D97-AF65-F5344CB8AC3E}">
        <p14:creationId xmlns:p14="http://schemas.microsoft.com/office/powerpoint/2010/main" val="50562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altLang="zh-CN" dirty="0"/>
              <a:t>Commenting 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‘#’</a:t>
            </a:r>
          </a:p>
          <a:p>
            <a:r>
              <a:rPr kumimoji="1" lang="en-US" altLang="zh-CN" dirty="0"/>
              <a:t>Cooperation between programmers are very important.</a:t>
            </a:r>
          </a:p>
          <a:p>
            <a:pPr lvl="1"/>
            <a:r>
              <a:rPr kumimoji="1" lang="en-US" altLang="zh-CN" dirty="0"/>
              <a:t>It is difficult for other people to maintain your code if they cannot understand the code.</a:t>
            </a:r>
          </a:p>
          <a:p>
            <a:r>
              <a:rPr kumimoji="1" lang="en-US" altLang="zh-CN" dirty="0"/>
              <a:t>Of course, you do not need to write comments for those very simple code. Like this: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9" y="4404359"/>
            <a:ext cx="7581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7EB6D89-B479-4C0F-A50A-72BB6150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7" y="1502444"/>
            <a:ext cx="8187191" cy="4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C37-3E1F-4A99-B99E-907C541FD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271" y="2913993"/>
            <a:ext cx="8351838" cy="533400"/>
          </a:xfrm>
        </p:spPr>
        <p:txBody>
          <a:bodyPr/>
          <a:lstStyle/>
          <a:p>
            <a:pPr algn="ctr"/>
            <a:r>
              <a:rPr lang="en-US"/>
              <a:t>Tasks</a:t>
            </a:r>
            <a:br>
              <a:rPr lang="en-US"/>
            </a:br>
            <a:r>
              <a:rPr lang="en-US"/>
              <a:t>Now is your 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2E587FA-AF8E-4D20-A607-7013C4CA40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de-DE" altLang="en-US" dirty="0"/>
              <a:t>Outline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450F36A-E5F4-4B09-B279-8F563BF91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Short guidance of installation of </a:t>
            </a:r>
            <a:r>
              <a:rPr lang="en-US" altLang="en-US" dirty="0" err="1"/>
              <a:t>WinPython</a:t>
            </a:r>
            <a:r>
              <a:rPr lang="en-US" altLang="en-US" dirty="0"/>
              <a:t> &amp; Spyder</a:t>
            </a:r>
          </a:p>
          <a:p>
            <a:r>
              <a:rPr lang="en-US" altLang="en-US" dirty="0"/>
              <a:t>Introduction to Python</a:t>
            </a:r>
          </a:p>
          <a:p>
            <a:pPr lvl="1"/>
            <a:r>
              <a:rPr lang="en-US" altLang="en-US" dirty="0"/>
              <a:t>Execution of Python programs</a:t>
            </a:r>
          </a:p>
          <a:p>
            <a:pPr lvl="1"/>
            <a:r>
              <a:rPr lang="en-US" altLang="en-US" dirty="0"/>
              <a:t>Outpu</a:t>
            </a:r>
            <a:r>
              <a:rPr lang="en-US" altLang="zh-CN" dirty="0"/>
              <a:t>t and i</a:t>
            </a:r>
            <a:r>
              <a:rPr lang="en-US" altLang="en-US" dirty="0"/>
              <a:t>nput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Commenting source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828B845-BDF9-4E17-A219-9411EE1BA6E8}"/>
              </a:ext>
            </a:extLst>
          </p:cNvPr>
          <p:cNvSpPr txBox="1"/>
          <p:nvPr/>
        </p:nvSpPr>
        <p:spPr>
          <a:xfrm>
            <a:off x="759759" y="76131"/>
            <a:ext cx="76244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Task1</a:t>
            </a:r>
            <a:r>
              <a:rPr lang="en-US" altLang="zh-CN" sz="2400" b="1"/>
              <a:t>:</a:t>
            </a:r>
            <a:r>
              <a:rPr lang="zh-CN" altLang="en-US" sz="2400" b="1"/>
              <a:t> </a:t>
            </a:r>
            <a:endParaRPr lang="en-US" altLang="zh-CN" sz="2400" b="1"/>
          </a:p>
          <a:p>
            <a:r>
              <a:rPr lang="en-US" altLang="zh-CN" sz="2400"/>
              <a:t>Create a python file named as “Lab1.py” and write </a:t>
            </a:r>
            <a:r>
              <a:rPr lang="en-US" altLang="zh-CN" sz="2400" dirty="0"/>
              <a:t>a Python program which prints “Hello World”.</a:t>
            </a:r>
          </a:p>
          <a:p>
            <a:endParaRPr lang="en-US" altLang="zh-CN" sz="2400" b="1"/>
          </a:p>
          <a:p>
            <a:r>
              <a:rPr lang="en-US" altLang="zh-CN" sz="2400" b="1"/>
              <a:t>Task2</a:t>
            </a:r>
            <a:r>
              <a:rPr lang="en-US" altLang="zh-CN" sz="2400" b="1" dirty="0"/>
              <a:t>:</a:t>
            </a:r>
          </a:p>
          <a:p>
            <a:r>
              <a:rPr lang="en-US" altLang="zh-CN" sz="2400" dirty="0"/>
              <a:t>Write a Python program which receives an integer and computes its </a:t>
            </a:r>
            <a:r>
              <a:rPr lang="en-US" altLang="zh-CN" sz="2400"/>
              <a:t>square.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Task3:</a:t>
            </a:r>
          </a:p>
          <a:p>
            <a:r>
              <a:rPr lang="en-US" altLang="zh-CN" sz="2400" dirty="0"/>
              <a:t>Write a Python program which receives an integer </a:t>
            </a:r>
            <a:r>
              <a:rPr lang="en-US" altLang="zh-CN" sz="2400"/>
              <a:t>and prints its units digit.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Task4:</a:t>
            </a:r>
          </a:p>
          <a:p>
            <a:r>
              <a:rPr lang="en-US" altLang="zh-CN" sz="2400" dirty="0"/>
              <a:t>As a programmer, you need to solve many problems by yourself in the future. So, looking up the tutorials and documentations online is an important skill. </a:t>
            </a:r>
            <a:r>
              <a:rPr lang="en-US" altLang="zh-CN" sz="2400" dirty="0">
                <a:hlinkClick r:id="rId2"/>
              </a:rPr>
              <a:t>https://docs.python.org/3/</a:t>
            </a:r>
            <a:r>
              <a:rPr lang="en-US" altLang="zh-CN" sz="2400" dirty="0"/>
              <a:t> maybe a good start for you.</a:t>
            </a:r>
          </a:p>
        </p:txBody>
      </p:sp>
    </p:spTree>
    <p:extLst>
      <p:ext uri="{BB962C8B-B14F-4D97-AF65-F5344CB8AC3E}">
        <p14:creationId xmlns:p14="http://schemas.microsoft.com/office/powerpoint/2010/main" val="94022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C132-2532-4478-A335-B82C6855D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de-DE" dirty="0"/>
              <a:t>Open questions?</a:t>
            </a:r>
            <a:br>
              <a:rPr lang="de-DE" dirty="0"/>
            </a:br>
            <a:r>
              <a:rPr lang="de-DE" dirty="0"/>
              <a:t>Suggestions from your side?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097D-1DCC-41B3-B89C-A5B05FC3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735A7-657A-4D22-BF71-2CA55A0AA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6" y="4742497"/>
            <a:ext cx="3932534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7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4F7ADEFE-552D-4347-BD90-494F56E99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2206881"/>
            <a:ext cx="8351837" cy="13985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2A23-D5DA-4925-AA11-7E1431A9B1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 err="1"/>
              <a:t>WinPython</a:t>
            </a:r>
            <a:r>
              <a:rPr lang="en-US" dirty="0"/>
              <a:t> download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F3274-6662-4576-A6FE-B4E7D88E10FA}"/>
              </a:ext>
            </a:extLst>
          </p:cNvPr>
          <p:cNvSpPr/>
          <p:nvPr/>
        </p:nvSpPr>
        <p:spPr bwMode="auto">
          <a:xfrm>
            <a:off x="650422" y="4492486"/>
            <a:ext cx="5307496" cy="1888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1ED4723-190A-4F6F-964C-00AA077E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00633"/>
            <a:ext cx="8534400" cy="48688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Page 62 of the Lecture slide.</a:t>
            </a:r>
          </a:p>
          <a:p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http://m3nets.de/teaching/SGE2019/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06FB72-026B-49E9-BA4B-A69E6026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7" y="1047443"/>
            <a:ext cx="7248283" cy="3944967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962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A458-8D2D-44C5-AAAE-7231FE88FF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 err="1"/>
              <a:t>WinPython</a:t>
            </a:r>
            <a:r>
              <a:rPr lang="en-US" dirty="0"/>
              <a:t> Installation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C0122-FD1D-4154-A883-094868BFF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9"/>
          <a:stretch/>
        </p:blipFill>
        <p:spPr>
          <a:xfrm>
            <a:off x="1167948" y="2307561"/>
            <a:ext cx="5928874" cy="3170901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1E7F777-93FC-4949-A2CE-6332E385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9538"/>
            <a:ext cx="8534400" cy="1143854"/>
          </a:xfrm>
        </p:spPr>
        <p:txBody>
          <a:bodyPr/>
          <a:lstStyle/>
          <a:p>
            <a:r>
              <a:rPr lang="en-US" altLang="zh-CN" dirty="0"/>
              <a:t>Run the downloaded .exe file, you will extract it.</a:t>
            </a:r>
          </a:p>
        </p:txBody>
      </p:sp>
    </p:spTree>
    <p:extLst>
      <p:ext uri="{BB962C8B-B14F-4D97-AF65-F5344CB8AC3E}">
        <p14:creationId xmlns:p14="http://schemas.microsoft.com/office/powerpoint/2010/main" val="147424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A458-8D2D-44C5-AAAE-7231FE88FF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dirty="0" err="1"/>
              <a:t>WinPython</a:t>
            </a:r>
            <a:r>
              <a:rPr lang="en-US" dirty="0"/>
              <a:t> Installation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B465C-08CE-4C2A-A5EC-B2C398F6A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93"/>
          <a:stretch/>
        </p:blipFill>
        <p:spPr>
          <a:xfrm>
            <a:off x="83035" y="2522876"/>
            <a:ext cx="9060965" cy="3017132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570B001-C4D1-4B64-A54F-51B248DE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17992"/>
            <a:ext cx="8534400" cy="4868862"/>
          </a:xfrm>
        </p:spPr>
        <p:txBody>
          <a:bodyPr/>
          <a:lstStyle/>
          <a:p>
            <a:r>
              <a:rPr lang="en-US" altLang="zh-CN" dirty="0"/>
              <a:t>Double click on the program and you launch it</a:t>
            </a:r>
          </a:p>
        </p:txBody>
      </p:sp>
    </p:spTree>
    <p:extLst>
      <p:ext uri="{BB962C8B-B14F-4D97-AF65-F5344CB8AC3E}">
        <p14:creationId xmlns:p14="http://schemas.microsoft.com/office/powerpoint/2010/main" val="25309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C37-3E1F-4A99-B99E-907C541FD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271" y="2913993"/>
            <a:ext cx="8351838" cy="533400"/>
          </a:xfrm>
        </p:spPr>
        <p:txBody>
          <a:bodyPr/>
          <a:lstStyle/>
          <a:p>
            <a:pPr algn="ctr"/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2842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altLang="en-US" dirty="0"/>
              <a:t>Execution of Python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5176-802D-4482-92D7-AE35BDFE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 to execute a Python program:</a:t>
            </a:r>
          </a:p>
          <a:p>
            <a:pPr lvl="1"/>
            <a:r>
              <a:rPr lang="en-US" dirty="0"/>
              <a:t>Terminal (</a:t>
            </a:r>
            <a:r>
              <a:rPr lang="en-US" altLang="zh-CN" dirty="0"/>
              <a:t>i.e., </a:t>
            </a:r>
            <a:r>
              <a:rPr lang="en-US" altLang="zh-CN" dirty="0" err="1"/>
              <a:t>cmd</a:t>
            </a:r>
            <a:r>
              <a:rPr lang="en-US" altLang="zh-CN" dirty="0"/>
              <a:t> in windows</a:t>
            </a:r>
            <a:r>
              <a:rPr lang="en-US" dirty="0"/>
              <a:t>).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python3 abc.py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here abc.py is the name of Python file.</a:t>
            </a:r>
          </a:p>
          <a:p>
            <a:pPr lvl="2"/>
            <a:r>
              <a:rPr lang="en-US" dirty="0"/>
              <a:t>Simplest way </a:t>
            </a:r>
            <a:r>
              <a:rPr lang="en-US" altLang="zh-CN" dirty="0"/>
              <a:t>for</a:t>
            </a:r>
            <a:r>
              <a:rPr lang="en-US" dirty="0"/>
              <a:t> running a program one time.</a:t>
            </a:r>
          </a:p>
          <a:p>
            <a:pPr lvl="1"/>
            <a:r>
              <a:rPr lang="en-US" dirty="0"/>
              <a:t>Integrated Development Environment (IDE).</a:t>
            </a:r>
          </a:p>
          <a:p>
            <a:pPr lvl="2"/>
            <a:r>
              <a:rPr lang="en-US" dirty="0"/>
              <a:t>You have a graphical user interface.</a:t>
            </a:r>
          </a:p>
          <a:p>
            <a:pPr lvl="2"/>
            <a:r>
              <a:rPr lang="en-US" dirty="0"/>
              <a:t>Many assistants for writing code.</a:t>
            </a:r>
          </a:p>
          <a:p>
            <a:pPr lvl="2"/>
            <a:r>
              <a:rPr lang="en-US" dirty="0"/>
              <a:t>We will use the IDE </a:t>
            </a:r>
            <a:r>
              <a:rPr lang="en-US" dirty="0" err="1"/>
              <a:t>Spyder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75" y="3646669"/>
            <a:ext cx="3742140" cy="27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6D4C-2FD5-4907-99F5-A594F7A590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381000"/>
            <a:ext cx="8351838" cy="533400"/>
          </a:xfrm>
        </p:spPr>
        <p:txBody>
          <a:bodyPr/>
          <a:lstStyle/>
          <a:p>
            <a:r>
              <a:rPr lang="en-US" altLang="en-US" dirty="0"/>
              <a:t>The interface of </a:t>
            </a:r>
            <a:r>
              <a:rPr lang="en-US" altLang="en-US" dirty="0" err="1"/>
              <a:t>spyder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549BC4-3813-4A5D-9341-6A80BD0CF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834"/>
            <a:ext cx="9144000" cy="4948237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88532" y="1285114"/>
            <a:ext cx="7460252" cy="4166516"/>
            <a:chOff x="2328001" y="-1025232"/>
            <a:chExt cx="8372936" cy="5129384"/>
          </a:xfrm>
        </p:grpSpPr>
        <p:grpSp>
          <p:nvGrpSpPr>
            <p:cNvPr id="16" name="组合 15"/>
            <p:cNvGrpSpPr/>
            <p:nvPr/>
          </p:nvGrpSpPr>
          <p:grpSpPr>
            <a:xfrm>
              <a:off x="2328001" y="-1025232"/>
              <a:ext cx="8372936" cy="5129384"/>
              <a:chOff x="2328001" y="-1025232"/>
              <a:chExt cx="8372936" cy="51293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328001" y="2060202"/>
                <a:ext cx="2374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Code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Editor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514548" y="3535798"/>
                <a:ext cx="3186389" cy="568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Command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Window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514548" y="948003"/>
                <a:ext cx="3168717" cy="568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Variable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Explorer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514548" y="-853815"/>
                <a:ext cx="2730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Current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Path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28001" y="-1025232"/>
                <a:ext cx="1945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FF0000"/>
                    </a:solidFill>
                  </a:rPr>
                  <a:t>Run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Button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557258" y="-540261"/>
              <a:ext cx="203200" cy="2962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9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46A736-8E0E-4C18-9630-21A5A858A1D4}"/>
              </a:ext>
            </a:extLst>
          </p:cNvPr>
          <p:cNvSpPr txBox="1">
            <a:spLocks/>
          </p:cNvSpPr>
          <p:nvPr/>
        </p:nvSpPr>
        <p:spPr bwMode="auto">
          <a:xfrm>
            <a:off x="497271" y="2913993"/>
            <a:ext cx="8351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kern="0"/>
              <a:t>Create a file and open the file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8571811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4766</TotalTime>
  <Pages>0</Pages>
  <Words>593</Words>
  <Characters>0</Characters>
  <Application>Microsoft Office PowerPoint</Application>
  <DocSecurity>0</DocSecurity>
  <PresentationFormat>全屏显示(4:3)</PresentationFormat>
  <Lines>0</Lines>
  <Paragraphs>97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Microsoft YaHei</vt:lpstr>
      <vt:lpstr>Tahoma</vt:lpstr>
      <vt:lpstr>Times New Roman</vt:lpstr>
      <vt:lpstr>Verdana</vt:lpstr>
      <vt:lpstr>Standarddesign</vt:lpstr>
      <vt:lpstr>PowerPoint 演示文稿</vt:lpstr>
      <vt:lpstr>Outline</vt:lpstr>
      <vt:lpstr>WinPython download </vt:lpstr>
      <vt:lpstr>WinPython Installation</vt:lpstr>
      <vt:lpstr>WinPython Installation</vt:lpstr>
      <vt:lpstr>Introduction to Python</vt:lpstr>
      <vt:lpstr>Execution of Python programs</vt:lpstr>
      <vt:lpstr>The interface of spyder</vt:lpstr>
      <vt:lpstr>PowerPoint 演示文稿</vt:lpstr>
      <vt:lpstr>Output and input</vt:lpstr>
      <vt:lpstr>Output: printing</vt:lpstr>
      <vt:lpstr>Input: read from keyboard</vt:lpstr>
      <vt:lpstr>Variable assignments</vt:lpstr>
      <vt:lpstr>Variable assignments</vt:lpstr>
      <vt:lpstr>Variable assignments</vt:lpstr>
      <vt:lpstr>Commenting source code</vt:lpstr>
      <vt:lpstr>Commenting source code</vt:lpstr>
      <vt:lpstr>Operators</vt:lpstr>
      <vt:lpstr>Tasks Now is your turn</vt:lpstr>
      <vt:lpstr>PowerPoint 演示文稿</vt:lpstr>
      <vt:lpstr>Open questions? Suggestions from your side?</vt:lpstr>
      <vt:lpstr>PowerPoint 演示文稿</vt:lpstr>
    </vt:vector>
  </TitlesOfParts>
  <Manager/>
  <Company>HU Berlin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Phenotypes for Protein Function Prediction</dc:title>
  <dc:subject>IRTG Graduate School</dc:subject>
  <dc:creator>Ulf Leser</dc:creator>
  <cp:keywords/>
  <dc:description/>
  <cp:lastModifiedBy>丁 屹达</cp:lastModifiedBy>
  <cp:revision>2705</cp:revision>
  <cp:lastPrinted>2016-11-16T15:28:38Z</cp:lastPrinted>
  <dcterms:created xsi:type="dcterms:W3CDTF">2016-11-11T10:21:00Z</dcterms:created>
  <dcterms:modified xsi:type="dcterms:W3CDTF">2020-09-22T12:25:36Z</dcterms:modified>
  <cp:category>Talk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