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TSansNarrow-bold.fntdata"/><Relationship Id="rId16" Type="http://schemas.openxmlformats.org/officeDocument/2006/relationships/slide" Target="slides/slide12.xml"/><Relationship Id="rId38" Type="http://schemas.openxmlformats.org/officeDocument/2006/relationships/font" Target="fonts/PTSansNarrow-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a96342de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a96342de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96342de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96342de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a96342de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a96342de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96342de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96342de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a96342de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a96342de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96342de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96342de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96342de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a96342de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96342de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96342de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a96342de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a96342de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a96342de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a96342de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a96342d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96342d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96342de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a96342de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a96342de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96342de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96342de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96342de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a96342de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a96342de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96342de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96342de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a96342de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96342de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a96342de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a96342de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96342de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96342de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a96342de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a96342de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96342de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96342de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a96342de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a96342de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a96342de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a96342de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a96342de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a96342de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a96342de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a96342de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a96342de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a96342de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96342de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a96342de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96342d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96342d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96342de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96342de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96342de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96342de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96342de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96342de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a96342de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a96342de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gov.sg/dataset/resale-flat-pri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ata.gov.sg/dataset/consumer-price-index-annual" TargetMode="External"/><Relationship Id="rId4" Type="http://schemas.openxmlformats.org/officeDocument/2006/relationships/hyperlink" Target="https://data.gov.sg/dataset/per-capita-gni-and-per-capita-gdp-at-current-market-prices-annu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HDB Resale Prices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Trends and Predictions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General Resale Price Trends</a:t>
            </a:r>
            <a:endParaRPr/>
          </a:p>
        </p:txBody>
      </p:sp>
      <p:pic>
        <p:nvPicPr>
          <p:cNvPr id="129" name="Google Shape;129;p22"/>
          <p:cNvPicPr preferRelativeResize="0"/>
          <p:nvPr/>
        </p:nvPicPr>
        <p:blipFill>
          <a:blip r:embed="rId3">
            <a:alphaModFix/>
          </a:blip>
          <a:stretch>
            <a:fillRect/>
          </a:stretch>
        </p:blipFill>
        <p:spPr>
          <a:xfrm>
            <a:off x="639463" y="1064225"/>
            <a:ext cx="7865075" cy="391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a:t>
            </a:r>
            <a:r>
              <a:rPr lang="en"/>
              <a:t>General Resale Price Trends</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Despite the huge dip in number of flats sold during 2013 and 2014, prices of flats remained relatively constant for the past 6 years.</a:t>
            </a:r>
            <a:endParaRPr/>
          </a:p>
          <a:p>
            <a:pPr indent="-342900" lvl="0" marL="457200" rtl="0" algn="l">
              <a:spcBef>
                <a:spcPts val="0"/>
              </a:spcBef>
              <a:spcAft>
                <a:spcPts val="0"/>
              </a:spcAft>
              <a:buSzPts val="1800"/>
              <a:buAutoNum type="arabicPeriod"/>
            </a:pPr>
            <a:r>
              <a:rPr lang="en"/>
              <a:t>Only the prices of the most expensive properties experienced an upwards trend. They also tend to be more volatile.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Numerical Features</a:t>
            </a:r>
            <a:endParaRPr/>
          </a:p>
        </p:txBody>
      </p:sp>
      <p:sp>
        <p:nvSpPr>
          <p:cNvPr id="141" name="Google Shape;141;p24"/>
          <p:cNvSpPr txBox="1"/>
          <p:nvPr>
            <p:ph idx="1" type="body"/>
          </p:nvPr>
        </p:nvSpPr>
        <p:spPr>
          <a:xfrm>
            <a:off x="4824175" y="1037725"/>
            <a:ext cx="4008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positive correlation:</a:t>
            </a:r>
            <a:endParaRPr/>
          </a:p>
          <a:p>
            <a:pPr indent="-342900" lvl="0" marL="457200" rtl="0" algn="l">
              <a:spcBef>
                <a:spcPts val="1600"/>
              </a:spcBef>
              <a:spcAft>
                <a:spcPts val="0"/>
              </a:spcAft>
              <a:buSzPts val="1800"/>
              <a:buChar char="●"/>
            </a:pPr>
            <a:r>
              <a:rPr lang="en"/>
              <a:t>remaining_lease vs lease_commence_date (expected, as the two are related).</a:t>
            </a:r>
            <a:endParaRPr/>
          </a:p>
          <a:p>
            <a:pPr indent="-342900" lvl="0" marL="457200" rtl="0" algn="l">
              <a:spcBef>
                <a:spcPts val="0"/>
              </a:spcBef>
              <a:spcAft>
                <a:spcPts val="0"/>
              </a:spcAft>
              <a:buSzPts val="1800"/>
              <a:buChar char="●"/>
            </a:pPr>
            <a:r>
              <a:rPr lang="en"/>
              <a:t>floor_area_sqm vs resale_price.</a:t>
            </a:r>
            <a:endParaRPr/>
          </a:p>
          <a:p>
            <a:pPr indent="0" lvl="0" marL="0" rtl="0" algn="l">
              <a:spcBef>
                <a:spcPts val="1600"/>
              </a:spcBef>
              <a:spcAft>
                <a:spcPts val="0"/>
              </a:spcAft>
              <a:buNone/>
            </a:pPr>
            <a:r>
              <a:rPr lang="en"/>
              <a:t>Weaker positive correlation:</a:t>
            </a:r>
            <a:endParaRPr/>
          </a:p>
          <a:p>
            <a:pPr indent="-342900" lvl="0" marL="457200" rtl="0" algn="l">
              <a:spcBef>
                <a:spcPts val="1600"/>
              </a:spcBef>
              <a:spcAft>
                <a:spcPts val="0"/>
              </a:spcAft>
              <a:buSzPts val="1800"/>
              <a:buChar char="●"/>
            </a:pPr>
            <a:r>
              <a:rPr lang="en"/>
              <a:t>resale_price vs remaining_lease and lease_commence_date</a:t>
            </a:r>
            <a:endParaRPr/>
          </a:p>
        </p:txBody>
      </p:sp>
      <p:pic>
        <p:nvPicPr>
          <p:cNvPr id="142" name="Google Shape;142;p24"/>
          <p:cNvPicPr preferRelativeResize="0"/>
          <p:nvPr/>
        </p:nvPicPr>
        <p:blipFill>
          <a:blip r:embed="rId3">
            <a:alphaModFix/>
          </a:blip>
          <a:stretch>
            <a:fillRect/>
          </a:stretch>
        </p:blipFill>
        <p:spPr>
          <a:xfrm>
            <a:off x="152400" y="1152425"/>
            <a:ext cx="4145754" cy="383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Numerical Features</a:t>
            </a:r>
            <a:endParaRPr/>
          </a:p>
        </p:txBody>
      </p:sp>
      <p:sp>
        <p:nvSpPr>
          <p:cNvPr id="148" name="Google Shape;148;p25"/>
          <p:cNvSpPr txBox="1"/>
          <p:nvPr>
            <p:ph idx="1" type="body"/>
          </p:nvPr>
        </p:nvSpPr>
        <p:spPr>
          <a:xfrm>
            <a:off x="4824175" y="1037725"/>
            <a:ext cx="4008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Almost no correlation</a:t>
            </a:r>
            <a:r>
              <a:rPr lang="en"/>
              <a:t>:</a:t>
            </a:r>
            <a:endParaRPr/>
          </a:p>
          <a:p>
            <a:pPr indent="-342900" lvl="0" marL="457200" rtl="0" algn="l">
              <a:spcBef>
                <a:spcPts val="1600"/>
              </a:spcBef>
              <a:spcAft>
                <a:spcPts val="0"/>
              </a:spcAft>
              <a:buSzPts val="1800"/>
              <a:buChar char="●"/>
            </a:pPr>
            <a:r>
              <a:rPr lang="en"/>
              <a:t>gdp_per_capita vs resale_price - My earlier assumption might be wrong! </a:t>
            </a:r>
            <a:endParaRPr/>
          </a:p>
          <a:p>
            <a:pPr indent="-342900" lvl="0" marL="457200" rtl="0" algn="l">
              <a:spcBef>
                <a:spcPts val="0"/>
              </a:spcBef>
              <a:spcAft>
                <a:spcPts val="0"/>
              </a:spcAft>
              <a:buSzPts val="1800"/>
              <a:buChar char="●"/>
            </a:pPr>
            <a:r>
              <a:rPr lang="en"/>
              <a:t>month vs resale_price - there may not be a seasonal trend based on month.</a:t>
            </a:r>
            <a:endParaRPr/>
          </a:p>
          <a:p>
            <a:pPr indent="0" lvl="0" marL="0" rtl="0" algn="l">
              <a:spcBef>
                <a:spcPts val="1600"/>
              </a:spcBef>
              <a:spcAft>
                <a:spcPts val="0"/>
              </a:spcAft>
              <a:buNone/>
            </a:pPr>
            <a:r>
              <a:rPr lang="en"/>
              <a:t>Negative correlation:</a:t>
            </a:r>
            <a:endParaRPr/>
          </a:p>
          <a:p>
            <a:pPr indent="-342900" lvl="0" marL="457200" rtl="0" algn="l">
              <a:spcBef>
                <a:spcPts val="1600"/>
              </a:spcBef>
              <a:spcAft>
                <a:spcPts val="0"/>
              </a:spcAft>
              <a:buSzPts val="1800"/>
              <a:buChar char="●"/>
            </a:pPr>
            <a:r>
              <a:rPr lang="en"/>
              <a:t>gdp_per_capita vs year- economy was slowing down. </a:t>
            </a:r>
            <a:r>
              <a:rPr lang="en"/>
              <a:t> </a:t>
            </a:r>
            <a:endParaRPr/>
          </a:p>
        </p:txBody>
      </p:sp>
      <p:pic>
        <p:nvPicPr>
          <p:cNvPr id="149" name="Google Shape;149;p25"/>
          <p:cNvPicPr preferRelativeResize="0"/>
          <p:nvPr/>
        </p:nvPicPr>
        <p:blipFill>
          <a:blip r:embed="rId3">
            <a:alphaModFix/>
          </a:blip>
          <a:stretch>
            <a:fillRect/>
          </a:stretch>
        </p:blipFill>
        <p:spPr>
          <a:xfrm>
            <a:off x="152400" y="1152425"/>
            <a:ext cx="4145754" cy="383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Numerical Features</a:t>
            </a:r>
            <a:endParaRPr/>
          </a:p>
        </p:txBody>
      </p:sp>
      <p:sp>
        <p:nvSpPr>
          <p:cNvPr id="155" name="Google Shape;155;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The bigger the flat, the more expensive it tends to be.</a:t>
            </a:r>
            <a:endParaRPr/>
          </a:p>
          <a:p>
            <a:pPr indent="-342900" lvl="0" marL="457200" rtl="0" algn="l">
              <a:spcBef>
                <a:spcPts val="0"/>
              </a:spcBef>
              <a:spcAft>
                <a:spcPts val="0"/>
              </a:spcAft>
              <a:buSzPts val="1800"/>
              <a:buAutoNum type="arabicPeriod"/>
            </a:pPr>
            <a:r>
              <a:rPr lang="en"/>
              <a:t>Time of the year and economy has very little impact on flat prices.</a:t>
            </a:r>
            <a:endParaRPr/>
          </a:p>
          <a:p>
            <a:pPr indent="-342900" lvl="0" marL="457200" rtl="0" algn="l">
              <a:spcBef>
                <a:spcPts val="0"/>
              </a:spcBef>
              <a:spcAft>
                <a:spcPts val="0"/>
              </a:spcAft>
              <a:buSzPts val="1800"/>
              <a:buAutoNum type="arabicPeriod"/>
            </a:pPr>
            <a:r>
              <a:rPr lang="en"/>
              <a:t>Newer houses tend to be more expensive. This corresponds to the number of years remaining on their lease.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pic>
        <p:nvPicPr>
          <p:cNvPr id="161" name="Google Shape;161;p27"/>
          <p:cNvPicPr preferRelativeResize="0"/>
          <p:nvPr/>
        </p:nvPicPr>
        <p:blipFill>
          <a:blip r:embed="rId3">
            <a:alphaModFix/>
          </a:blip>
          <a:stretch>
            <a:fillRect/>
          </a:stretch>
        </p:blipFill>
        <p:spPr>
          <a:xfrm>
            <a:off x="198313" y="1062500"/>
            <a:ext cx="8747375" cy="3985024"/>
          </a:xfrm>
          <a:prstGeom prst="rect">
            <a:avLst/>
          </a:prstGeom>
          <a:noFill/>
          <a:ln>
            <a:noFill/>
          </a:ln>
        </p:spPr>
      </p:pic>
      <p:sp>
        <p:nvSpPr>
          <p:cNvPr id="162" name="Google Shape;162;p27"/>
          <p:cNvSpPr txBox="1"/>
          <p:nvPr/>
        </p:nvSpPr>
        <p:spPr>
          <a:xfrm>
            <a:off x="6500650" y="2479375"/>
            <a:ext cx="2394900" cy="16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Top 3 expensive towns:</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Bukit Timah</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Bishan</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Central Area</a:t>
            </a:r>
            <a:endParaRPr sz="18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1001150" y="1061825"/>
            <a:ext cx="7276175" cy="3941000"/>
          </a:xfrm>
          <a:prstGeom prst="rect">
            <a:avLst/>
          </a:prstGeom>
          <a:noFill/>
          <a:ln>
            <a:noFill/>
          </a:ln>
        </p:spPr>
      </p:pic>
      <p:sp>
        <p:nvSpPr>
          <p:cNvPr id="168" name="Google Shape;168;p28"/>
          <p:cNvSpPr txBox="1"/>
          <p:nvPr>
            <p:ph type="title"/>
          </p:nvPr>
        </p:nvSpPr>
        <p:spPr>
          <a:xfrm>
            <a:off x="378938"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sp>
        <p:nvSpPr>
          <p:cNvPr id="169" name="Google Shape;169;p28"/>
          <p:cNvSpPr txBox="1"/>
          <p:nvPr/>
        </p:nvSpPr>
        <p:spPr>
          <a:xfrm>
            <a:off x="5934550" y="2993075"/>
            <a:ext cx="2394900" cy="16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Certain towns have high variance of prices.</a:t>
            </a:r>
            <a:endParaRPr sz="18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pic>
        <p:nvPicPr>
          <p:cNvPr id="175" name="Google Shape;175;p29"/>
          <p:cNvPicPr preferRelativeResize="0"/>
          <p:nvPr/>
        </p:nvPicPr>
        <p:blipFill>
          <a:blip r:embed="rId3">
            <a:alphaModFix/>
          </a:blip>
          <a:stretch>
            <a:fillRect/>
          </a:stretch>
        </p:blipFill>
        <p:spPr>
          <a:xfrm>
            <a:off x="311698" y="1080250"/>
            <a:ext cx="6257374" cy="3933676"/>
          </a:xfrm>
          <a:prstGeom prst="rect">
            <a:avLst/>
          </a:prstGeom>
          <a:noFill/>
          <a:ln>
            <a:noFill/>
          </a:ln>
        </p:spPr>
      </p:pic>
      <p:sp>
        <p:nvSpPr>
          <p:cNvPr id="176" name="Google Shape;176;p29"/>
          <p:cNvSpPr txBox="1"/>
          <p:nvPr/>
        </p:nvSpPr>
        <p:spPr>
          <a:xfrm>
            <a:off x="6569075" y="1213950"/>
            <a:ext cx="2394900" cy="16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Most popular flat type in cheaper towns tend to be 3 room flats.</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For more expensive towns, 4 room flats are more common.</a:t>
            </a:r>
            <a:endParaRPr sz="18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sp>
        <p:nvSpPr>
          <p:cNvPr id="182" name="Google Shape;182;p30"/>
          <p:cNvSpPr txBox="1"/>
          <p:nvPr/>
        </p:nvSpPr>
        <p:spPr>
          <a:xfrm>
            <a:off x="6363800" y="1152425"/>
            <a:ext cx="2394900" cy="16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Range of prices between different flat types are more clearly defined, with little overlap.</a:t>
            </a:r>
            <a:endParaRPr sz="1800">
              <a:solidFill>
                <a:schemeClr val="dk2"/>
              </a:solidFill>
              <a:latin typeface="Open Sans"/>
              <a:ea typeface="Open Sans"/>
              <a:cs typeface="Open Sans"/>
              <a:sym typeface="Open Sans"/>
            </a:endParaRPr>
          </a:p>
        </p:txBody>
      </p:sp>
      <p:pic>
        <p:nvPicPr>
          <p:cNvPr id="183" name="Google Shape;183;p30"/>
          <p:cNvPicPr preferRelativeResize="0"/>
          <p:nvPr/>
        </p:nvPicPr>
        <p:blipFill>
          <a:blip r:embed="rId3">
            <a:alphaModFix/>
          </a:blip>
          <a:stretch>
            <a:fillRect/>
          </a:stretch>
        </p:blipFill>
        <p:spPr>
          <a:xfrm>
            <a:off x="414700" y="1072575"/>
            <a:ext cx="5661638" cy="3838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pic>
        <p:nvPicPr>
          <p:cNvPr id="189" name="Google Shape;189;p31"/>
          <p:cNvPicPr preferRelativeResize="0"/>
          <p:nvPr/>
        </p:nvPicPr>
        <p:blipFill>
          <a:blip r:embed="rId3">
            <a:alphaModFix/>
          </a:blip>
          <a:stretch>
            <a:fillRect/>
          </a:stretch>
        </p:blipFill>
        <p:spPr>
          <a:xfrm>
            <a:off x="355025" y="978500"/>
            <a:ext cx="8433951" cy="4014450"/>
          </a:xfrm>
          <a:prstGeom prst="rect">
            <a:avLst/>
          </a:prstGeom>
          <a:noFill/>
          <a:ln>
            <a:noFill/>
          </a:ln>
        </p:spPr>
      </p:pic>
      <p:sp>
        <p:nvSpPr>
          <p:cNvPr id="190" name="Google Shape;190;p31"/>
          <p:cNvSpPr txBox="1"/>
          <p:nvPr/>
        </p:nvSpPr>
        <p:spPr>
          <a:xfrm>
            <a:off x="6443625" y="2844325"/>
            <a:ext cx="2257800" cy="16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Generally, higher flats sell for more value.</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HDB resale flats data fro</a:t>
            </a:r>
            <a:r>
              <a:rPr lang="en"/>
              <a:t>m </a:t>
            </a:r>
            <a:r>
              <a:rPr lang="en" u="sng">
                <a:solidFill>
                  <a:srgbClr val="23527C"/>
                </a:solidFill>
                <a:highlight>
                  <a:srgbClr val="FFFFFF"/>
                </a:highlight>
                <a:hlinkClick r:id="rId3"/>
              </a:rPr>
              <a:t>https://data.gov.sg/dataset/resale-flat-prices</a:t>
            </a:r>
            <a:r>
              <a:rPr lang="en"/>
              <a:t>,</a:t>
            </a:r>
            <a:endParaRPr/>
          </a:p>
          <a:p>
            <a:pPr indent="0" lvl="0" marL="0" rtl="0" algn="l">
              <a:spcBef>
                <a:spcPts val="1600"/>
              </a:spcBef>
              <a:spcAft>
                <a:spcPts val="0"/>
              </a:spcAft>
              <a:buNone/>
            </a:pPr>
            <a:r>
              <a:rPr lang="en"/>
              <a:t>We want to find out:</a:t>
            </a:r>
            <a:endParaRPr/>
          </a:p>
          <a:p>
            <a:pPr indent="-342900" lvl="0" marL="457200" rtl="0" algn="l">
              <a:spcBef>
                <a:spcPts val="1600"/>
              </a:spcBef>
              <a:spcAft>
                <a:spcPts val="0"/>
              </a:spcAft>
              <a:buSzPts val="1800"/>
              <a:buAutoNum type="arabicPeriod"/>
            </a:pPr>
            <a:r>
              <a:rPr lang="en"/>
              <a:t>What are the primary factors driving resale house prices?</a:t>
            </a:r>
            <a:endParaRPr/>
          </a:p>
          <a:p>
            <a:pPr indent="-342900" lvl="0" marL="457200" rtl="0" algn="l">
              <a:spcBef>
                <a:spcPts val="0"/>
              </a:spcBef>
              <a:spcAft>
                <a:spcPts val="0"/>
              </a:spcAft>
              <a:buSzPts val="1800"/>
              <a:buAutoNum type="arabicPeriod"/>
            </a:pPr>
            <a:r>
              <a:rPr lang="en"/>
              <a:t>Predict the direction the prices will go for the next few years.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Categorical Features</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Town, flat type and storey height have some effect on prices.</a:t>
            </a:r>
            <a:endParaRPr/>
          </a:p>
          <a:p>
            <a:pPr indent="-342900" lvl="0" marL="457200" rtl="0" algn="l">
              <a:spcBef>
                <a:spcPts val="0"/>
              </a:spcBef>
              <a:spcAft>
                <a:spcPts val="0"/>
              </a:spcAft>
              <a:buSzPts val="1800"/>
              <a:buAutoNum type="arabicPeriod"/>
            </a:pPr>
            <a:r>
              <a:rPr lang="en"/>
              <a:t>In the case of towns, certain towns have higher variance than others, meaning knowing the town alone would not guarantee a good prediction of prices.</a:t>
            </a:r>
            <a:endParaRPr/>
          </a:p>
          <a:p>
            <a:pPr indent="-342900" lvl="0" marL="457200" rtl="0" algn="l">
              <a:spcBef>
                <a:spcPts val="0"/>
              </a:spcBef>
              <a:spcAft>
                <a:spcPts val="0"/>
              </a:spcAft>
              <a:buSzPts val="1800"/>
              <a:buAutoNum type="arabicPeriod"/>
            </a:pPr>
            <a:r>
              <a:rPr lang="en"/>
              <a:t>Flat type, however, has clearly defined price ranges. Flat type might be a stronger indicator of resale price.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202" name="Google Shape;202;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Feature Engineering</a:t>
            </a:r>
            <a:endParaRPr/>
          </a:p>
          <a:p>
            <a:pPr indent="-342900" lvl="0" marL="457200" rtl="0" algn="l">
              <a:spcBef>
                <a:spcPts val="0"/>
              </a:spcBef>
              <a:spcAft>
                <a:spcPts val="0"/>
              </a:spcAft>
              <a:buSzPts val="1800"/>
              <a:buAutoNum type="arabicPeriod"/>
            </a:pPr>
            <a:r>
              <a:rPr lang="en"/>
              <a:t>Regression Models</a:t>
            </a:r>
            <a:endParaRPr/>
          </a:p>
          <a:p>
            <a:pPr indent="-342900" lvl="0" marL="457200" rtl="0" algn="l">
              <a:spcBef>
                <a:spcPts val="0"/>
              </a:spcBef>
              <a:spcAft>
                <a:spcPts val="0"/>
              </a:spcAft>
              <a:buSzPts val="1800"/>
              <a:buAutoNum type="arabicPeriod"/>
            </a:pPr>
            <a:r>
              <a:rPr lang="en"/>
              <a:t>Time Series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208" name="Google Shape;208;p34"/>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AutoNum type="arabicPeriod"/>
            </a:pPr>
            <a:r>
              <a:rPr lang="en"/>
              <a:t>Features kept:</a:t>
            </a:r>
            <a:endParaRPr/>
          </a:p>
          <a:p>
            <a:pPr indent="0" lvl="0" marL="914400" rtl="0" algn="ctr">
              <a:spcBef>
                <a:spcPts val="1600"/>
              </a:spcBef>
              <a:spcAft>
                <a:spcPts val="0"/>
              </a:spcAft>
              <a:buNone/>
            </a:pPr>
            <a:r>
              <a:rPr lang="en"/>
              <a:t>Month | Town | Flat Type | Storey range | Floor Area | Flat Model | Lease commence date | Remaining Lease | GDP per capita</a:t>
            </a:r>
            <a:endParaRPr/>
          </a:p>
          <a:p>
            <a:pPr indent="-342900" lvl="0" marL="457200" rtl="0" algn="ctr">
              <a:spcBef>
                <a:spcPts val="1600"/>
              </a:spcBef>
              <a:spcAft>
                <a:spcPts val="0"/>
              </a:spcAft>
              <a:buSzPts val="1800"/>
              <a:buAutoNum type="arabicPeriod"/>
            </a:pPr>
            <a:r>
              <a:rPr lang="en"/>
              <a:t>Features dropped:</a:t>
            </a:r>
            <a:endParaRPr/>
          </a:p>
          <a:p>
            <a:pPr indent="0" lvl="0" marL="457200" rtl="0" algn="ctr">
              <a:spcBef>
                <a:spcPts val="1600"/>
              </a:spcBef>
              <a:spcAft>
                <a:spcPts val="0"/>
              </a:spcAft>
              <a:buNone/>
            </a:pPr>
            <a:r>
              <a:rPr lang="en"/>
              <a:t>Date and Year - Because we’re interested in predicting future sales, including year doesn’t make sense.</a:t>
            </a:r>
            <a:endParaRPr/>
          </a:p>
          <a:p>
            <a:pPr indent="0" lvl="0" marL="457200" rtl="0" algn="ctr">
              <a:spcBef>
                <a:spcPts val="1600"/>
              </a:spcBef>
              <a:spcAft>
                <a:spcPts val="1600"/>
              </a:spcAft>
              <a:buNone/>
            </a:pPr>
            <a:r>
              <a:rPr lang="en"/>
              <a:t>Blk and Street Name - Without some way to quantify location (i.e, using GPS coordinates to measure distance from key landmarks), this information is useless.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sp>
        <p:nvSpPr>
          <p:cNvPr id="214" name="Google Shape;214;p35"/>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Train-test-split with 25% test sample size used. R2 score used for scoring.</a:t>
            </a:r>
            <a:endParaRPr/>
          </a:p>
        </p:txBody>
      </p:sp>
      <p:pic>
        <p:nvPicPr>
          <p:cNvPr id="215" name="Google Shape;215;p35"/>
          <p:cNvPicPr preferRelativeResize="0"/>
          <p:nvPr/>
        </p:nvPicPr>
        <p:blipFill>
          <a:blip r:embed="rId3">
            <a:alphaModFix/>
          </a:blip>
          <a:stretch>
            <a:fillRect/>
          </a:stretch>
        </p:blipFill>
        <p:spPr>
          <a:xfrm>
            <a:off x="1301512" y="1495350"/>
            <a:ext cx="6540975" cy="3450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sp>
        <p:nvSpPr>
          <p:cNvPr id="221" name="Google Shape;221;p36"/>
          <p:cNvSpPr txBox="1"/>
          <p:nvPr>
            <p:ph idx="1" type="body"/>
          </p:nvPr>
        </p:nvSpPr>
        <p:spPr>
          <a:xfrm>
            <a:off x="311700" y="2156950"/>
            <a:ext cx="3999900" cy="14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Elastic Net Regression</a:t>
            </a:r>
            <a:endParaRPr b="1" sz="1800">
              <a:solidFill>
                <a:schemeClr val="accent1"/>
              </a:solidFill>
            </a:endParaRPr>
          </a:p>
          <a:p>
            <a:pPr indent="0" lvl="0" marL="0" rtl="0" algn="l">
              <a:spcBef>
                <a:spcPts val="1600"/>
              </a:spcBef>
              <a:spcAft>
                <a:spcPts val="0"/>
              </a:spcAft>
              <a:buNone/>
            </a:pPr>
            <a:r>
              <a:rPr lang="en" sz="1800"/>
              <a:t>Linear Regression based </a:t>
            </a:r>
            <a:r>
              <a:rPr lang="en" sz="1800"/>
              <a:t>approach</a:t>
            </a:r>
            <a:endParaRPr sz="1800"/>
          </a:p>
          <a:p>
            <a:pPr indent="0" lvl="0" marL="0" rtl="0" algn="l">
              <a:spcBef>
                <a:spcPts val="1600"/>
              </a:spcBef>
              <a:spcAft>
                <a:spcPts val="0"/>
              </a:spcAft>
              <a:buClr>
                <a:srgbClr val="000000"/>
              </a:buClr>
              <a:buSzPts val="1100"/>
              <a:buFont typeface="Arial"/>
              <a:buNone/>
            </a:pPr>
            <a:r>
              <a:rPr lang="en" sz="1800"/>
              <a:t>R2 score: 0.838</a:t>
            </a:r>
            <a:r>
              <a:rPr lang="en" sz="1800"/>
              <a:t>.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b="1"/>
          </a:p>
        </p:txBody>
      </p:sp>
      <p:sp>
        <p:nvSpPr>
          <p:cNvPr id="222" name="Google Shape;222;p36"/>
          <p:cNvSpPr txBox="1"/>
          <p:nvPr>
            <p:ph idx="2" type="body"/>
          </p:nvPr>
        </p:nvSpPr>
        <p:spPr>
          <a:xfrm>
            <a:off x="4832400" y="2156950"/>
            <a:ext cx="3999900" cy="14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Random Forest Regressor</a:t>
            </a:r>
            <a:endParaRPr b="1" sz="1800">
              <a:solidFill>
                <a:schemeClr val="accent1"/>
              </a:solidFill>
            </a:endParaRPr>
          </a:p>
          <a:p>
            <a:pPr indent="0" lvl="0" marL="0" rtl="0" algn="l">
              <a:spcBef>
                <a:spcPts val="1600"/>
              </a:spcBef>
              <a:spcAft>
                <a:spcPts val="0"/>
              </a:spcAft>
              <a:buNone/>
            </a:pPr>
            <a:r>
              <a:rPr lang="en" sz="1800"/>
              <a:t>Tree-based approach</a:t>
            </a:r>
            <a:endParaRPr sz="1800"/>
          </a:p>
          <a:p>
            <a:pPr indent="0" lvl="0" marL="0" rtl="0" algn="l">
              <a:spcBef>
                <a:spcPts val="1600"/>
              </a:spcBef>
              <a:spcAft>
                <a:spcPts val="0"/>
              </a:spcAft>
              <a:buNone/>
            </a:pPr>
            <a:r>
              <a:rPr lang="en" sz="1800"/>
              <a:t>R2 score: 0.945</a:t>
            </a:r>
            <a:endParaRPr sz="1800"/>
          </a:p>
          <a:p>
            <a:pPr indent="0" lvl="0" marL="0" rtl="0" algn="l">
              <a:spcBef>
                <a:spcPts val="1600"/>
              </a:spcBef>
              <a:spcAft>
                <a:spcPts val="1600"/>
              </a:spcAft>
              <a:buNone/>
            </a:pPr>
            <a:r>
              <a:t/>
            </a:r>
            <a:endParaRPr b="1" sz="1800">
              <a:solidFill>
                <a:schemeClr val="accent1"/>
              </a:solidFill>
            </a:endParaRPr>
          </a:p>
        </p:txBody>
      </p:sp>
      <p:sp>
        <p:nvSpPr>
          <p:cNvPr id="223" name="Google Shape;223;p36"/>
          <p:cNvSpPr txBox="1"/>
          <p:nvPr>
            <p:ph idx="1" type="body"/>
          </p:nvPr>
        </p:nvSpPr>
        <p:spPr>
          <a:xfrm>
            <a:off x="311700" y="1266325"/>
            <a:ext cx="8520600" cy="8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By definition, a simple baseline model (all predicted values are mean values of resale price) will have an R2 score of 0. A perfect model will score a 1. </a:t>
            </a:r>
            <a:endParaRPr sz="1800"/>
          </a:p>
        </p:txBody>
      </p:sp>
      <p:sp>
        <p:nvSpPr>
          <p:cNvPr id="224" name="Google Shape;224;p36"/>
          <p:cNvSpPr txBox="1"/>
          <p:nvPr>
            <p:ph idx="1" type="body"/>
          </p:nvPr>
        </p:nvSpPr>
        <p:spPr>
          <a:xfrm>
            <a:off x="311700" y="3815950"/>
            <a:ext cx="8520600" cy="8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Random Forest Regressor performed better. This implies the chosen variables may not have a straightforward linear relationship with the resale price. A tree-based approach models it more accurately.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pic>
        <p:nvPicPr>
          <p:cNvPr id="230" name="Google Shape;230;p37"/>
          <p:cNvPicPr preferRelativeResize="0"/>
          <p:nvPr/>
        </p:nvPicPr>
        <p:blipFill>
          <a:blip r:embed="rId3">
            <a:alphaModFix/>
          </a:blip>
          <a:stretch>
            <a:fillRect/>
          </a:stretch>
        </p:blipFill>
        <p:spPr>
          <a:xfrm>
            <a:off x="673900" y="1575375"/>
            <a:ext cx="7796198" cy="3568125"/>
          </a:xfrm>
          <a:prstGeom prst="rect">
            <a:avLst/>
          </a:prstGeom>
          <a:noFill/>
          <a:ln>
            <a:noFill/>
          </a:ln>
        </p:spPr>
      </p:pic>
      <p:sp>
        <p:nvSpPr>
          <p:cNvPr id="231" name="Google Shape;231;p37"/>
          <p:cNvSpPr txBox="1"/>
          <p:nvPr>
            <p:ph idx="1" type="body"/>
          </p:nvPr>
        </p:nvSpPr>
        <p:spPr>
          <a:xfrm>
            <a:off x="311700" y="1266325"/>
            <a:ext cx="8520600" cy="8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Elastic Net coefficients of the variables.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sp>
        <p:nvSpPr>
          <p:cNvPr id="237" name="Google Shape;237;p38"/>
          <p:cNvSpPr txBox="1"/>
          <p:nvPr>
            <p:ph idx="1" type="body"/>
          </p:nvPr>
        </p:nvSpPr>
        <p:spPr>
          <a:xfrm>
            <a:off x="311700" y="1266325"/>
            <a:ext cx="8520600" cy="8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Random Forest Regressor feature importance </a:t>
            </a:r>
            <a:r>
              <a:rPr lang="en" sz="1800"/>
              <a:t>of the variables.</a:t>
            </a:r>
            <a:endParaRPr sz="1800"/>
          </a:p>
        </p:txBody>
      </p:sp>
      <p:pic>
        <p:nvPicPr>
          <p:cNvPr id="238" name="Google Shape;238;p38"/>
          <p:cNvPicPr preferRelativeResize="0"/>
          <p:nvPr/>
        </p:nvPicPr>
        <p:blipFill>
          <a:blip r:embed="rId3">
            <a:alphaModFix/>
          </a:blip>
          <a:stretch>
            <a:fillRect/>
          </a:stretch>
        </p:blipFill>
        <p:spPr>
          <a:xfrm>
            <a:off x="590663" y="1590925"/>
            <a:ext cx="7962667" cy="355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sp>
        <p:nvSpPr>
          <p:cNvPr id="244" name="Google Shape;244;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Decision tree-based methods are better at predicting resale prices. </a:t>
            </a:r>
            <a:endParaRPr/>
          </a:p>
          <a:p>
            <a:pPr indent="-342900" lvl="0" marL="457200" rtl="0" algn="l">
              <a:spcBef>
                <a:spcPts val="0"/>
              </a:spcBef>
              <a:spcAft>
                <a:spcPts val="0"/>
              </a:spcAft>
              <a:buSzPts val="1800"/>
              <a:buAutoNum type="arabicPeriod"/>
            </a:pPr>
            <a:r>
              <a:rPr lang="en"/>
              <a:t>Both models agree on certain features that are important in predicting resale prices, namely floor area and lease commence date. Size of the flat is the most important feature. Storey range is important as well, indicating the higher the flat is located, the more expensive it is.</a:t>
            </a:r>
            <a:endParaRPr/>
          </a:p>
          <a:p>
            <a:pPr indent="-342900" lvl="0" marL="457200" rtl="0" algn="l">
              <a:spcBef>
                <a:spcPts val="0"/>
              </a:spcBef>
              <a:spcAft>
                <a:spcPts val="0"/>
              </a:spcAft>
              <a:buSzPts val="1800"/>
              <a:buAutoNum type="arabicPeriod"/>
            </a:pPr>
            <a:r>
              <a:rPr lang="en"/>
              <a:t>The models disagree on other features. Elastic Net seem to favor the different towns, while Random Forest places higher weightage on certain flat types and models. However, both models rank many towns pretty high on the feature importance list, indicating that town is also fairly important.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 - Median Flat Prices </a:t>
            </a:r>
            <a:endParaRPr/>
          </a:p>
        </p:txBody>
      </p:sp>
      <p:pic>
        <p:nvPicPr>
          <p:cNvPr id="250" name="Google Shape;250;p40"/>
          <p:cNvPicPr preferRelativeResize="0"/>
          <p:nvPr/>
        </p:nvPicPr>
        <p:blipFill>
          <a:blip r:embed="rId3">
            <a:alphaModFix/>
          </a:blip>
          <a:stretch>
            <a:fillRect/>
          </a:stretch>
        </p:blipFill>
        <p:spPr>
          <a:xfrm>
            <a:off x="311700" y="1152425"/>
            <a:ext cx="5479014" cy="3686275"/>
          </a:xfrm>
          <a:prstGeom prst="rect">
            <a:avLst/>
          </a:prstGeom>
          <a:noFill/>
          <a:ln>
            <a:noFill/>
          </a:ln>
        </p:spPr>
      </p:pic>
      <p:sp>
        <p:nvSpPr>
          <p:cNvPr id="251" name="Google Shape;251;p40"/>
          <p:cNvSpPr txBox="1"/>
          <p:nvPr/>
        </p:nvSpPr>
        <p:spPr>
          <a:xfrm>
            <a:off x="6032550" y="1076225"/>
            <a:ext cx="2805600" cy="358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No obvious long term trends, price is pretty constant between $360,000 and $420,000.</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Slight evidence of seasonality, however it only affects the price by ±$2,000.</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Unexplained residuals have a bigger effect.</a:t>
            </a:r>
            <a:endParaRPr sz="1800">
              <a:solidFill>
                <a:schemeClr val="dk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 - ARIMA Model</a:t>
            </a:r>
            <a:endParaRPr/>
          </a:p>
        </p:txBody>
      </p:sp>
      <p:pic>
        <p:nvPicPr>
          <p:cNvPr id="257" name="Google Shape;257;p41"/>
          <p:cNvPicPr preferRelativeResize="0"/>
          <p:nvPr/>
        </p:nvPicPr>
        <p:blipFill>
          <a:blip r:embed="rId3">
            <a:alphaModFix/>
          </a:blip>
          <a:stretch>
            <a:fillRect/>
          </a:stretch>
        </p:blipFill>
        <p:spPr>
          <a:xfrm>
            <a:off x="548950" y="1525925"/>
            <a:ext cx="8046101" cy="3501650"/>
          </a:xfrm>
          <a:prstGeom prst="rect">
            <a:avLst/>
          </a:prstGeom>
          <a:noFill/>
          <a:ln>
            <a:noFill/>
          </a:ln>
        </p:spPr>
      </p:pic>
      <p:sp>
        <p:nvSpPr>
          <p:cNvPr id="258" name="Google Shape;258;p41"/>
          <p:cNvSpPr txBox="1"/>
          <p:nvPr>
            <p:ph idx="1" type="body"/>
          </p:nvPr>
        </p:nvSpPr>
        <p:spPr>
          <a:xfrm>
            <a:off x="311700" y="1113925"/>
            <a:ext cx="8520600" cy="8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Model trained on 2012-2016 data, tested on 2017-2018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4 HDB datasets:</a:t>
            </a:r>
            <a:endParaRPr/>
          </a:p>
          <a:p>
            <a:pPr indent="-342900" lvl="0" marL="457200" rtl="0" algn="l">
              <a:spcBef>
                <a:spcPts val="1600"/>
              </a:spcBef>
              <a:spcAft>
                <a:spcPts val="0"/>
              </a:spcAft>
              <a:buSzPts val="1800"/>
              <a:buAutoNum type="arabicPeriod"/>
            </a:pPr>
            <a:r>
              <a:rPr lang="en"/>
              <a:t>1990 - 1999, based on approval dates. 288144 rows, 10 columns.</a:t>
            </a:r>
            <a:endParaRPr/>
          </a:p>
          <a:p>
            <a:pPr indent="-342900" lvl="0" marL="457200" rtl="0" algn="l">
              <a:spcBef>
                <a:spcPts val="0"/>
              </a:spcBef>
              <a:spcAft>
                <a:spcPts val="0"/>
              </a:spcAft>
              <a:buSzPts val="1800"/>
              <a:buAutoNum type="arabicPeriod"/>
            </a:pPr>
            <a:r>
              <a:rPr lang="en"/>
              <a:t>2000</a:t>
            </a:r>
            <a:r>
              <a:rPr lang="en"/>
              <a:t> - 2012, based on approval dates. 369651 rows, 10 columns.</a:t>
            </a:r>
            <a:endParaRPr/>
          </a:p>
          <a:p>
            <a:pPr indent="-342900" lvl="0" marL="457200" rtl="0" algn="l">
              <a:spcBef>
                <a:spcPts val="0"/>
              </a:spcBef>
              <a:spcAft>
                <a:spcPts val="0"/>
              </a:spcAft>
              <a:buSzPts val="1800"/>
              <a:buAutoNum type="arabicPeriod"/>
            </a:pPr>
            <a:r>
              <a:rPr lang="en"/>
              <a:t>2012 - 2014, based on registration dates. 55203 rows, 10 columns.</a:t>
            </a:r>
            <a:endParaRPr/>
          </a:p>
          <a:p>
            <a:pPr indent="-342900" lvl="0" marL="457200" rtl="0" algn="l">
              <a:spcBef>
                <a:spcPts val="0"/>
              </a:spcBef>
              <a:spcAft>
                <a:spcPts val="0"/>
              </a:spcAft>
              <a:buSzPts val="1800"/>
              <a:buAutoNum type="arabicPeriod"/>
            </a:pPr>
            <a:r>
              <a:rPr lang="en"/>
              <a:t>2015 - 2018, based on registration dates. 75800 rows, 11 columns. The extra column is ‘remaining_lease’, calculating the lease years remaining at point of purchase/registration.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 - ARIMA Model</a:t>
            </a:r>
            <a:endParaRPr/>
          </a:p>
        </p:txBody>
      </p:sp>
      <p:sp>
        <p:nvSpPr>
          <p:cNvPr id="264" name="Google Shape;264;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ARIMA isn’t able to model resale prices accurately. It continued to predict a more or less constant price for the test set.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70" name="Google Shape;270;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Summary of findings.</a:t>
            </a:r>
            <a:endParaRPr/>
          </a:p>
          <a:p>
            <a:pPr indent="-342900" lvl="0" marL="457200" rtl="0" algn="l">
              <a:spcBef>
                <a:spcPts val="0"/>
              </a:spcBef>
              <a:spcAft>
                <a:spcPts val="0"/>
              </a:spcAft>
              <a:buSzPts val="1800"/>
              <a:buAutoNum type="arabicPeriod"/>
            </a:pPr>
            <a:r>
              <a:rPr lang="en"/>
              <a:t>Limitations of the analysis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Findings</a:t>
            </a:r>
            <a:endParaRPr/>
          </a:p>
        </p:txBody>
      </p:sp>
      <p:sp>
        <p:nvSpPr>
          <p:cNvPr id="276" name="Google Shape;276;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a:t>
            </a:r>
            <a:endParaRPr b="1"/>
          </a:p>
          <a:p>
            <a:pPr indent="-342900" lvl="0" marL="457200" rtl="0" algn="l">
              <a:spcBef>
                <a:spcPts val="1600"/>
              </a:spcBef>
              <a:spcAft>
                <a:spcPts val="0"/>
              </a:spcAft>
              <a:buSzPts val="1800"/>
              <a:buAutoNum type="arabicPeriod"/>
            </a:pPr>
            <a:r>
              <a:rPr lang="en"/>
              <a:t>Main driving factors behind resale prices are size and age of flats. </a:t>
            </a:r>
            <a:endParaRPr/>
          </a:p>
          <a:p>
            <a:pPr indent="-342900" lvl="0" marL="457200" rtl="0" algn="l">
              <a:spcBef>
                <a:spcPts val="0"/>
              </a:spcBef>
              <a:spcAft>
                <a:spcPts val="0"/>
              </a:spcAft>
              <a:buSzPts val="1800"/>
              <a:buAutoNum type="arabicPeriod"/>
            </a:pPr>
            <a:r>
              <a:rPr lang="en"/>
              <a:t>Secondary factor includes the town the flat is located in.</a:t>
            </a:r>
            <a:endParaRPr/>
          </a:p>
          <a:p>
            <a:pPr indent="-342900" lvl="0" marL="457200" rtl="0" algn="l">
              <a:spcBef>
                <a:spcPts val="0"/>
              </a:spcBef>
              <a:spcAft>
                <a:spcPts val="0"/>
              </a:spcAft>
              <a:buSzPts val="1800"/>
              <a:buAutoNum type="arabicPeriod"/>
            </a:pPr>
            <a:r>
              <a:rPr lang="en"/>
              <a:t>Compared to the above, flat model, type and economic factor don’t matter as much.</a:t>
            </a:r>
            <a:endParaRPr/>
          </a:p>
          <a:p>
            <a:pPr indent="-342900" lvl="0" marL="457200" rtl="0" algn="l">
              <a:spcBef>
                <a:spcPts val="0"/>
              </a:spcBef>
              <a:spcAft>
                <a:spcPts val="0"/>
              </a:spcAft>
              <a:buSzPts val="1800"/>
              <a:buAutoNum type="arabicPeriod"/>
            </a:pPr>
            <a:r>
              <a:rPr lang="en"/>
              <a:t>Barring some fluctuation, prices are not expected to change much in the near future, with median prices continuing to be between $360,000 and $420,000.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the Analysis</a:t>
            </a:r>
            <a:endParaRPr/>
          </a:p>
        </p:txBody>
      </p:sp>
      <p:sp>
        <p:nvSpPr>
          <p:cNvPr id="282" name="Google Shape;282;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Block and Street Name features not used due to lack of geo-location data. If available, this can be used to engineer new features to model proximity to landmarks such as MRT stations and shopping mall, which could be important factors as well. As of now, current analysis treats the whole town in a homogeneous way.</a:t>
            </a:r>
            <a:endParaRPr/>
          </a:p>
          <a:p>
            <a:pPr indent="-342900" lvl="0" marL="457200" rtl="0" algn="l">
              <a:spcBef>
                <a:spcPts val="0"/>
              </a:spcBef>
              <a:spcAft>
                <a:spcPts val="0"/>
              </a:spcAft>
              <a:buSzPts val="1800"/>
              <a:buAutoNum type="arabicPeriod"/>
            </a:pPr>
            <a:r>
              <a:rPr lang="en"/>
              <a:t>ARIMA did not come up with a good prediction for time series analysis. I originally intended to use LSTM, but due to technical issues I was unable to get Tensorflow to work on my laptop. LSTM is expected to give better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calculating ‘remaining_lease’ first 3 datasets, all datasets were merged. Note: formula used for ‘remaining_lease is 99 - (year of sale - lease_commence_date). </a:t>
            </a:r>
            <a:br>
              <a:rPr lang="en"/>
            </a:br>
            <a:r>
              <a:rPr lang="en"/>
              <a:t>Sample dataset below: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0" y="2639617"/>
            <a:ext cx="9143999" cy="2421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2414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All flats are </a:t>
            </a:r>
            <a:endParaRPr/>
          </a:p>
          <a:p>
            <a:pPr indent="0" lvl="0" marL="0" rtl="0" algn="ctr">
              <a:spcBef>
                <a:spcPts val="0"/>
              </a:spcBef>
              <a:spcAft>
                <a:spcPts val="0"/>
              </a:spcAft>
              <a:buNone/>
            </a:pPr>
            <a:r>
              <a:rPr lang="en"/>
              <a:t>99-year lease</a:t>
            </a:r>
            <a:endParaRPr/>
          </a:p>
        </p:txBody>
      </p:sp>
      <p:sp>
        <p:nvSpPr>
          <p:cNvPr id="92" name="Google Shape;92;p17"/>
          <p:cNvSpPr txBox="1"/>
          <p:nvPr>
            <p:ph idx="1" type="body"/>
          </p:nvPr>
        </p:nvSpPr>
        <p:spPr>
          <a:xfrm>
            <a:off x="311700" y="2016350"/>
            <a:ext cx="2808000" cy="255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Assume all flats are 99-year lease properties.</a:t>
            </a:r>
            <a:endParaRPr sz="1400"/>
          </a:p>
          <a:p>
            <a:pPr indent="-317500" lvl="0" marL="457200" rtl="0" algn="l">
              <a:spcBef>
                <a:spcPts val="0"/>
              </a:spcBef>
              <a:spcAft>
                <a:spcPts val="0"/>
              </a:spcAft>
              <a:buSzPts val="1400"/>
              <a:buChar char="●"/>
            </a:pPr>
            <a:r>
              <a:rPr lang="en" sz="1400"/>
              <a:t>Used for calculating remaining_lease feature.</a:t>
            </a:r>
            <a:endParaRPr sz="1400"/>
          </a:p>
        </p:txBody>
      </p:sp>
      <p:sp>
        <p:nvSpPr>
          <p:cNvPr id="93" name="Google Shape;93;p17"/>
          <p:cNvSpPr txBox="1"/>
          <p:nvPr>
            <p:ph type="title"/>
          </p:nvPr>
        </p:nvSpPr>
        <p:spPr>
          <a:xfrm>
            <a:off x="311700" y="445025"/>
            <a:ext cx="8520600" cy="7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The Data - </a:t>
            </a:r>
            <a:r>
              <a:rPr lang="en" sz="3600"/>
              <a:t>Assumptions</a:t>
            </a:r>
            <a:endParaRPr sz="3600"/>
          </a:p>
        </p:txBody>
      </p:sp>
      <p:sp>
        <p:nvSpPr>
          <p:cNvPr id="94" name="Google Shape;94;p17"/>
          <p:cNvSpPr txBox="1"/>
          <p:nvPr>
            <p:ph type="title"/>
          </p:nvPr>
        </p:nvSpPr>
        <p:spPr>
          <a:xfrm>
            <a:off x="6024300" y="12414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Resale Prices at original values.</a:t>
            </a:r>
            <a:endParaRPr/>
          </a:p>
        </p:txBody>
      </p:sp>
      <p:sp>
        <p:nvSpPr>
          <p:cNvPr id="95" name="Google Shape;95;p17"/>
          <p:cNvSpPr txBox="1"/>
          <p:nvPr>
            <p:ph idx="1" type="body"/>
          </p:nvPr>
        </p:nvSpPr>
        <p:spPr>
          <a:xfrm>
            <a:off x="6024300" y="2016350"/>
            <a:ext cx="2808000" cy="255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Assume resale prices have not yet been adjusted for inflation.</a:t>
            </a:r>
            <a:endParaRPr sz="1400"/>
          </a:p>
          <a:p>
            <a:pPr indent="-317500" lvl="0" marL="457200" rtl="0" algn="l">
              <a:spcBef>
                <a:spcPts val="0"/>
              </a:spcBef>
              <a:spcAft>
                <a:spcPts val="0"/>
              </a:spcAft>
              <a:buSzPts val="1400"/>
              <a:buChar char="●"/>
            </a:pPr>
            <a:r>
              <a:rPr lang="en" sz="1400"/>
              <a:t>Prices will be adjusted to 2018 values, using data from: </a:t>
            </a:r>
            <a:r>
              <a:rPr lang="en" sz="1400" u="sng">
                <a:solidFill>
                  <a:srgbClr val="23527C"/>
                </a:solidFill>
                <a:highlight>
                  <a:srgbClr val="FFFFFF"/>
                </a:highlight>
                <a:hlinkClick r:id="rId3"/>
              </a:rPr>
              <a:t>https://data.gov.sg/dataset/consumer-price-index-annual</a:t>
            </a:r>
            <a:endParaRPr sz="1400"/>
          </a:p>
        </p:txBody>
      </p:sp>
      <p:sp>
        <p:nvSpPr>
          <p:cNvPr id="96" name="Google Shape;96;p17"/>
          <p:cNvSpPr txBox="1"/>
          <p:nvPr>
            <p:ph type="title"/>
          </p:nvPr>
        </p:nvSpPr>
        <p:spPr>
          <a:xfrm>
            <a:off x="3124950" y="1241400"/>
            <a:ext cx="2894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the state of the economy at time of sale?</a:t>
            </a:r>
            <a:endParaRPr/>
          </a:p>
        </p:txBody>
      </p:sp>
      <p:sp>
        <p:nvSpPr>
          <p:cNvPr id="97" name="Google Shape;97;p17"/>
          <p:cNvSpPr txBox="1"/>
          <p:nvPr>
            <p:ph idx="1" type="body"/>
          </p:nvPr>
        </p:nvSpPr>
        <p:spPr>
          <a:xfrm>
            <a:off x="3124950" y="2016350"/>
            <a:ext cx="2808000" cy="255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Assume macroeconomic factors influence resale prices as well.</a:t>
            </a:r>
            <a:endParaRPr sz="1400"/>
          </a:p>
          <a:p>
            <a:pPr indent="-317500" lvl="0" marL="457200" rtl="0" algn="l">
              <a:spcBef>
                <a:spcPts val="0"/>
              </a:spcBef>
              <a:spcAft>
                <a:spcPts val="0"/>
              </a:spcAft>
              <a:buSzPts val="1400"/>
              <a:buChar char="●"/>
            </a:pPr>
            <a:r>
              <a:rPr lang="en" sz="1400"/>
              <a:t>GDP per capita chosen to represent state of the economy during time of sale. Data taken from: </a:t>
            </a:r>
            <a:r>
              <a:rPr lang="en" sz="1400" u="sng">
                <a:solidFill>
                  <a:srgbClr val="337AB7"/>
                </a:solidFill>
                <a:highlight>
                  <a:srgbClr val="FFFFFF"/>
                </a:highlight>
                <a:hlinkClick r:id="rId4"/>
              </a:rPr>
              <a:t>https://data.gov.sg/dataset/per-capita-gni-and-per-capita-gdp-at-current-market-prices-annual</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I’ve chosen to focus on only the last 2 datasets (2012 - 2018), due to a number of reasons:</a:t>
            </a:r>
            <a:endParaRPr/>
          </a:p>
          <a:p>
            <a:pPr indent="-342900" lvl="0" marL="457200" rtl="0" algn="l">
              <a:spcBef>
                <a:spcPts val="1600"/>
              </a:spcBef>
              <a:spcAft>
                <a:spcPts val="0"/>
              </a:spcAft>
              <a:buSzPts val="1800"/>
              <a:buAutoNum type="arabicPeriod"/>
            </a:pPr>
            <a:r>
              <a:rPr lang="en"/>
              <a:t>2011 was PAP’s worst election performance on record, which subsequently resulted in major shifts in housing policy. This effect is not represented in the data and may result in noise.</a:t>
            </a:r>
            <a:endParaRPr/>
          </a:p>
          <a:p>
            <a:pPr indent="-342900" lvl="0" marL="457200" rtl="0" algn="l">
              <a:spcBef>
                <a:spcPts val="0"/>
              </a:spcBef>
              <a:spcAft>
                <a:spcPts val="0"/>
              </a:spcAft>
              <a:buSzPts val="1800"/>
              <a:buAutoNum type="arabicPeriod"/>
            </a:pPr>
            <a:r>
              <a:rPr lang="en"/>
              <a:t>Technical reasons: My laptop is not able to model over 700,000+ rows of data effectively.</a:t>
            </a:r>
            <a:endParaRPr/>
          </a:p>
          <a:p>
            <a:pPr indent="0" lvl="0" marL="0" rtl="0" algn="ctr">
              <a:spcBef>
                <a:spcPts val="16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en" sz="2400">
                <a:solidFill>
                  <a:schemeClr val="dk2"/>
                </a:solidFill>
                <a:latin typeface="Open Sans"/>
                <a:ea typeface="Open Sans"/>
                <a:cs typeface="Open Sans"/>
                <a:sym typeface="Open Sans"/>
              </a:rPr>
              <a:t>Final size of data set: 130883 rows x 13 columns</a:t>
            </a:r>
            <a:endParaRPr sz="2400"/>
          </a:p>
        </p:txBody>
      </p:sp>
      <p:sp>
        <p:nvSpPr>
          <p:cNvPr id="109" name="Google Shape;109;p19"/>
          <p:cNvSpPr txBox="1"/>
          <p:nvPr>
            <p:ph idx="1" type="body"/>
          </p:nvPr>
        </p:nvSpPr>
        <p:spPr>
          <a:xfrm>
            <a:off x="311700" y="2462250"/>
            <a:ext cx="85206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Features: </a:t>
            </a:r>
            <a:endParaRPr b="1"/>
          </a:p>
          <a:p>
            <a:pPr indent="0" lvl="0" marL="0" rtl="0" algn="ctr">
              <a:spcBef>
                <a:spcPts val="1600"/>
              </a:spcBef>
              <a:spcAft>
                <a:spcPts val="0"/>
              </a:spcAft>
              <a:buNone/>
            </a:pPr>
            <a:r>
              <a:rPr b="1" lang="en"/>
              <a:t>date | </a:t>
            </a:r>
            <a:r>
              <a:rPr b="1" lang="en">
                <a:highlight>
                  <a:srgbClr val="FFFFFF"/>
                </a:highlight>
              </a:rPr>
              <a:t>month | year | town | flat_type | block | street_name storey_range | floor_area_sqm | flat_model | lease_commence_date remaining_lease | resale_price | gdp_per_capita</a:t>
            </a:r>
            <a:endParaRPr b="1">
              <a:highlight>
                <a:srgbClr val="FFFFFF"/>
              </a:highlight>
            </a:endParaRPr>
          </a:p>
          <a:p>
            <a:pPr indent="0" lvl="0" marL="0" rtl="0" algn="ctr">
              <a:spcBef>
                <a:spcPts val="1600"/>
              </a:spcBef>
              <a:spcAft>
                <a:spcPts val="1600"/>
              </a:spcAft>
              <a:buNone/>
            </a:pPr>
            <a:r>
              <a:t/>
            </a:r>
            <a:endParaRPr/>
          </a:p>
        </p:txBody>
      </p:sp>
      <p:sp>
        <p:nvSpPr>
          <p:cNvPr id="110" name="Google Shape;110;p19"/>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The Data</a:t>
            </a:r>
            <a:endParaRPr sz="36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116" name="Google Shape;116;p20"/>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17" name="Google Shape;117;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General Resale Price Trends</a:t>
            </a:r>
            <a:endParaRPr/>
          </a:p>
          <a:p>
            <a:pPr indent="-342900" lvl="0" marL="457200" rtl="0" algn="l">
              <a:spcBef>
                <a:spcPts val="0"/>
              </a:spcBef>
              <a:spcAft>
                <a:spcPts val="0"/>
              </a:spcAft>
              <a:buSzPts val="1800"/>
              <a:buAutoNum type="arabicPeriod"/>
            </a:pPr>
            <a:r>
              <a:rPr lang="en"/>
              <a:t>Numerical Features</a:t>
            </a:r>
            <a:endParaRPr/>
          </a:p>
          <a:p>
            <a:pPr indent="-342900" lvl="0" marL="457200" rtl="0" algn="l">
              <a:spcBef>
                <a:spcPts val="0"/>
              </a:spcBef>
              <a:spcAft>
                <a:spcPts val="0"/>
              </a:spcAft>
              <a:buSzPts val="1800"/>
              <a:buAutoNum type="arabicPeriod"/>
            </a:pPr>
            <a:r>
              <a:rPr lang="en"/>
              <a:t>Categorical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General Resale Price Trends</a:t>
            </a:r>
            <a:endParaRPr/>
          </a:p>
        </p:txBody>
      </p:sp>
      <p:pic>
        <p:nvPicPr>
          <p:cNvPr id="123" name="Google Shape;123;p21"/>
          <p:cNvPicPr preferRelativeResize="0"/>
          <p:nvPr/>
        </p:nvPicPr>
        <p:blipFill>
          <a:blip r:embed="rId3">
            <a:alphaModFix/>
          </a:blip>
          <a:stretch>
            <a:fillRect/>
          </a:stretch>
        </p:blipFill>
        <p:spPr>
          <a:xfrm>
            <a:off x="766775" y="1152425"/>
            <a:ext cx="7610444" cy="3838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