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0"/>
  </p:notesMasterIdLst>
  <p:handoutMasterIdLst>
    <p:handoutMasterId r:id="rId91"/>
  </p:handoutMasterIdLst>
  <p:sldIdLst>
    <p:sldId id="515" r:id="rId2"/>
    <p:sldId id="537" r:id="rId3"/>
    <p:sldId id="538" r:id="rId4"/>
    <p:sldId id="600" r:id="rId5"/>
    <p:sldId id="518" r:id="rId6"/>
    <p:sldId id="582" r:id="rId7"/>
    <p:sldId id="543" r:id="rId8"/>
    <p:sldId id="601" r:id="rId9"/>
    <p:sldId id="583" r:id="rId10"/>
    <p:sldId id="584" r:id="rId11"/>
    <p:sldId id="585" r:id="rId12"/>
    <p:sldId id="586" r:id="rId13"/>
    <p:sldId id="587" r:id="rId14"/>
    <p:sldId id="588" r:id="rId15"/>
    <p:sldId id="602" r:id="rId16"/>
    <p:sldId id="650" r:id="rId17"/>
    <p:sldId id="651" r:id="rId18"/>
    <p:sldId id="652" r:id="rId19"/>
    <p:sldId id="653" r:id="rId20"/>
    <p:sldId id="654" r:id="rId21"/>
    <p:sldId id="589" r:id="rId22"/>
    <p:sldId id="592" r:id="rId23"/>
    <p:sldId id="591" r:id="rId24"/>
    <p:sldId id="523" r:id="rId25"/>
    <p:sldId id="596" r:id="rId26"/>
    <p:sldId id="593" r:id="rId27"/>
    <p:sldId id="524" r:id="rId28"/>
    <p:sldId id="544" r:id="rId29"/>
    <p:sldId id="525" r:id="rId30"/>
    <p:sldId id="594" r:id="rId31"/>
    <p:sldId id="595" r:id="rId32"/>
    <p:sldId id="597" r:id="rId33"/>
    <p:sldId id="599" r:id="rId34"/>
    <p:sldId id="557" r:id="rId35"/>
    <p:sldId id="603" r:id="rId36"/>
    <p:sldId id="527" r:id="rId37"/>
    <p:sldId id="556" r:id="rId38"/>
    <p:sldId id="528" r:id="rId39"/>
    <p:sldId id="598" r:id="rId40"/>
    <p:sldId id="530" r:id="rId41"/>
    <p:sldId id="533" r:id="rId42"/>
    <p:sldId id="558" r:id="rId43"/>
    <p:sldId id="534" r:id="rId44"/>
    <p:sldId id="535" r:id="rId45"/>
    <p:sldId id="541" r:id="rId46"/>
    <p:sldId id="559" r:id="rId47"/>
    <p:sldId id="542" r:id="rId48"/>
    <p:sldId id="605" r:id="rId49"/>
    <p:sldId id="604" r:id="rId50"/>
    <p:sldId id="590" r:id="rId51"/>
    <p:sldId id="576" r:id="rId52"/>
    <p:sldId id="606" r:id="rId53"/>
    <p:sldId id="607" r:id="rId54"/>
    <p:sldId id="608" r:id="rId55"/>
    <p:sldId id="609" r:id="rId56"/>
    <p:sldId id="610" r:id="rId57"/>
    <p:sldId id="611" r:id="rId58"/>
    <p:sldId id="612" r:id="rId59"/>
    <p:sldId id="615" r:id="rId60"/>
    <p:sldId id="616" r:id="rId61"/>
    <p:sldId id="617" r:id="rId62"/>
    <p:sldId id="623" r:id="rId63"/>
    <p:sldId id="624" r:id="rId64"/>
    <p:sldId id="625" r:id="rId65"/>
    <p:sldId id="626" r:id="rId66"/>
    <p:sldId id="627" r:id="rId67"/>
    <p:sldId id="628" r:id="rId68"/>
    <p:sldId id="629" r:id="rId69"/>
    <p:sldId id="630" r:id="rId70"/>
    <p:sldId id="631" r:id="rId71"/>
    <p:sldId id="632" r:id="rId72"/>
    <p:sldId id="633" r:id="rId73"/>
    <p:sldId id="634" r:id="rId74"/>
    <p:sldId id="635" r:id="rId75"/>
    <p:sldId id="636" r:id="rId76"/>
    <p:sldId id="637" r:id="rId77"/>
    <p:sldId id="638" r:id="rId78"/>
    <p:sldId id="639" r:id="rId79"/>
    <p:sldId id="640" r:id="rId80"/>
    <p:sldId id="641" r:id="rId81"/>
    <p:sldId id="642" r:id="rId82"/>
    <p:sldId id="643" r:id="rId83"/>
    <p:sldId id="644" r:id="rId84"/>
    <p:sldId id="645" r:id="rId85"/>
    <p:sldId id="646" r:id="rId86"/>
    <p:sldId id="647" r:id="rId87"/>
    <p:sldId id="648" r:id="rId88"/>
    <p:sldId id="649" r:id="rId89"/>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itchFamily="34" charset="0"/>
        <a:ea typeface="+mn-ea"/>
        <a:cs typeface="+mn-cs"/>
      </a:defRPr>
    </a:lvl5pPr>
    <a:lvl6pPr marL="2286000" algn="l" defTabSz="914400" rtl="0" eaLnBrk="1" latinLnBrk="0" hangingPunct="1">
      <a:defRPr sz="1400" b="1" kern="1200">
        <a:solidFill>
          <a:schemeClr val="tx1"/>
        </a:solidFill>
        <a:latin typeface="Arial" pitchFamily="34" charset="0"/>
        <a:ea typeface="+mn-ea"/>
        <a:cs typeface="+mn-cs"/>
      </a:defRPr>
    </a:lvl6pPr>
    <a:lvl7pPr marL="2743200" algn="l" defTabSz="914400" rtl="0" eaLnBrk="1" latinLnBrk="0" hangingPunct="1">
      <a:defRPr sz="1400" b="1" kern="1200">
        <a:solidFill>
          <a:schemeClr val="tx1"/>
        </a:solidFill>
        <a:latin typeface="Arial" pitchFamily="34" charset="0"/>
        <a:ea typeface="+mn-ea"/>
        <a:cs typeface="+mn-cs"/>
      </a:defRPr>
    </a:lvl7pPr>
    <a:lvl8pPr marL="3200400" algn="l" defTabSz="914400" rtl="0" eaLnBrk="1" latinLnBrk="0" hangingPunct="1">
      <a:defRPr sz="1400" b="1" kern="1200">
        <a:solidFill>
          <a:schemeClr val="tx1"/>
        </a:solidFill>
        <a:latin typeface="Arial" pitchFamily="34" charset="0"/>
        <a:ea typeface="+mn-ea"/>
        <a:cs typeface="+mn-cs"/>
      </a:defRPr>
    </a:lvl8pPr>
    <a:lvl9pPr marL="3657600" algn="l" defTabSz="914400" rtl="0" eaLnBrk="1" latinLnBrk="0" hangingPunct="1">
      <a:defRPr sz="14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2A8487"/>
    <a:srgbClr val="1C5A61"/>
    <a:srgbClr val="0C6D9C"/>
    <a:srgbClr val="FF0000"/>
    <a:srgbClr val="CC3300"/>
    <a:srgbClr val="F5F5F5"/>
    <a:srgbClr val="F4F4F4"/>
    <a:srgbClr val="F2F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8853" autoAdjust="0"/>
    <p:restoredTop sz="94541" autoAdjust="0"/>
  </p:normalViewPr>
  <p:slideViewPr>
    <p:cSldViewPr>
      <p:cViewPr>
        <p:scale>
          <a:sx n="75" d="100"/>
          <a:sy n="75" d="100"/>
        </p:scale>
        <p:origin x="-846" y="-7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204"/>
    </p:cViewPr>
  </p:sorterViewPr>
  <p:notesViewPr>
    <p:cSldViewPr>
      <p:cViewPr varScale="1">
        <p:scale>
          <a:sx n="83" d="100"/>
          <a:sy n="83" d="100"/>
        </p:scale>
        <p:origin x="-840" y="-66"/>
      </p:cViewPr>
      <p:guideLst>
        <p:guide orient="horz" pos="2929"/>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1863" y="4416425"/>
            <a:ext cx="5145087" cy="4179888"/>
          </a:xfrm>
          <a:prstGeom prst="rect">
            <a:avLst/>
          </a:prstGeom>
          <a:noFill/>
          <a:ln w="12700">
            <a:noFill/>
            <a:miter lim="800000"/>
            <a:headEnd/>
            <a:tailEnd/>
          </a:ln>
          <a:effectLst/>
        </p:spPr>
        <p:txBody>
          <a:bodyPr vert="horz" wrap="square" lIns="96811" tIns="48408" rIns="96811" bIns="4840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5" name="Rectangle 3"/>
          <p:cNvSpPr>
            <a:spLocks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noTextEdit="1"/>
          </p:cNvSpPr>
          <p:nvPr>
            <p:ph type="sldImg"/>
          </p:nvPr>
        </p:nvSpPr>
        <p:spPr>
          <a:xfrm>
            <a:off x="1185863" y="700088"/>
            <a:ext cx="4643437" cy="3482975"/>
          </a:xfrm>
          <a:solidFill>
            <a:srgbClr val="FFFFFF"/>
          </a:solidFill>
          <a:ln/>
        </p:spPr>
      </p:sp>
      <p:sp>
        <p:nvSpPr>
          <p:cNvPr id="106499" name="Rectangle 3"/>
          <p:cNvSpPr>
            <a:spLocks noChangeArrowheads="1"/>
          </p:cNvSpPr>
          <p:nvPr>
            <p:ph type="body" idx="1"/>
          </p:nvPr>
        </p:nvSpPr>
        <p:spPr>
          <a:xfrm>
            <a:off x="933450" y="4416425"/>
            <a:ext cx="5143500" cy="4179888"/>
          </a:xfrm>
          <a:solidFill>
            <a:srgbClr val="FFFFFF"/>
          </a:solidFill>
          <a:ln>
            <a:solidFill>
              <a:srgbClr val="000000"/>
            </a:solidFill>
          </a:ln>
        </p:spPr>
        <p:txBody>
          <a:bodyPr lIns="91577" tIns="45784" rIns="91577" bIns="45784"/>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xfrm>
            <a:off x="1187450" y="698500"/>
            <a:ext cx="4643438" cy="3484563"/>
          </a:xfrm>
          <a:solidFill>
            <a:srgbClr val="FFFFFF"/>
          </a:solidFill>
          <a:ln/>
        </p:spPr>
      </p:sp>
      <p:sp>
        <p:nvSpPr>
          <p:cNvPr id="107523" name="Rectangle 3"/>
          <p:cNvSpPr>
            <a:spLocks noChangeArrowheads="1"/>
          </p:cNvSpPr>
          <p:nvPr>
            <p:ph type="body" idx="1"/>
          </p:nvPr>
        </p:nvSpPr>
        <p:spPr>
          <a:xfrm>
            <a:off x="933450" y="4414838"/>
            <a:ext cx="5143500" cy="4183062"/>
          </a:xfrm>
          <a:solidFill>
            <a:srgbClr val="FFFFFF"/>
          </a:solidFill>
          <a:ln>
            <a:solidFill>
              <a:srgbClr val="000000"/>
            </a:solidFill>
          </a:ln>
        </p:spPr>
        <p:txBody>
          <a:bodyPr lIns="91595" tIns="45798" rIns="91595" bIns="45798"/>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1163" y="3810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143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810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143000"/>
            <a:ext cx="8318500" cy="51816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381000" y="152400"/>
            <a:ext cx="8280400" cy="5334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49155" name="Rectangle 3"/>
          <p:cNvSpPr>
            <a:spLocks noGrp="1" noChangeArrowheads="1"/>
          </p:cNvSpPr>
          <p:nvPr>
            <p:ph type="body" idx="1"/>
          </p:nvPr>
        </p:nvSpPr>
        <p:spPr bwMode="auto">
          <a:xfrm>
            <a:off x="411163" y="1143000"/>
            <a:ext cx="8318500" cy="51816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 Third Level</a:t>
            </a:r>
          </a:p>
        </p:txBody>
      </p:sp>
      <p:grpSp>
        <p:nvGrpSpPr>
          <p:cNvPr id="49156"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a:defRPr/>
              </a:pPr>
              <a:endParaRPr lang="en-US">
                <a:latin typeface="Arial" charset="0"/>
              </a:endParaRPr>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a:defRPr/>
              </a:pPr>
              <a:endParaRPr lang="en-US">
                <a:latin typeface="Arial" charset="0"/>
              </a:endParaRPr>
            </a:p>
          </p:txBody>
        </p:sp>
      </p:grpSp>
      <p:grpSp>
        <p:nvGrpSpPr>
          <p:cNvPr id="49157" name="Group 22"/>
          <p:cNvGrpSpPr>
            <a:grpSpLocks/>
          </p:cNvGrpSpPr>
          <p:nvPr userDrawn="1"/>
        </p:nvGrpSpPr>
        <p:grpSpPr bwMode="auto">
          <a:xfrm>
            <a:off x="381000" y="6400800"/>
            <a:ext cx="8382000" cy="304800"/>
            <a:chOff x="288" y="3408"/>
            <a:chExt cx="5280" cy="192"/>
          </a:xfrm>
        </p:grpSpPr>
        <p:sp>
          <p:nvSpPr>
            <p:cNvPr id="1047" name="Rectangle 23"/>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pPr>
                <a:defRPr/>
              </a:pPr>
              <a:endParaRPr lang="en-US">
                <a:latin typeface="Arial" charset="0"/>
              </a:endParaRPr>
            </a:p>
          </p:txBody>
        </p:sp>
        <p:sp>
          <p:nvSpPr>
            <p:cNvPr id="1048" name="Rectangle 24"/>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defRPr/>
              </a:pPr>
              <a:r>
                <a:rPr lang="en-US" sz="1200" b="0">
                  <a:latin typeface="Arial" charset="0"/>
                </a:rPr>
                <a:t>© Tan,Steinbach, Kumar 	    	Introduction to Data Mining        		      4/18/2004               </a:t>
              </a:r>
              <a:fld id="{1BB73DA3-31B1-4658-8221-8454DE2103E9}" type="slidenum">
                <a:rPr lang="en-US" sz="1200" b="0">
                  <a:latin typeface="Arial" charset="0"/>
                </a:rPr>
                <a:pPr>
                  <a:lnSpc>
                    <a:spcPts val="2000"/>
                  </a:lnSpc>
                  <a:defRPr/>
                </a:pPr>
                <a:t>‹#›</a:t>
              </a:fld>
              <a:r>
                <a:rPr lang="en-US" sz="1200" b="0">
                  <a:latin typeface="Arial" charset="0"/>
                </a:rPr>
                <a:t> </a:t>
              </a:r>
            </a:p>
          </p:txBody>
        </p:sp>
      </p:gr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7"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Microsoft_Office_Word_97_-_2003_Document14.doc"/><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Microsoft_Office_Word_97_-_2003_Document18.doc"/><Relationship Id="rId5" Type="http://schemas.openxmlformats.org/officeDocument/2006/relationships/oleObject" Target="../embeddings/Microsoft_Office_Word_97_-_2003_Document17.doc"/><Relationship Id="rId4" Type="http://schemas.openxmlformats.org/officeDocument/2006/relationships/oleObject" Target="../embeddings/Microsoft_Office_Word_97_-_2003_Document16.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20.doc"/><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1.bin"/><Relationship Id="rId5" Type="http://schemas.openxmlformats.org/officeDocument/2006/relationships/oleObject" Target="../embeddings/Microsoft_Office_Word_97_-_2003_Document22.doc"/><Relationship Id="rId4" Type="http://schemas.openxmlformats.org/officeDocument/2006/relationships/oleObject" Target="../embeddings/Microsoft_Office_Word_97_-_2003_Document21.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oleObject" Target="../embeddings/Microsoft_Office_Word_97_-_2003_Document24.doc"/></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Microsoft_Office_Word_97_-_2003_Document27.doc"/><Relationship Id="rId4" Type="http://schemas.openxmlformats.org/officeDocument/2006/relationships/oleObject" Target="../embeddings/Microsoft_Office_Word_97_-_2003_Document26.doc"/></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14.bin"/><Relationship Id="rId5" Type="http://schemas.openxmlformats.org/officeDocument/2006/relationships/oleObject" Target="../embeddings/Microsoft_Office_Word_97_-_2003_Document30.doc"/><Relationship Id="rId4" Type="http://schemas.openxmlformats.org/officeDocument/2006/relationships/oleObject" Target="../embeddings/Microsoft_Office_Word_97_-_2003_Document29.doc"/></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26.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Word_97_-_2003_Document31.doc"/><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19.bin"/><Relationship Id="rId5" Type="http://schemas.openxmlformats.org/officeDocument/2006/relationships/oleObject" Target="../embeddings/Microsoft_Office_Word_97_-_2003_Document33.doc"/><Relationship Id="rId4" Type="http://schemas.openxmlformats.org/officeDocument/2006/relationships/oleObject" Target="../embeddings/Microsoft_Office_Word_97_-_2003_Document32.doc"/></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cse.unsw.edu.au/~quinlan/c4.5r8.tar.gz"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30.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32.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oleObject" Target="../embeddings/oleObject2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Document34.doc"/><Relationship Id="rId2" Type="http://schemas.openxmlformats.org/officeDocument/2006/relationships/slideLayout" Target="../slideLayouts/slideLayout6.xml"/><Relationship Id="rId1" Type="http://schemas.openxmlformats.org/officeDocument/2006/relationships/vmlDrawing" Target="../drawings/vmlDrawing35.v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228600" y="609600"/>
            <a:ext cx="8763000" cy="838200"/>
          </a:xfrm>
        </p:spPr>
        <p:txBody>
          <a:bodyPr/>
          <a:lstStyle/>
          <a:p>
            <a:pPr algn="ctr"/>
            <a:r>
              <a:rPr lang="en-US" smtClean="0"/>
              <a:t>Data Mining </a:t>
            </a:r>
            <a:br>
              <a:rPr lang="en-US" smtClean="0"/>
            </a:br>
            <a:r>
              <a:rPr lang="en-US" smtClean="0"/>
              <a:t>Classification: Basic Concepts, Decision Trees, and Model Evaluation</a:t>
            </a:r>
            <a:endParaRPr lang="en-US" sz="2800" smtClean="0"/>
          </a:p>
        </p:txBody>
      </p:sp>
      <p:sp>
        <p:nvSpPr>
          <p:cNvPr id="50179" name="Rectangle 1027"/>
          <p:cNvSpPr>
            <a:spLocks noChangeArrowheads="1"/>
          </p:cNvSpPr>
          <p:nvPr/>
        </p:nvSpPr>
        <p:spPr bwMode="auto">
          <a:xfrm>
            <a:off x="381000" y="1949450"/>
            <a:ext cx="8153400" cy="3811588"/>
          </a:xfrm>
          <a:prstGeom prst="rect">
            <a:avLst/>
          </a:prstGeom>
          <a:noFill/>
          <a:ln w="9525">
            <a:noFill/>
            <a:miter lim="800000"/>
            <a:headEnd/>
            <a:tailEnd/>
          </a:ln>
        </p:spPr>
        <p:txBody>
          <a:bodyPr anchor="ctr">
            <a:spAutoFit/>
          </a:bodyPr>
          <a:lstStyle/>
          <a:p>
            <a:pPr algn="ctr" eaLnBrk="1" hangingPunct="1">
              <a:spcBef>
                <a:spcPct val="20000"/>
              </a:spcBef>
              <a:buClr>
                <a:schemeClr val="folHlink"/>
              </a:buClr>
              <a:buSzPct val="60000"/>
              <a:buFont typeface="Wingdings" pitchFamily="2" charset="2"/>
              <a:buNone/>
            </a:pPr>
            <a:r>
              <a:rPr lang="en-US" sz="3200" b="0"/>
              <a:t>Lecture Notes for Chapter 4</a:t>
            </a:r>
          </a:p>
          <a:p>
            <a:pPr algn="ctr" eaLnBrk="1" hangingPunct="1">
              <a:spcBef>
                <a:spcPct val="20000"/>
              </a:spcBef>
              <a:buClr>
                <a:schemeClr val="folHlink"/>
              </a:buClr>
              <a:buSzPct val="60000"/>
              <a:buFont typeface="Wingdings" pitchFamily="2" charset="2"/>
              <a:buNone/>
            </a:pPr>
            <a:endParaRPr lang="en-US" sz="3200" b="0"/>
          </a:p>
          <a:p>
            <a:pPr algn="ctr" eaLnBrk="1" hangingPunct="1">
              <a:spcBef>
                <a:spcPct val="20000"/>
              </a:spcBef>
              <a:buClr>
                <a:schemeClr val="folHlink"/>
              </a:buClr>
              <a:buSzPct val="60000"/>
              <a:buFont typeface="Wingdings" pitchFamily="2" charset="2"/>
              <a:buNone/>
            </a:pPr>
            <a:r>
              <a:rPr lang="en-US" sz="3200" b="0"/>
              <a:t>Introduction to Data Mining</a:t>
            </a:r>
          </a:p>
          <a:p>
            <a:pPr algn="ctr" eaLnBrk="1" hangingPunct="1">
              <a:spcBef>
                <a:spcPct val="20000"/>
              </a:spcBef>
              <a:buClr>
                <a:schemeClr val="folHlink"/>
              </a:buClr>
              <a:buSzPct val="60000"/>
              <a:buFont typeface="Wingdings" pitchFamily="2" charset="2"/>
              <a:buNone/>
            </a:pPr>
            <a:r>
              <a:rPr lang="en-US" sz="2800" b="0"/>
              <a:t>by</a:t>
            </a:r>
          </a:p>
          <a:p>
            <a:pPr algn="ctr" eaLnBrk="1" hangingPunct="1">
              <a:spcBef>
                <a:spcPct val="20000"/>
              </a:spcBef>
              <a:buClr>
                <a:schemeClr val="folHlink"/>
              </a:buClr>
              <a:buSzPct val="60000"/>
              <a:buFont typeface="Wingdings" pitchFamily="2" charset="2"/>
              <a:buNone/>
            </a:pPr>
            <a:r>
              <a:rPr lang="en-US" sz="2800" b="0"/>
              <a:t>Tan, Steinbach, Kumar</a:t>
            </a:r>
          </a:p>
          <a:p>
            <a:pPr algn="ctr"/>
            <a:endParaRPr lang="en-US" sz="1600" b="0"/>
          </a:p>
          <a:p>
            <a:pPr algn="ctr"/>
            <a:endParaRPr lang="en-US" sz="1600" b="0"/>
          </a:p>
          <a:p>
            <a:pPr algn="ctr"/>
            <a:endParaRPr lang="en-US" sz="1600" b="0"/>
          </a:p>
          <a:p>
            <a:endParaRPr lang="en-US" sz="2000" b="0"/>
          </a:p>
        </p:txBody>
      </p:sp>
      <p:grpSp>
        <p:nvGrpSpPr>
          <p:cNvPr id="50180" name="Group 1031"/>
          <p:cNvGrpSpPr>
            <a:grpSpLocks/>
          </p:cNvGrpSpPr>
          <p:nvPr/>
        </p:nvGrpSpPr>
        <p:grpSpPr bwMode="auto">
          <a:xfrm>
            <a:off x="381000" y="6400800"/>
            <a:ext cx="8382000" cy="304800"/>
            <a:chOff x="288" y="3408"/>
            <a:chExt cx="5280" cy="192"/>
          </a:xfrm>
        </p:grpSpPr>
        <p:sp>
          <p:nvSpPr>
            <p:cNvPr id="50184" name="Rectangle 1032"/>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0185" name="Rectangle 1033"/>
            <p:cNvSpPr>
              <a:spLocks noChangeArrowheads="1"/>
            </p:cNvSpPr>
            <p:nvPr/>
          </p:nvSpPr>
          <p:spPr bwMode="auto">
            <a:xfrm>
              <a:off x="288" y="3408"/>
              <a:ext cx="5269" cy="160"/>
            </a:xfrm>
            <a:prstGeom prst="rect">
              <a:avLst/>
            </a:prstGeom>
            <a:noFill/>
            <a:ln w="12700">
              <a:noFill/>
              <a:miter lim="800000"/>
              <a:headEnd/>
              <a:tailEnd/>
            </a:ln>
          </p:spPr>
          <p:txBody>
            <a:bodyPr lIns="0" tIns="0" rIns="0" bIns="0" anchor="b">
              <a:spAutoFit/>
            </a:bodyPr>
            <a:lstStyle/>
            <a:p>
              <a:pPr>
                <a:lnSpc>
                  <a:spcPts val="2000"/>
                </a:lnSpc>
              </a:pPr>
              <a:r>
                <a:rPr lang="en-US" sz="1200" b="0"/>
                <a:t>© Tan,Steinbach, Kumar 	    	Introduction to Data Mining        		      4/18/2004               </a:t>
              </a:r>
              <a:fld id="{9109B0F4-7C14-4FBC-850C-0C1B64254223}" type="slidenum">
                <a:rPr lang="en-US" sz="1200" b="0"/>
                <a:pPr>
                  <a:lnSpc>
                    <a:spcPts val="2000"/>
                  </a:lnSpc>
                </a:pPr>
                <a:t>1</a:t>
              </a:fld>
              <a:r>
                <a:rPr lang="en-US" sz="1200" b="0"/>
                <a:t> </a:t>
              </a:r>
            </a:p>
          </p:txBody>
        </p:sp>
      </p:grpSp>
      <p:grpSp>
        <p:nvGrpSpPr>
          <p:cNvPr id="50181" name="Group 1034"/>
          <p:cNvGrpSpPr>
            <a:grpSpLocks/>
          </p:cNvGrpSpPr>
          <p:nvPr/>
        </p:nvGrpSpPr>
        <p:grpSpPr bwMode="auto">
          <a:xfrm>
            <a:off x="304800" y="1447800"/>
            <a:ext cx="8534400" cy="152400"/>
            <a:chOff x="264" y="788"/>
            <a:chExt cx="5232" cy="124"/>
          </a:xfrm>
        </p:grpSpPr>
        <p:sp>
          <p:nvSpPr>
            <p:cNvPr id="50182" name="Rectangle 1035"/>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w="12700">
              <a:noFill/>
              <a:miter lim="800000"/>
              <a:headEnd/>
              <a:tailEnd/>
            </a:ln>
          </p:spPr>
          <p:txBody>
            <a:bodyPr wrap="none" anchor="ctr"/>
            <a:lstStyle/>
            <a:p>
              <a:endParaRPr lang="en-US"/>
            </a:p>
          </p:txBody>
        </p:sp>
        <p:sp>
          <p:nvSpPr>
            <p:cNvPr id="50183" name="Rectangle 1036"/>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w="12700">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Apply Model to Test Data</a:t>
            </a:r>
          </a:p>
        </p:txBody>
      </p:sp>
      <p:grpSp>
        <p:nvGrpSpPr>
          <p:cNvPr id="7172" name="Group 3"/>
          <p:cNvGrpSpPr>
            <a:grpSpLocks/>
          </p:cNvGrpSpPr>
          <p:nvPr/>
        </p:nvGrpSpPr>
        <p:grpSpPr bwMode="auto">
          <a:xfrm>
            <a:off x="685800" y="2362200"/>
            <a:ext cx="4267200" cy="3298825"/>
            <a:chOff x="384" y="1584"/>
            <a:chExt cx="2451" cy="1694"/>
          </a:xfrm>
        </p:grpSpPr>
        <p:sp>
          <p:nvSpPr>
            <p:cNvPr id="7175"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7176"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7177"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7178"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7179"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0"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1"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7182"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7183"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7184"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7185"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7186"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87"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7188"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89"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7190"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91"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7192"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7193"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7194"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7195"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7196"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7197"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7170" name="Object 27"/>
          <p:cNvGraphicFramePr>
            <a:graphicFrameLocks noChangeAspect="1"/>
          </p:cNvGraphicFramePr>
          <p:nvPr/>
        </p:nvGraphicFramePr>
        <p:xfrm>
          <a:off x="4953000" y="1600200"/>
          <a:ext cx="3343275" cy="1133475"/>
        </p:xfrm>
        <a:graphic>
          <a:graphicData uri="http://schemas.openxmlformats.org/presentationml/2006/ole">
            <p:oleObj spid="_x0000_s7170" name="Document" r:id="rId3" imgW="4651200" imgH="1576440" progId="Word.Document.8">
              <p:embed/>
            </p:oleObj>
          </a:graphicData>
        </a:graphic>
      </p:graphicFrame>
      <p:sp>
        <p:nvSpPr>
          <p:cNvPr id="7173"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7174" name="Line 29"/>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Apply Model to Test Data</a:t>
            </a:r>
          </a:p>
        </p:txBody>
      </p:sp>
      <p:sp>
        <p:nvSpPr>
          <p:cNvPr id="8196"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7"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8"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8199"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8200"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8201"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8202"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203"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204"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205"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8206"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207"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08"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209"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10"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211"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12"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213"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214"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215"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216"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217"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218"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194" name="Object 26"/>
          <p:cNvGraphicFramePr>
            <a:graphicFrameLocks noChangeAspect="1"/>
          </p:cNvGraphicFramePr>
          <p:nvPr/>
        </p:nvGraphicFramePr>
        <p:xfrm>
          <a:off x="4953000" y="1600200"/>
          <a:ext cx="3343275" cy="1133475"/>
        </p:xfrm>
        <a:graphic>
          <a:graphicData uri="http://schemas.openxmlformats.org/presentationml/2006/ole">
            <p:oleObj spid="_x0000_s8194" name="Document" r:id="rId3" imgW="4651200" imgH="1576440" progId="Word.Document.8">
              <p:embed/>
            </p:oleObj>
          </a:graphicData>
        </a:graphic>
      </p:graphicFrame>
      <p:sp>
        <p:nvSpPr>
          <p:cNvPr id="8219"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220"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Apply Model to Test Data</a:t>
            </a:r>
          </a:p>
        </p:txBody>
      </p:sp>
      <p:sp>
        <p:nvSpPr>
          <p:cNvPr id="9220"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1"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2"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3"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4"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9225"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9226"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9227"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9228"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9229"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9230"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9231"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2"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233"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4"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9235"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6"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237"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9238"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9239"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9240"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9241"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9242"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9218" name="Object 26"/>
          <p:cNvGraphicFramePr>
            <a:graphicFrameLocks noChangeAspect="1"/>
          </p:cNvGraphicFramePr>
          <p:nvPr/>
        </p:nvGraphicFramePr>
        <p:xfrm>
          <a:off x="4953000" y="1600200"/>
          <a:ext cx="3343275" cy="1133475"/>
        </p:xfrm>
        <a:graphic>
          <a:graphicData uri="http://schemas.openxmlformats.org/presentationml/2006/ole">
            <p:oleObj spid="_x0000_s9218" name="Document" r:id="rId3" imgW="4651200" imgH="1576440" progId="Word.Document.8">
              <p:embed/>
            </p:oleObj>
          </a:graphicData>
        </a:graphic>
      </p:graphicFrame>
      <p:sp>
        <p:nvSpPr>
          <p:cNvPr id="9243"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9244"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Apply Model to Test Data</a:t>
            </a:r>
          </a:p>
        </p:txBody>
      </p:sp>
      <p:sp>
        <p:nvSpPr>
          <p:cNvPr id="10244"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5"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6"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0247"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0248"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0249"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0250"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10251"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10252"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10253"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10254"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10255"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56"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0257"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58"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10259"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60"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0261"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10262"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10263"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10264"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10265"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10266"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10242" name="Object 26"/>
          <p:cNvGraphicFramePr>
            <a:graphicFrameLocks noChangeAspect="1"/>
          </p:cNvGraphicFramePr>
          <p:nvPr/>
        </p:nvGraphicFramePr>
        <p:xfrm>
          <a:off x="4953000" y="1600200"/>
          <a:ext cx="3343275" cy="1133475"/>
        </p:xfrm>
        <a:graphic>
          <a:graphicData uri="http://schemas.openxmlformats.org/presentationml/2006/ole">
            <p:oleObj spid="_x0000_s10242" name="Document" r:id="rId3" imgW="4651200" imgH="1576440" progId="Word.Document.8">
              <p:embed/>
            </p:oleObj>
          </a:graphicData>
        </a:graphic>
      </p:graphicFrame>
      <p:sp>
        <p:nvSpPr>
          <p:cNvPr id="10267"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10268"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Apply Model to Test Data</a:t>
            </a:r>
          </a:p>
        </p:txBody>
      </p:sp>
      <p:sp>
        <p:nvSpPr>
          <p:cNvPr id="11268"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69"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70"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1271"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1272"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1273"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1274"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11275"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11276"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11277"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11278"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11279"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0"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1281"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2"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11283"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4"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1285"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11286"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11287"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11288"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11289"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11290"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11266" name="Object 26"/>
          <p:cNvGraphicFramePr>
            <a:graphicFrameLocks noChangeAspect="1"/>
          </p:cNvGraphicFramePr>
          <p:nvPr/>
        </p:nvGraphicFramePr>
        <p:xfrm>
          <a:off x="4953000" y="1600200"/>
          <a:ext cx="3343275" cy="1133475"/>
        </p:xfrm>
        <a:graphic>
          <a:graphicData uri="http://schemas.openxmlformats.org/presentationml/2006/ole">
            <p:oleObj spid="_x0000_s11266" name="Document" r:id="rId3" imgW="4651200" imgH="1576440" progId="Word.Document.8">
              <p:embed/>
            </p:oleObj>
          </a:graphicData>
        </a:graphic>
      </p:graphicFrame>
      <p:sp>
        <p:nvSpPr>
          <p:cNvPr id="11291"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11292" name="Line 28"/>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p:spPr>
        <p:txBody>
          <a:bodyPr wrap="none" anchor="ctr"/>
          <a:lstStyle/>
          <a:p>
            <a:endParaRPr lang="en-US"/>
          </a:p>
        </p:txBody>
      </p:sp>
      <p:sp>
        <p:nvSpPr>
          <p:cNvPr id="11293" name="Text Box 29"/>
          <p:cNvSpPr txBox="1">
            <a:spLocks noChangeArrowheads="1"/>
          </p:cNvSpPr>
          <p:nvPr/>
        </p:nvSpPr>
        <p:spPr bwMode="auto">
          <a:xfrm>
            <a:off x="6019800" y="3581400"/>
            <a:ext cx="2667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Assign Cheat to “No”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Decision Tree Classification Task</a:t>
            </a:r>
          </a:p>
        </p:txBody>
      </p:sp>
      <p:graphicFrame>
        <p:nvGraphicFramePr>
          <p:cNvPr id="12290"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12290" name="Visio" r:id="rId3" imgW="8424875" imgH="6279741" progId="Visio.Drawing.6">
              <p:embed/>
            </p:oleObj>
          </a:graphicData>
        </a:graphic>
      </p:graphicFrame>
      <p:sp>
        <p:nvSpPr>
          <p:cNvPr id="12292"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p:spPr>
        <p:txBody>
          <a:bodyPr/>
          <a:lstStyle/>
          <a:p>
            <a:endParaRPr lang="en-US"/>
          </a:p>
        </p:txBody>
      </p:sp>
      <p:sp>
        <p:nvSpPr>
          <p:cNvPr id="12293" name="Text Box 5"/>
          <p:cNvSpPr txBox="1">
            <a:spLocks noChangeArrowheads="1"/>
          </p:cNvSpPr>
          <p:nvPr/>
        </p:nvSpPr>
        <p:spPr bwMode="auto">
          <a:xfrm>
            <a:off x="7086600" y="4283075"/>
            <a:ext cx="1219200" cy="517525"/>
          </a:xfrm>
          <a:prstGeom prst="rect">
            <a:avLst/>
          </a:prstGeom>
          <a:noFill/>
          <a:ln w="12700">
            <a:noFill/>
            <a:miter lim="800000"/>
            <a:headEnd/>
            <a:tailEnd/>
          </a:ln>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chap19_Page_09.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69400" cy="6870700"/>
          </a:xfrm>
          <a:prstGeom prst="rect">
            <a:avLst/>
          </a:prstGeom>
        </p:spPr>
      </p:pic>
    </p:spTree>
    <p:extLst>
      <p:ext uri="{BB962C8B-B14F-4D97-AF65-F5344CB8AC3E}">
        <p14:creationId xmlns:p14="http://schemas.microsoft.com/office/powerpoint/2010/main" xmlns="" val="402301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chap19_Page_1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69400" cy="6870700"/>
          </a:xfrm>
          <a:prstGeom prst="rect">
            <a:avLst/>
          </a:prstGeom>
        </p:spPr>
      </p:pic>
    </p:spTree>
    <p:extLst>
      <p:ext uri="{BB962C8B-B14F-4D97-AF65-F5344CB8AC3E}">
        <p14:creationId xmlns:p14="http://schemas.microsoft.com/office/powerpoint/2010/main" xmlns="" val="68312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chap19_Page_1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69400" cy="6870700"/>
          </a:xfrm>
          <a:prstGeom prst="rect">
            <a:avLst/>
          </a:prstGeom>
        </p:spPr>
      </p:pic>
    </p:spTree>
    <p:extLst>
      <p:ext uri="{BB962C8B-B14F-4D97-AF65-F5344CB8AC3E}">
        <p14:creationId xmlns:p14="http://schemas.microsoft.com/office/powerpoint/2010/main" xmlns="" val="19044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chap19_Page_1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69400" cy="6870700"/>
          </a:xfrm>
          <a:prstGeom prst="rect">
            <a:avLst/>
          </a:prstGeom>
        </p:spPr>
      </p:pic>
    </p:spTree>
    <p:extLst>
      <p:ext uri="{BB962C8B-B14F-4D97-AF65-F5344CB8AC3E}">
        <p14:creationId xmlns:p14="http://schemas.microsoft.com/office/powerpoint/2010/main" xmlns="" val="165777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Classification: Definition</a:t>
            </a:r>
          </a:p>
        </p:txBody>
      </p:sp>
      <p:sp>
        <p:nvSpPr>
          <p:cNvPr id="51203"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smtClean="0"/>
              <a:t>Given a collection of records (</a:t>
            </a:r>
            <a:r>
              <a:rPr lang="en-US" i="1" smtClean="0">
                <a:solidFill>
                  <a:srgbClr val="CC0000"/>
                </a:solidFill>
              </a:rPr>
              <a:t>training set </a:t>
            </a:r>
            <a:r>
              <a:rPr lang="en-US" smtClean="0"/>
              <a:t>)</a:t>
            </a:r>
          </a:p>
          <a:p>
            <a:pPr marL="742950" lvl="1" indent="-285750">
              <a:lnSpc>
                <a:spcPct val="90000"/>
              </a:lnSpc>
            </a:pPr>
            <a:r>
              <a:rPr lang="en-US" sz="2400" smtClean="0"/>
              <a:t>Each record contains a set of </a:t>
            </a:r>
            <a:r>
              <a:rPr lang="en-US" sz="2400" i="1" smtClean="0">
                <a:solidFill>
                  <a:srgbClr val="CC0000"/>
                </a:solidFill>
              </a:rPr>
              <a:t>attributes</a:t>
            </a:r>
            <a:r>
              <a:rPr lang="en-US" sz="2400" smtClean="0"/>
              <a:t>, one of the attributes is the </a:t>
            </a:r>
            <a:r>
              <a:rPr lang="en-US" sz="2400" i="1" smtClean="0">
                <a:solidFill>
                  <a:srgbClr val="CC0000"/>
                </a:solidFill>
              </a:rPr>
              <a:t>class</a:t>
            </a:r>
            <a:r>
              <a:rPr lang="en-US" sz="2400" smtClean="0"/>
              <a:t>.</a:t>
            </a:r>
            <a:endParaRPr lang="en-US" smtClean="0"/>
          </a:p>
          <a:p>
            <a:pPr marL="342900" indent="-342900">
              <a:lnSpc>
                <a:spcPct val="90000"/>
              </a:lnSpc>
            </a:pPr>
            <a:r>
              <a:rPr lang="en-US" smtClean="0"/>
              <a:t>Find a </a:t>
            </a:r>
            <a:r>
              <a:rPr lang="en-US" i="1" smtClean="0">
                <a:solidFill>
                  <a:srgbClr val="CC0000"/>
                </a:solidFill>
              </a:rPr>
              <a:t>model</a:t>
            </a:r>
            <a:r>
              <a:rPr lang="en-US" smtClean="0"/>
              <a:t>  for class attribute as a function of the values of other attributes.</a:t>
            </a:r>
          </a:p>
          <a:p>
            <a:pPr marL="342900" indent="-342900">
              <a:lnSpc>
                <a:spcPct val="90000"/>
              </a:lnSpc>
            </a:pPr>
            <a:r>
              <a:rPr lang="en-US" smtClean="0"/>
              <a:t>Goal: </a:t>
            </a:r>
            <a:r>
              <a:rPr lang="en-US" u="sng" smtClean="0"/>
              <a:t>previously unseen</a:t>
            </a:r>
            <a:r>
              <a:rPr lang="en-US" smtClean="0"/>
              <a:t> records should be assigned a class as accurately as possible.</a:t>
            </a:r>
          </a:p>
          <a:p>
            <a:pPr marL="742950" lvl="1" indent="-285750">
              <a:lnSpc>
                <a:spcPct val="90000"/>
              </a:lnSpc>
            </a:pPr>
            <a:r>
              <a:rPr lang="en-US" sz="2400" smtClean="0"/>
              <a:t>A </a:t>
            </a:r>
            <a:r>
              <a:rPr lang="en-US" sz="2400" i="1" smtClean="0">
                <a:solidFill>
                  <a:srgbClr val="CC0000"/>
                </a:solidFill>
              </a:rPr>
              <a:t>test set</a:t>
            </a:r>
            <a:r>
              <a:rPr lang="en-US" sz="2400" smtClean="0"/>
              <a:t> is used to determine the accuracy of the model. Usually, the given data set is divided into training and test sets, with training set used to build the model and test set used to validate it.</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chap19_Page_13.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69400" cy="6870700"/>
          </a:xfrm>
          <a:prstGeom prst="rect">
            <a:avLst/>
          </a:prstGeom>
        </p:spPr>
      </p:pic>
    </p:spTree>
    <p:extLst>
      <p:ext uri="{BB962C8B-B14F-4D97-AF65-F5344CB8AC3E}">
        <p14:creationId xmlns:p14="http://schemas.microsoft.com/office/powerpoint/2010/main" xmlns="" val="358873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Decision Tree Induction</a:t>
            </a:r>
          </a:p>
        </p:txBody>
      </p:sp>
      <p:sp>
        <p:nvSpPr>
          <p:cNvPr id="53251" name="Rectangle 3"/>
          <p:cNvSpPr>
            <a:spLocks noGrp="1" noChangeArrowheads="1"/>
          </p:cNvSpPr>
          <p:nvPr>
            <p:ph type="body" idx="1"/>
          </p:nvPr>
        </p:nvSpPr>
        <p:spPr/>
        <p:txBody>
          <a:bodyPr/>
          <a:lstStyle/>
          <a:p>
            <a:r>
              <a:rPr lang="en-US" smtClean="0"/>
              <a:t>Many Algorithms:</a:t>
            </a:r>
          </a:p>
          <a:p>
            <a:pPr lvl="1"/>
            <a:r>
              <a:rPr lang="en-US" smtClean="0"/>
              <a:t>Hunt’s Algorithm (one of the earliest)</a:t>
            </a:r>
          </a:p>
          <a:p>
            <a:pPr lvl="1"/>
            <a:r>
              <a:rPr lang="en-US" smtClean="0"/>
              <a:t>CART</a:t>
            </a:r>
          </a:p>
          <a:p>
            <a:pPr lvl="1"/>
            <a:r>
              <a:rPr lang="en-US" smtClean="0"/>
              <a:t>ID3, C4.5</a:t>
            </a:r>
          </a:p>
          <a:p>
            <a:pPr lvl="1"/>
            <a:r>
              <a:rPr lang="en-US" smtClean="0"/>
              <a:t>SLIQ,SPRINT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General Structure of Hunt’s Algorithm</a:t>
            </a:r>
          </a:p>
        </p:txBody>
      </p:sp>
      <p:sp>
        <p:nvSpPr>
          <p:cNvPr id="13316" name="Rectangle 3"/>
          <p:cNvSpPr>
            <a:spLocks noGrp="1" noChangeArrowheads="1"/>
          </p:cNvSpPr>
          <p:nvPr>
            <p:ph type="body" idx="1"/>
          </p:nvPr>
        </p:nvSpPr>
        <p:spPr>
          <a:xfrm>
            <a:off x="411163" y="1143000"/>
            <a:ext cx="4541837" cy="5181600"/>
          </a:xfrm>
        </p:spPr>
        <p:txBody>
          <a:bodyPr/>
          <a:lstStyle/>
          <a:p>
            <a:pPr>
              <a:lnSpc>
                <a:spcPct val="90000"/>
              </a:lnSpc>
            </a:pPr>
            <a:r>
              <a:rPr lang="en-US" sz="2000" smtClean="0"/>
              <a:t>Let D</a:t>
            </a:r>
            <a:r>
              <a:rPr lang="en-US" sz="2000" baseline="-25000" smtClean="0"/>
              <a:t>t</a:t>
            </a:r>
            <a:r>
              <a:rPr lang="en-US" sz="2000" smtClean="0"/>
              <a:t> be the set of training records that reach a node t</a:t>
            </a:r>
          </a:p>
          <a:p>
            <a:pPr>
              <a:lnSpc>
                <a:spcPct val="90000"/>
              </a:lnSpc>
            </a:pPr>
            <a:r>
              <a:rPr lang="en-US" sz="2000" smtClean="0"/>
              <a:t>General Procedure:</a:t>
            </a:r>
          </a:p>
          <a:p>
            <a:pPr lvl="1">
              <a:lnSpc>
                <a:spcPct val="90000"/>
              </a:lnSpc>
            </a:pPr>
            <a:r>
              <a:rPr lang="en-US" sz="2000" smtClean="0"/>
              <a:t>If D</a:t>
            </a:r>
            <a:r>
              <a:rPr lang="en-US" sz="2000" baseline="-25000" smtClean="0"/>
              <a:t>t</a:t>
            </a:r>
            <a:r>
              <a:rPr lang="en-US" sz="2000" smtClean="0"/>
              <a:t> contains records that belong the same class y</a:t>
            </a:r>
            <a:r>
              <a:rPr lang="en-US" sz="2000" baseline="-25000" smtClean="0"/>
              <a:t>t</a:t>
            </a:r>
            <a:r>
              <a:rPr lang="en-US" sz="2000" smtClean="0"/>
              <a:t>, then t is a leaf node labeled as y</a:t>
            </a:r>
            <a:r>
              <a:rPr lang="en-US" sz="2000" baseline="-25000" smtClean="0"/>
              <a:t>t</a:t>
            </a:r>
          </a:p>
          <a:p>
            <a:pPr lvl="1">
              <a:lnSpc>
                <a:spcPct val="90000"/>
              </a:lnSpc>
            </a:pPr>
            <a:r>
              <a:rPr lang="en-US" sz="2000" smtClean="0"/>
              <a:t>If D</a:t>
            </a:r>
            <a:r>
              <a:rPr lang="en-US" sz="2000" baseline="-25000" smtClean="0"/>
              <a:t>t</a:t>
            </a:r>
            <a:r>
              <a:rPr lang="en-US" sz="2000" smtClean="0"/>
              <a:t> is an empty set, then t is a leaf node labeled by the default class, y</a:t>
            </a:r>
            <a:r>
              <a:rPr lang="en-US" sz="2000" baseline="-25000" smtClean="0"/>
              <a:t>d</a:t>
            </a:r>
          </a:p>
          <a:p>
            <a:pPr lvl="1">
              <a:lnSpc>
                <a:spcPct val="90000"/>
              </a:lnSpc>
            </a:pPr>
            <a:r>
              <a:rPr lang="en-US" sz="2000" smtClean="0"/>
              <a:t>If D</a:t>
            </a:r>
            <a:r>
              <a:rPr lang="en-US" sz="2000" baseline="-25000" smtClean="0"/>
              <a:t>t</a:t>
            </a:r>
            <a:r>
              <a:rPr lang="en-US" sz="2000" smtClean="0"/>
              <a:t> contains records that belong to more than one class, use an attribute test to split the data into smaller subsets. Recursively apply the procedure to each subset.</a:t>
            </a:r>
          </a:p>
        </p:txBody>
      </p:sp>
      <p:graphicFrame>
        <p:nvGraphicFramePr>
          <p:cNvPr id="13314" name="Object 5"/>
          <p:cNvGraphicFramePr>
            <a:graphicFrameLocks noChangeAspect="1"/>
          </p:cNvGraphicFramePr>
          <p:nvPr/>
        </p:nvGraphicFramePr>
        <p:xfrm>
          <a:off x="5665788" y="1143000"/>
          <a:ext cx="3021012" cy="3124200"/>
        </p:xfrm>
        <a:graphic>
          <a:graphicData uri="http://schemas.openxmlformats.org/presentationml/2006/ole">
            <p:oleObj spid="_x0000_s13314" name="Document" r:id="rId3" imgW="5415994" imgH="5778378" progId="Word.Document.8">
              <p:embed/>
            </p:oleObj>
          </a:graphicData>
        </a:graphic>
      </p:graphicFrame>
      <p:sp>
        <p:nvSpPr>
          <p:cNvPr id="13317" name="Oval 11"/>
          <p:cNvSpPr>
            <a:spLocks noChangeArrowheads="1"/>
          </p:cNvSpPr>
          <p:nvPr/>
        </p:nvSpPr>
        <p:spPr bwMode="auto">
          <a:xfrm>
            <a:off x="6019800" y="4800600"/>
            <a:ext cx="1447800" cy="762000"/>
          </a:xfrm>
          <a:prstGeom prst="ellipse">
            <a:avLst/>
          </a:prstGeom>
          <a:noFill/>
          <a:ln w="38100">
            <a:solidFill>
              <a:srgbClr val="FF0000"/>
            </a:solidFill>
            <a:round/>
            <a:headEnd/>
            <a:tailEnd/>
          </a:ln>
        </p:spPr>
        <p:txBody>
          <a:bodyPr wrap="none" anchor="ctr"/>
          <a:lstStyle/>
          <a:p>
            <a:endParaRPr lang="en-US"/>
          </a:p>
        </p:txBody>
      </p:sp>
      <p:sp>
        <p:nvSpPr>
          <p:cNvPr id="13318" name="Line 12"/>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p:spPr>
        <p:txBody>
          <a:bodyPr/>
          <a:lstStyle/>
          <a:p>
            <a:endParaRPr lang="en-US"/>
          </a:p>
        </p:txBody>
      </p:sp>
      <p:sp>
        <p:nvSpPr>
          <p:cNvPr id="13319" name="Line 13"/>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p:spPr>
        <p:txBody>
          <a:bodyPr/>
          <a:lstStyle/>
          <a:p>
            <a:endParaRPr lang="en-US"/>
          </a:p>
        </p:txBody>
      </p:sp>
      <p:sp>
        <p:nvSpPr>
          <p:cNvPr id="13320" name="Line 14"/>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p:spPr>
        <p:txBody>
          <a:bodyPr/>
          <a:lstStyle/>
          <a:p>
            <a:endParaRPr lang="en-US"/>
          </a:p>
        </p:txBody>
      </p:sp>
      <p:sp>
        <p:nvSpPr>
          <p:cNvPr id="13321" name="Line 15"/>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p:spPr>
        <p:txBody>
          <a:bodyPr/>
          <a:lstStyle/>
          <a:p>
            <a:endParaRPr lang="en-US"/>
          </a:p>
        </p:txBody>
      </p:sp>
      <p:sp>
        <p:nvSpPr>
          <p:cNvPr id="13322" name="Text Box 16"/>
          <p:cNvSpPr txBox="1">
            <a:spLocks noChangeArrowheads="1"/>
          </p:cNvSpPr>
          <p:nvPr/>
        </p:nvSpPr>
        <p:spPr bwMode="auto">
          <a:xfrm>
            <a:off x="6934200" y="4267200"/>
            <a:ext cx="609600" cy="396875"/>
          </a:xfrm>
          <a:prstGeom prst="rect">
            <a:avLst/>
          </a:prstGeom>
          <a:noFill/>
          <a:ln w="12700">
            <a:noFill/>
            <a:miter lim="800000"/>
            <a:headEnd/>
            <a:tailEnd/>
          </a:ln>
        </p:spPr>
        <p:txBody>
          <a:bodyPr>
            <a:spAutoFit/>
          </a:bodyPr>
          <a:lstStyle/>
          <a:p>
            <a:pPr>
              <a:spcBef>
                <a:spcPct val="50000"/>
              </a:spcBef>
            </a:pPr>
            <a:r>
              <a:rPr lang="en-US" sz="2000"/>
              <a:t>D</a:t>
            </a:r>
            <a:r>
              <a:rPr lang="en-US" sz="2000" baseline="-25000"/>
              <a:t>t</a:t>
            </a:r>
          </a:p>
        </p:txBody>
      </p:sp>
      <p:sp>
        <p:nvSpPr>
          <p:cNvPr id="13323" name="Text Box 17"/>
          <p:cNvSpPr txBox="1">
            <a:spLocks noChangeArrowheads="1"/>
          </p:cNvSpPr>
          <p:nvPr/>
        </p:nvSpPr>
        <p:spPr bwMode="auto">
          <a:xfrm>
            <a:off x="6553200" y="4953000"/>
            <a:ext cx="381000" cy="457200"/>
          </a:xfrm>
          <a:prstGeom prst="rect">
            <a:avLst/>
          </a:prstGeom>
          <a:noFill/>
          <a:ln w="12700">
            <a:noFill/>
            <a:miter lim="800000"/>
            <a:headEnd/>
            <a:tailEnd/>
          </a:ln>
        </p:spPr>
        <p:txBody>
          <a:bodyPr>
            <a:spAutoFit/>
          </a:bodyPr>
          <a:lstStyle/>
          <a:p>
            <a:pPr>
              <a:spcBef>
                <a:spcPct val="50000"/>
              </a:spcBef>
            </a:pPr>
            <a:r>
              <a:rPr lang="en-US" sz="240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Hunt’s Algorithm</a:t>
            </a:r>
          </a:p>
        </p:txBody>
      </p:sp>
      <p:sp>
        <p:nvSpPr>
          <p:cNvPr id="900099" name="Rectangle 3"/>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grpSp>
        <p:nvGrpSpPr>
          <p:cNvPr id="2" name="Group 4"/>
          <p:cNvGrpSpPr>
            <a:grpSpLocks/>
          </p:cNvGrpSpPr>
          <p:nvPr/>
        </p:nvGrpSpPr>
        <p:grpSpPr bwMode="auto">
          <a:xfrm>
            <a:off x="990600" y="1143000"/>
            <a:ext cx="2168525" cy="1262063"/>
            <a:chOff x="624" y="720"/>
            <a:chExt cx="1366" cy="795"/>
          </a:xfrm>
        </p:grpSpPr>
        <p:grpSp>
          <p:nvGrpSpPr>
            <p:cNvPr id="14381" name="Group 5"/>
            <p:cNvGrpSpPr>
              <a:grpSpLocks/>
            </p:cNvGrpSpPr>
            <p:nvPr/>
          </p:nvGrpSpPr>
          <p:grpSpPr bwMode="auto">
            <a:xfrm>
              <a:off x="864" y="720"/>
              <a:ext cx="1126" cy="795"/>
              <a:chOff x="480" y="2640"/>
              <a:chExt cx="1126" cy="795"/>
            </a:xfrm>
          </p:grpSpPr>
          <p:sp>
            <p:nvSpPr>
              <p:cNvPr id="14383"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Refund</a:t>
                </a:r>
                <a:endParaRPr lang="en-US" sz="1600" b="0">
                  <a:latin typeface="Times New Roman" pitchFamily="18" charset="0"/>
                </a:endParaRPr>
              </a:p>
            </p:txBody>
          </p:sp>
          <p:sp>
            <p:nvSpPr>
              <p:cNvPr id="14384" name="Line 7"/>
              <p:cNvSpPr>
                <a:spLocks noChangeShapeType="1"/>
              </p:cNvSpPr>
              <p:nvPr/>
            </p:nvSpPr>
            <p:spPr bwMode="auto">
              <a:xfrm flipH="1">
                <a:off x="661" y="2912"/>
                <a:ext cx="364" cy="224"/>
              </a:xfrm>
              <a:prstGeom prst="line">
                <a:avLst/>
              </a:prstGeom>
              <a:noFill/>
              <a:ln w="25400">
                <a:solidFill>
                  <a:srgbClr val="3366FF"/>
                </a:solidFill>
                <a:round/>
                <a:headEnd/>
                <a:tailEnd/>
              </a:ln>
            </p:spPr>
            <p:txBody>
              <a:bodyPr wrap="none" anchor="ctr"/>
              <a:lstStyle/>
              <a:p>
                <a:endParaRPr lang="en-US"/>
              </a:p>
            </p:txBody>
          </p:sp>
          <p:sp>
            <p:nvSpPr>
              <p:cNvPr id="14385" name="Line 8"/>
              <p:cNvSpPr>
                <a:spLocks noChangeShapeType="1"/>
              </p:cNvSpPr>
              <p:nvPr/>
            </p:nvSpPr>
            <p:spPr bwMode="auto">
              <a:xfrm>
                <a:off x="1025" y="2912"/>
                <a:ext cx="363" cy="224"/>
              </a:xfrm>
              <a:prstGeom prst="line">
                <a:avLst/>
              </a:prstGeom>
              <a:noFill/>
              <a:ln w="25400">
                <a:solidFill>
                  <a:srgbClr val="3366FF"/>
                </a:solidFill>
                <a:round/>
                <a:headEnd/>
                <a:tailEnd/>
              </a:ln>
            </p:spPr>
            <p:txBody>
              <a:bodyPr wrap="none" anchor="ctr"/>
              <a:lstStyle/>
              <a:p>
                <a:endParaRPr lang="en-US"/>
              </a:p>
            </p:txBody>
          </p:sp>
          <p:sp>
            <p:nvSpPr>
              <p:cNvPr id="14386"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1800" b="0">
                  <a:latin typeface="Times New Roman" pitchFamily="18" charset="0"/>
                </a:endParaRPr>
              </a:p>
            </p:txBody>
          </p:sp>
          <p:sp>
            <p:nvSpPr>
              <p:cNvPr id="14387"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88" name="Text Box 11"/>
              <p:cNvSpPr txBox="1">
                <a:spLocks noChangeArrowheads="1"/>
              </p:cNvSpPr>
              <p:nvPr/>
            </p:nvSpPr>
            <p:spPr bwMode="auto">
              <a:xfrm>
                <a:off x="568" y="2869"/>
                <a:ext cx="315" cy="192"/>
              </a:xfrm>
              <a:prstGeom prst="rect">
                <a:avLst/>
              </a:prstGeom>
              <a:noFill/>
              <a:ln w="9525">
                <a:noFill/>
                <a:miter lim="800000"/>
                <a:headEnd/>
                <a:tailEnd/>
              </a:ln>
            </p:spPr>
            <p:txBody>
              <a:bodyPr wrap="none" anchor="ctr">
                <a:spAutoFit/>
              </a:bodyPr>
              <a:lstStyle/>
              <a:p>
                <a:pPr algn="ctr"/>
                <a:r>
                  <a:rPr lang="en-US">
                    <a:solidFill>
                      <a:srgbClr val="0066FF"/>
                    </a:solidFill>
                  </a:rPr>
                  <a:t>Yes</a:t>
                </a:r>
                <a:endParaRPr lang="en-US" sz="1800" b="0">
                  <a:latin typeface="Times New Roman" pitchFamily="18" charset="0"/>
                </a:endParaRPr>
              </a:p>
            </p:txBody>
          </p:sp>
          <p:sp>
            <p:nvSpPr>
              <p:cNvPr id="14389" name="Text Box 12"/>
              <p:cNvSpPr txBox="1">
                <a:spLocks noChangeArrowheads="1"/>
              </p:cNvSpPr>
              <p:nvPr/>
            </p:nvSpPr>
            <p:spPr bwMode="auto">
              <a:xfrm>
                <a:off x="1260" y="2869"/>
                <a:ext cx="265" cy="192"/>
              </a:xfrm>
              <a:prstGeom prst="rect">
                <a:avLst/>
              </a:prstGeom>
              <a:noFill/>
              <a:ln w="9525">
                <a:noFill/>
                <a:miter lim="800000"/>
                <a:headEnd/>
                <a:tailEnd/>
              </a:ln>
            </p:spPr>
            <p:txBody>
              <a:bodyPr wrap="none" anchor="ctr">
                <a:spAutoFit/>
              </a:bodyPr>
              <a:lstStyle/>
              <a:p>
                <a:pPr algn="ctr"/>
                <a:r>
                  <a:rPr lang="en-US">
                    <a:solidFill>
                      <a:srgbClr val="0066FF"/>
                    </a:solidFill>
                  </a:rPr>
                  <a:t>No</a:t>
                </a:r>
                <a:endParaRPr lang="en-US" sz="2400" b="0">
                  <a:latin typeface="Times New Roman" pitchFamily="18" charset="0"/>
                </a:endParaRPr>
              </a:p>
            </p:txBody>
          </p:sp>
        </p:grpSp>
        <p:sp>
          <p:nvSpPr>
            <p:cNvPr id="14382"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p:spPr>
          <p:txBody>
            <a:bodyPr wrap="none" anchor="ctr"/>
            <a:lstStyle/>
            <a:p>
              <a:endParaRPr lang="en-US"/>
            </a:p>
          </p:txBody>
        </p:sp>
      </p:grpSp>
      <p:grpSp>
        <p:nvGrpSpPr>
          <p:cNvPr id="4" name="Group 14"/>
          <p:cNvGrpSpPr>
            <a:grpSpLocks/>
          </p:cNvGrpSpPr>
          <p:nvPr/>
        </p:nvGrpSpPr>
        <p:grpSpPr bwMode="auto">
          <a:xfrm>
            <a:off x="2667000" y="3048000"/>
            <a:ext cx="3325813" cy="3294063"/>
            <a:chOff x="1536" y="1920"/>
            <a:chExt cx="2095" cy="2075"/>
          </a:xfrm>
        </p:grpSpPr>
        <p:grpSp>
          <p:nvGrpSpPr>
            <p:cNvPr id="14360" name="Group 15"/>
            <p:cNvGrpSpPr>
              <a:grpSpLocks/>
            </p:cNvGrpSpPr>
            <p:nvPr/>
          </p:nvGrpSpPr>
          <p:grpSpPr bwMode="auto">
            <a:xfrm>
              <a:off x="1824" y="1920"/>
              <a:ext cx="1807" cy="2075"/>
              <a:chOff x="3840" y="1824"/>
              <a:chExt cx="1807" cy="2075"/>
            </a:xfrm>
          </p:grpSpPr>
          <p:sp>
            <p:nvSpPr>
              <p:cNvPr id="1436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Refund</a:t>
                </a:r>
                <a:endParaRPr lang="en-US" b="0">
                  <a:latin typeface="Times New Roman" pitchFamily="18" charset="0"/>
                </a:endParaRPr>
              </a:p>
            </p:txBody>
          </p:sp>
          <p:sp>
            <p:nvSpPr>
              <p:cNvPr id="14363" name="Line 17"/>
              <p:cNvSpPr>
                <a:spLocks noChangeShapeType="1"/>
              </p:cNvSpPr>
              <p:nvPr/>
            </p:nvSpPr>
            <p:spPr bwMode="auto">
              <a:xfrm flipH="1">
                <a:off x="4166" y="2107"/>
                <a:ext cx="364" cy="224"/>
              </a:xfrm>
              <a:prstGeom prst="line">
                <a:avLst/>
              </a:prstGeom>
              <a:noFill/>
              <a:ln w="9525">
                <a:solidFill>
                  <a:schemeClr val="tx1"/>
                </a:solidFill>
                <a:round/>
                <a:headEnd/>
                <a:tailEnd/>
              </a:ln>
            </p:spPr>
            <p:txBody>
              <a:bodyPr wrap="none" anchor="ctr"/>
              <a:lstStyle/>
              <a:p>
                <a:endParaRPr lang="en-US"/>
              </a:p>
            </p:txBody>
          </p:sp>
          <p:sp>
            <p:nvSpPr>
              <p:cNvPr id="14364" name="Line 18"/>
              <p:cNvSpPr>
                <a:spLocks noChangeShapeType="1"/>
              </p:cNvSpPr>
              <p:nvPr/>
            </p:nvSpPr>
            <p:spPr bwMode="auto">
              <a:xfrm>
                <a:off x="4530" y="2107"/>
                <a:ext cx="363" cy="224"/>
              </a:xfrm>
              <a:prstGeom prst="line">
                <a:avLst/>
              </a:prstGeom>
              <a:noFill/>
              <a:ln w="9525">
                <a:solidFill>
                  <a:schemeClr val="tx1"/>
                </a:solidFill>
                <a:round/>
                <a:headEnd/>
                <a:tailEnd/>
              </a:ln>
            </p:spPr>
            <p:txBody>
              <a:bodyPr wrap="none" anchor="ctr"/>
              <a:lstStyle/>
              <a:p>
                <a:endParaRPr lang="en-US"/>
              </a:p>
            </p:txBody>
          </p:sp>
          <p:sp>
            <p:nvSpPr>
              <p:cNvPr id="1436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66" name="Text Box 20"/>
              <p:cNvSpPr txBox="1">
                <a:spLocks noChangeArrowheads="1"/>
              </p:cNvSpPr>
              <p:nvPr/>
            </p:nvSpPr>
            <p:spPr bwMode="auto">
              <a:xfrm>
                <a:off x="4072" y="2062"/>
                <a:ext cx="315" cy="192"/>
              </a:xfrm>
              <a:prstGeom prst="rect">
                <a:avLst/>
              </a:prstGeom>
              <a:noFill/>
              <a:ln w="9525">
                <a:noFill/>
                <a:miter lim="800000"/>
                <a:headEnd/>
                <a:tailEnd/>
              </a:ln>
            </p:spPr>
            <p:txBody>
              <a:bodyPr wrap="none" anchor="ctr">
                <a:spAutoFit/>
              </a:bodyPr>
              <a:lstStyle/>
              <a:p>
                <a:pPr algn="ctr"/>
                <a:r>
                  <a:rPr lang="en-US"/>
                  <a:t>Yes</a:t>
                </a:r>
                <a:endParaRPr lang="en-US" sz="2400" b="0">
                  <a:latin typeface="Times New Roman" pitchFamily="18" charset="0"/>
                </a:endParaRPr>
              </a:p>
            </p:txBody>
          </p:sp>
          <p:sp>
            <p:nvSpPr>
              <p:cNvPr id="14367" name="Text Box 21"/>
              <p:cNvSpPr txBox="1">
                <a:spLocks noChangeArrowheads="1"/>
              </p:cNvSpPr>
              <p:nvPr/>
            </p:nvSpPr>
            <p:spPr bwMode="auto">
              <a:xfrm>
                <a:off x="4765" y="2062"/>
                <a:ext cx="265" cy="192"/>
              </a:xfrm>
              <a:prstGeom prst="rect">
                <a:avLst/>
              </a:prstGeom>
              <a:noFill/>
              <a:ln w="9525">
                <a:noFill/>
                <a:miter lim="800000"/>
                <a:headEnd/>
                <a:tailEnd/>
              </a:ln>
            </p:spPr>
            <p:txBody>
              <a:bodyPr wrap="none" anchor="ctr">
                <a:spAutoFit/>
              </a:bodyPr>
              <a:lstStyle/>
              <a:p>
                <a:pPr algn="ctr"/>
                <a:r>
                  <a:rPr lang="en-US"/>
                  <a:t>No</a:t>
                </a:r>
                <a:endParaRPr lang="en-US" sz="2400" b="0">
                  <a:latin typeface="Times New Roman" pitchFamily="18" charset="0"/>
                </a:endParaRPr>
              </a:p>
            </p:txBody>
          </p:sp>
          <p:sp>
            <p:nvSpPr>
              <p:cNvPr id="1436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Marital</a:t>
                </a:r>
              </a:p>
              <a:p>
                <a:pPr algn="ctr"/>
                <a:r>
                  <a:rPr lang="en-US" sz="1600" b="0">
                    <a:latin typeface="Times New Roman" pitchFamily="18" charset="0"/>
                  </a:rPr>
                  <a:t>Status</a:t>
                </a:r>
                <a:endParaRPr lang="en-US" sz="1800" b="0">
                  <a:latin typeface="Times New Roman" pitchFamily="18" charset="0"/>
                </a:endParaRPr>
              </a:p>
            </p:txBody>
          </p:sp>
          <p:sp>
            <p:nvSpPr>
              <p:cNvPr id="14369" name="Line 23"/>
              <p:cNvSpPr>
                <a:spLocks noChangeShapeType="1"/>
              </p:cNvSpPr>
              <p:nvPr/>
            </p:nvSpPr>
            <p:spPr bwMode="auto">
              <a:xfrm flipH="1">
                <a:off x="4464" y="2704"/>
                <a:ext cx="465" cy="272"/>
              </a:xfrm>
              <a:prstGeom prst="line">
                <a:avLst/>
              </a:prstGeom>
              <a:noFill/>
              <a:ln w="9525">
                <a:solidFill>
                  <a:schemeClr val="tx1"/>
                </a:solidFill>
                <a:round/>
                <a:headEnd/>
                <a:tailEnd/>
              </a:ln>
            </p:spPr>
            <p:txBody>
              <a:bodyPr wrap="none" anchor="ctr"/>
              <a:lstStyle/>
              <a:p>
                <a:endParaRPr lang="en-US"/>
              </a:p>
            </p:txBody>
          </p:sp>
          <p:sp>
            <p:nvSpPr>
              <p:cNvPr id="14370" name="Line 24"/>
              <p:cNvSpPr>
                <a:spLocks noChangeShapeType="1"/>
              </p:cNvSpPr>
              <p:nvPr/>
            </p:nvSpPr>
            <p:spPr bwMode="auto">
              <a:xfrm>
                <a:off x="4929" y="2704"/>
                <a:ext cx="400" cy="261"/>
              </a:xfrm>
              <a:prstGeom prst="line">
                <a:avLst/>
              </a:prstGeom>
              <a:noFill/>
              <a:ln w="9525">
                <a:solidFill>
                  <a:schemeClr val="tx1"/>
                </a:solidFill>
                <a:round/>
                <a:headEnd/>
                <a:tailEnd/>
              </a:ln>
            </p:spPr>
            <p:txBody>
              <a:bodyPr wrap="none" anchor="ctr"/>
              <a:lstStyle/>
              <a:p>
                <a:endParaRPr lang="en-US"/>
              </a:p>
            </p:txBody>
          </p:sp>
          <p:sp>
            <p:nvSpPr>
              <p:cNvPr id="1437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7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p:spPr>
            <p:txBody>
              <a:bodyPr wrap="none" anchor="ctr"/>
              <a:lstStyle/>
              <a:p>
                <a:pPr algn="ctr"/>
                <a:r>
                  <a:rPr lang="en-US" sz="1600" b="0">
                    <a:latin typeface="Times New Roman" pitchFamily="18" charset="0"/>
                  </a:rPr>
                  <a:t>Cheat</a:t>
                </a:r>
                <a:endParaRPr lang="en-US" sz="2400" b="0">
                  <a:latin typeface="Times New Roman" pitchFamily="18" charset="0"/>
                </a:endParaRPr>
              </a:p>
            </p:txBody>
          </p:sp>
          <p:sp>
            <p:nvSpPr>
              <p:cNvPr id="14373" name="Text Box 27"/>
              <p:cNvSpPr txBox="1">
                <a:spLocks noChangeArrowheads="1"/>
              </p:cNvSpPr>
              <p:nvPr/>
            </p:nvSpPr>
            <p:spPr bwMode="auto">
              <a:xfrm>
                <a:off x="4062" y="2621"/>
                <a:ext cx="594" cy="326"/>
              </a:xfrm>
              <a:prstGeom prst="rect">
                <a:avLst/>
              </a:prstGeom>
              <a:noFill/>
              <a:ln w="9525">
                <a:noFill/>
                <a:miter lim="800000"/>
                <a:headEnd/>
                <a:tailEnd/>
              </a:ln>
            </p:spPr>
            <p:txBody>
              <a:bodyPr wrap="none" anchor="ctr">
                <a:spAutoFit/>
              </a:bodyPr>
              <a:lstStyle/>
              <a:p>
                <a:pPr algn="ctr"/>
                <a:r>
                  <a:rPr lang="en-US"/>
                  <a:t>Single,</a:t>
                </a:r>
              </a:p>
              <a:p>
                <a:pPr algn="ctr"/>
                <a:r>
                  <a:rPr lang="en-US"/>
                  <a:t>Divorced</a:t>
                </a:r>
                <a:endParaRPr lang="en-US" sz="1800" b="0"/>
              </a:p>
            </p:txBody>
          </p:sp>
          <p:sp>
            <p:nvSpPr>
              <p:cNvPr id="14374" name="Text Box 28"/>
              <p:cNvSpPr txBox="1">
                <a:spLocks noChangeArrowheads="1"/>
              </p:cNvSpPr>
              <p:nvPr/>
            </p:nvSpPr>
            <p:spPr bwMode="auto">
              <a:xfrm>
                <a:off x="5127" y="2688"/>
                <a:ext cx="520" cy="192"/>
              </a:xfrm>
              <a:prstGeom prst="rect">
                <a:avLst/>
              </a:prstGeom>
              <a:noFill/>
              <a:ln w="9525">
                <a:noFill/>
                <a:miter lim="800000"/>
                <a:headEnd/>
                <a:tailEnd/>
              </a:ln>
            </p:spPr>
            <p:txBody>
              <a:bodyPr wrap="none" anchor="ctr">
                <a:spAutoFit/>
              </a:bodyPr>
              <a:lstStyle/>
              <a:p>
                <a:pPr algn="ctr"/>
                <a:r>
                  <a:rPr lang="en-US"/>
                  <a:t>Married</a:t>
                </a:r>
                <a:endParaRPr lang="en-US" sz="1800" b="0"/>
              </a:p>
            </p:txBody>
          </p:sp>
          <p:sp>
            <p:nvSpPr>
              <p:cNvPr id="1437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Taxable</a:t>
                </a:r>
              </a:p>
              <a:p>
                <a:pPr algn="ctr"/>
                <a:r>
                  <a:rPr lang="en-US" sz="1600" b="0">
                    <a:solidFill>
                      <a:srgbClr val="0033CC"/>
                    </a:solidFill>
                    <a:latin typeface="Times New Roman" pitchFamily="18" charset="0"/>
                  </a:rPr>
                  <a:t>Income</a:t>
                </a:r>
                <a:endParaRPr lang="en-US" sz="2400" b="0">
                  <a:latin typeface="Times New Roman" pitchFamily="18" charset="0"/>
                </a:endParaRPr>
              </a:p>
            </p:txBody>
          </p:sp>
          <p:sp>
            <p:nvSpPr>
              <p:cNvPr id="1437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77" name="Line 31"/>
              <p:cNvSpPr>
                <a:spLocks noChangeShapeType="1"/>
              </p:cNvSpPr>
              <p:nvPr/>
            </p:nvSpPr>
            <p:spPr bwMode="auto">
              <a:xfrm flipH="1">
                <a:off x="4032" y="3360"/>
                <a:ext cx="432" cy="240"/>
              </a:xfrm>
              <a:prstGeom prst="line">
                <a:avLst/>
              </a:prstGeom>
              <a:noFill/>
              <a:ln w="25400">
                <a:solidFill>
                  <a:srgbClr val="3366FF"/>
                </a:solidFill>
                <a:round/>
                <a:headEnd/>
                <a:tailEnd/>
              </a:ln>
            </p:spPr>
            <p:txBody>
              <a:bodyPr wrap="none" anchor="ctr"/>
              <a:lstStyle/>
              <a:p>
                <a:endParaRPr lang="en-US"/>
              </a:p>
            </p:txBody>
          </p:sp>
          <p:sp>
            <p:nvSpPr>
              <p:cNvPr id="14378" name="Line 32"/>
              <p:cNvSpPr>
                <a:spLocks noChangeShapeType="1"/>
              </p:cNvSpPr>
              <p:nvPr/>
            </p:nvSpPr>
            <p:spPr bwMode="auto">
              <a:xfrm>
                <a:off x="4464" y="3360"/>
                <a:ext cx="432" cy="240"/>
              </a:xfrm>
              <a:prstGeom prst="line">
                <a:avLst/>
              </a:prstGeom>
              <a:noFill/>
              <a:ln w="25400">
                <a:solidFill>
                  <a:srgbClr val="3366FF"/>
                </a:solidFill>
                <a:round/>
                <a:headEnd/>
                <a:tailEnd/>
              </a:ln>
            </p:spPr>
            <p:txBody>
              <a:bodyPr wrap="none" anchor="ctr"/>
              <a:lstStyle/>
              <a:p>
                <a:endParaRPr lang="en-US"/>
              </a:p>
            </p:txBody>
          </p:sp>
          <p:sp>
            <p:nvSpPr>
              <p:cNvPr id="14379" name="Text Box 33"/>
              <p:cNvSpPr txBox="1">
                <a:spLocks noChangeArrowheads="1"/>
              </p:cNvSpPr>
              <p:nvPr/>
            </p:nvSpPr>
            <p:spPr bwMode="auto">
              <a:xfrm>
                <a:off x="3840" y="3360"/>
                <a:ext cx="417" cy="192"/>
              </a:xfrm>
              <a:prstGeom prst="rect">
                <a:avLst/>
              </a:prstGeom>
              <a:noFill/>
              <a:ln w="9525">
                <a:noFill/>
                <a:miter lim="800000"/>
                <a:headEnd/>
                <a:tailEnd/>
              </a:ln>
            </p:spPr>
            <p:txBody>
              <a:bodyPr wrap="none" anchor="ctr">
                <a:spAutoFit/>
              </a:bodyPr>
              <a:lstStyle/>
              <a:p>
                <a:pPr algn="ctr"/>
                <a:r>
                  <a:rPr lang="en-US">
                    <a:solidFill>
                      <a:srgbClr val="0066FF"/>
                    </a:solidFill>
                  </a:rPr>
                  <a:t>&lt; 80K</a:t>
                </a:r>
                <a:endParaRPr lang="en-US" sz="1800" b="0"/>
              </a:p>
            </p:txBody>
          </p:sp>
          <p:sp>
            <p:nvSpPr>
              <p:cNvPr id="14380" name="Text Box 34"/>
              <p:cNvSpPr txBox="1">
                <a:spLocks noChangeArrowheads="1"/>
              </p:cNvSpPr>
              <p:nvPr/>
            </p:nvSpPr>
            <p:spPr bwMode="auto">
              <a:xfrm>
                <a:off x="4704" y="3360"/>
                <a:ext cx="482" cy="192"/>
              </a:xfrm>
              <a:prstGeom prst="rect">
                <a:avLst/>
              </a:prstGeom>
              <a:noFill/>
              <a:ln w="9525">
                <a:noFill/>
                <a:miter lim="800000"/>
                <a:headEnd/>
                <a:tailEnd/>
              </a:ln>
            </p:spPr>
            <p:txBody>
              <a:bodyPr wrap="none" anchor="ctr">
                <a:spAutoFit/>
              </a:bodyPr>
              <a:lstStyle/>
              <a:p>
                <a:pPr algn="ctr"/>
                <a:r>
                  <a:rPr lang="en-US">
                    <a:solidFill>
                      <a:srgbClr val="0066FF"/>
                    </a:solidFill>
                  </a:rPr>
                  <a:t>&gt;= 80K</a:t>
                </a:r>
                <a:endParaRPr lang="en-US" sz="1800" b="0">
                  <a:solidFill>
                    <a:srgbClr val="0066FF"/>
                  </a:solidFill>
                </a:endParaRPr>
              </a:p>
            </p:txBody>
          </p:sp>
        </p:grpSp>
        <p:sp>
          <p:nvSpPr>
            <p:cNvPr id="1436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p:spPr>
          <p:txBody>
            <a:bodyPr wrap="none" anchor="ctr"/>
            <a:lstStyle/>
            <a:p>
              <a:endParaRPr lang="en-US"/>
            </a:p>
          </p:txBody>
        </p:sp>
      </p:grpSp>
      <p:grpSp>
        <p:nvGrpSpPr>
          <p:cNvPr id="6" name="Group 36"/>
          <p:cNvGrpSpPr>
            <a:grpSpLocks/>
          </p:cNvGrpSpPr>
          <p:nvPr/>
        </p:nvGrpSpPr>
        <p:grpSpPr bwMode="auto">
          <a:xfrm>
            <a:off x="76200" y="2789238"/>
            <a:ext cx="2654300" cy="2620962"/>
            <a:chOff x="48" y="1757"/>
            <a:chExt cx="1672" cy="1651"/>
          </a:xfrm>
        </p:grpSpPr>
        <p:grpSp>
          <p:nvGrpSpPr>
            <p:cNvPr id="14344" name="Group 37"/>
            <p:cNvGrpSpPr>
              <a:grpSpLocks/>
            </p:cNvGrpSpPr>
            <p:nvPr/>
          </p:nvGrpSpPr>
          <p:grpSpPr bwMode="auto">
            <a:xfrm>
              <a:off x="48" y="1968"/>
              <a:ext cx="1672" cy="1440"/>
              <a:chOff x="2016" y="1824"/>
              <a:chExt cx="1672" cy="1440"/>
            </a:xfrm>
          </p:grpSpPr>
          <p:grpSp>
            <p:nvGrpSpPr>
              <p:cNvPr id="14346" name="Group 38"/>
              <p:cNvGrpSpPr>
                <a:grpSpLocks/>
              </p:cNvGrpSpPr>
              <p:nvPr/>
            </p:nvGrpSpPr>
            <p:grpSpPr bwMode="auto">
              <a:xfrm>
                <a:off x="2016" y="1824"/>
                <a:ext cx="1527" cy="1440"/>
                <a:chOff x="2016" y="1968"/>
                <a:chExt cx="1527" cy="1440"/>
              </a:xfrm>
            </p:grpSpPr>
            <p:sp>
              <p:nvSpPr>
                <p:cNvPr id="14348"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Refund</a:t>
                  </a:r>
                  <a:endParaRPr lang="en-US" b="0">
                    <a:latin typeface="Times New Roman" pitchFamily="18" charset="0"/>
                  </a:endParaRPr>
                </a:p>
              </p:txBody>
            </p:sp>
            <p:sp>
              <p:nvSpPr>
                <p:cNvPr id="14349" name="Line 40"/>
                <p:cNvSpPr>
                  <a:spLocks noChangeShapeType="1"/>
                </p:cNvSpPr>
                <p:nvPr/>
              </p:nvSpPr>
              <p:spPr bwMode="auto">
                <a:xfrm flipH="1">
                  <a:off x="2198" y="2251"/>
                  <a:ext cx="364" cy="224"/>
                </a:xfrm>
                <a:prstGeom prst="line">
                  <a:avLst/>
                </a:prstGeom>
                <a:noFill/>
                <a:ln w="9525">
                  <a:solidFill>
                    <a:schemeClr val="tx1"/>
                  </a:solidFill>
                  <a:round/>
                  <a:headEnd/>
                  <a:tailEnd/>
                </a:ln>
              </p:spPr>
              <p:txBody>
                <a:bodyPr wrap="none" anchor="ctr"/>
                <a:lstStyle/>
                <a:p>
                  <a:endParaRPr lang="en-US"/>
                </a:p>
              </p:txBody>
            </p:sp>
            <p:sp>
              <p:nvSpPr>
                <p:cNvPr id="14350" name="Line 41"/>
                <p:cNvSpPr>
                  <a:spLocks noChangeShapeType="1"/>
                </p:cNvSpPr>
                <p:nvPr/>
              </p:nvSpPr>
              <p:spPr bwMode="auto">
                <a:xfrm>
                  <a:off x="2562" y="2251"/>
                  <a:ext cx="363" cy="224"/>
                </a:xfrm>
                <a:prstGeom prst="line">
                  <a:avLst/>
                </a:prstGeom>
                <a:noFill/>
                <a:ln w="9525">
                  <a:solidFill>
                    <a:schemeClr val="tx1"/>
                  </a:solidFill>
                  <a:round/>
                  <a:headEnd/>
                  <a:tailEnd/>
                </a:ln>
              </p:spPr>
              <p:txBody>
                <a:bodyPr wrap="none" anchor="ctr"/>
                <a:lstStyle/>
                <a:p>
                  <a:endParaRPr lang="en-US"/>
                </a:p>
              </p:txBody>
            </p:sp>
            <p:sp>
              <p:nvSpPr>
                <p:cNvPr id="14351"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52" name="Text Box 43"/>
                <p:cNvSpPr txBox="1">
                  <a:spLocks noChangeArrowheads="1"/>
                </p:cNvSpPr>
                <p:nvPr/>
              </p:nvSpPr>
              <p:spPr bwMode="auto">
                <a:xfrm>
                  <a:off x="2104" y="2206"/>
                  <a:ext cx="315" cy="192"/>
                </a:xfrm>
                <a:prstGeom prst="rect">
                  <a:avLst/>
                </a:prstGeom>
                <a:noFill/>
                <a:ln w="9525">
                  <a:noFill/>
                  <a:miter lim="800000"/>
                  <a:headEnd/>
                  <a:tailEnd/>
                </a:ln>
              </p:spPr>
              <p:txBody>
                <a:bodyPr wrap="none" anchor="ctr">
                  <a:spAutoFit/>
                </a:bodyPr>
                <a:lstStyle/>
                <a:p>
                  <a:pPr algn="ctr"/>
                  <a:r>
                    <a:rPr lang="en-US"/>
                    <a:t>Yes</a:t>
                  </a:r>
                  <a:endParaRPr lang="en-US" sz="2400" b="0">
                    <a:latin typeface="Times New Roman" pitchFamily="18" charset="0"/>
                  </a:endParaRPr>
                </a:p>
              </p:txBody>
            </p:sp>
            <p:sp>
              <p:nvSpPr>
                <p:cNvPr id="14353" name="Text Box 44"/>
                <p:cNvSpPr txBox="1">
                  <a:spLocks noChangeArrowheads="1"/>
                </p:cNvSpPr>
                <p:nvPr/>
              </p:nvSpPr>
              <p:spPr bwMode="auto">
                <a:xfrm>
                  <a:off x="2797" y="2206"/>
                  <a:ext cx="265" cy="192"/>
                </a:xfrm>
                <a:prstGeom prst="rect">
                  <a:avLst/>
                </a:prstGeom>
                <a:noFill/>
                <a:ln w="9525">
                  <a:noFill/>
                  <a:miter lim="800000"/>
                  <a:headEnd/>
                  <a:tailEnd/>
                </a:ln>
              </p:spPr>
              <p:txBody>
                <a:bodyPr wrap="none" anchor="ctr">
                  <a:spAutoFit/>
                </a:bodyPr>
                <a:lstStyle/>
                <a:p>
                  <a:pPr algn="ctr"/>
                  <a:r>
                    <a:rPr lang="en-US"/>
                    <a:t>No</a:t>
                  </a:r>
                  <a:endParaRPr lang="en-US" sz="2400" b="0">
                    <a:latin typeface="Times New Roman" pitchFamily="18" charset="0"/>
                  </a:endParaRPr>
                </a:p>
              </p:txBody>
            </p:sp>
            <p:sp>
              <p:nvSpPr>
                <p:cNvPr id="14354"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Marital</a:t>
                  </a:r>
                </a:p>
                <a:p>
                  <a:pPr algn="ctr"/>
                  <a:r>
                    <a:rPr lang="en-US" sz="1600" b="0">
                      <a:solidFill>
                        <a:srgbClr val="0033CC"/>
                      </a:solidFill>
                      <a:latin typeface="Times New Roman" pitchFamily="18" charset="0"/>
                    </a:rPr>
                    <a:t>Status</a:t>
                  </a:r>
                  <a:endParaRPr lang="en-US" sz="1800" b="0">
                    <a:latin typeface="Times New Roman" pitchFamily="18" charset="0"/>
                  </a:endParaRPr>
                </a:p>
              </p:txBody>
            </p:sp>
            <p:sp>
              <p:nvSpPr>
                <p:cNvPr id="14355" name="Line 46"/>
                <p:cNvSpPr>
                  <a:spLocks noChangeShapeType="1"/>
                </p:cNvSpPr>
                <p:nvPr/>
              </p:nvSpPr>
              <p:spPr bwMode="auto">
                <a:xfrm flipH="1">
                  <a:off x="2525" y="2848"/>
                  <a:ext cx="436" cy="261"/>
                </a:xfrm>
                <a:prstGeom prst="line">
                  <a:avLst/>
                </a:prstGeom>
                <a:noFill/>
                <a:ln w="25400">
                  <a:solidFill>
                    <a:srgbClr val="3366FF"/>
                  </a:solidFill>
                  <a:round/>
                  <a:headEnd/>
                  <a:tailEnd/>
                </a:ln>
              </p:spPr>
              <p:txBody>
                <a:bodyPr wrap="none" anchor="ctr"/>
                <a:lstStyle/>
                <a:p>
                  <a:endParaRPr lang="en-US"/>
                </a:p>
              </p:txBody>
            </p:sp>
            <p:sp>
              <p:nvSpPr>
                <p:cNvPr id="14356" name="Line 47"/>
                <p:cNvSpPr>
                  <a:spLocks noChangeShapeType="1"/>
                </p:cNvSpPr>
                <p:nvPr/>
              </p:nvSpPr>
              <p:spPr bwMode="auto">
                <a:xfrm>
                  <a:off x="2961" y="2848"/>
                  <a:ext cx="400" cy="261"/>
                </a:xfrm>
                <a:prstGeom prst="line">
                  <a:avLst/>
                </a:prstGeom>
                <a:noFill/>
                <a:ln w="25400">
                  <a:solidFill>
                    <a:srgbClr val="3366FF"/>
                  </a:solidFill>
                  <a:round/>
                  <a:headEnd/>
                  <a:tailEnd/>
                </a:ln>
              </p:spPr>
              <p:txBody>
                <a:bodyPr wrap="none" anchor="ctr"/>
                <a:lstStyle/>
                <a:p>
                  <a:endParaRPr lang="en-US"/>
                </a:p>
              </p:txBody>
            </p:sp>
            <p:sp>
              <p:nvSpPr>
                <p:cNvPr id="14357"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58"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p:spPr>
              <p:txBody>
                <a:bodyPr wrap="none" anchor="ctr"/>
                <a:lstStyle/>
                <a:p>
                  <a:pPr algn="ctr"/>
                  <a:r>
                    <a:rPr lang="en-US" sz="1600" b="0">
                      <a:latin typeface="Times New Roman" pitchFamily="18" charset="0"/>
                    </a:rPr>
                    <a:t>Cheat</a:t>
                  </a:r>
                  <a:endParaRPr lang="en-US" sz="2400" b="0">
                    <a:latin typeface="Times New Roman" pitchFamily="18" charset="0"/>
                  </a:endParaRPr>
                </a:p>
              </p:txBody>
            </p:sp>
            <p:sp>
              <p:nvSpPr>
                <p:cNvPr id="14359" name="Text Box 50"/>
                <p:cNvSpPr txBox="1">
                  <a:spLocks noChangeArrowheads="1"/>
                </p:cNvSpPr>
                <p:nvPr/>
              </p:nvSpPr>
              <p:spPr bwMode="auto">
                <a:xfrm>
                  <a:off x="2094" y="2765"/>
                  <a:ext cx="594" cy="326"/>
                </a:xfrm>
                <a:prstGeom prst="rect">
                  <a:avLst/>
                </a:prstGeom>
                <a:noFill/>
                <a:ln w="9525">
                  <a:noFill/>
                  <a:miter lim="800000"/>
                  <a:headEnd/>
                  <a:tailEnd/>
                </a:ln>
              </p:spPr>
              <p:txBody>
                <a:bodyPr wrap="none" anchor="ctr">
                  <a:spAutoFit/>
                </a:bodyPr>
                <a:lstStyle/>
                <a:p>
                  <a:pPr algn="ctr"/>
                  <a:r>
                    <a:rPr lang="en-US">
                      <a:solidFill>
                        <a:srgbClr val="0066FF"/>
                      </a:solidFill>
                    </a:rPr>
                    <a:t>Single,</a:t>
                  </a:r>
                </a:p>
                <a:p>
                  <a:pPr algn="ctr"/>
                  <a:r>
                    <a:rPr lang="en-US">
                      <a:solidFill>
                        <a:srgbClr val="0066FF"/>
                      </a:solidFill>
                    </a:rPr>
                    <a:t>Divorced</a:t>
                  </a:r>
                  <a:endParaRPr lang="en-US" sz="1800" b="0"/>
                </a:p>
              </p:txBody>
            </p:sp>
          </p:grpSp>
          <p:sp>
            <p:nvSpPr>
              <p:cNvPr id="14347" name="Text Box 51"/>
              <p:cNvSpPr txBox="1">
                <a:spLocks noChangeArrowheads="1"/>
              </p:cNvSpPr>
              <p:nvPr/>
            </p:nvSpPr>
            <p:spPr bwMode="auto">
              <a:xfrm>
                <a:off x="3168" y="2688"/>
                <a:ext cx="520" cy="192"/>
              </a:xfrm>
              <a:prstGeom prst="rect">
                <a:avLst/>
              </a:prstGeom>
              <a:noFill/>
              <a:ln w="9525">
                <a:noFill/>
                <a:miter lim="800000"/>
                <a:headEnd/>
                <a:tailEnd/>
              </a:ln>
            </p:spPr>
            <p:txBody>
              <a:bodyPr wrap="none" anchor="ctr">
                <a:spAutoFit/>
              </a:bodyPr>
              <a:lstStyle/>
              <a:p>
                <a:pPr algn="ctr"/>
                <a:r>
                  <a:rPr lang="en-US">
                    <a:solidFill>
                      <a:srgbClr val="0066FF"/>
                    </a:solidFill>
                  </a:rPr>
                  <a:t>Married</a:t>
                </a:r>
                <a:endParaRPr lang="en-US" sz="1800" b="0">
                  <a:solidFill>
                    <a:srgbClr val="0066FF"/>
                  </a:solidFill>
                </a:endParaRPr>
              </a:p>
            </p:txBody>
          </p:sp>
        </p:grpSp>
        <p:sp>
          <p:nvSpPr>
            <p:cNvPr id="14345"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p:spPr>
          <p:txBody>
            <a:bodyPr wrap="none" anchor="ctr"/>
            <a:lstStyle/>
            <a:p>
              <a:endParaRPr lang="en-US"/>
            </a:p>
          </p:txBody>
        </p:sp>
      </p:grpSp>
      <p:graphicFrame>
        <p:nvGraphicFramePr>
          <p:cNvPr id="14338" name="Object 53"/>
          <p:cNvGraphicFramePr>
            <a:graphicFrameLocks noChangeAspect="1"/>
          </p:cNvGraphicFramePr>
          <p:nvPr/>
        </p:nvGraphicFramePr>
        <p:xfrm>
          <a:off x="5562600" y="228600"/>
          <a:ext cx="3413125" cy="3687763"/>
        </p:xfrm>
        <a:graphic>
          <a:graphicData uri="http://schemas.openxmlformats.org/presentationml/2006/ole">
            <p:oleObj spid="_x0000_s14338" name="Document" r:id="rId3" imgW="5405040" imgH="578160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smtClean="0"/>
              <a:t>Tree Induction</a:t>
            </a:r>
          </a:p>
        </p:txBody>
      </p:sp>
      <p:sp>
        <p:nvSpPr>
          <p:cNvPr id="54275" name="Rectangle 7"/>
          <p:cNvSpPr>
            <a:spLocks noGrp="1" noChangeArrowheads="1"/>
          </p:cNvSpPr>
          <p:nvPr>
            <p:ph type="body" idx="1"/>
          </p:nvPr>
        </p:nvSpPr>
        <p:spPr/>
        <p:txBody>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Tree Induction</a:t>
            </a:r>
          </a:p>
        </p:txBody>
      </p:sp>
      <p:sp>
        <p:nvSpPr>
          <p:cNvPr id="55299" name="Rectangle 3"/>
          <p:cNvSpPr>
            <a:spLocks noGrp="1" noChangeArrowheads="1"/>
          </p:cNvSpPr>
          <p:nvPr>
            <p:ph type="body" idx="1"/>
          </p:nvPr>
        </p:nvSpPr>
        <p:spPr/>
        <p:txBody>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solidFill>
                  <a:srgbClr val="FF0000"/>
                </a:solidFill>
              </a:rPr>
              <a:t>How to specify the attribute test condition?</a:t>
            </a:r>
          </a:p>
          <a:p>
            <a:pPr lvl="2"/>
            <a:r>
              <a:rPr lang="en-US" smtClean="0"/>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How to Specify Test Condition?</a:t>
            </a:r>
          </a:p>
        </p:txBody>
      </p:sp>
      <p:sp>
        <p:nvSpPr>
          <p:cNvPr id="56323" name="Rectangle 3"/>
          <p:cNvSpPr>
            <a:spLocks noGrp="1" noChangeArrowheads="1"/>
          </p:cNvSpPr>
          <p:nvPr>
            <p:ph type="body" idx="1"/>
          </p:nvPr>
        </p:nvSpPr>
        <p:spPr/>
        <p:txBody>
          <a:bodyPr/>
          <a:lstStyle/>
          <a:p>
            <a:r>
              <a:rPr lang="en-US" smtClean="0"/>
              <a:t>Depends on attribute types</a:t>
            </a:r>
          </a:p>
          <a:p>
            <a:pPr lvl="1"/>
            <a:r>
              <a:rPr lang="en-US" smtClean="0"/>
              <a:t>Nominal</a:t>
            </a:r>
          </a:p>
          <a:p>
            <a:pPr lvl="1"/>
            <a:r>
              <a:rPr lang="en-US" smtClean="0"/>
              <a:t>Ordinal</a:t>
            </a:r>
          </a:p>
          <a:p>
            <a:pPr lvl="1"/>
            <a:r>
              <a:rPr lang="en-US" smtClean="0"/>
              <a:t>Continuous</a:t>
            </a:r>
          </a:p>
          <a:p>
            <a:pPr lvl="1"/>
            <a:endParaRPr lang="en-US" smtClean="0"/>
          </a:p>
          <a:p>
            <a:r>
              <a:rPr lang="en-US" smtClean="0"/>
              <a:t>Depends on number of ways to split</a:t>
            </a:r>
          </a:p>
          <a:p>
            <a:pPr lvl="1"/>
            <a:r>
              <a:rPr lang="en-US" smtClean="0"/>
              <a:t>2-way split</a:t>
            </a:r>
          </a:p>
          <a:p>
            <a:pPr lvl="1"/>
            <a:r>
              <a:rPr lang="en-US" smtClean="0"/>
              <a:t>Multi-way split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8610600" cy="533400"/>
          </a:xfrm>
        </p:spPr>
        <p:txBody>
          <a:bodyPr/>
          <a:lstStyle/>
          <a:p>
            <a:r>
              <a:rPr lang="en-US" smtClean="0"/>
              <a:t>Splitting Based on Nominal Attributes</a:t>
            </a:r>
          </a:p>
        </p:txBody>
      </p:sp>
      <p:sp>
        <p:nvSpPr>
          <p:cNvPr id="57347" name="Rectangle 3"/>
          <p:cNvSpPr>
            <a:spLocks noGrp="1" noChangeArrowheads="1"/>
          </p:cNvSpPr>
          <p:nvPr>
            <p:ph type="body" idx="1"/>
          </p:nvPr>
        </p:nvSpPr>
        <p:spPr>
          <a:xfrm>
            <a:off x="457200" y="1219200"/>
            <a:ext cx="8382000" cy="3733800"/>
          </a:xfrm>
        </p:spPr>
        <p:txBody>
          <a:bodyPr/>
          <a:lstStyle/>
          <a:p>
            <a:pPr marL="342900" indent="-342900"/>
            <a:r>
              <a:rPr lang="en-US" smtClean="0">
                <a:solidFill>
                  <a:srgbClr val="FF0000"/>
                </a:solidFill>
              </a:rPr>
              <a:t>Multi-way split:</a:t>
            </a:r>
            <a:r>
              <a:rPr lang="en-US" smtClean="0"/>
              <a:t> Use as many partitions as distinct values. </a:t>
            </a:r>
          </a:p>
          <a:p>
            <a:pPr marL="342900" indent="-342900"/>
            <a:endParaRPr lang="en-US" smtClean="0"/>
          </a:p>
          <a:p>
            <a:pPr marL="342900" indent="-342900"/>
            <a:endParaRPr lang="en-US" smtClean="0"/>
          </a:p>
          <a:p>
            <a:pPr marL="342900" indent="-342900"/>
            <a:endParaRPr lang="en-US" smtClean="0"/>
          </a:p>
          <a:p>
            <a:pPr marL="342900" indent="-342900"/>
            <a:r>
              <a:rPr lang="en-US" smtClean="0">
                <a:solidFill>
                  <a:srgbClr val="FF0000"/>
                </a:solidFill>
              </a:rPr>
              <a:t>Binary split:</a:t>
            </a:r>
            <a:r>
              <a:rPr lang="en-US" smtClean="0"/>
              <a:t>  Divides values into two subsets. </a:t>
            </a:r>
            <a:br>
              <a:rPr lang="en-US" smtClean="0"/>
            </a:br>
            <a:r>
              <a:rPr lang="en-US" smtClean="0"/>
              <a:t>		      Need to find optimal partitioning.</a:t>
            </a:r>
            <a:endParaRPr lang="en-US" sz="3600" smtClean="0"/>
          </a:p>
        </p:txBody>
      </p:sp>
      <p:grpSp>
        <p:nvGrpSpPr>
          <p:cNvPr id="57348" name="Group 4"/>
          <p:cNvGrpSpPr>
            <a:grpSpLocks/>
          </p:cNvGrpSpPr>
          <p:nvPr/>
        </p:nvGrpSpPr>
        <p:grpSpPr bwMode="auto">
          <a:xfrm>
            <a:off x="2895600" y="2133600"/>
            <a:ext cx="2546350" cy="946150"/>
            <a:chOff x="1824" y="1680"/>
            <a:chExt cx="1604" cy="596"/>
          </a:xfrm>
        </p:grpSpPr>
        <p:sp>
          <p:nvSpPr>
            <p:cNvPr id="57362"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57363" name="Line 6"/>
            <p:cNvSpPr>
              <a:spLocks noChangeShapeType="1"/>
            </p:cNvSpPr>
            <p:nvPr/>
          </p:nvSpPr>
          <p:spPr bwMode="auto">
            <a:xfrm flipH="1">
              <a:off x="2064" y="1968"/>
              <a:ext cx="576" cy="144"/>
            </a:xfrm>
            <a:prstGeom prst="line">
              <a:avLst/>
            </a:prstGeom>
            <a:noFill/>
            <a:ln w="9525">
              <a:solidFill>
                <a:schemeClr val="tx1"/>
              </a:solidFill>
              <a:round/>
              <a:headEnd/>
              <a:tailEnd/>
            </a:ln>
          </p:spPr>
          <p:txBody>
            <a:bodyPr wrap="none" anchor="ctr"/>
            <a:lstStyle/>
            <a:p>
              <a:endParaRPr lang="en-US"/>
            </a:p>
          </p:txBody>
        </p:sp>
        <p:sp>
          <p:nvSpPr>
            <p:cNvPr id="57364" name="Line 7"/>
            <p:cNvSpPr>
              <a:spLocks noChangeShapeType="1"/>
            </p:cNvSpPr>
            <p:nvPr/>
          </p:nvSpPr>
          <p:spPr bwMode="auto">
            <a:xfrm>
              <a:off x="2640" y="1968"/>
              <a:ext cx="0" cy="288"/>
            </a:xfrm>
            <a:prstGeom prst="line">
              <a:avLst/>
            </a:prstGeom>
            <a:noFill/>
            <a:ln w="9525">
              <a:solidFill>
                <a:schemeClr val="tx1"/>
              </a:solidFill>
              <a:round/>
              <a:headEnd/>
              <a:tailEnd/>
            </a:ln>
          </p:spPr>
          <p:txBody>
            <a:bodyPr wrap="none" anchor="ctr"/>
            <a:lstStyle/>
            <a:p>
              <a:endParaRPr lang="en-US"/>
            </a:p>
          </p:txBody>
        </p:sp>
        <p:sp>
          <p:nvSpPr>
            <p:cNvPr id="57365" name="Line 8"/>
            <p:cNvSpPr>
              <a:spLocks noChangeShapeType="1"/>
            </p:cNvSpPr>
            <p:nvPr/>
          </p:nvSpPr>
          <p:spPr bwMode="auto">
            <a:xfrm>
              <a:off x="2640" y="1968"/>
              <a:ext cx="576" cy="144"/>
            </a:xfrm>
            <a:prstGeom prst="line">
              <a:avLst/>
            </a:prstGeom>
            <a:noFill/>
            <a:ln w="9525">
              <a:solidFill>
                <a:schemeClr val="tx1"/>
              </a:solidFill>
              <a:round/>
              <a:headEnd/>
              <a:tailEnd/>
            </a:ln>
          </p:spPr>
          <p:txBody>
            <a:bodyPr wrap="none" anchor="ctr"/>
            <a:lstStyle/>
            <a:p>
              <a:endParaRPr lang="en-US"/>
            </a:p>
          </p:txBody>
        </p:sp>
        <p:sp>
          <p:nvSpPr>
            <p:cNvPr id="57366" name="Text Box 9"/>
            <p:cNvSpPr txBox="1">
              <a:spLocks noChangeArrowheads="1"/>
            </p:cNvSpPr>
            <p:nvPr/>
          </p:nvSpPr>
          <p:spPr bwMode="auto">
            <a:xfrm>
              <a:off x="1824" y="1872"/>
              <a:ext cx="492" cy="212"/>
            </a:xfrm>
            <a:prstGeom prst="rect">
              <a:avLst/>
            </a:prstGeom>
            <a:noFill/>
            <a:ln w="9525">
              <a:noFill/>
              <a:miter lim="800000"/>
              <a:headEnd/>
              <a:tailEnd/>
            </a:ln>
          </p:spPr>
          <p:txBody>
            <a:bodyPr wrap="none" anchor="ctr">
              <a:spAutoFit/>
            </a:bodyPr>
            <a:lstStyle/>
            <a:p>
              <a:pPr algn="ctr"/>
              <a:r>
                <a:rPr lang="en-US" sz="1600" b="0"/>
                <a:t>Family</a:t>
              </a:r>
            </a:p>
          </p:txBody>
        </p:sp>
        <p:sp>
          <p:nvSpPr>
            <p:cNvPr id="57367" name="Text Box 10"/>
            <p:cNvSpPr txBox="1">
              <a:spLocks noChangeArrowheads="1"/>
            </p:cNvSpPr>
            <p:nvPr/>
          </p:nvSpPr>
          <p:spPr bwMode="auto">
            <a:xfrm>
              <a:off x="2208" y="2064"/>
              <a:ext cx="486" cy="212"/>
            </a:xfrm>
            <a:prstGeom prst="rect">
              <a:avLst/>
            </a:prstGeom>
            <a:noFill/>
            <a:ln w="9525">
              <a:noFill/>
              <a:miter lim="800000"/>
              <a:headEnd/>
              <a:tailEnd/>
            </a:ln>
          </p:spPr>
          <p:txBody>
            <a:bodyPr wrap="none" anchor="ctr">
              <a:spAutoFit/>
            </a:bodyPr>
            <a:lstStyle/>
            <a:p>
              <a:pPr algn="ctr"/>
              <a:r>
                <a:rPr lang="en-US" sz="1600" b="0"/>
                <a:t>Sports</a:t>
              </a:r>
            </a:p>
          </p:txBody>
        </p:sp>
        <p:sp>
          <p:nvSpPr>
            <p:cNvPr id="57368" name="Text Box 11"/>
            <p:cNvSpPr txBox="1">
              <a:spLocks noChangeArrowheads="1"/>
            </p:cNvSpPr>
            <p:nvPr/>
          </p:nvSpPr>
          <p:spPr bwMode="auto">
            <a:xfrm>
              <a:off x="2928" y="1872"/>
              <a:ext cx="500" cy="212"/>
            </a:xfrm>
            <a:prstGeom prst="rect">
              <a:avLst/>
            </a:prstGeom>
            <a:noFill/>
            <a:ln w="9525">
              <a:noFill/>
              <a:miter lim="800000"/>
              <a:headEnd/>
              <a:tailEnd/>
            </a:ln>
          </p:spPr>
          <p:txBody>
            <a:bodyPr wrap="none" anchor="ctr">
              <a:spAutoFit/>
            </a:bodyPr>
            <a:lstStyle/>
            <a:p>
              <a:pPr algn="ctr"/>
              <a:r>
                <a:rPr lang="en-US" sz="1600" b="0"/>
                <a:t>Luxury</a:t>
              </a:r>
            </a:p>
          </p:txBody>
        </p:sp>
      </p:grpSp>
      <p:grpSp>
        <p:nvGrpSpPr>
          <p:cNvPr id="57349" name="Group 12"/>
          <p:cNvGrpSpPr>
            <a:grpSpLocks/>
          </p:cNvGrpSpPr>
          <p:nvPr/>
        </p:nvGrpSpPr>
        <p:grpSpPr bwMode="auto">
          <a:xfrm>
            <a:off x="5562600" y="4876800"/>
            <a:ext cx="2752725" cy="914400"/>
            <a:chOff x="3552" y="3216"/>
            <a:chExt cx="1734" cy="576"/>
          </a:xfrm>
        </p:grpSpPr>
        <p:sp>
          <p:nvSpPr>
            <p:cNvPr id="5735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57358" name="Line 14"/>
            <p:cNvSpPr>
              <a:spLocks noChangeShapeType="1"/>
            </p:cNvSpPr>
            <p:nvPr/>
          </p:nvSpPr>
          <p:spPr bwMode="auto">
            <a:xfrm flipH="1">
              <a:off x="3946" y="3504"/>
              <a:ext cx="528" cy="240"/>
            </a:xfrm>
            <a:prstGeom prst="line">
              <a:avLst/>
            </a:prstGeom>
            <a:noFill/>
            <a:ln w="9525">
              <a:solidFill>
                <a:schemeClr val="tx1"/>
              </a:solidFill>
              <a:round/>
              <a:headEnd/>
              <a:tailEnd/>
            </a:ln>
          </p:spPr>
          <p:txBody>
            <a:bodyPr wrap="none" anchor="ctr"/>
            <a:lstStyle/>
            <a:p>
              <a:endParaRPr lang="en-US"/>
            </a:p>
          </p:txBody>
        </p:sp>
        <p:sp>
          <p:nvSpPr>
            <p:cNvPr id="57359" name="Line 15"/>
            <p:cNvSpPr>
              <a:spLocks noChangeShapeType="1"/>
            </p:cNvSpPr>
            <p:nvPr/>
          </p:nvSpPr>
          <p:spPr bwMode="auto">
            <a:xfrm>
              <a:off x="4474" y="3504"/>
              <a:ext cx="480" cy="288"/>
            </a:xfrm>
            <a:prstGeom prst="line">
              <a:avLst/>
            </a:prstGeom>
            <a:noFill/>
            <a:ln w="9525">
              <a:solidFill>
                <a:schemeClr val="tx1"/>
              </a:solidFill>
              <a:round/>
              <a:headEnd/>
              <a:tailEnd/>
            </a:ln>
          </p:spPr>
          <p:txBody>
            <a:bodyPr wrap="none" anchor="ctr"/>
            <a:lstStyle/>
            <a:p>
              <a:endParaRPr lang="en-US"/>
            </a:p>
          </p:txBody>
        </p:sp>
        <p:sp>
          <p:nvSpPr>
            <p:cNvPr id="57360" name="Text Box 16"/>
            <p:cNvSpPr txBox="1">
              <a:spLocks noChangeArrowheads="1"/>
            </p:cNvSpPr>
            <p:nvPr/>
          </p:nvSpPr>
          <p:spPr bwMode="auto">
            <a:xfrm>
              <a:off x="3552" y="3360"/>
              <a:ext cx="607" cy="366"/>
            </a:xfrm>
            <a:prstGeom prst="rect">
              <a:avLst/>
            </a:prstGeom>
            <a:noFill/>
            <a:ln w="9525">
              <a:noFill/>
              <a:miter lim="800000"/>
              <a:headEnd/>
              <a:tailEnd/>
            </a:ln>
          </p:spPr>
          <p:txBody>
            <a:bodyPr wrap="none" anchor="ctr">
              <a:spAutoFit/>
            </a:bodyPr>
            <a:lstStyle/>
            <a:p>
              <a:pPr algn="ctr"/>
              <a:r>
                <a:rPr lang="en-US" sz="1600" b="0"/>
                <a:t>{Family, </a:t>
              </a:r>
              <a:br>
                <a:rPr lang="en-US" sz="1600" b="0"/>
              </a:br>
              <a:r>
                <a:rPr lang="en-US" sz="1600" b="0"/>
                <a:t>Luxury}</a:t>
              </a:r>
            </a:p>
          </p:txBody>
        </p:sp>
        <p:sp>
          <p:nvSpPr>
            <p:cNvPr id="57361" name="Text Box 17"/>
            <p:cNvSpPr txBox="1">
              <a:spLocks noChangeArrowheads="1"/>
            </p:cNvSpPr>
            <p:nvPr/>
          </p:nvSpPr>
          <p:spPr bwMode="auto">
            <a:xfrm>
              <a:off x="4714" y="3456"/>
              <a:ext cx="572" cy="212"/>
            </a:xfrm>
            <a:prstGeom prst="rect">
              <a:avLst/>
            </a:prstGeom>
            <a:noFill/>
            <a:ln w="9525">
              <a:noFill/>
              <a:miter lim="800000"/>
              <a:headEnd/>
              <a:tailEnd/>
            </a:ln>
          </p:spPr>
          <p:txBody>
            <a:bodyPr wrap="none" anchor="ctr">
              <a:spAutoFit/>
            </a:bodyPr>
            <a:lstStyle/>
            <a:p>
              <a:pPr algn="ctr"/>
              <a:r>
                <a:rPr lang="en-US" sz="1600" b="0"/>
                <a:t>{Sports}</a:t>
              </a:r>
            </a:p>
          </p:txBody>
        </p:sp>
      </p:grpSp>
      <p:grpSp>
        <p:nvGrpSpPr>
          <p:cNvPr id="57350" name="Group 18"/>
          <p:cNvGrpSpPr>
            <a:grpSpLocks/>
          </p:cNvGrpSpPr>
          <p:nvPr/>
        </p:nvGrpSpPr>
        <p:grpSpPr bwMode="auto">
          <a:xfrm>
            <a:off x="685800" y="4876800"/>
            <a:ext cx="2905125" cy="914400"/>
            <a:chOff x="768" y="3216"/>
            <a:chExt cx="1830" cy="576"/>
          </a:xfrm>
        </p:grpSpPr>
        <p:sp>
          <p:nvSpPr>
            <p:cNvPr id="5735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57353" name="Line 20"/>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7354" name="Line 21"/>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7355" name="Text Box 22"/>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{Sports, Luxury}</a:t>
              </a:r>
            </a:p>
          </p:txBody>
        </p:sp>
        <p:sp>
          <p:nvSpPr>
            <p:cNvPr id="57356" name="Text Box 23"/>
            <p:cNvSpPr txBox="1">
              <a:spLocks noChangeArrowheads="1"/>
            </p:cNvSpPr>
            <p:nvPr/>
          </p:nvSpPr>
          <p:spPr bwMode="auto">
            <a:xfrm>
              <a:off x="2020" y="3456"/>
              <a:ext cx="578" cy="212"/>
            </a:xfrm>
            <a:prstGeom prst="rect">
              <a:avLst/>
            </a:prstGeom>
            <a:noFill/>
            <a:ln w="9525">
              <a:noFill/>
              <a:miter lim="800000"/>
              <a:headEnd/>
              <a:tailEnd/>
            </a:ln>
          </p:spPr>
          <p:txBody>
            <a:bodyPr wrap="none" anchor="ctr">
              <a:spAutoFit/>
            </a:bodyPr>
            <a:lstStyle/>
            <a:p>
              <a:pPr algn="ctr"/>
              <a:r>
                <a:rPr lang="en-US" sz="1600" b="0"/>
                <a:t>{Family}</a:t>
              </a:r>
            </a:p>
          </p:txBody>
        </p:sp>
      </p:grpSp>
      <p:sp>
        <p:nvSpPr>
          <p:cNvPr id="57351" name="Text Box 24"/>
          <p:cNvSpPr txBox="1">
            <a:spLocks noChangeArrowheads="1"/>
          </p:cNvSpPr>
          <p:nvPr/>
        </p:nvSpPr>
        <p:spPr bwMode="auto">
          <a:xfrm>
            <a:off x="4191000" y="5105400"/>
            <a:ext cx="608013" cy="457200"/>
          </a:xfrm>
          <a:prstGeom prst="rect">
            <a:avLst/>
          </a:prstGeom>
          <a:noFill/>
          <a:ln w="9525">
            <a:noFill/>
            <a:miter lim="800000"/>
            <a:headEnd/>
            <a:tailEnd/>
          </a:ln>
        </p:spPr>
        <p:txBody>
          <a:bodyPr wrap="none" anchor="ctr">
            <a:spAutoFit/>
          </a:bodyPr>
          <a:lstStyle/>
          <a:p>
            <a:pPr algn="ctr"/>
            <a:r>
              <a:rPr lang="en-US" sz="2400" b="0">
                <a:latin typeface="Times New Roman" pitchFamily="18" charset="0"/>
              </a:rPr>
              <a:t>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0"/>
          <p:cNvSpPr>
            <a:spLocks noGrp="1" noChangeArrowheads="1"/>
          </p:cNvSpPr>
          <p:nvPr>
            <p:ph type="body" idx="1"/>
          </p:nvPr>
        </p:nvSpPr>
        <p:spPr>
          <a:xfrm>
            <a:off x="381000" y="1066800"/>
            <a:ext cx="8382000" cy="5257800"/>
          </a:xfrm>
          <a:noFill/>
        </p:spPr>
        <p:txBody>
          <a:bodyPr/>
          <a:lstStyle/>
          <a:p>
            <a:pPr marL="342900" indent="-342900"/>
            <a:r>
              <a:rPr lang="en-US" smtClean="0">
                <a:solidFill>
                  <a:srgbClr val="FF0000"/>
                </a:solidFill>
              </a:rPr>
              <a:t>Multi-way split:</a:t>
            </a:r>
            <a:r>
              <a:rPr lang="en-US" smtClean="0"/>
              <a:t> Use as many partitions as distinct values. </a:t>
            </a:r>
          </a:p>
          <a:p>
            <a:pPr marL="342900" indent="-342900"/>
            <a:endParaRPr lang="en-US" smtClean="0"/>
          </a:p>
          <a:p>
            <a:pPr marL="342900" indent="-342900"/>
            <a:endParaRPr lang="en-US" smtClean="0"/>
          </a:p>
          <a:p>
            <a:pPr lvl="4"/>
            <a:endParaRPr lang="en-US" sz="1200" smtClean="0">
              <a:solidFill>
                <a:srgbClr val="FF0000"/>
              </a:solidFill>
            </a:endParaRPr>
          </a:p>
          <a:p>
            <a:pPr marL="342900" indent="-342900"/>
            <a:r>
              <a:rPr lang="en-US" smtClean="0">
                <a:solidFill>
                  <a:srgbClr val="FF0000"/>
                </a:solidFill>
              </a:rPr>
              <a:t>Binary split:</a:t>
            </a:r>
            <a:r>
              <a:rPr lang="en-US" smtClean="0"/>
              <a:t>  Divides values into two subsets. </a:t>
            </a:r>
            <a:br>
              <a:rPr lang="en-US" smtClean="0"/>
            </a:br>
            <a:r>
              <a:rPr lang="en-US" smtClean="0"/>
              <a:t>		      Need to find optimal partitioning.</a:t>
            </a:r>
          </a:p>
          <a:p>
            <a:pPr marL="342900" indent="-342900"/>
            <a:endParaRPr lang="en-US" smtClean="0"/>
          </a:p>
          <a:p>
            <a:pPr marL="342900" indent="-342900"/>
            <a:endParaRPr lang="en-US" smtClean="0"/>
          </a:p>
          <a:p>
            <a:pPr marL="342900" indent="-342900"/>
            <a:endParaRPr lang="en-US" smtClean="0"/>
          </a:p>
          <a:p>
            <a:pPr marL="342900" indent="-342900"/>
            <a:r>
              <a:rPr lang="en-US" smtClean="0"/>
              <a:t>What about this split?</a:t>
            </a:r>
            <a:endParaRPr lang="en-US" sz="3600" smtClean="0"/>
          </a:p>
        </p:txBody>
      </p:sp>
      <p:sp>
        <p:nvSpPr>
          <p:cNvPr id="58371" name="Rectangle 27"/>
          <p:cNvSpPr>
            <a:spLocks noGrp="1" noChangeArrowheads="1"/>
          </p:cNvSpPr>
          <p:nvPr>
            <p:ph type="title"/>
          </p:nvPr>
        </p:nvSpPr>
        <p:spPr/>
        <p:txBody>
          <a:bodyPr/>
          <a:lstStyle/>
          <a:p>
            <a:r>
              <a:rPr lang="en-US" smtClean="0"/>
              <a:t>Splitting Based on Ordinal Attributes</a:t>
            </a:r>
          </a:p>
        </p:txBody>
      </p:sp>
      <p:grpSp>
        <p:nvGrpSpPr>
          <p:cNvPr id="58372" name="Group 26"/>
          <p:cNvGrpSpPr>
            <a:grpSpLocks/>
          </p:cNvGrpSpPr>
          <p:nvPr/>
        </p:nvGrpSpPr>
        <p:grpSpPr bwMode="auto">
          <a:xfrm>
            <a:off x="2971800" y="2057400"/>
            <a:ext cx="2457450" cy="946150"/>
            <a:chOff x="1853" y="1248"/>
            <a:chExt cx="1548" cy="596"/>
          </a:xfrm>
        </p:grpSpPr>
        <p:sp>
          <p:nvSpPr>
            <p:cNvPr id="58392"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58393" name="Line 6"/>
            <p:cNvSpPr>
              <a:spLocks noChangeShapeType="1"/>
            </p:cNvSpPr>
            <p:nvPr/>
          </p:nvSpPr>
          <p:spPr bwMode="auto">
            <a:xfrm flipH="1">
              <a:off x="2064" y="1536"/>
              <a:ext cx="576" cy="144"/>
            </a:xfrm>
            <a:prstGeom prst="line">
              <a:avLst/>
            </a:prstGeom>
            <a:noFill/>
            <a:ln w="9525">
              <a:solidFill>
                <a:schemeClr val="tx1"/>
              </a:solidFill>
              <a:round/>
              <a:headEnd/>
              <a:tailEnd/>
            </a:ln>
          </p:spPr>
          <p:txBody>
            <a:bodyPr wrap="none" anchor="ctr"/>
            <a:lstStyle/>
            <a:p>
              <a:endParaRPr lang="en-US"/>
            </a:p>
          </p:txBody>
        </p:sp>
        <p:sp>
          <p:nvSpPr>
            <p:cNvPr id="58394" name="Line 7"/>
            <p:cNvSpPr>
              <a:spLocks noChangeShapeType="1"/>
            </p:cNvSpPr>
            <p:nvPr/>
          </p:nvSpPr>
          <p:spPr bwMode="auto">
            <a:xfrm>
              <a:off x="2640" y="1536"/>
              <a:ext cx="0" cy="288"/>
            </a:xfrm>
            <a:prstGeom prst="line">
              <a:avLst/>
            </a:prstGeom>
            <a:noFill/>
            <a:ln w="9525">
              <a:solidFill>
                <a:schemeClr val="tx1"/>
              </a:solidFill>
              <a:round/>
              <a:headEnd/>
              <a:tailEnd/>
            </a:ln>
          </p:spPr>
          <p:txBody>
            <a:bodyPr wrap="none" anchor="ctr"/>
            <a:lstStyle/>
            <a:p>
              <a:endParaRPr lang="en-US"/>
            </a:p>
          </p:txBody>
        </p:sp>
        <p:sp>
          <p:nvSpPr>
            <p:cNvPr id="58395" name="Line 8"/>
            <p:cNvSpPr>
              <a:spLocks noChangeShapeType="1"/>
            </p:cNvSpPr>
            <p:nvPr/>
          </p:nvSpPr>
          <p:spPr bwMode="auto">
            <a:xfrm>
              <a:off x="2640" y="1536"/>
              <a:ext cx="576" cy="144"/>
            </a:xfrm>
            <a:prstGeom prst="line">
              <a:avLst/>
            </a:prstGeom>
            <a:noFill/>
            <a:ln w="9525">
              <a:solidFill>
                <a:schemeClr val="tx1"/>
              </a:solidFill>
              <a:round/>
              <a:headEnd/>
              <a:tailEnd/>
            </a:ln>
          </p:spPr>
          <p:txBody>
            <a:bodyPr wrap="none" anchor="ctr"/>
            <a:lstStyle/>
            <a:p>
              <a:endParaRPr lang="en-US"/>
            </a:p>
          </p:txBody>
        </p:sp>
        <p:sp>
          <p:nvSpPr>
            <p:cNvPr id="58396" name="Text Box 9"/>
            <p:cNvSpPr txBox="1">
              <a:spLocks noChangeArrowheads="1"/>
            </p:cNvSpPr>
            <p:nvPr/>
          </p:nvSpPr>
          <p:spPr bwMode="auto">
            <a:xfrm>
              <a:off x="1853" y="1440"/>
              <a:ext cx="435" cy="212"/>
            </a:xfrm>
            <a:prstGeom prst="rect">
              <a:avLst/>
            </a:prstGeom>
            <a:noFill/>
            <a:ln w="9525">
              <a:noFill/>
              <a:miter lim="800000"/>
              <a:headEnd/>
              <a:tailEnd/>
            </a:ln>
          </p:spPr>
          <p:txBody>
            <a:bodyPr wrap="none" anchor="ctr">
              <a:spAutoFit/>
            </a:bodyPr>
            <a:lstStyle/>
            <a:p>
              <a:pPr algn="ctr"/>
              <a:r>
                <a:rPr lang="en-US" sz="1600" b="0"/>
                <a:t>Small</a:t>
              </a:r>
            </a:p>
          </p:txBody>
        </p:sp>
        <p:sp>
          <p:nvSpPr>
            <p:cNvPr id="58397" name="Text Box 10"/>
            <p:cNvSpPr txBox="1">
              <a:spLocks noChangeArrowheads="1"/>
            </p:cNvSpPr>
            <p:nvPr/>
          </p:nvSpPr>
          <p:spPr bwMode="auto">
            <a:xfrm>
              <a:off x="2167" y="1632"/>
              <a:ext cx="571" cy="212"/>
            </a:xfrm>
            <a:prstGeom prst="rect">
              <a:avLst/>
            </a:prstGeom>
            <a:noFill/>
            <a:ln w="9525">
              <a:noFill/>
              <a:miter lim="800000"/>
              <a:headEnd/>
              <a:tailEnd/>
            </a:ln>
          </p:spPr>
          <p:txBody>
            <a:bodyPr wrap="none" anchor="ctr">
              <a:spAutoFit/>
            </a:bodyPr>
            <a:lstStyle/>
            <a:p>
              <a:pPr algn="ctr"/>
              <a:r>
                <a:rPr lang="en-US" sz="1600" b="0"/>
                <a:t>Medium</a:t>
              </a:r>
            </a:p>
          </p:txBody>
        </p:sp>
        <p:sp>
          <p:nvSpPr>
            <p:cNvPr id="58398" name="Text Box 11"/>
            <p:cNvSpPr txBox="1">
              <a:spLocks noChangeArrowheads="1"/>
            </p:cNvSpPr>
            <p:nvPr/>
          </p:nvSpPr>
          <p:spPr bwMode="auto">
            <a:xfrm>
              <a:off x="2958" y="1440"/>
              <a:ext cx="443" cy="212"/>
            </a:xfrm>
            <a:prstGeom prst="rect">
              <a:avLst/>
            </a:prstGeom>
            <a:noFill/>
            <a:ln w="9525">
              <a:noFill/>
              <a:miter lim="800000"/>
              <a:headEnd/>
              <a:tailEnd/>
            </a:ln>
          </p:spPr>
          <p:txBody>
            <a:bodyPr wrap="none" anchor="ctr">
              <a:spAutoFit/>
            </a:bodyPr>
            <a:lstStyle/>
            <a:p>
              <a:pPr algn="ctr"/>
              <a:r>
                <a:rPr lang="en-US" sz="1600" b="0"/>
                <a:t>Large</a:t>
              </a:r>
            </a:p>
          </p:txBody>
        </p:sp>
      </p:grpSp>
      <p:grpSp>
        <p:nvGrpSpPr>
          <p:cNvPr id="58373" name="Group 12"/>
          <p:cNvGrpSpPr>
            <a:grpSpLocks/>
          </p:cNvGrpSpPr>
          <p:nvPr/>
        </p:nvGrpSpPr>
        <p:grpSpPr bwMode="auto">
          <a:xfrm>
            <a:off x="5562600" y="4267200"/>
            <a:ext cx="2774950" cy="914400"/>
            <a:chOff x="3513" y="3216"/>
            <a:chExt cx="1748" cy="576"/>
          </a:xfrm>
        </p:grpSpPr>
        <p:sp>
          <p:nvSpPr>
            <p:cNvPr id="5838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58388" name="Line 14"/>
            <p:cNvSpPr>
              <a:spLocks noChangeShapeType="1"/>
            </p:cNvSpPr>
            <p:nvPr/>
          </p:nvSpPr>
          <p:spPr bwMode="auto">
            <a:xfrm flipH="1">
              <a:off x="3946" y="3504"/>
              <a:ext cx="528" cy="240"/>
            </a:xfrm>
            <a:prstGeom prst="line">
              <a:avLst/>
            </a:prstGeom>
            <a:noFill/>
            <a:ln w="9525">
              <a:solidFill>
                <a:schemeClr val="tx1"/>
              </a:solidFill>
              <a:round/>
              <a:headEnd/>
              <a:tailEnd/>
            </a:ln>
          </p:spPr>
          <p:txBody>
            <a:bodyPr wrap="none" anchor="ctr"/>
            <a:lstStyle/>
            <a:p>
              <a:endParaRPr lang="en-US"/>
            </a:p>
          </p:txBody>
        </p:sp>
        <p:sp>
          <p:nvSpPr>
            <p:cNvPr id="58389" name="Line 15"/>
            <p:cNvSpPr>
              <a:spLocks noChangeShapeType="1"/>
            </p:cNvSpPr>
            <p:nvPr/>
          </p:nvSpPr>
          <p:spPr bwMode="auto">
            <a:xfrm>
              <a:off x="4474" y="3504"/>
              <a:ext cx="480" cy="288"/>
            </a:xfrm>
            <a:prstGeom prst="line">
              <a:avLst/>
            </a:prstGeom>
            <a:noFill/>
            <a:ln w="9525">
              <a:solidFill>
                <a:schemeClr val="tx1"/>
              </a:solidFill>
              <a:round/>
              <a:headEnd/>
              <a:tailEnd/>
            </a:ln>
          </p:spPr>
          <p:txBody>
            <a:bodyPr wrap="none" anchor="ctr"/>
            <a:lstStyle/>
            <a:p>
              <a:endParaRPr lang="en-US"/>
            </a:p>
          </p:txBody>
        </p:sp>
        <p:sp>
          <p:nvSpPr>
            <p:cNvPr id="58390" name="Text Box 16"/>
            <p:cNvSpPr txBox="1">
              <a:spLocks noChangeArrowheads="1"/>
            </p:cNvSpPr>
            <p:nvPr/>
          </p:nvSpPr>
          <p:spPr bwMode="auto">
            <a:xfrm>
              <a:off x="3513" y="3360"/>
              <a:ext cx="686" cy="366"/>
            </a:xfrm>
            <a:prstGeom prst="rect">
              <a:avLst/>
            </a:prstGeom>
            <a:noFill/>
            <a:ln w="9525">
              <a:noFill/>
              <a:miter lim="800000"/>
              <a:headEnd/>
              <a:tailEnd/>
            </a:ln>
          </p:spPr>
          <p:txBody>
            <a:bodyPr wrap="none" anchor="ctr">
              <a:spAutoFit/>
            </a:bodyPr>
            <a:lstStyle/>
            <a:p>
              <a:pPr algn="ctr"/>
              <a:r>
                <a:rPr lang="en-US" sz="1600" b="0"/>
                <a:t>{Medium, </a:t>
              </a:r>
              <a:br>
                <a:rPr lang="en-US" sz="1600" b="0"/>
              </a:br>
              <a:r>
                <a:rPr lang="en-US" sz="1600" b="0"/>
                <a:t>Large}</a:t>
              </a:r>
            </a:p>
          </p:txBody>
        </p:sp>
        <p:sp>
          <p:nvSpPr>
            <p:cNvPr id="58391" name="Text Box 17"/>
            <p:cNvSpPr txBox="1">
              <a:spLocks noChangeArrowheads="1"/>
            </p:cNvSpPr>
            <p:nvPr/>
          </p:nvSpPr>
          <p:spPr bwMode="auto">
            <a:xfrm>
              <a:off x="4740" y="3456"/>
              <a:ext cx="521" cy="212"/>
            </a:xfrm>
            <a:prstGeom prst="rect">
              <a:avLst/>
            </a:prstGeom>
            <a:noFill/>
            <a:ln w="9525">
              <a:noFill/>
              <a:miter lim="800000"/>
              <a:headEnd/>
              <a:tailEnd/>
            </a:ln>
          </p:spPr>
          <p:txBody>
            <a:bodyPr wrap="none" anchor="ctr">
              <a:spAutoFit/>
            </a:bodyPr>
            <a:lstStyle/>
            <a:p>
              <a:pPr algn="ctr"/>
              <a:r>
                <a:rPr lang="en-US" sz="1600" b="0"/>
                <a:t>{Small}</a:t>
              </a:r>
            </a:p>
          </p:txBody>
        </p:sp>
      </p:grpSp>
      <p:grpSp>
        <p:nvGrpSpPr>
          <p:cNvPr id="58374" name="Group 18"/>
          <p:cNvGrpSpPr>
            <a:grpSpLocks/>
          </p:cNvGrpSpPr>
          <p:nvPr/>
        </p:nvGrpSpPr>
        <p:grpSpPr bwMode="auto">
          <a:xfrm>
            <a:off x="762000" y="4267200"/>
            <a:ext cx="2997200" cy="914400"/>
            <a:chOff x="768" y="3216"/>
            <a:chExt cx="1794" cy="576"/>
          </a:xfrm>
        </p:grpSpPr>
        <p:sp>
          <p:nvSpPr>
            <p:cNvPr id="5838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58383" name="Line 20"/>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8384" name="Line 21"/>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8385" name="Text Box 22"/>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{Small, Medium}</a:t>
              </a:r>
            </a:p>
          </p:txBody>
        </p:sp>
        <p:sp>
          <p:nvSpPr>
            <p:cNvPr id="58386" name="Text Box 23"/>
            <p:cNvSpPr txBox="1">
              <a:spLocks noChangeArrowheads="1"/>
            </p:cNvSpPr>
            <p:nvPr/>
          </p:nvSpPr>
          <p:spPr bwMode="auto">
            <a:xfrm>
              <a:off x="2059" y="3456"/>
              <a:ext cx="503" cy="212"/>
            </a:xfrm>
            <a:prstGeom prst="rect">
              <a:avLst/>
            </a:prstGeom>
            <a:noFill/>
            <a:ln w="9525">
              <a:noFill/>
              <a:miter lim="800000"/>
              <a:headEnd/>
              <a:tailEnd/>
            </a:ln>
          </p:spPr>
          <p:txBody>
            <a:bodyPr wrap="none" anchor="ctr">
              <a:spAutoFit/>
            </a:bodyPr>
            <a:lstStyle/>
            <a:p>
              <a:pPr algn="ctr"/>
              <a:r>
                <a:rPr lang="en-US" sz="1600" b="0"/>
                <a:t>{Large}</a:t>
              </a:r>
            </a:p>
          </p:txBody>
        </p:sp>
      </p:grpSp>
      <p:sp>
        <p:nvSpPr>
          <p:cNvPr id="58375" name="Text Box 24"/>
          <p:cNvSpPr txBox="1">
            <a:spLocks noChangeArrowheads="1"/>
          </p:cNvSpPr>
          <p:nvPr/>
        </p:nvSpPr>
        <p:spPr bwMode="auto">
          <a:xfrm>
            <a:off x="4267200" y="4419600"/>
            <a:ext cx="608013" cy="457200"/>
          </a:xfrm>
          <a:prstGeom prst="rect">
            <a:avLst/>
          </a:prstGeom>
          <a:noFill/>
          <a:ln w="9525">
            <a:noFill/>
            <a:miter lim="800000"/>
            <a:headEnd/>
            <a:tailEnd/>
          </a:ln>
        </p:spPr>
        <p:txBody>
          <a:bodyPr wrap="none" anchor="ctr">
            <a:spAutoFit/>
          </a:bodyPr>
          <a:lstStyle/>
          <a:p>
            <a:pPr algn="ctr"/>
            <a:r>
              <a:rPr lang="en-US" sz="2400" b="0">
                <a:latin typeface="Times New Roman" pitchFamily="18" charset="0"/>
              </a:rPr>
              <a:t>OR</a:t>
            </a:r>
          </a:p>
        </p:txBody>
      </p:sp>
      <p:grpSp>
        <p:nvGrpSpPr>
          <p:cNvPr id="58376" name="Group 31"/>
          <p:cNvGrpSpPr>
            <a:grpSpLocks/>
          </p:cNvGrpSpPr>
          <p:nvPr/>
        </p:nvGrpSpPr>
        <p:grpSpPr bwMode="auto">
          <a:xfrm>
            <a:off x="4289425" y="5486400"/>
            <a:ext cx="3101975" cy="914400"/>
            <a:chOff x="768" y="3216"/>
            <a:chExt cx="1856" cy="576"/>
          </a:xfrm>
        </p:grpSpPr>
        <p:sp>
          <p:nvSpPr>
            <p:cNvPr id="58377"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58378" name="Line 33"/>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8379" name="Line 34"/>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8380" name="Text Box 35"/>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{Small, Large}</a:t>
              </a:r>
            </a:p>
          </p:txBody>
        </p:sp>
        <p:sp>
          <p:nvSpPr>
            <p:cNvPr id="58381" name="Text Box 36"/>
            <p:cNvSpPr txBox="1">
              <a:spLocks noChangeArrowheads="1"/>
            </p:cNvSpPr>
            <p:nvPr/>
          </p:nvSpPr>
          <p:spPr bwMode="auto">
            <a:xfrm>
              <a:off x="2000" y="3456"/>
              <a:ext cx="624" cy="212"/>
            </a:xfrm>
            <a:prstGeom prst="rect">
              <a:avLst/>
            </a:prstGeom>
            <a:noFill/>
            <a:ln w="9525">
              <a:noFill/>
              <a:miter lim="800000"/>
              <a:headEnd/>
              <a:tailEnd/>
            </a:ln>
          </p:spPr>
          <p:txBody>
            <a:bodyPr wrap="none" anchor="ctr">
              <a:spAutoFit/>
            </a:bodyPr>
            <a:lstStyle/>
            <a:p>
              <a:pPr algn="ctr"/>
              <a:r>
                <a:rPr lang="en-US" sz="1600" b="0"/>
                <a:t>{Medium}</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381000" y="152400"/>
            <a:ext cx="8534400" cy="533400"/>
          </a:xfrm>
        </p:spPr>
        <p:txBody>
          <a:bodyPr/>
          <a:lstStyle/>
          <a:p>
            <a:r>
              <a:rPr lang="en-US" smtClean="0"/>
              <a:t>Splitting Based on Continuous Attributes</a:t>
            </a:r>
          </a:p>
        </p:txBody>
      </p:sp>
      <p:sp>
        <p:nvSpPr>
          <p:cNvPr id="59395" name="Rectangle 5"/>
          <p:cNvSpPr>
            <a:spLocks noGrp="1" noChangeArrowheads="1"/>
          </p:cNvSpPr>
          <p:nvPr>
            <p:ph type="body" idx="1"/>
          </p:nvPr>
        </p:nvSpPr>
        <p:spPr/>
        <p:txBody>
          <a:bodyPr/>
          <a:lstStyle/>
          <a:p>
            <a:r>
              <a:rPr lang="en-US" smtClean="0"/>
              <a:t>Different ways of handling</a:t>
            </a:r>
          </a:p>
          <a:p>
            <a:pPr lvl="1"/>
            <a:r>
              <a:rPr lang="en-US" smtClean="0">
                <a:solidFill>
                  <a:srgbClr val="CC3300"/>
                </a:solidFill>
              </a:rPr>
              <a:t>Discretization</a:t>
            </a:r>
            <a:r>
              <a:rPr lang="en-US" smtClean="0"/>
              <a:t> to form an ordinal categorical attribute</a:t>
            </a:r>
          </a:p>
          <a:p>
            <a:pPr lvl="2"/>
            <a:r>
              <a:rPr lang="en-US" smtClean="0"/>
              <a:t> Static – discretize once at the beginning</a:t>
            </a:r>
          </a:p>
          <a:p>
            <a:pPr lvl="2"/>
            <a:r>
              <a:rPr lang="en-US" smtClean="0"/>
              <a:t> Dynamic – ranges can be found by equal interval 		bucketing, equal frequency bucketing</a:t>
            </a:r>
            <a:br>
              <a:rPr lang="en-US" smtClean="0"/>
            </a:br>
            <a:r>
              <a:rPr lang="en-US" smtClean="0"/>
              <a:t>		(percentiles), or clustering.</a:t>
            </a:r>
          </a:p>
          <a:p>
            <a:pPr lvl="4"/>
            <a:endParaRPr lang="en-US" smtClean="0">
              <a:solidFill>
                <a:srgbClr val="CC3300"/>
              </a:solidFill>
            </a:endParaRPr>
          </a:p>
          <a:p>
            <a:pPr lvl="1"/>
            <a:r>
              <a:rPr lang="en-US" smtClean="0">
                <a:solidFill>
                  <a:srgbClr val="CC3300"/>
                </a:solidFill>
              </a:rPr>
              <a:t>Binary Decision</a:t>
            </a:r>
            <a:r>
              <a:rPr lang="en-US" smtClean="0"/>
              <a:t>: (A &lt; v) or (A </a:t>
            </a:r>
            <a:r>
              <a:rPr lang="en-US" smtClean="0">
                <a:sym typeface="Symbol" pitchFamily="18" charset="2"/>
              </a:rPr>
              <a:t> v)</a:t>
            </a:r>
            <a:endParaRPr lang="en-US" smtClean="0"/>
          </a:p>
          <a:p>
            <a:pPr lvl="2"/>
            <a:r>
              <a:rPr lang="en-US" smtClean="0"/>
              <a:t> consider all possible splits and finds the best cut</a:t>
            </a:r>
          </a:p>
          <a:p>
            <a:pPr lvl="2"/>
            <a:r>
              <a:rPr lang="en-US" smtClean="0"/>
              <a:t> can be more compute intensive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Illustrating Classification Task</a:t>
            </a:r>
          </a:p>
        </p:txBody>
      </p:sp>
      <p:graphicFrame>
        <p:nvGraphicFramePr>
          <p:cNvPr id="1026" name="Object 26"/>
          <p:cNvGraphicFramePr>
            <a:graphicFrameLocks noChangeAspect="1"/>
          </p:cNvGraphicFramePr>
          <p:nvPr>
            <p:ph idx="1"/>
          </p:nvPr>
        </p:nvGraphicFramePr>
        <p:xfrm>
          <a:off x="1093788" y="1143000"/>
          <a:ext cx="6951662" cy="5181600"/>
        </p:xfrm>
        <a:graphic>
          <a:graphicData uri="http://schemas.openxmlformats.org/presentationml/2006/ole">
            <p:oleObj spid="_x0000_s1026" name="Visio" r:id="rId3" imgW="8424875" imgH="6279741" progId="Visio.Drawing.6">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1000" y="152400"/>
            <a:ext cx="8534400" cy="533400"/>
          </a:xfrm>
        </p:spPr>
        <p:txBody>
          <a:bodyPr/>
          <a:lstStyle/>
          <a:p>
            <a:r>
              <a:rPr lang="en-US" smtClean="0"/>
              <a:t>Splitting Based on Continuous Attributes</a:t>
            </a:r>
          </a:p>
        </p:txBody>
      </p:sp>
      <p:graphicFrame>
        <p:nvGraphicFramePr>
          <p:cNvPr id="15362" name="Object 4"/>
          <p:cNvGraphicFramePr>
            <a:graphicFrameLocks noChangeAspect="1"/>
          </p:cNvGraphicFramePr>
          <p:nvPr>
            <p:ph idx="1"/>
          </p:nvPr>
        </p:nvGraphicFramePr>
        <p:xfrm>
          <a:off x="738188" y="1746250"/>
          <a:ext cx="7608887" cy="3282950"/>
        </p:xfrm>
        <a:graphic>
          <a:graphicData uri="http://schemas.openxmlformats.org/presentationml/2006/ole">
            <p:oleObj spid="_x0000_s15362" name="Visio" r:id="rId3" imgW="8538667" imgH="3684287" progId="Visio.Drawing.6">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Tree Induction</a:t>
            </a:r>
          </a:p>
        </p:txBody>
      </p:sp>
      <p:sp>
        <p:nvSpPr>
          <p:cNvPr id="60419" name="Rectangle 3"/>
          <p:cNvSpPr>
            <a:spLocks noGrp="1" noChangeArrowheads="1"/>
          </p:cNvSpPr>
          <p:nvPr>
            <p:ph type="body" idx="1"/>
          </p:nvPr>
        </p:nvSpPr>
        <p:spPr/>
        <p:txBody>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solidFill>
                  <a:srgbClr val="FF0000"/>
                </a:solidFill>
              </a:rPr>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title"/>
          </p:nvPr>
        </p:nvSpPr>
        <p:spPr/>
        <p:txBody>
          <a:bodyPr/>
          <a:lstStyle/>
          <a:p>
            <a:r>
              <a:rPr lang="en-US" smtClean="0"/>
              <a:t>How to determine the Best Split</a:t>
            </a:r>
          </a:p>
        </p:txBody>
      </p:sp>
      <p:graphicFrame>
        <p:nvGraphicFramePr>
          <p:cNvPr id="16386" name="Object 5"/>
          <p:cNvGraphicFramePr>
            <a:graphicFrameLocks noChangeAspect="1"/>
          </p:cNvGraphicFramePr>
          <p:nvPr>
            <p:ph idx="1"/>
          </p:nvPr>
        </p:nvGraphicFramePr>
        <p:xfrm>
          <a:off x="381000" y="2260600"/>
          <a:ext cx="8545513" cy="2006600"/>
        </p:xfrm>
        <a:graphic>
          <a:graphicData uri="http://schemas.openxmlformats.org/presentationml/2006/ole">
            <p:oleObj spid="_x0000_s16386" name="Visio" r:id="rId3" imgW="9538614" imgH="2239584" progId="Visio.Drawing.6">
              <p:embed/>
            </p:oleObj>
          </a:graphicData>
        </a:graphic>
      </p:graphicFrame>
      <p:sp>
        <p:nvSpPr>
          <p:cNvPr id="16388" name="Text Box 8"/>
          <p:cNvSpPr txBox="1">
            <a:spLocks noChangeArrowheads="1"/>
          </p:cNvSpPr>
          <p:nvPr/>
        </p:nvSpPr>
        <p:spPr bwMode="auto">
          <a:xfrm>
            <a:off x="2286000" y="1219200"/>
            <a:ext cx="5105400" cy="641350"/>
          </a:xfrm>
          <a:prstGeom prst="rect">
            <a:avLst/>
          </a:prstGeom>
          <a:noFill/>
          <a:ln w="12700">
            <a:noFill/>
            <a:miter lim="800000"/>
            <a:headEnd/>
            <a:tailEnd/>
          </a:ln>
        </p:spPr>
        <p:txBody>
          <a:bodyPr>
            <a:spAutoFit/>
          </a:bodyPr>
          <a:lstStyle/>
          <a:p>
            <a:pPr>
              <a:spcBef>
                <a:spcPct val="50000"/>
              </a:spcBef>
            </a:pPr>
            <a:r>
              <a:rPr lang="en-US" sz="1800"/>
              <a:t>Before Splitting: 10 records of class 0,</a:t>
            </a:r>
            <a:br>
              <a:rPr lang="en-US" sz="1800"/>
            </a:br>
            <a:r>
              <a:rPr lang="en-US" sz="1800"/>
              <a:t>		10 records of class 1</a:t>
            </a:r>
          </a:p>
        </p:txBody>
      </p:sp>
      <p:sp>
        <p:nvSpPr>
          <p:cNvPr id="16389" name="Text Box 9"/>
          <p:cNvSpPr txBox="1">
            <a:spLocks noChangeArrowheads="1"/>
          </p:cNvSpPr>
          <p:nvPr/>
        </p:nvSpPr>
        <p:spPr bwMode="auto">
          <a:xfrm>
            <a:off x="1981200" y="5119688"/>
            <a:ext cx="5105400" cy="366712"/>
          </a:xfrm>
          <a:prstGeom prst="rect">
            <a:avLst/>
          </a:prstGeom>
          <a:noFill/>
          <a:ln w="12700">
            <a:noFill/>
            <a:miter lim="800000"/>
            <a:headEnd/>
            <a:tailEnd/>
          </a:ln>
        </p:spPr>
        <p:txBody>
          <a:bodyPr>
            <a:spAutoFit/>
          </a:bodyPr>
          <a:lstStyle/>
          <a:p>
            <a:pPr>
              <a:spcBef>
                <a:spcPct val="50000"/>
              </a:spcBef>
            </a:pPr>
            <a:r>
              <a:rPr lang="en-US" sz="1800"/>
              <a:t>Which test condition is the best?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How to determine the Best Split</a:t>
            </a:r>
          </a:p>
        </p:txBody>
      </p:sp>
      <p:sp>
        <p:nvSpPr>
          <p:cNvPr id="17413" name="Rectangle 3"/>
          <p:cNvSpPr>
            <a:spLocks noGrp="1" noChangeArrowheads="1"/>
          </p:cNvSpPr>
          <p:nvPr>
            <p:ph type="body" idx="1"/>
          </p:nvPr>
        </p:nvSpPr>
        <p:spPr/>
        <p:txBody>
          <a:bodyPr/>
          <a:lstStyle/>
          <a:p>
            <a:r>
              <a:rPr lang="en-US" smtClean="0"/>
              <a:t>Greedy approach: </a:t>
            </a:r>
          </a:p>
          <a:p>
            <a:pPr lvl="1"/>
            <a:r>
              <a:rPr lang="en-US" smtClean="0"/>
              <a:t>Nodes with </a:t>
            </a:r>
            <a:r>
              <a:rPr lang="en-US" smtClean="0">
                <a:solidFill>
                  <a:srgbClr val="FF0000"/>
                </a:solidFill>
              </a:rPr>
              <a:t>homogeneous</a:t>
            </a:r>
            <a:r>
              <a:rPr lang="en-US" smtClean="0"/>
              <a:t> class distribution are preferred</a:t>
            </a:r>
          </a:p>
          <a:p>
            <a:r>
              <a:rPr lang="en-US" smtClean="0"/>
              <a:t>Need a measure of node impurity:</a:t>
            </a:r>
          </a:p>
          <a:p>
            <a:pPr lvl="1">
              <a:buFont typeface="Arial" pitchFamily="34" charset="0"/>
              <a:buNone/>
            </a:pPr>
            <a:endParaRPr lang="en-US" smtClean="0"/>
          </a:p>
        </p:txBody>
      </p:sp>
      <p:graphicFrame>
        <p:nvGraphicFramePr>
          <p:cNvPr id="17410" name="Object 6"/>
          <p:cNvGraphicFramePr>
            <a:graphicFrameLocks noChangeAspect="1"/>
          </p:cNvGraphicFramePr>
          <p:nvPr>
            <p:ph sz="half" idx="4294967295"/>
          </p:nvPr>
        </p:nvGraphicFramePr>
        <p:xfrm>
          <a:off x="2209800" y="3733800"/>
          <a:ext cx="912813" cy="815975"/>
        </p:xfrm>
        <a:graphic>
          <a:graphicData uri="http://schemas.openxmlformats.org/presentationml/2006/ole">
            <p:oleObj spid="_x0000_s17410" name="Visio" r:id="rId3" imgW="655371" imgH="585812" progId="Visio.Drawing.6">
              <p:embed/>
            </p:oleObj>
          </a:graphicData>
        </a:graphic>
      </p:graphicFrame>
      <p:graphicFrame>
        <p:nvGraphicFramePr>
          <p:cNvPr id="17411" name="Object 10"/>
          <p:cNvGraphicFramePr>
            <a:graphicFrameLocks noChangeAspect="1"/>
          </p:cNvGraphicFramePr>
          <p:nvPr>
            <p:ph sz="half" idx="4294967295"/>
          </p:nvPr>
        </p:nvGraphicFramePr>
        <p:xfrm>
          <a:off x="5715000" y="3733800"/>
          <a:ext cx="912813" cy="815975"/>
        </p:xfrm>
        <a:graphic>
          <a:graphicData uri="http://schemas.openxmlformats.org/presentationml/2006/ole">
            <p:oleObj spid="_x0000_s17411" name="Visio" r:id="rId4" imgW="655371" imgH="585812" progId="Visio.Drawing.6">
              <p:embed/>
            </p:oleObj>
          </a:graphicData>
        </a:graphic>
      </p:graphicFrame>
      <p:sp>
        <p:nvSpPr>
          <p:cNvPr id="17414" name="Text Box 12"/>
          <p:cNvSpPr txBox="1">
            <a:spLocks noChangeArrowheads="1"/>
          </p:cNvSpPr>
          <p:nvPr/>
        </p:nvSpPr>
        <p:spPr bwMode="auto">
          <a:xfrm>
            <a:off x="1371600" y="4724400"/>
            <a:ext cx="2819400" cy="779463"/>
          </a:xfrm>
          <a:prstGeom prst="rect">
            <a:avLst/>
          </a:prstGeom>
          <a:noFill/>
          <a:ln w="12700">
            <a:noFill/>
            <a:miter lim="800000"/>
            <a:headEnd/>
            <a:tailEnd/>
          </a:ln>
        </p:spPr>
        <p:txBody>
          <a:bodyPr>
            <a:spAutoFit/>
          </a:bodyPr>
          <a:lstStyle/>
          <a:p>
            <a:pPr>
              <a:spcBef>
                <a:spcPct val="50000"/>
              </a:spcBef>
            </a:pPr>
            <a:r>
              <a:rPr lang="en-US" sz="1800"/>
              <a:t>Non-homogeneous,</a:t>
            </a:r>
          </a:p>
          <a:p>
            <a:pPr>
              <a:spcBef>
                <a:spcPct val="50000"/>
              </a:spcBef>
            </a:pPr>
            <a:r>
              <a:rPr lang="en-US" sz="1800"/>
              <a:t>High degree of impurity</a:t>
            </a:r>
          </a:p>
        </p:txBody>
      </p:sp>
      <p:sp>
        <p:nvSpPr>
          <p:cNvPr id="17415" name="Text Box 13"/>
          <p:cNvSpPr txBox="1">
            <a:spLocks noChangeArrowheads="1"/>
          </p:cNvSpPr>
          <p:nvPr/>
        </p:nvSpPr>
        <p:spPr bwMode="auto">
          <a:xfrm>
            <a:off x="5181600" y="4724400"/>
            <a:ext cx="2819400" cy="779463"/>
          </a:xfrm>
          <a:prstGeom prst="rect">
            <a:avLst/>
          </a:prstGeom>
          <a:noFill/>
          <a:ln w="12700">
            <a:noFill/>
            <a:miter lim="800000"/>
            <a:headEnd/>
            <a:tailEnd/>
          </a:ln>
        </p:spPr>
        <p:txBody>
          <a:bodyPr>
            <a:spAutoFit/>
          </a:bodyPr>
          <a:lstStyle/>
          <a:p>
            <a:pPr>
              <a:spcBef>
                <a:spcPct val="50000"/>
              </a:spcBef>
            </a:pPr>
            <a:r>
              <a:rPr lang="en-US" sz="1800"/>
              <a:t>Homogeneous,</a:t>
            </a:r>
          </a:p>
          <a:p>
            <a:pPr>
              <a:spcBef>
                <a:spcPct val="50000"/>
              </a:spcBef>
            </a:pPr>
            <a:r>
              <a:rPr lang="en-US" sz="1800"/>
              <a:t>Low degree of impurity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Measures of Node Impurity</a:t>
            </a:r>
          </a:p>
        </p:txBody>
      </p:sp>
      <p:sp>
        <p:nvSpPr>
          <p:cNvPr id="61443" name="Rectangle 3"/>
          <p:cNvSpPr>
            <a:spLocks noGrp="1" noChangeArrowheads="1"/>
          </p:cNvSpPr>
          <p:nvPr>
            <p:ph type="body" idx="1"/>
          </p:nvPr>
        </p:nvSpPr>
        <p:spPr/>
        <p:txBody>
          <a:bodyPr/>
          <a:lstStyle/>
          <a:p>
            <a:r>
              <a:rPr lang="en-US" smtClean="0"/>
              <a:t>Gini Index</a:t>
            </a:r>
          </a:p>
          <a:p>
            <a:endParaRPr lang="en-US" smtClean="0"/>
          </a:p>
          <a:p>
            <a:r>
              <a:rPr lang="en-US" smtClean="0"/>
              <a:t>Entropy</a:t>
            </a:r>
          </a:p>
          <a:p>
            <a:endParaRPr lang="en-US" smtClean="0"/>
          </a:p>
          <a:p>
            <a:r>
              <a:rPr lang="en-US" smtClean="0"/>
              <a:t>Misclassification error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p:txBody>
          <a:bodyPr/>
          <a:lstStyle/>
          <a:p>
            <a:r>
              <a:rPr lang="en-US" smtClean="0"/>
              <a:t>How to Find the Best Split</a:t>
            </a:r>
          </a:p>
        </p:txBody>
      </p:sp>
      <p:sp>
        <p:nvSpPr>
          <p:cNvPr id="18440" name="Oval 4"/>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B?</a:t>
            </a:r>
            <a:endParaRPr lang="en-US" sz="2400" b="0">
              <a:latin typeface="Times New Roman" pitchFamily="18" charset="0"/>
            </a:endParaRPr>
          </a:p>
        </p:txBody>
      </p:sp>
      <p:sp>
        <p:nvSpPr>
          <p:cNvPr id="18441" name="Line 5"/>
          <p:cNvSpPr>
            <a:spLocks noChangeShapeType="1"/>
          </p:cNvSpPr>
          <p:nvPr/>
        </p:nvSpPr>
        <p:spPr bwMode="auto">
          <a:xfrm flipH="1">
            <a:off x="5902325" y="2286000"/>
            <a:ext cx="1108075" cy="725488"/>
          </a:xfrm>
          <a:prstGeom prst="line">
            <a:avLst/>
          </a:prstGeom>
          <a:noFill/>
          <a:ln w="9525">
            <a:solidFill>
              <a:schemeClr val="tx1"/>
            </a:solidFill>
            <a:round/>
            <a:headEnd/>
            <a:tailEnd/>
          </a:ln>
        </p:spPr>
        <p:txBody>
          <a:bodyPr wrap="none" anchor="ctr"/>
          <a:lstStyle/>
          <a:p>
            <a:endParaRPr lang="en-US"/>
          </a:p>
        </p:txBody>
      </p:sp>
      <p:sp>
        <p:nvSpPr>
          <p:cNvPr id="18442" name="Line 6"/>
          <p:cNvSpPr>
            <a:spLocks noChangeShapeType="1"/>
          </p:cNvSpPr>
          <p:nvPr/>
        </p:nvSpPr>
        <p:spPr bwMode="auto">
          <a:xfrm>
            <a:off x="7010400" y="2286000"/>
            <a:ext cx="1184275" cy="725488"/>
          </a:xfrm>
          <a:prstGeom prst="line">
            <a:avLst/>
          </a:prstGeom>
          <a:noFill/>
          <a:ln w="9525">
            <a:solidFill>
              <a:schemeClr val="tx1"/>
            </a:solidFill>
            <a:round/>
            <a:headEnd/>
            <a:tailEnd/>
          </a:ln>
        </p:spPr>
        <p:txBody>
          <a:bodyPr wrap="none" anchor="ctr"/>
          <a:lstStyle/>
          <a:p>
            <a:endParaRPr lang="en-US"/>
          </a:p>
        </p:txBody>
      </p:sp>
      <p:sp>
        <p:nvSpPr>
          <p:cNvPr id="18443" name="Text Box 7"/>
          <p:cNvSpPr txBox="1">
            <a:spLocks noChangeArrowheads="1"/>
          </p:cNvSpPr>
          <p:nvPr/>
        </p:nvSpPr>
        <p:spPr bwMode="auto">
          <a:xfrm>
            <a:off x="5629275" y="2401888"/>
            <a:ext cx="539750" cy="366712"/>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Yes</a:t>
            </a:r>
          </a:p>
        </p:txBody>
      </p:sp>
      <p:sp>
        <p:nvSpPr>
          <p:cNvPr id="18444" name="Text Box 8"/>
          <p:cNvSpPr txBox="1">
            <a:spLocks noChangeArrowheads="1"/>
          </p:cNvSpPr>
          <p:nvPr/>
        </p:nvSpPr>
        <p:spPr bwMode="auto">
          <a:xfrm>
            <a:off x="8118475" y="2401888"/>
            <a:ext cx="463550" cy="366712"/>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No</a:t>
            </a:r>
          </a:p>
        </p:txBody>
      </p:sp>
      <p:sp>
        <p:nvSpPr>
          <p:cNvPr id="18445" name="Rectangle 9"/>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N3</a:t>
            </a:r>
          </a:p>
        </p:txBody>
      </p:sp>
      <p:sp>
        <p:nvSpPr>
          <p:cNvPr id="18446" name="Rectangle 10"/>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N4</a:t>
            </a:r>
          </a:p>
        </p:txBody>
      </p:sp>
      <p:sp>
        <p:nvSpPr>
          <p:cNvPr id="18447" name="Oval 11"/>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A?</a:t>
            </a:r>
            <a:endParaRPr lang="en-US" sz="2400" b="0">
              <a:latin typeface="Times New Roman" pitchFamily="18" charset="0"/>
            </a:endParaRPr>
          </a:p>
        </p:txBody>
      </p:sp>
      <p:sp>
        <p:nvSpPr>
          <p:cNvPr id="18448" name="Line 12"/>
          <p:cNvSpPr>
            <a:spLocks noChangeShapeType="1"/>
          </p:cNvSpPr>
          <p:nvPr/>
        </p:nvSpPr>
        <p:spPr bwMode="auto">
          <a:xfrm flipH="1">
            <a:off x="873125" y="2209800"/>
            <a:ext cx="1108075" cy="725488"/>
          </a:xfrm>
          <a:prstGeom prst="line">
            <a:avLst/>
          </a:prstGeom>
          <a:noFill/>
          <a:ln w="9525">
            <a:solidFill>
              <a:schemeClr val="tx1"/>
            </a:solidFill>
            <a:round/>
            <a:headEnd/>
            <a:tailEnd/>
          </a:ln>
        </p:spPr>
        <p:txBody>
          <a:bodyPr wrap="none" anchor="ctr"/>
          <a:lstStyle/>
          <a:p>
            <a:endParaRPr lang="en-US"/>
          </a:p>
        </p:txBody>
      </p:sp>
      <p:sp>
        <p:nvSpPr>
          <p:cNvPr id="18449" name="Line 13"/>
          <p:cNvSpPr>
            <a:spLocks noChangeShapeType="1"/>
          </p:cNvSpPr>
          <p:nvPr/>
        </p:nvSpPr>
        <p:spPr bwMode="auto">
          <a:xfrm>
            <a:off x="1981200" y="2209800"/>
            <a:ext cx="1184275" cy="725488"/>
          </a:xfrm>
          <a:prstGeom prst="line">
            <a:avLst/>
          </a:prstGeom>
          <a:noFill/>
          <a:ln w="9525">
            <a:solidFill>
              <a:schemeClr val="tx1"/>
            </a:solidFill>
            <a:round/>
            <a:headEnd/>
            <a:tailEnd/>
          </a:ln>
        </p:spPr>
        <p:txBody>
          <a:bodyPr wrap="none" anchor="ctr"/>
          <a:lstStyle/>
          <a:p>
            <a:endParaRPr lang="en-US"/>
          </a:p>
        </p:txBody>
      </p:sp>
      <p:sp>
        <p:nvSpPr>
          <p:cNvPr id="18450" name="Text Box 14"/>
          <p:cNvSpPr txBox="1">
            <a:spLocks noChangeArrowheads="1"/>
          </p:cNvSpPr>
          <p:nvPr/>
        </p:nvSpPr>
        <p:spPr bwMode="auto">
          <a:xfrm>
            <a:off x="600075" y="2325688"/>
            <a:ext cx="539750" cy="366712"/>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Yes</a:t>
            </a:r>
          </a:p>
        </p:txBody>
      </p:sp>
      <p:sp>
        <p:nvSpPr>
          <p:cNvPr id="18451" name="Text Box 15"/>
          <p:cNvSpPr txBox="1">
            <a:spLocks noChangeArrowheads="1"/>
          </p:cNvSpPr>
          <p:nvPr/>
        </p:nvSpPr>
        <p:spPr bwMode="auto">
          <a:xfrm>
            <a:off x="3089275" y="2325688"/>
            <a:ext cx="463550" cy="366712"/>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No</a:t>
            </a:r>
          </a:p>
        </p:txBody>
      </p:sp>
      <p:sp>
        <p:nvSpPr>
          <p:cNvPr id="18452" name="Rectangle 16"/>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N1</a:t>
            </a:r>
          </a:p>
        </p:txBody>
      </p:sp>
      <p:sp>
        <p:nvSpPr>
          <p:cNvPr id="18453" name="Rectangle 17"/>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N2</a:t>
            </a:r>
          </a:p>
        </p:txBody>
      </p:sp>
      <p:sp>
        <p:nvSpPr>
          <p:cNvPr id="18454" name="Text Box 18"/>
          <p:cNvSpPr txBox="1">
            <a:spLocks noChangeArrowheads="1"/>
          </p:cNvSpPr>
          <p:nvPr/>
        </p:nvSpPr>
        <p:spPr bwMode="auto">
          <a:xfrm>
            <a:off x="1905000" y="1066800"/>
            <a:ext cx="1981200" cy="366713"/>
          </a:xfrm>
          <a:prstGeom prst="rect">
            <a:avLst/>
          </a:prstGeom>
          <a:noFill/>
          <a:ln w="12700">
            <a:noFill/>
            <a:miter lim="800000"/>
            <a:headEnd/>
            <a:tailEnd/>
          </a:ln>
        </p:spPr>
        <p:txBody>
          <a:bodyPr>
            <a:spAutoFit/>
          </a:bodyPr>
          <a:lstStyle/>
          <a:p>
            <a:pPr>
              <a:spcBef>
                <a:spcPct val="50000"/>
              </a:spcBef>
            </a:pPr>
            <a:r>
              <a:rPr lang="en-US" sz="1800"/>
              <a:t>Before Splitting:</a:t>
            </a:r>
          </a:p>
        </p:txBody>
      </p:sp>
      <p:graphicFrame>
        <p:nvGraphicFramePr>
          <p:cNvPr id="18434" name="Object 20"/>
          <p:cNvGraphicFramePr>
            <a:graphicFrameLocks noChangeAspect="1"/>
          </p:cNvGraphicFramePr>
          <p:nvPr>
            <p:ph idx="1"/>
          </p:nvPr>
        </p:nvGraphicFramePr>
        <p:xfrm>
          <a:off x="76200" y="3581400"/>
          <a:ext cx="1676400" cy="698500"/>
        </p:xfrm>
        <a:graphic>
          <a:graphicData uri="http://schemas.openxmlformats.org/presentationml/2006/ole">
            <p:oleObj spid="_x0000_s18434" name="Document" r:id="rId3" imgW="3317490" imgH="1395377" progId="Word.Document.8">
              <p:embed/>
            </p:oleObj>
          </a:graphicData>
        </a:graphic>
      </p:graphicFrame>
      <p:graphicFrame>
        <p:nvGraphicFramePr>
          <p:cNvPr id="18435" name="Object 27"/>
          <p:cNvGraphicFramePr>
            <a:graphicFrameLocks noChangeAspect="1"/>
          </p:cNvGraphicFramePr>
          <p:nvPr/>
        </p:nvGraphicFramePr>
        <p:xfrm>
          <a:off x="2366963" y="3586163"/>
          <a:ext cx="1636712" cy="681037"/>
        </p:xfrm>
        <a:graphic>
          <a:graphicData uri="http://schemas.openxmlformats.org/presentationml/2006/ole">
            <p:oleObj spid="_x0000_s18435" name="Document" r:id="rId4" imgW="3325066" imgH="1394657" progId="Word.Document.8">
              <p:embed/>
            </p:oleObj>
          </a:graphicData>
        </a:graphic>
      </p:graphicFrame>
      <p:graphicFrame>
        <p:nvGraphicFramePr>
          <p:cNvPr id="18436" name="Object 28"/>
          <p:cNvGraphicFramePr>
            <a:graphicFrameLocks noChangeAspect="1"/>
          </p:cNvGraphicFramePr>
          <p:nvPr/>
        </p:nvGraphicFramePr>
        <p:xfrm>
          <a:off x="5105400" y="3581400"/>
          <a:ext cx="1676400" cy="698500"/>
        </p:xfrm>
        <a:graphic>
          <a:graphicData uri="http://schemas.openxmlformats.org/presentationml/2006/ole">
            <p:oleObj spid="_x0000_s18436" name="Document" r:id="rId5" imgW="3325066" imgH="1394657" progId="Word.Document.8">
              <p:embed/>
            </p:oleObj>
          </a:graphicData>
        </a:graphic>
      </p:graphicFrame>
      <p:graphicFrame>
        <p:nvGraphicFramePr>
          <p:cNvPr id="18437" name="Object 29"/>
          <p:cNvGraphicFramePr>
            <a:graphicFrameLocks noChangeAspect="1"/>
          </p:cNvGraphicFramePr>
          <p:nvPr/>
        </p:nvGraphicFramePr>
        <p:xfrm>
          <a:off x="7391400" y="3586163"/>
          <a:ext cx="1635125" cy="681037"/>
        </p:xfrm>
        <a:graphic>
          <a:graphicData uri="http://schemas.openxmlformats.org/presentationml/2006/ole">
            <p:oleObj spid="_x0000_s18437" name="Document" r:id="rId6" imgW="3332642" imgH="1394657" progId="Word.Document.8">
              <p:embed/>
            </p:oleObj>
          </a:graphicData>
        </a:graphic>
      </p:graphicFrame>
      <p:graphicFrame>
        <p:nvGraphicFramePr>
          <p:cNvPr id="18438" name="Object 33"/>
          <p:cNvGraphicFramePr>
            <a:graphicFrameLocks noChangeAspect="1"/>
          </p:cNvGraphicFramePr>
          <p:nvPr/>
        </p:nvGraphicFramePr>
        <p:xfrm>
          <a:off x="3962400" y="1066800"/>
          <a:ext cx="1595438" cy="660400"/>
        </p:xfrm>
        <a:graphic>
          <a:graphicData uri="http://schemas.openxmlformats.org/presentationml/2006/ole">
            <p:oleObj spid="_x0000_s18438" name="Document" r:id="rId7" imgW="3332642" imgH="1394657" progId="Word.Document.8">
              <p:embed/>
            </p:oleObj>
          </a:graphicData>
        </a:graphic>
      </p:graphicFrame>
      <p:grpSp>
        <p:nvGrpSpPr>
          <p:cNvPr id="2" name="Group 50"/>
          <p:cNvGrpSpPr>
            <a:grpSpLocks/>
          </p:cNvGrpSpPr>
          <p:nvPr/>
        </p:nvGrpSpPr>
        <p:grpSpPr bwMode="auto">
          <a:xfrm>
            <a:off x="5715000" y="1066800"/>
            <a:ext cx="1295400" cy="396875"/>
            <a:chOff x="3600" y="768"/>
            <a:chExt cx="816" cy="250"/>
          </a:xfrm>
        </p:grpSpPr>
        <p:sp>
          <p:nvSpPr>
            <p:cNvPr id="18471"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p:spPr>
          <p:txBody>
            <a:bodyPr/>
            <a:lstStyle/>
            <a:p>
              <a:endParaRPr lang="en-US"/>
            </a:p>
          </p:txBody>
        </p:sp>
        <p:sp>
          <p:nvSpPr>
            <p:cNvPr id="18472" name="Text Box 35"/>
            <p:cNvSpPr txBox="1">
              <a:spLocks noChangeArrowheads="1"/>
            </p:cNvSpPr>
            <p:nvPr/>
          </p:nvSpPr>
          <p:spPr bwMode="auto">
            <a:xfrm>
              <a:off x="3984" y="768"/>
              <a:ext cx="432" cy="250"/>
            </a:xfrm>
            <a:prstGeom prst="rect">
              <a:avLst/>
            </a:prstGeom>
            <a:noFill/>
            <a:ln w="12700">
              <a:noFill/>
              <a:miter lim="800000"/>
              <a:headEnd/>
              <a:tailEnd/>
            </a:ln>
          </p:spPr>
          <p:txBody>
            <a:bodyPr>
              <a:spAutoFit/>
            </a:bodyPr>
            <a:lstStyle/>
            <a:p>
              <a:pPr>
                <a:spcBef>
                  <a:spcPct val="50000"/>
                </a:spcBef>
              </a:pPr>
              <a:r>
                <a:rPr lang="en-US" sz="2000"/>
                <a:t>M0</a:t>
              </a:r>
            </a:p>
          </p:txBody>
        </p:sp>
      </p:grpSp>
      <p:grpSp>
        <p:nvGrpSpPr>
          <p:cNvPr id="3" name="Group 48"/>
          <p:cNvGrpSpPr>
            <a:grpSpLocks/>
          </p:cNvGrpSpPr>
          <p:nvPr/>
        </p:nvGrpSpPr>
        <p:grpSpPr bwMode="auto">
          <a:xfrm>
            <a:off x="609600" y="4343400"/>
            <a:ext cx="8001000" cy="854075"/>
            <a:chOff x="384" y="2832"/>
            <a:chExt cx="5040" cy="538"/>
          </a:xfrm>
        </p:grpSpPr>
        <p:sp>
          <p:nvSpPr>
            <p:cNvPr id="18463" name="Text Box 36"/>
            <p:cNvSpPr txBox="1">
              <a:spLocks noChangeArrowheads="1"/>
            </p:cNvSpPr>
            <p:nvPr/>
          </p:nvSpPr>
          <p:spPr bwMode="auto">
            <a:xfrm>
              <a:off x="384" y="3120"/>
              <a:ext cx="432" cy="250"/>
            </a:xfrm>
            <a:prstGeom prst="rect">
              <a:avLst/>
            </a:prstGeom>
            <a:noFill/>
            <a:ln w="12700">
              <a:noFill/>
              <a:miter lim="800000"/>
              <a:headEnd/>
              <a:tailEnd/>
            </a:ln>
          </p:spPr>
          <p:txBody>
            <a:bodyPr>
              <a:spAutoFit/>
            </a:bodyPr>
            <a:lstStyle/>
            <a:p>
              <a:pPr>
                <a:spcBef>
                  <a:spcPct val="50000"/>
                </a:spcBef>
              </a:pPr>
              <a:r>
                <a:rPr lang="en-US" sz="2000"/>
                <a:t>M1</a:t>
              </a:r>
            </a:p>
          </p:txBody>
        </p:sp>
        <p:sp>
          <p:nvSpPr>
            <p:cNvPr id="18464" name="Text Box 37"/>
            <p:cNvSpPr txBox="1">
              <a:spLocks noChangeArrowheads="1"/>
            </p:cNvSpPr>
            <p:nvPr/>
          </p:nvSpPr>
          <p:spPr bwMode="auto">
            <a:xfrm>
              <a:off x="1824" y="3110"/>
              <a:ext cx="432" cy="250"/>
            </a:xfrm>
            <a:prstGeom prst="rect">
              <a:avLst/>
            </a:prstGeom>
            <a:noFill/>
            <a:ln w="12700">
              <a:noFill/>
              <a:miter lim="800000"/>
              <a:headEnd/>
              <a:tailEnd/>
            </a:ln>
          </p:spPr>
          <p:txBody>
            <a:bodyPr>
              <a:spAutoFit/>
            </a:bodyPr>
            <a:lstStyle/>
            <a:p>
              <a:pPr>
                <a:spcBef>
                  <a:spcPct val="50000"/>
                </a:spcBef>
              </a:pPr>
              <a:r>
                <a:rPr lang="en-US" sz="2000"/>
                <a:t>M2</a:t>
              </a:r>
            </a:p>
          </p:txBody>
        </p:sp>
        <p:sp>
          <p:nvSpPr>
            <p:cNvPr id="18465" name="Text Box 38"/>
            <p:cNvSpPr txBox="1">
              <a:spLocks noChangeArrowheads="1"/>
            </p:cNvSpPr>
            <p:nvPr/>
          </p:nvSpPr>
          <p:spPr bwMode="auto">
            <a:xfrm>
              <a:off x="3600" y="3110"/>
              <a:ext cx="432" cy="250"/>
            </a:xfrm>
            <a:prstGeom prst="rect">
              <a:avLst/>
            </a:prstGeom>
            <a:noFill/>
            <a:ln w="12700">
              <a:noFill/>
              <a:miter lim="800000"/>
              <a:headEnd/>
              <a:tailEnd/>
            </a:ln>
          </p:spPr>
          <p:txBody>
            <a:bodyPr>
              <a:spAutoFit/>
            </a:bodyPr>
            <a:lstStyle/>
            <a:p>
              <a:pPr>
                <a:spcBef>
                  <a:spcPct val="50000"/>
                </a:spcBef>
              </a:pPr>
              <a:r>
                <a:rPr lang="en-US" sz="2000"/>
                <a:t>M3</a:t>
              </a:r>
            </a:p>
          </p:txBody>
        </p:sp>
        <p:sp>
          <p:nvSpPr>
            <p:cNvPr id="18466" name="Text Box 39"/>
            <p:cNvSpPr txBox="1">
              <a:spLocks noChangeArrowheads="1"/>
            </p:cNvSpPr>
            <p:nvPr/>
          </p:nvSpPr>
          <p:spPr bwMode="auto">
            <a:xfrm>
              <a:off x="4992" y="3110"/>
              <a:ext cx="432" cy="250"/>
            </a:xfrm>
            <a:prstGeom prst="rect">
              <a:avLst/>
            </a:prstGeom>
            <a:noFill/>
            <a:ln w="12700">
              <a:noFill/>
              <a:miter lim="800000"/>
              <a:headEnd/>
              <a:tailEnd/>
            </a:ln>
          </p:spPr>
          <p:txBody>
            <a:bodyPr>
              <a:spAutoFit/>
            </a:bodyPr>
            <a:lstStyle/>
            <a:p>
              <a:pPr>
                <a:spcBef>
                  <a:spcPct val="50000"/>
                </a:spcBef>
              </a:pPr>
              <a:r>
                <a:rPr lang="en-US" sz="2000"/>
                <a:t>M4</a:t>
              </a:r>
            </a:p>
          </p:txBody>
        </p:sp>
        <p:sp>
          <p:nvSpPr>
            <p:cNvPr id="18467"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p:spPr>
          <p:txBody>
            <a:bodyPr/>
            <a:lstStyle/>
            <a:p>
              <a:endParaRPr lang="en-US"/>
            </a:p>
          </p:txBody>
        </p:sp>
        <p:sp>
          <p:nvSpPr>
            <p:cNvPr id="18468"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p:spPr>
          <p:txBody>
            <a:bodyPr/>
            <a:lstStyle/>
            <a:p>
              <a:endParaRPr lang="en-US"/>
            </a:p>
          </p:txBody>
        </p:sp>
        <p:sp>
          <p:nvSpPr>
            <p:cNvPr id="18469"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p:spPr>
          <p:txBody>
            <a:bodyPr/>
            <a:lstStyle/>
            <a:p>
              <a:endParaRPr lang="en-US"/>
            </a:p>
          </p:txBody>
        </p:sp>
        <p:sp>
          <p:nvSpPr>
            <p:cNvPr id="18470"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p:spPr>
          <p:txBody>
            <a:bodyPr/>
            <a:lstStyle/>
            <a:p>
              <a:endParaRPr lang="en-US"/>
            </a:p>
          </p:txBody>
        </p:sp>
      </p:grpSp>
      <p:grpSp>
        <p:nvGrpSpPr>
          <p:cNvPr id="4" name="Group 49"/>
          <p:cNvGrpSpPr>
            <a:grpSpLocks/>
          </p:cNvGrpSpPr>
          <p:nvPr/>
        </p:nvGrpSpPr>
        <p:grpSpPr bwMode="auto">
          <a:xfrm>
            <a:off x="762000" y="5257800"/>
            <a:ext cx="7620000" cy="777875"/>
            <a:chOff x="480" y="3408"/>
            <a:chExt cx="4800" cy="490"/>
          </a:xfrm>
        </p:grpSpPr>
        <p:sp>
          <p:nvSpPr>
            <p:cNvPr id="18459" name="AutoShape 44"/>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p:spPr>
          <p:txBody>
            <a:bodyPr wrap="none" anchor="ctr"/>
            <a:lstStyle/>
            <a:p>
              <a:endParaRPr lang="en-US"/>
            </a:p>
          </p:txBody>
        </p:sp>
        <p:sp>
          <p:nvSpPr>
            <p:cNvPr id="18460" name="AutoShape 45"/>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p:spPr>
          <p:txBody>
            <a:bodyPr wrap="none" anchor="ctr"/>
            <a:lstStyle/>
            <a:p>
              <a:endParaRPr lang="en-US"/>
            </a:p>
          </p:txBody>
        </p:sp>
        <p:sp>
          <p:nvSpPr>
            <p:cNvPr id="18461" name="Text Box 46"/>
            <p:cNvSpPr txBox="1">
              <a:spLocks noChangeArrowheads="1"/>
            </p:cNvSpPr>
            <p:nvPr/>
          </p:nvSpPr>
          <p:spPr bwMode="auto">
            <a:xfrm>
              <a:off x="1056" y="3638"/>
              <a:ext cx="432" cy="250"/>
            </a:xfrm>
            <a:prstGeom prst="rect">
              <a:avLst/>
            </a:prstGeom>
            <a:noFill/>
            <a:ln w="12700">
              <a:noFill/>
              <a:miter lim="800000"/>
              <a:headEnd/>
              <a:tailEnd/>
            </a:ln>
          </p:spPr>
          <p:txBody>
            <a:bodyPr>
              <a:spAutoFit/>
            </a:bodyPr>
            <a:lstStyle/>
            <a:p>
              <a:pPr>
                <a:spcBef>
                  <a:spcPct val="50000"/>
                </a:spcBef>
              </a:pPr>
              <a:r>
                <a:rPr lang="en-US" sz="2000"/>
                <a:t>M12</a:t>
              </a:r>
            </a:p>
          </p:txBody>
        </p:sp>
        <p:sp>
          <p:nvSpPr>
            <p:cNvPr id="18462" name="Text Box 47"/>
            <p:cNvSpPr txBox="1">
              <a:spLocks noChangeArrowheads="1"/>
            </p:cNvSpPr>
            <p:nvPr/>
          </p:nvSpPr>
          <p:spPr bwMode="auto">
            <a:xfrm>
              <a:off x="4320" y="3648"/>
              <a:ext cx="432" cy="250"/>
            </a:xfrm>
            <a:prstGeom prst="rect">
              <a:avLst/>
            </a:prstGeom>
            <a:noFill/>
            <a:ln w="12700">
              <a:noFill/>
              <a:miter lim="800000"/>
              <a:headEnd/>
              <a:tailEnd/>
            </a:ln>
          </p:spPr>
          <p:txBody>
            <a:bodyPr>
              <a:spAutoFit/>
            </a:bodyPr>
            <a:lstStyle/>
            <a:p>
              <a:pPr>
                <a:spcBef>
                  <a:spcPct val="50000"/>
                </a:spcBef>
              </a:pPr>
              <a:r>
                <a:rPr lang="en-US" sz="2000"/>
                <a:t>M34</a:t>
              </a:r>
            </a:p>
          </p:txBody>
        </p:sp>
      </p:grpSp>
      <p:sp>
        <p:nvSpPr>
          <p:cNvPr id="924723" name="Text Box 51"/>
          <p:cNvSpPr txBox="1">
            <a:spLocks noChangeArrowheads="1"/>
          </p:cNvSpPr>
          <p:nvPr/>
        </p:nvSpPr>
        <p:spPr bwMode="auto">
          <a:xfrm>
            <a:off x="2819400" y="5927725"/>
            <a:ext cx="4038600" cy="396875"/>
          </a:xfrm>
          <a:prstGeom prst="rect">
            <a:avLst/>
          </a:prstGeom>
          <a:noFill/>
          <a:ln w="12700">
            <a:noFill/>
            <a:miter lim="800000"/>
            <a:headEnd/>
            <a:tailEnd/>
          </a:ln>
        </p:spPr>
        <p:txBody>
          <a:bodyPr>
            <a:spAutoFit/>
          </a:bodyPr>
          <a:lstStyle/>
          <a:p>
            <a:pPr>
              <a:spcBef>
                <a:spcPct val="50000"/>
              </a:spcBef>
            </a:pPr>
            <a:r>
              <a:rPr lang="en-US"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en-US" smtClean="0"/>
              <a:t>Measure of Impurity: GINI</a:t>
            </a:r>
          </a:p>
        </p:txBody>
      </p:sp>
      <p:sp>
        <p:nvSpPr>
          <p:cNvPr id="19464" name="Rectangle 3"/>
          <p:cNvSpPr>
            <a:spLocks noGrp="1" noChangeArrowheads="1"/>
          </p:cNvSpPr>
          <p:nvPr>
            <p:ph type="body" idx="1"/>
          </p:nvPr>
        </p:nvSpPr>
        <p:spPr>
          <a:xfrm>
            <a:off x="411163" y="1143000"/>
            <a:ext cx="8318500" cy="3962400"/>
          </a:xfrm>
        </p:spPr>
        <p:txBody>
          <a:bodyPr/>
          <a:lstStyle/>
          <a:p>
            <a:pPr>
              <a:lnSpc>
                <a:spcPct val="90000"/>
              </a:lnSpc>
            </a:pPr>
            <a:r>
              <a:rPr lang="en-US" sz="2400" smtClean="0"/>
              <a:t>Gini Index for a given node t :</a:t>
            </a:r>
          </a:p>
          <a:p>
            <a:pPr>
              <a:lnSpc>
                <a:spcPct val="90000"/>
              </a:lnSpc>
            </a:pPr>
            <a:endParaRPr lang="en-US" sz="2000" smtClean="0"/>
          </a:p>
          <a:p>
            <a:pPr lvl="2">
              <a:lnSpc>
                <a:spcPct val="90000"/>
              </a:lnSpc>
              <a:buFont typeface="Wingdings" pitchFamily="2" charset="2"/>
              <a:buNone/>
            </a:pPr>
            <a:endParaRPr lang="en-US" sz="2000" smtClean="0"/>
          </a:p>
          <a:p>
            <a:pPr lvl="2">
              <a:lnSpc>
                <a:spcPct val="90000"/>
              </a:lnSpc>
              <a:buFont typeface="Wingdings" pitchFamily="2" charset="2"/>
              <a:buNone/>
            </a:pPr>
            <a:endParaRPr lang="en-US" sz="800" smtClean="0"/>
          </a:p>
          <a:p>
            <a:pPr lvl="2">
              <a:lnSpc>
                <a:spcPct val="90000"/>
              </a:lnSpc>
              <a:buFont typeface="Wingdings" pitchFamily="2" charset="2"/>
              <a:buNone/>
            </a:pPr>
            <a:r>
              <a:rPr lang="en-US" sz="2000" smtClean="0"/>
              <a:t/>
            </a:r>
            <a:br>
              <a:rPr lang="en-US" sz="2000" smtClean="0"/>
            </a:br>
            <a:r>
              <a:rPr lang="en-US" sz="2000" smtClean="0"/>
              <a:t>(NOTE: </a:t>
            </a:r>
            <a:r>
              <a:rPr lang="en-US" sz="2000" i="1" smtClean="0">
                <a:latin typeface="Times New Roman" pitchFamily="18" charset="0"/>
              </a:rPr>
              <a:t>p( j | t) </a:t>
            </a:r>
            <a:r>
              <a:rPr lang="en-US" sz="2000" smtClean="0"/>
              <a:t>is the relative frequency of class j at node t).</a:t>
            </a:r>
          </a:p>
          <a:p>
            <a:pPr lvl="2">
              <a:lnSpc>
                <a:spcPct val="90000"/>
              </a:lnSpc>
              <a:buFont typeface="Wingdings" pitchFamily="2" charset="2"/>
              <a:buNone/>
            </a:pPr>
            <a:endParaRPr lang="en-US" sz="800" smtClean="0"/>
          </a:p>
          <a:p>
            <a:pPr lvl="1">
              <a:lnSpc>
                <a:spcPct val="90000"/>
              </a:lnSpc>
            </a:pPr>
            <a:r>
              <a:rPr lang="en-US" sz="2400" smtClean="0"/>
              <a:t>Maximum (1 - 1/n</a:t>
            </a:r>
            <a:r>
              <a:rPr lang="en-US" sz="2400" baseline="-25000" smtClean="0"/>
              <a:t>c</a:t>
            </a:r>
            <a:r>
              <a:rPr lang="en-US" sz="2400" smtClean="0"/>
              <a:t>) when records are equally distributed among all classes, implying least interesting information</a:t>
            </a:r>
          </a:p>
          <a:p>
            <a:pPr lvl="1">
              <a:lnSpc>
                <a:spcPct val="90000"/>
              </a:lnSpc>
            </a:pPr>
            <a:r>
              <a:rPr lang="en-US" sz="2400" smtClean="0"/>
              <a:t>Minimum (0.0) when all records belong to one class, implying most interesting information</a:t>
            </a:r>
            <a:endParaRPr lang="en-US" sz="2400" baseline="-25000" smtClean="0"/>
          </a:p>
        </p:txBody>
      </p:sp>
      <p:graphicFrame>
        <p:nvGraphicFramePr>
          <p:cNvPr id="19458" name="Object 4"/>
          <p:cNvGraphicFramePr>
            <a:graphicFrameLocks noChangeAspect="1"/>
          </p:cNvGraphicFramePr>
          <p:nvPr/>
        </p:nvGraphicFramePr>
        <p:xfrm>
          <a:off x="2743200" y="1778000"/>
          <a:ext cx="3352800" cy="736600"/>
        </p:xfrm>
        <a:graphic>
          <a:graphicData uri="http://schemas.openxmlformats.org/presentationml/2006/ole">
            <p:oleObj spid="_x0000_s19458" name="Equation" r:id="rId3" imgW="1612800" imgH="355320" progId="Equation.3">
              <p:embed/>
            </p:oleObj>
          </a:graphicData>
        </a:graphic>
      </p:graphicFrame>
      <p:graphicFrame>
        <p:nvGraphicFramePr>
          <p:cNvPr id="19459" name="Object 5"/>
          <p:cNvGraphicFramePr>
            <a:graphicFrameLocks noChangeAspect="1"/>
          </p:cNvGraphicFramePr>
          <p:nvPr/>
        </p:nvGraphicFramePr>
        <p:xfrm>
          <a:off x="1295400" y="5334000"/>
          <a:ext cx="1371600" cy="808038"/>
        </p:xfrm>
        <a:graphic>
          <a:graphicData uri="http://schemas.openxmlformats.org/presentationml/2006/ole">
            <p:oleObj spid="_x0000_s19459" name="Document" r:id="rId4" imgW="3285000" imgH="1969920" progId="Word.Document.8">
              <p:embed/>
            </p:oleObj>
          </a:graphicData>
        </a:graphic>
      </p:graphicFrame>
      <p:graphicFrame>
        <p:nvGraphicFramePr>
          <p:cNvPr id="19460" name="Object 6"/>
          <p:cNvGraphicFramePr>
            <a:graphicFrameLocks noChangeAspect="1"/>
          </p:cNvGraphicFramePr>
          <p:nvPr/>
        </p:nvGraphicFramePr>
        <p:xfrm>
          <a:off x="4572000" y="5334000"/>
          <a:ext cx="1371600" cy="808038"/>
        </p:xfrm>
        <a:graphic>
          <a:graphicData uri="http://schemas.openxmlformats.org/presentationml/2006/ole">
            <p:oleObj spid="_x0000_s19460" name="Document" r:id="rId5" imgW="3285000" imgH="1969920" progId="Word.Document.8">
              <p:embed/>
            </p:oleObj>
          </a:graphicData>
        </a:graphic>
      </p:graphicFrame>
      <p:graphicFrame>
        <p:nvGraphicFramePr>
          <p:cNvPr id="19461" name="Object 7"/>
          <p:cNvGraphicFramePr>
            <a:graphicFrameLocks noChangeAspect="1"/>
          </p:cNvGraphicFramePr>
          <p:nvPr/>
        </p:nvGraphicFramePr>
        <p:xfrm>
          <a:off x="6248400" y="5334000"/>
          <a:ext cx="1371600" cy="808038"/>
        </p:xfrm>
        <a:graphic>
          <a:graphicData uri="http://schemas.openxmlformats.org/presentationml/2006/ole">
            <p:oleObj spid="_x0000_s19461" name="Document" r:id="rId6" imgW="3285000" imgH="1969920" progId="Word.Document.8">
              <p:embed/>
            </p:oleObj>
          </a:graphicData>
        </a:graphic>
      </p:graphicFrame>
      <p:graphicFrame>
        <p:nvGraphicFramePr>
          <p:cNvPr id="19462" name="Object 8"/>
          <p:cNvGraphicFramePr>
            <a:graphicFrameLocks noChangeAspect="1"/>
          </p:cNvGraphicFramePr>
          <p:nvPr/>
        </p:nvGraphicFramePr>
        <p:xfrm>
          <a:off x="2971800" y="5334000"/>
          <a:ext cx="1371600" cy="808038"/>
        </p:xfrm>
        <a:graphic>
          <a:graphicData uri="http://schemas.openxmlformats.org/presentationml/2006/ole">
            <p:oleObj spid="_x0000_s19462" name="Document" r:id="rId7" imgW="3285000" imgH="1969920" progId="Word.Document.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r>
              <a:rPr lang="en-US" smtClean="0"/>
              <a:t>Examples for computing GINI</a:t>
            </a:r>
          </a:p>
        </p:txBody>
      </p:sp>
      <p:graphicFrame>
        <p:nvGraphicFramePr>
          <p:cNvPr id="20482" name="Object 5"/>
          <p:cNvGraphicFramePr>
            <a:graphicFrameLocks noChangeAspect="1"/>
          </p:cNvGraphicFramePr>
          <p:nvPr/>
        </p:nvGraphicFramePr>
        <p:xfrm>
          <a:off x="457200" y="2339975"/>
          <a:ext cx="2362200" cy="936625"/>
        </p:xfrm>
        <a:graphic>
          <a:graphicData uri="http://schemas.openxmlformats.org/presentationml/2006/ole">
            <p:oleObj spid="_x0000_s20482" name="Document" r:id="rId3" imgW="3239280" imgH="1357560" progId="Word.Document.8">
              <p:embed/>
            </p:oleObj>
          </a:graphicData>
        </a:graphic>
      </p:graphicFrame>
      <p:graphicFrame>
        <p:nvGraphicFramePr>
          <p:cNvPr id="20483" name="Object 6"/>
          <p:cNvGraphicFramePr>
            <a:graphicFrameLocks noChangeAspect="1"/>
          </p:cNvGraphicFramePr>
          <p:nvPr/>
        </p:nvGraphicFramePr>
        <p:xfrm>
          <a:off x="533400" y="5181600"/>
          <a:ext cx="2286000" cy="938213"/>
        </p:xfrm>
        <a:graphic>
          <a:graphicData uri="http://schemas.openxmlformats.org/presentationml/2006/ole">
            <p:oleObj spid="_x0000_s20483" name="Document" r:id="rId4" imgW="3239280" imgH="1381680" progId="Word.Document.8">
              <p:embed/>
            </p:oleObj>
          </a:graphicData>
        </a:graphic>
      </p:graphicFrame>
      <p:graphicFrame>
        <p:nvGraphicFramePr>
          <p:cNvPr id="20484" name="Object 8"/>
          <p:cNvGraphicFramePr>
            <a:graphicFrameLocks noChangeAspect="1"/>
          </p:cNvGraphicFramePr>
          <p:nvPr/>
        </p:nvGraphicFramePr>
        <p:xfrm>
          <a:off x="533400" y="3817938"/>
          <a:ext cx="2286000" cy="906462"/>
        </p:xfrm>
        <a:graphic>
          <a:graphicData uri="http://schemas.openxmlformats.org/presentationml/2006/ole">
            <p:oleObj spid="_x0000_s20484" name="Document" r:id="rId5" imgW="3239280" imgH="1357560" progId="Word.Document.8">
              <p:embed/>
            </p:oleObj>
          </a:graphicData>
        </a:graphic>
      </p:graphicFrame>
      <p:sp>
        <p:nvSpPr>
          <p:cNvPr id="20487" name="Text Box 10"/>
          <p:cNvSpPr txBox="1">
            <a:spLocks noChangeArrowheads="1"/>
          </p:cNvSpPr>
          <p:nvPr/>
        </p:nvSpPr>
        <p:spPr bwMode="auto">
          <a:xfrm>
            <a:off x="3048000" y="2339975"/>
            <a:ext cx="5181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Gini = 1 – P(C1)</a:t>
            </a:r>
            <a:r>
              <a:rPr lang="en-US" sz="2000" baseline="30000"/>
              <a:t>2 </a:t>
            </a:r>
            <a:r>
              <a:rPr lang="en-US" sz="2000"/>
              <a:t>– P(C2)</a:t>
            </a:r>
            <a:r>
              <a:rPr lang="en-US" sz="2000" baseline="30000"/>
              <a:t>2</a:t>
            </a:r>
            <a:r>
              <a:rPr lang="en-US" sz="2000"/>
              <a:t> = 1 – 0 – 1 = 0 </a:t>
            </a:r>
          </a:p>
        </p:txBody>
      </p:sp>
      <p:graphicFrame>
        <p:nvGraphicFramePr>
          <p:cNvPr id="20485" name="Object 11"/>
          <p:cNvGraphicFramePr>
            <a:graphicFrameLocks noChangeAspect="1"/>
          </p:cNvGraphicFramePr>
          <p:nvPr/>
        </p:nvGraphicFramePr>
        <p:xfrm>
          <a:off x="2590800" y="1219200"/>
          <a:ext cx="3352800" cy="736600"/>
        </p:xfrm>
        <a:graphic>
          <a:graphicData uri="http://schemas.openxmlformats.org/presentationml/2006/ole">
            <p:oleObj spid="_x0000_s20485" name="Equation" r:id="rId6" imgW="1612800" imgH="355320" progId="Equation.3">
              <p:embed/>
            </p:oleObj>
          </a:graphicData>
        </a:graphic>
      </p:graphicFrame>
      <p:sp>
        <p:nvSpPr>
          <p:cNvPr id="20488" name="Text Box 12"/>
          <p:cNvSpPr txBox="1">
            <a:spLocks noChangeArrowheads="1"/>
          </p:cNvSpPr>
          <p:nvPr/>
        </p:nvSpPr>
        <p:spPr bwMode="auto">
          <a:xfrm>
            <a:off x="3124200" y="3817938"/>
            <a:ext cx="51816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Gini = 1 – (1/6)</a:t>
            </a:r>
            <a:r>
              <a:rPr lang="en-US" sz="2000" baseline="30000"/>
              <a:t>2 </a:t>
            </a:r>
            <a:r>
              <a:rPr lang="en-US" sz="2000"/>
              <a:t>– (5/6)</a:t>
            </a:r>
            <a:r>
              <a:rPr lang="en-US" sz="2000" baseline="30000"/>
              <a:t>2</a:t>
            </a:r>
            <a:r>
              <a:rPr lang="en-US" sz="2000"/>
              <a:t> = 0.278</a:t>
            </a:r>
          </a:p>
        </p:txBody>
      </p:sp>
      <p:sp>
        <p:nvSpPr>
          <p:cNvPr id="20489" name="Text Box 13"/>
          <p:cNvSpPr txBox="1">
            <a:spLocks noChangeArrowheads="1"/>
          </p:cNvSpPr>
          <p:nvPr/>
        </p:nvSpPr>
        <p:spPr bwMode="auto">
          <a:xfrm>
            <a:off x="3124200" y="5105400"/>
            <a:ext cx="51816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Gini = 1 – (2/6)</a:t>
            </a:r>
            <a:r>
              <a:rPr lang="en-US" sz="2000" baseline="30000"/>
              <a:t>2 </a:t>
            </a:r>
            <a:r>
              <a:rPr lang="en-US" sz="2000"/>
              <a:t>– (4/6)</a:t>
            </a:r>
            <a:r>
              <a:rPr lang="en-US" sz="2000" baseline="30000"/>
              <a:t>2</a:t>
            </a:r>
            <a:r>
              <a:rPr lang="en-US" sz="2000"/>
              <a:t> = 0.444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Splitting Based on GINI</a:t>
            </a:r>
          </a:p>
        </p:txBody>
      </p:sp>
      <p:sp>
        <p:nvSpPr>
          <p:cNvPr id="21508" name="Rectangle 3"/>
          <p:cNvSpPr>
            <a:spLocks noGrp="1" noChangeArrowheads="1"/>
          </p:cNvSpPr>
          <p:nvPr>
            <p:ph type="body" sz="half" idx="1"/>
          </p:nvPr>
        </p:nvSpPr>
        <p:spPr>
          <a:xfrm>
            <a:off x="381000" y="1143000"/>
            <a:ext cx="8382000" cy="4438650"/>
          </a:xfrm>
        </p:spPr>
        <p:txBody>
          <a:bodyPr/>
          <a:lstStyle/>
          <a:p>
            <a:pPr marL="342900" indent="-342900"/>
            <a:r>
              <a:rPr lang="en-US" sz="2400" smtClean="0"/>
              <a:t>Used in CART, SLIQ, SPRINT.</a:t>
            </a:r>
          </a:p>
          <a:p>
            <a:pPr marL="342900" indent="-342900"/>
            <a:r>
              <a:rPr lang="en-US" sz="2400" smtClean="0"/>
              <a:t>When a node p is split into k partitions (children), the quality of split is computed as,</a:t>
            </a:r>
          </a:p>
          <a:p>
            <a:pPr marL="342900" indent="-342900"/>
            <a:endParaRPr lang="en-US" sz="2400" smtClean="0"/>
          </a:p>
          <a:p>
            <a:pPr marL="342900" indent="-342900"/>
            <a:endParaRPr lang="en-US" sz="2400" smtClean="0"/>
          </a:p>
          <a:p>
            <a:pPr marL="342900" indent="-342900">
              <a:buFont typeface="Monotype Sorts" pitchFamily="2" charset="2"/>
              <a:buNone/>
            </a:pPr>
            <a:r>
              <a:rPr lang="en-US" sz="2400" smtClean="0"/>
              <a:t>	</a:t>
            </a:r>
          </a:p>
          <a:p>
            <a:pPr marL="342900" indent="-342900">
              <a:buFont typeface="Monotype Sorts" pitchFamily="2" charset="2"/>
              <a:buNone/>
            </a:pPr>
            <a:endParaRPr lang="en-US" sz="2400" smtClean="0"/>
          </a:p>
          <a:p>
            <a:pPr marL="342900" indent="-342900">
              <a:buFont typeface="Monotype Sorts" pitchFamily="2" charset="2"/>
              <a:buNone/>
            </a:pPr>
            <a:r>
              <a:rPr lang="en-US" sz="2400" smtClean="0"/>
              <a:t>	where,	n</a:t>
            </a:r>
            <a:r>
              <a:rPr lang="en-US" sz="2400" baseline="-25000" smtClean="0"/>
              <a:t>i</a:t>
            </a:r>
            <a:r>
              <a:rPr lang="en-US" sz="2400" smtClean="0"/>
              <a:t> = number of records at child i,</a:t>
            </a:r>
          </a:p>
          <a:p>
            <a:pPr marL="342900" indent="-342900">
              <a:buFont typeface="Monotype Sorts" pitchFamily="2" charset="2"/>
              <a:buNone/>
            </a:pPr>
            <a:r>
              <a:rPr lang="en-US" sz="2400" smtClean="0"/>
              <a:t>    			n</a:t>
            </a:r>
            <a:r>
              <a:rPr lang="en-US" sz="2400" baseline="-25000" smtClean="0"/>
              <a:t> </a:t>
            </a:r>
            <a:r>
              <a:rPr lang="en-US" sz="2400" smtClean="0"/>
              <a:t> = number of records at node p.</a:t>
            </a:r>
            <a:endParaRPr lang="en-US" sz="3200" smtClean="0"/>
          </a:p>
        </p:txBody>
      </p:sp>
      <p:graphicFrame>
        <p:nvGraphicFramePr>
          <p:cNvPr id="21506" name="Object 4"/>
          <p:cNvGraphicFramePr>
            <a:graphicFrameLocks noChangeAspect="1"/>
          </p:cNvGraphicFramePr>
          <p:nvPr/>
        </p:nvGraphicFramePr>
        <p:xfrm>
          <a:off x="2667000" y="2590800"/>
          <a:ext cx="3886200" cy="1104900"/>
        </p:xfrm>
        <a:graphic>
          <a:graphicData uri="http://schemas.openxmlformats.org/presentationml/2006/ole">
            <p:oleObj spid="_x0000_s21506" name="Equation" r:id="rId3" imgW="1511280" imgH="43164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28600" y="152400"/>
            <a:ext cx="8610600" cy="533400"/>
          </a:xfrm>
        </p:spPr>
        <p:txBody>
          <a:bodyPr/>
          <a:lstStyle/>
          <a:p>
            <a:r>
              <a:rPr lang="en-US" smtClean="0"/>
              <a:t>Binary Attributes: Computing GINI Index</a:t>
            </a:r>
          </a:p>
        </p:txBody>
      </p:sp>
      <p:sp>
        <p:nvSpPr>
          <p:cNvPr id="22533" name="Rectangle 3"/>
          <p:cNvSpPr>
            <a:spLocks noChangeArrowheads="1"/>
          </p:cNvSpPr>
          <p:nvPr/>
        </p:nvSpPr>
        <p:spPr bwMode="auto">
          <a:xfrm>
            <a:off x="304800" y="1143000"/>
            <a:ext cx="8178800" cy="2009775"/>
          </a:xfrm>
          <a:prstGeom prst="rect">
            <a:avLst/>
          </a:prstGeom>
          <a:noFill/>
          <a:ln w="9525">
            <a:noFill/>
            <a:miter lim="800000"/>
            <a:headEnd/>
            <a:tailEnd/>
          </a:ln>
        </p:spPr>
        <p:txBody>
          <a:bodyPr/>
          <a:lstStyle/>
          <a:p>
            <a:pPr marL="292100" indent="-292100">
              <a:spcBef>
                <a:spcPct val="10000"/>
              </a:spcBef>
              <a:spcAft>
                <a:spcPts val="400"/>
              </a:spcAft>
              <a:buClr>
                <a:srgbClr val="0C7B9C"/>
              </a:buClr>
              <a:buSzPct val="75000"/>
              <a:buFont typeface="Monotype Sorts" pitchFamily="2" charset="2"/>
              <a:buChar char="l"/>
            </a:pPr>
            <a:r>
              <a:rPr lang="en-US" sz="2400" b="0"/>
              <a:t>Splits into two partitions</a:t>
            </a:r>
          </a:p>
          <a:p>
            <a:pPr marL="292100" indent="-292100">
              <a:spcBef>
                <a:spcPct val="10000"/>
              </a:spcBef>
              <a:spcAft>
                <a:spcPts val="400"/>
              </a:spcAft>
              <a:buClr>
                <a:srgbClr val="0C7B9C"/>
              </a:buClr>
              <a:buSzPct val="75000"/>
              <a:buFont typeface="Monotype Sorts" pitchFamily="2" charset="2"/>
              <a:buChar char="l"/>
            </a:pPr>
            <a:r>
              <a:rPr lang="en-US" sz="2400" b="0"/>
              <a:t>Effect of Weighing partitions: </a:t>
            </a:r>
          </a:p>
          <a:p>
            <a:pPr marL="800100" lvl="1" indent="-342900">
              <a:spcBef>
                <a:spcPct val="10000"/>
              </a:spcBef>
              <a:spcAft>
                <a:spcPts val="400"/>
              </a:spcAft>
              <a:buClr>
                <a:srgbClr val="0C7B9C"/>
              </a:buClr>
              <a:buSzPct val="100000"/>
              <a:buFont typeface="Arial" pitchFamily="34" charset="0"/>
              <a:buChar char="–"/>
            </a:pPr>
            <a:r>
              <a:rPr lang="en-US" sz="2400" b="0"/>
              <a:t>Larger and Purer Partitions are sought for.</a:t>
            </a:r>
          </a:p>
        </p:txBody>
      </p:sp>
      <p:sp>
        <p:nvSpPr>
          <p:cNvPr id="2253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B?</a:t>
            </a:r>
            <a:endParaRPr lang="en-US" sz="2400" b="0">
              <a:latin typeface="Times New Roman" pitchFamily="18" charset="0"/>
            </a:endParaRPr>
          </a:p>
        </p:txBody>
      </p:sp>
      <p:sp>
        <p:nvSpPr>
          <p:cNvPr id="22535" name="Line 5"/>
          <p:cNvSpPr>
            <a:spLocks noChangeShapeType="1"/>
          </p:cNvSpPr>
          <p:nvPr/>
        </p:nvSpPr>
        <p:spPr bwMode="auto">
          <a:xfrm flipH="1">
            <a:off x="3082925" y="3319463"/>
            <a:ext cx="1108075" cy="725487"/>
          </a:xfrm>
          <a:prstGeom prst="line">
            <a:avLst/>
          </a:prstGeom>
          <a:noFill/>
          <a:ln w="9525">
            <a:solidFill>
              <a:schemeClr val="tx1"/>
            </a:solidFill>
            <a:round/>
            <a:headEnd/>
            <a:tailEnd/>
          </a:ln>
        </p:spPr>
        <p:txBody>
          <a:bodyPr wrap="none" anchor="ctr"/>
          <a:lstStyle/>
          <a:p>
            <a:endParaRPr lang="en-US"/>
          </a:p>
        </p:txBody>
      </p:sp>
      <p:sp>
        <p:nvSpPr>
          <p:cNvPr id="22536" name="Line 6"/>
          <p:cNvSpPr>
            <a:spLocks noChangeShapeType="1"/>
          </p:cNvSpPr>
          <p:nvPr/>
        </p:nvSpPr>
        <p:spPr bwMode="auto">
          <a:xfrm>
            <a:off x="4191000" y="3319463"/>
            <a:ext cx="1184275" cy="725487"/>
          </a:xfrm>
          <a:prstGeom prst="line">
            <a:avLst/>
          </a:prstGeom>
          <a:noFill/>
          <a:ln w="9525">
            <a:solidFill>
              <a:schemeClr val="tx1"/>
            </a:solidFill>
            <a:round/>
            <a:headEnd/>
            <a:tailEnd/>
          </a:ln>
        </p:spPr>
        <p:txBody>
          <a:bodyPr wrap="none" anchor="ctr"/>
          <a:lstStyle/>
          <a:p>
            <a:endParaRPr lang="en-US"/>
          </a:p>
        </p:txBody>
      </p:sp>
      <p:sp>
        <p:nvSpPr>
          <p:cNvPr id="22537" name="Text Box 7"/>
          <p:cNvSpPr txBox="1">
            <a:spLocks noChangeArrowheads="1"/>
          </p:cNvSpPr>
          <p:nvPr/>
        </p:nvSpPr>
        <p:spPr bwMode="auto">
          <a:xfrm>
            <a:off x="2809875" y="3435350"/>
            <a:ext cx="539750" cy="366713"/>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Yes</a:t>
            </a:r>
          </a:p>
        </p:txBody>
      </p:sp>
      <p:sp>
        <p:nvSpPr>
          <p:cNvPr id="22538" name="Text Box 8"/>
          <p:cNvSpPr txBox="1">
            <a:spLocks noChangeArrowheads="1"/>
          </p:cNvSpPr>
          <p:nvPr/>
        </p:nvSpPr>
        <p:spPr bwMode="auto">
          <a:xfrm>
            <a:off x="5299075" y="3435350"/>
            <a:ext cx="463550" cy="366713"/>
          </a:xfrm>
          <a:prstGeom prst="rect">
            <a:avLst/>
          </a:prstGeom>
          <a:noFill/>
          <a:ln w="9525">
            <a:noFill/>
            <a:miter lim="800000"/>
            <a:headEnd/>
            <a:tailEnd/>
          </a:ln>
        </p:spPr>
        <p:txBody>
          <a:bodyPr wrap="none" anchor="ctr">
            <a:spAutoFit/>
          </a:bodyPr>
          <a:lstStyle/>
          <a:p>
            <a:pPr algn="ctr"/>
            <a:r>
              <a:rPr lang="en-US" sz="1800" b="0">
                <a:latin typeface="Times New Roman" pitchFamily="18" charset="0"/>
              </a:rPr>
              <a:t>No</a:t>
            </a:r>
          </a:p>
        </p:txBody>
      </p:sp>
      <p:sp>
        <p:nvSpPr>
          <p:cNvPr id="2253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N1</a:t>
            </a:r>
          </a:p>
        </p:txBody>
      </p:sp>
      <p:sp>
        <p:nvSpPr>
          <p:cNvPr id="2254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N2</a:t>
            </a:r>
          </a:p>
        </p:txBody>
      </p:sp>
      <p:graphicFrame>
        <p:nvGraphicFramePr>
          <p:cNvPr id="22530" name="Object 11"/>
          <p:cNvGraphicFramePr>
            <a:graphicFrameLocks noChangeAspect="1"/>
          </p:cNvGraphicFramePr>
          <p:nvPr/>
        </p:nvGraphicFramePr>
        <p:xfrm>
          <a:off x="6553200" y="2590800"/>
          <a:ext cx="1981200" cy="1790700"/>
        </p:xfrm>
        <a:graphic>
          <a:graphicData uri="http://schemas.openxmlformats.org/presentationml/2006/ole">
            <p:oleObj spid="_x0000_s22530" name="Document" r:id="rId3" imgW="3177000" imgH="3053520" progId="Word.Document.8">
              <p:embed/>
            </p:oleObj>
          </a:graphicData>
        </a:graphic>
      </p:graphicFrame>
      <p:graphicFrame>
        <p:nvGraphicFramePr>
          <p:cNvPr id="22531" name="Object 12"/>
          <p:cNvGraphicFramePr>
            <a:graphicFrameLocks noChangeAspect="1"/>
          </p:cNvGraphicFramePr>
          <p:nvPr/>
        </p:nvGraphicFramePr>
        <p:xfrm>
          <a:off x="3276600" y="4648200"/>
          <a:ext cx="1905000" cy="1471613"/>
        </p:xfrm>
        <a:graphic>
          <a:graphicData uri="http://schemas.openxmlformats.org/presentationml/2006/ole">
            <p:oleObj spid="_x0000_s22531" name="Document" r:id="rId4" imgW="3265920" imgH="2548080" progId="Word.Document.8">
              <p:embed/>
            </p:oleObj>
          </a:graphicData>
        </a:graphic>
      </p:graphicFrame>
      <p:sp>
        <p:nvSpPr>
          <p:cNvPr id="22541" name="Text Box 13"/>
          <p:cNvSpPr txBox="1">
            <a:spLocks noChangeArrowheads="1"/>
          </p:cNvSpPr>
          <p:nvPr/>
        </p:nvSpPr>
        <p:spPr bwMode="auto">
          <a:xfrm>
            <a:off x="381000" y="4191000"/>
            <a:ext cx="2438400" cy="2073275"/>
          </a:xfrm>
          <a:prstGeom prst="rect">
            <a:avLst/>
          </a:prstGeom>
          <a:noFill/>
          <a:ln w="12700">
            <a:noFill/>
            <a:miter lim="800000"/>
            <a:headEnd/>
            <a:tailEnd/>
          </a:ln>
        </p:spPr>
        <p:txBody>
          <a:bodyPr>
            <a:spAutoFit/>
          </a:bodyPr>
          <a:lstStyle/>
          <a:p>
            <a:pPr>
              <a:spcBef>
                <a:spcPct val="50000"/>
              </a:spcBef>
            </a:pPr>
            <a:r>
              <a:rPr lang="en-US" sz="2000"/>
              <a:t>Gini(N1) </a:t>
            </a:r>
            <a:br>
              <a:rPr lang="en-US" sz="2000"/>
            </a:br>
            <a:r>
              <a:rPr lang="en-US" sz="2000"/>
              <a:t>= 1 – (5/6)</a:t>
            </a:r>
            <a:r>
              <a:rPr lang="en-US" sz="2000" baseline="30000"/>
              <a:t>2 </a:t>
            </a:r>
            <a:r>
              <a:rPr lang="en-US" sz="2000"/>
              <a:t>– (2/6)</a:t>
            </a:r>
            <a:r>
              <a:rPr lang="en-US" sz="2000" baseline="30000"/>
              <a:t>2</a:t>
            </a:r>
            <a:r>
              <a:rPr lang="en-US" sz="2000"/>
              <a:t> </a:t>
            </a:r>
            <a:br>
              <a:rPr lang="en-US" sz="2000"/>
            </a:br>
            <a:r>
              <a:rPr lang="en-US" sz="2000"/>
              <a:t>= 0.194 </a:t>
            </a:r>
          </a:p>
          <a:p>
            <a:pPr>
              <a:spcBef>
                <a:spcPct val="50000"/>
              </a:spcBef>
            </a:pPr>
            <a:r>
              <a:rPr lang="en-US" sz="2000"/>
              <a:t>Gini(N2) </a:t>
            </a:r>
            <a:br>
              <a:rPr lang="en-US" sz="2000"/>
            </a:br>
            <a:r>
              <a:rPr lang="en-US" sz="2000"/>
              <a:t>= 1 – (1/6)</a:t>
            </a:r>
            <a:r>
              <a:rPr lang="en-US" sz="2000" baseline="30000"/>
              <a:t>2 </a:t>
            </a:r>
            <a:r>
              <a:rPr lang="en-US" sz="2000"/>
              <a:t>– (4/6)</a:t>
            </a:r>
            <a:r>
              <a:rPr lang="en-US" sz="2000" baseline="30000"/>
              <a:t>2</a:t>
            </a:r>
            <a:r>
              <a:rPr lang="en-US" sz="2000"/>
              <a:t> </a:t>
            </a:r>
            <a:br>
              <a:rPr lang="en-US" sz="2000"/>
            </a:br>
            <a:r>
              <a:rPr lang="en-US" sz="2000"/>
              <a:t>= 0.528</a:t>
            </a:r>
          </a:p>
        </p:txBody>
      </p:sp>
      <p:sp>
        <p:nvSpPr>
          <p:cNvPr id="22542" name="Text Box 14"/>
          <p:cNvSpPr txBox="1">
            <a:spLocks noChangeArrowheads="1"/>
          </p:cNvSpPr>
          <p:nvPr/>
        </p:nvSpPr>
        <p:spPr bwMode="auto">
          <a:xfrm>
            <a:off x="5943600" y="4648200"/>
            <a:ext cx="2438400" cy="1311275"/>
          </a:xfrm>
          <a:prstGeom prst="rect">
            <a:avLst/>
          </a:prstGeom>
          <a:noFill/>
          <a:ln w="12700">
            <a:noFill/>
            <a:miter lim="800000"/>
            <a:headEnd/>
            <a:tailEnd/>
          </a:ln>
        </p:spPr>
        <p:txBody>
          <a:bodyPr>
            <a:spAutoFit/>
          </a:bodyPr>
          <a:lstStyle/>
          <a:p>
            <a:pPr>
              <a:spcBef>
                <a:spcPct val="50000"/>
              </a:spcBef>
            </a:pPr>
            <a:r>
              <a:rPr lang="en-US" sz="2000"/>
              <a:t>Gini(Children) </a:t>
            </a:r>
            <a:br>
              <a:rPr lang="en-US" sz="2000"/>
            </a:br>
            <a:r>
              <a:rPr lang="en-US" sz="2000"/>
              <a:t>= 7/12 * 0.194 + </a:t>
            </a:r>
            <a:br>
              <a:rPr lang="en-US" sz="2000"/>
            </a:br>
            <a:r>
              <a:rPr lang="en-US" sz="2000"/>
              <a:t>   5/12 * 0.528</a:t>
            </a:r>
            <a:br>
              <a:rPr lang="en-US" sz="2000"/>
            </a:br>
            <a:r>
              <a:rPr lang="en-US" sz="2000"/>
              <a:t>= 0.333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smtClean="0"/>
              <a:t>Examples of Classification Task</a:t>
            </a:r>
          </a:p>
        </p:txBody>
      </p:sp>
      <p:sp>
        <p:nvSpPr>
          <p:cNvPr id="2053" name="Rectangle 3"/>
          <p:cNvSpPr>
            <a:spLocks noGrp="1" noChangeArrowheads="1"/>
          </p:cNvSpPr>
          <p:nvPr>
            <p:ph type="body" idx="1"/>
          </p:nvPr>
        </p:nvSpPr>
        <p:spPr/>
        <p:txBody>
          <a:bodyPr/>
          <a:lstStyle/>
          <a:p>
            <a:r>
              <a:rPr lang="en-US" smtClean="0"/>
              <a:t>Predicting tumor cells as benign or malignant</a:t>
            </a:r>
          </a:p>
          <a:p>
            <a:pPr lvl="4"/>
            <a:endParaRPr lang="en-US" smtClean="0"/>
          </a:p>
          <a:p>
            <a:r>
              <a:rPr lang="en-US" smtClean="0"/>
              <a:t>Classifying credit card transactions </a:t>
            </a:r>
            <a:br>
              <a:rPr lang="en-US" smtClean="0"/>
            </a:br>
            <a:r>
              <a:rPr lang="en-US" smtClean="0"/>
              <a:t>as legitimate or fraudulent</a:t>
            </a:r>
          </a:p>
          <a:p>
            <a:pPr lvl="4"/>
            <a:endParaRPr lang="en-US" smtClean="0"/>
          </a:p>
          <a:p>
            <a:r>
              <a:rPr lang="en-US" smtClean="0"/>
              <a:t>Classifying secondary structures of protein </a:t>
            </a:r>
            <a:br>
              <a:rPr lang="en-US" smtClean="0"/>
            </a:br>
            <a:r>
              <a:rPr lang="en-US" smtClean="0"/>
              <a:t>as alpha-helix, beta-sheet, or random </a:t>
            </a:r>
            <a:br>
              <a:rPr lang="en-US" smtClean="0"/>
            </a:br>
            <a:r>
              <a:rPr lang="en-US" smtClean="0"/>
              <a:t>coil</a:t>
            </a:r>
          </a:p>
          <a:p>
            <a:pPr lvl="4"/>
            <a:endParaRPr lang="en-US" smtClean="0"/>
          </a:p>
          <a:p>
            <a:r>
              <a:rPr lang="en-US" smtClean="0"/>
              <a:t>Categorizing news stories as finance, </a:t>
            </a:r>
            <a:br>
              <a:rPr lang="en-US" smtClean="0"/>
            </a:br>
            <a:r>
              <a:rPr lang="en-US" smtClean="0"/>
              <a:t>weather, entertainment, sports, etc</a:t>
            </a:r>
          </a:p>
        </p:txBody>
      </p:sp>
      <p:grpSp>
        <p:nvGrpSpPr>
          <p:cNvPr id="2054" name="Group 4"/>
          <p:cNvGrpSpPr>
            <a:grpSpLocks/>
          </p:cNvGrpSpPr>
          <p:nvPr/>
        </p:nvGrpSpPr>
        <p:grpSpPr bwMode="auto">
          <a:xfrm>
            <a:off x="6629400" y="1828800"/>
            <a:ext cx="2057400" cy="1417638"/>
            <a:chOff x="3360" y="768"/>
            <a:chExt cx="1296" cy="893"/>
          </a:xfrm>
        </p:grpSpPr>
        <p:pic>
          <p:nvPicPr>
            <p:cNvPr id="2056" name="Picture 5" descr="story-3dimensional-2"/>
            <p:cNvPicPr>
              <a:picLocks noChangeAspect="1" noChangeArrowheads="1"/>
            </p:cNvPicPr>
            <p:nvPr/>
          </p:nvPicPr>
          <p:blipFill>
            <a:blip r:embed="rId3" cstate="print"/>
            <a:srcRect/>
            <a:stretch>
              <a:fillRect/>
            </a:stretch>
          </p:blipFill>
          <p:spPr bwMode="auto">
            <a:xfrm>
              <a:off x="3418" y="768"/>
              <a:ext cx="1238" cy="893"/>
            </a:xfrm>
            <a:prstGeom prst="rect">
              <a:avLst/>
            </a:prstGeom>
            <a:noFill/>
            <a:ln w="9525">
              <a:noFill/>
              <a:miter lim="800000"/>
              <a:headEnd/>
              <a:tailEnd/>
            </a:ln>
          </p:spPr>
        </p:pic>
        <p:graphicFrame>
          <p:nvGraphicFramePr>
            <p:cNvPr id="2050" name="Object 6"/>
            <p:cNvGraphicFramePr>
              <a:graphicFrameLocks noChangeAspect="1"/>
            </p:cNvGraphicFramePr>
            <p:nvPr/>
          </p:nvGraphicFramePr>
          <p:xfrm>
            <a:off x="3370" y="1155"/>
            <a:ext cx="432" cy="429"/>
          </p:xfrm>
          <a:graphic>
            <a:graphicData uri="http://schemas.openxmlformats.org/presentationml/2006/ole">
              <p:oleObj spid="_x0000_s2050" name="VISIO" r:id="rId4" imgW="618480" imgH="614520" progId="Visio.Drawing.6">
                <p:embed/>
              </p:oleObj>
            </a:graphicData>
          </a:graphic>
        </p:graphicFrame>
        <p:graphicFrame>
          <p:nvGraphicFramePr>
            <p:cNvPr id="2051" name="Object 7"/>
            <p:cNvGraphicFramePr>
              <a:graphicFrameLocks noChangeAspect="1"/>
            </p:cNvGraphicFramePr>
            <p:nvPr/>
          </p:nvGraphicFramePr>
          <p:xfrm>
            <a:off x="3360" y="912"/>
            <a:ext cx="432" cy="355"/>
          </p:xfrm>
          <a:graphic>
            <a:graphicData uri="http://schemas.openxmlformats.org/presentationml/2006/ole">
              <p:oleObj spid="_x0000_s2051" name="VISIO" r:id="rId5" imgW="807120" imgH="662760" progId="Visio.Drawing.6">
                <p:embed/>
              </p:oleObj>
            </a:graphicData>
          </a:graphic>
        </p:graphicFrame>
      </p:grpSp>
      <p:pic>
        <p:nvPicPr>
          <p:cNvPr id="2055" name="Picture 8" descr="pro"/>
          <p:cNvPicPr>
            <a:picLocks noChangeAspect="1" noChangeArrowheads="1"/>
          </p:cNvPicPr>
          <p:nvPr/>
        </p:nvPicPr>
        <p:blipFill>
          <a:blip r:embed="rId6" cstate="print"/>
          <a:srcRect/>
          <a:stretch>
            <a:fillRect/>
          </a:stretch>
        </p:blipFill>
        <p:spPr bwMode="auto">
          <a:xfrm>
            <a:off x="7075488" y="3886200"/>
            <a:ext cx="1535112" cy="231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381000" y="152400"/>
            <a:ext cx="8458200" cy="533400"/>
          </a:xfrm>
        </p:spPr>
        <p:txBody>
          <a:bodyPr/>
          <a:lstStyle/>
          <a:p>
            <a:r>
              <a:rPr lang="en-US" sz="2800" smtClean="0"/>
              <a:t>Categorical Attributes: Computing Gini Index</a:t>
            </a:r>
          </a:p>
        </p:txBody>
      </p:sp>
      <p:sp>
        <p:nvSpPr>
          <p:cNvPr id="23558" name="Rectangle 3"/>
          <p:cNvSpPr>
            <a:spLocks noGrp="1" noChangeArrowheads="1"/>
          </p:cNvSpPr>
          <p:nvPr>
            <p:ph type="body" idx="1"/>
          </p:nvPr>
        </p:nvSpPr>
        <p:spPr/>
        <p:txBody>
          <a:bodyPr/>
          <a:lstStyle/>
          <a:p>
            <a:r>
              <a:rPr lang="en-US" sz="2400" smtClean="0"/>
              <a:t>For each distinct value, gather counts for each class in the dataset</a:t>
            </a:r>
          </a:p>
          <a:p>
            <a:r>
              <a:rPr lang="en-US" sz="2400" smtClean="0"/>
              <a:t>Use the count matrix to make decisions</a:t>
            </a:r>
          </a:p>
        </p:txBody>
      </p:sp>
      <p:graphicFrame>
        <p:nvGraphicFramePr>
          <p:cNvPr id="23554" name="Object 4"/>
          <p:cNvGraphicFramePr>
            <a:graphicFrameLocks noChangeAspect="1"/>
          </p:cNvGraphicFramePr>
          <p:nvPr/>
        </p:nvGraphicFramePr>
        <p:xfrm>
          <a:off x="3886200" y="3810000"/>
          <a:ext cx="2609850" cy="1768475"/>
        </p:xfrm>
        <a:graphic>
          <a:graphicData uri="http://schemas.openxmlformats.org/presentationml/2006/ole">
            <p:oleObj spid="_x0000_s23554" name="Document" r:id="rId3" imgW="5848560" imgH="4005360" progId="Word.Document.8">
              <p:embed/>
            </p:oleObj>
          </a:graphicData>
        </a:graphic>
      </p:graphicFrame>
      <p:graphicFrame>
        <p:nvGraphicFramePr>
          <p:cNvPr id="23555" name="Object 5"/>
          <p:cNvGraphicFramePr>
            <a:graphicFrameLocks noChangeAspect="1"/>
          </p:cNvGraphicFramePr>
          <p:nvPr/>
        </p:nvGraphicFramePr>
        <p:xfrm>
          <a:off x="6381750" y="3810000"/>
          <a:ext cx="2609850" cy="1768475"/>
        </p:xfrm>
        <a:graphic>
          <a:graphicData uri="http://schemas.openxmlformats.org/presentationml/2006/ole">
            <p:oleObj spid="_x0000_s23555" name="Document" r:id="rId4" imgW="5848560" imgH="4005360" progId="Word.Document.8">
              <p:embed/>
            </p:oleObj>
          </a:graphicData>
        </a:graphic>
      </p:graphicFrame>
      <p:graphicFrame>
        <p:nvGraphicFramePr>
          <p:cNvPr id="23556" name="Object 6"/>
          <p:cNvGraphicFramePr>
            <a:graphicFrameLocks noChangeAspect="1"/>
          </p:cNvGraphicFramePr>
          <p:nvPr/>
        </p:nvGraphicFramePr>
        <p:xfrm>
          <a:off x="304800" y="3810000"/>
          <a:ext cx="2744788" cy="1524000"/>
        </p:xfrm>
        <a:graphic>
          <a:graphicData uri="http://schemas.openxmlformats.org/presentationml/2006/ole">
            <p:oleObj spid="_x0000_s23556" name="Document" r:id="rId5" imgW="6205680" imgH="3191040" progId="Word.Document.8">
              <p:embed/>
            </p:oleObj>
          </a:graphicData>
        </a:graphic>
      </p:graphicFrame>
      <p:sp>
        <p:nvSpPr>
          <p:cNvPr id="23559" name="Line 7"/>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p:spPr>
        <p:txBody>
          <a:bodyPr wrap="none" anchor="ctr"/>
          <a:lstStyle/>
          <a:p>
            <a:endParaRPr lang="en-US"/>
          </a:p>
        </p:txBody>
      </p:sp>
      <p:sp>
        <p:nvSpPr>
          <p:cNvPr id="23560" name="Text Box 8"/>
          <p:cNvSpPr txBox="1">
            <a:spLocks noChangeArrowheads="1"/>
          </p:cNvSpPr>
          <p:nvPr/>
        </p:nvSpPr>
        <p:spPr bwMode="auto">
          <a:xfrm>
            <a:off x="915988" y="2868613"/>
            <a:ext cx="1752600" cy="396875"/>
          </a:xfrm>
          <a:prstGeom prst="rect">
            <a:avLst/>
          </a:prstGeom>
          <a:noFill/>
          <a:ln w="9525">
            <a:noFill/>
            <a:miter lim="800000"/>
            <a:headEnd/>
            <a:tailEnd/>
          </a:ln>
        </p:spPr>
        <p:txBody>
          <a:bodyPr wrap="none">
            <a:spAutoFit/>
          </a:bodyPr>
          <a:lstStyle/>
          <a:p>
            <a:r>
              <a:rPr lang="en-US" sz="2000" b="0">
                <a:latin typeface="Times New Roman" pitchFamily="18" charset="0"/>
              </a:rPr>
              <a:t>Multi-way split</a:t>
            </a:r>
          </a:p>
        </p:txBody>
      </p:sp>
      <p:sp>
        <p:nvSpPr>
          <p:cNvPr id="23561" name="Text Box 9"/>
          <p:cNvSpPr txBox="1">
            <a:spLocks noChangeArrowheads="1"/>
          </p:cNvSpPr>
          <p:nvPr/>
        </p:nvSpPr>
        <p:spPr bwMode="auto">
          <a:xfrm>
            <a:off x="4719638" y="2868613"/>
            <a:ext cx="3138487" cy="701675"/>
          </a:xfrm>
          <a:prstGeom prst="rect">
            <a:avLst/>
          </a:prstGeom>
          <a:noFill/>
          <a:ln w="9525">
            <a:noFill/>
            <a:miter lim="800000"/>
            <a:headEnd/>
            <a:tailEnd/>
          </a:ln>
        </p:spPr>
        <p:txBody>
          <a:bodyPr wrap="none">
            <a:spAutoFit/>
          </a:bodyPr>
          <a:lstStyle/>
          <a:p>
            <a:pPr algn="ctr"/>
            <a:r>
              <a:rPr lang="en-US" sz="2000" b="0">
                <a:latin typeface="Times New Roman" pitchFamily="18" charset="0"/>
              </a:rPr>
              <a:t>Two-way split </a:t>
            </a:r>
          </a:p>
          <a:p>
            <a:pPr algn="ctr"/>
            <a:r>
              <a:rPr lang="en-US" sz="2000" b="0">
                <a:latin typeface="Times New Roman" pitchFamily="18" charset="0"/>
              </a:rPr>
              <a:t>(find best partition of values)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z="2800" smtClean="0"/>
              <a:t>Alternative Splitting Criteria based on INFO</a:t>
            </a:r>
            <a:endParaRPr lang="en-US" smtClean="0"/>
          </a:p>
        </p:txBody>
      </p:sp>
      <p:sp>
        <p:nvSpPr>
          <p:cNvPr id="26628" name="Rectangle 3"/>
          <p:cNvSpPr>
            <a:spLocks noGrp="1" noChangeArrowheads="1"/>
          </p:cNvSpPr>
          <p:nvPr>
            <p:ph type="body" idx="1"/>
          </p:nvPr>
        </p:nvSpPr>
        <p:spPr>
          <a:xfrm>
            <a:off x="152400" y="1143000"/>
            <a:ext cx="8763000" cy="5181600"/>
          </a:xfrm>
        </p:spPr>
        <p:txBody>
          <a:bodyPr/>
          <a:lstStyle/>
          <a:p>
            <a:pPr marL="342900" indent="-342900"/>
            <a:r>
              <a:rPr lang="en-US" smtClean="0"/>
              <a:t>Entropy at a given node t:</a:t>
            </a:r>
          </a:p>
          <a:p>
            <a:pPr marL="742950" lvl="1" indent="-285750"/>
            <a:endParaRPr lang="en-US" smtClean="0"/>
          </a:p>
          <a:p>
            <a:pPr lvl="4"/>
            <a:endParaRPr lang="en-US" smtClean="0"/>
          </a:p>
          <a:p>
            <a:pPr marL="1085850" lvl="2" indent="-228600">
              <a:buFont typeface="Wingdings" pitchFamily="2" charset="2"/>
              <a:buNone/>
            </a:pPr>
            <a:r>
              <a:rPr lang="en-US" sz="2000" smtClean="0"/>
              <a:t>(NOTE: </a:t>
            </a:r>
            <a:r>
              <a:rPr lang="en-US" sz="2000" i="1" smtClean="0">
                <a:latin typeface="Times New Roman" pitchFamily="18" charset="0"/>
              </a:rPr>
              <a:t>p( j | t) </a:t>
            </a:r>
            <a:r>
              <a:rPr lang="en-US" sz="2000" smtClean="0"/>
              <a:t>is the relative frequency of class j at node t).</a:t>
            </a:r>
            <a:endParaRPr lang="en-US" smtClean="0"/>
          </a:p>
          <a:p>
            <a:pPr marL="742950" lvl="1" indent="-285750"/>
            <a:r>
              <a:rPr lang="en-US" smtClean="0"/>
              <a:t>Measures homogeneity of a node. </a:t>
            </a:r>
          </a:p>
          <a:p>
            <a:pPr marL="1085850" lvl="2" indent="-228600"/>
            <a:r>
              <a:rPr lang="en-US" smtClean="0"/>
              <a:t>Maximum (log n</a:t>
            </a:r>
            <a:r>
              <a:rPr lang="en-US" baseline="-25000" smtClean="0"/>
              <a:t>c</a:t>
            </a:r>
            <a:r>
              <a:rPr lang="en-US" smtClean="0"/>
              <a:t>) when records are equally distributed among all classes implying least information</a:t>
            </a:r>
          </a:p>
          <a:p>
            <a:pPr marL="1085850" lvl="2" indent="-228600"/>
            <a:r>
              <a:rPr lang="en-US" smtClean="0"/>
              <a:t>Minimum (0.0) when all records belong to one class, implying most information</a:t>
            </a:r>
          </a:p>
          <a:p>
            <a:pPr marL="742950" lvl="1" indent="-285750"/>
            <a:r>
              <a:rPr lang="en-US" smtClean="0"/>
              <a:t>Entropy based computations are similar to the GINI index computations</a:t>
            </a:r>
          </a:p>
        </p:txBody>
      </p:sp>
      <p:graphicFrame>
        <p:nvGraphicFramePr>
          <p:cNvPr id="26626" name="Object 4"/>
          <p:cNvGraphicFramePr>
            <a:graphicFrameLocks noChangeAspect="1"/>
          </p:cNvGraphicFramePr>
          <p:nvPr/>
        </p:nvGraphicFramePr>
        <p:xfrm>
          <a:off x="2057400" y="1752600"/>
          <a:ext cx="5803900" cy="615950"/>
        </p:xfrm>
        <a:graphic>
          <a:graphicData uri="http://schemas.openxmlformats.org/presentationml/2006/ole">
            <p:oleObj spid="_x0000_s26626"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r>
              <a:rPr lang="en-US" smtClean="0"/>
              <a:t>Examples for computing Entropy</a:t>
            </a:r>
          </a:p>
        </p:txBody>
      </p:sp>
      <p:graphicFrame>
        <p:nvGraphicFramePr>
          <p:cNvPr id="27650" name="Object 3"/>
          <p:cNvGraphicFramePr>
            <a:graphicFrameLocks noChangeAspect="1"/>
          </p:cNvGraphicFramePr>
          <p:nvPr/>
        </p:nvGraphicFramePr>
        <p:xfrm>
          <a:off x="304800" y="2339975"/>
          <a:ext cx="2362200" cy="936625"/>
        </p:xfrm>
        <a:graphic>
          <a:graphicData uri="http://schemas.openxmlformats.org/presentationml/2006/ole">
            <p:oleObj spid="_x0000_s27650" name="Document" r:id="rId3" imgW="3239280" imgH="1357560" progId="Word.Document.8">
              <p:embed/>
            </p:oleObj>
          </a:graphicData>
        </a:graphic>
      </p:graphicFrame>
      <p:graphicFrame>
        <p:nvGraphicFramePr>
          <p:cNvPr id="27651" name="Object 4"/>
          <p:cNvGraphicFramePr>
            <a:graphicFrameLocks noChangeAspect="1"/>
          </p:cNvGraphicFramePr>
          <p:nvPr/>
        </p:nvGraphicFramePr>
        <p:xfrm>
          <a:off x="381000" y="5181600"/>
          <a:ext cx="2286000" cy="938213"/>
        </p:xfrm>
        <a:graphic>
          <a:graphicData uri="http://schemas.openxmlformats.org/presentationml/2006/ole">
            <p:oleObj spid="_x0000_s27651" name="Document" r:id="rId4" imgW="3239280" imgH="1381680" progId="Word.Document.8">
              <p:embed/>
            </p:oleObj>
          </a:graphicData>
        </a:graphic>
      </p:graphicFrame>
      <p:graphicFrame>
        <p:nvGraphicFramePr>
          <p:cNvPr id="27652" name="Object 5"/>
          <p:cNvGraphicFramePr>
            <a:graphicFrameLocks noChangeAspect="1"/>
          </p:cNvGraphicFramePr>
          <p:nvPr/>
        </p:nvGraphicFramePr>
        <p:xfrm>
          <a:off x="381000" y="3817938"/>
          <a:ext cx="2286000" cy="906462"/>
        </p:xfrm>
        <a:graphic>
          <a:graphicData uri="http://schemas.openxmlformats.org/presentationml/2006/ole">
            <p:oleObj spid="_x0000_s27652" name="Document" r:id="rId5" imgW="3239280" imgH="1357560" progId="Word.Document.8">
              <p:embed/>
            </p:oleObj>
          </a:graphicData>
        </a:graphic>
      </p:graphicFrame>
      <p:sp>
        <p:nvSpPr>
          <p:cNvPr id="27655" name="Text Box 6"/>
          <p:cNvSpPr txBox="1">
            <a:spLocks noChangeArrowheads="1"/>
          </p:cNvSpPr>
          <p:nvPr/>
        </p:nvSpPr>
        <p:spPr bwMode="auto">
          <a:xfrm>
            <a:off x="2895600" y="2339975"/>
            <a:ext cx="5943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Entropy = – 0 log 0</a:t>
            </a:r>
            <a:r>
              <a:rPr lang="en-US" sz="2000" baseline="30000"/>
              <a:t> </a:t>
            </a:r>
            <a:r>
              <a:rPr lang="en-US" sz="2000"/>
              <a:t>– 1 log 1 = – 0 – 0 = 0 </a:t>
            </a:r>
          </a:p>
        </p:txBody>
      </p:sp>
      <p:sp>
        <p:nvSpPr>
          <p:cNvPr id="27656" name="Text Box 8"/>
          <p:cNvSpPr txBox="1">
            <a:spLocks noChangeArrowheads="1"/>
          </p:cNvSpPr>
          <p:nvPr/>
        </p:nvSpPr>
        <p:spPr bwMode="auto">
          <a:xfrm>
            <a:off x="2971800" y="3733800"/>
            <a:ext cx="61722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Entropy = – (1/6) log</a:t>
            </a:r>
            <a:r>
              <a:rPr lang="en-US" sz="2000" baseline="-25000"/>
              <a:t>2</a:t>
            </a:r>
            <a:r>
              <a:rPr lang="en-US" sz="2000"/>
              <a:t> (1/6)</a:t>
            </a:r>
            <a:r>
              <a:rPr lang="en-US" sz="2000" baseline="30000"/>
              <a:t> </a:t>
            </a:r>
            <a:r>
              <a:rPr lang="en-US" sz="2000"/>
              <a:t>– (5/6) log</a:t>
            </a:r>
            <a:r>
              <a:rPr lang="en-US" sz="2000" baseline="-25000"/>
              <a:t>2</a:t>
            </a:r>
            <a:r>
              <a:rPr lang="en-US" sz="2000"/>
              <a:t> (1/6) = 0.65</a:t>
            </a:r>
          </a:p>
        </p:txBody>
      </p:sp>
      <p:sp>
        <p:nvSpPr>
          <p:cNvPr id="27657" name="Text Box 9"/>
          <p:cNvSpPr txBox="1">
            <a:spLocks noChangeArrowheads="1"/>
          </p:cNvSpPr>
          <p:nvPr/>
        </p:nvSpPr>
        <p:spPr bwMode="auto">
          <a:xfrm>
            <a:off x="2971800" y="5105400"/>
            <a:ext cx="61722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Entropy = – (2/6) log</a:t>
            </a:r>
            <a:r>
              <a:rPr lang="en-US" sz="2000" baseline="-25000"/>
              <a:t>2</a:t>
            </a:r>
            <a:r>
              <a:rPr lang="en-US" sz="2000"/>
              <a:t> (2/6)</a:t>
            </a:r>
            <a:r>
              <a:rPr lang="en-US" sz="2000" baseline="30000"/>
              <a:t> </a:t>
            </a:r>
            <a:r>
              <a:rPr lang="en-US" sz="2000"/>
              <a:t>– (4/6) log</a:t>
            </a:r>
            <a:r>
              <a:rPr lang="en-US" sz="2000" baseline="-25000"/>
              <a:t>2</a:t>
            </a:r>
            <a:r>
              <a:rPr lang="en-US" sz="2000"/>
              <a:t> (4/6) = 0.92</a:t>
            </a:r>
          </a:p>
        </p:txBody>
      </p:sp>
      <p:graphicFrame>
        <p:nvGraphicFramePr>
          <p:cNvPr id="27653" name="Object 10"/>
          <p:cNvGraphicFramePr>
            <a:graphicFrameLocks noChangeAspect="1"/>
          </p:cNvGraphicFramePr>
          <p:nvPr/>
        </p:nvGraphicFramePr>
        <p:xfrm>
          <a:off x="1758950" y="1219200"/>
          <a:ext cx="5945188" cy="615950"/>
        </p:xfrm>
        <a:graphic>
          <a:graphicData uri="http://schemas.openxmlformats.org/presentationml/2006/ole">
            <p:oleObj spid="_x0000_s27653" name="Equation" r:id="rId6" imgW="4267080" imgH="44424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z="2800" smtClean="0"/>
              <a:t>Splitting Based on INFO...</a:t>
            </a:r>
            <a:endParaRPr lang="en-US" smtClean="0"/>
          </a:p>
        </p:txBody>
      </p:sp>
      <p:sp>
        <p:nvSpPr>
          <p:cNvPr id="28676" name="Rectangle 3"/>
          <p:cNvSpPr>
            <a:spLocks noGrp="1" noChangeArrowheads="1"/>
          </p:cNvSpPr>
          <p:nvPr>
            <p:ph type="body" sz="half" idx="1"/>
          </p:nvPr>
        </p:nvSpPr>
        <p:spPr>
          <a:xfrm>
            <a:off x="381000" y="1143000"/>
            <a:ext cx="8382000" cy="4953000"/>
          </a:xfrm>
        </p:spPr>
        <p:txBody>
          <a:bodyPr/>
          <a:lstStyle/>
          <a:p>
            <a:pPr marL="342900" indent="-342900"/>
            <a:r>
              <a:rPr lang="en-US" sz="2400" smtClean="0"/>
              <a:t>Information Gain: </a:t>
            </a:r>
          </a:p>
          <a:p>
            <a:pPr marL="742950" lvl="1" indent="-285750"/>
            <a:endParaRPr lang="en-US" sz="2400" smtClean="0"/>
          </a:p>
          <a:p>
            <a:pPr marL="1146175" lvl="2" indent="-228600">
              <a:buFont typeface="Wingdings" pitchFamily="2" charset="2"/>
              <a:buNone/>
            </a:pPr>
            <a:endParaRPr lang="en-US" sz="2000" smtClean="0"/>
          </a:p>
          <a:p>
            <a:pPr marL="1146175" lvl="2" indent="-228600">
              <a:buFont typeface="Wingdings" pitchFamily="2" charset="2"/>
              <a:buNone/>
            </a:pPr>
            <a:endParaRPr lang="en-US" sz="2000" smtClean="0"/>
          </a:p>
          <a:p>
            <a:pPr marL="1146175" lvl="2" indent="-228600">
              <a:buFont typeface="Wingdings" pitchFamily="2" charset="2"/>
              <a:buNone/>
            </a:pPr>
            <a:r>
              <a:rPr lang="en-US" sz="2000" smtClean="0"/>
              <a:t>		Parent Node, p is split into k partitions;</a:t>
            </a:r>
          </a:p>
          <a:p>
            <a:pPr marL="1146175" lvl="2" indent="-228600">
              <a:buFont typeface="Wingdings" pitchFamily="2" charset="2"/>
              <a:buNone/>
            </a:pPr>
            <a:r>
              <a:rPr lang="en-US" sz="2000" smtClean="0"/>
              <a:t>		n</a:t>
            </a:r>
            <a:r>
              <a:rPr lang="en-US" sz="2000" baseline="-25000" smtClean="0"/>
              <a:t>i</a:t>
            </a:r>
            <a:r>
              <a:rPr lang="en-US" sz="2000" smtClean="0"/>
              <a:t> is number of records in partition i</a:t>
            </a:r>
          </a:p>
          <a:p>
            <a:pPr marL="742950" lvl="1" indent="-285750"/>
            <a:r>
              <a:rPr lang="en-US" sz="2400" smtClean="0"/>
              <a:t>Measures Reduction in Entropy achieved because of the split. Choose the split that achieves most reduction (maximizes GAIN)</a:t>
            </a:r>
          </a:p>
          <a:p>
            <a:pPr marL="742950" lvl="1" indent="-285750"/>
            <a:r>
              <a:rPr lang="en-US" sz="2400" smtClean="0"/>
              <a:t>Used in ID3 and C4.5</a:t>
            </a:r>
          </a:p>
          <a:p>
            <a:pPr marL="742950" lvl="1" indent="-285750"/>
            <a:r>
              <a:rPr lang="en-US" sz="2400" smtClean="0"/>
              <a:t>Disadvantage: Tends to prefer splits that result in large number of partitions, each being small but pure.</a:t>
            </a:r>
          </a:p>
        </p:txBody>
      </p:sp>
      <p:graphicFrame>
        <p:nvGraphicFramePr>
          <p:cNvPr id="28674" name="Object 4"/>
          <p:cNvGraphicFramePr>
            <a:graphicFrameLocks noChangeAspect="1"/>
          </p:cNvGraphicFramePr>
          <p:nvPr/>
        </p:nvGraphicFramePr>
        <p:xfrm>
          <a:off x="1752600" y="1676400"/>
          <a:ext cx="6189663" cy="966788"/>
        </p:xfrm>
        <a:graphic>
          <a:graphicData uri="http://schemas.openxmlformats.org/presentationml/2006/ole">
            <p:oleObj spid="_x0000_s28674" name="Equation" r:id="rId3" imgW="5041800" imgH="78732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z="2800" smtClean="0"/>
              <a:t>Splitting Based on INFO...</a:t>
            </a:r>
            <a:endParaRPr lang="en-US" smtClean="0"/>
          </a:p>
        </p:txBody>
      </p:sp>
      <p:sp>
        <p:nvSpPr>
          <p:cNvPr id="29701" name="Rectangle 3"/>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sz="2400" smtClean="0"/>
              <a:t>Gain Ratio: </a:t>
            </a:r>
          </a:p>
          <a:p>
            <a:pPr marL="742950" lvl="1" indent="-285750">
              <a:lnSpc>
                <a:spcPct val="90000"/>
              </a:lnSpc>
            </a:pPr>
            <a:endParaRPr lang="en-US" sz="2400" smtClean="0"/>
          </a:p>
          <a:p>
            <a:pPr marL="742950" lvl="1" indent="-285750">
              <a:lnSpc>
                <a:spcPct val="90000"/>
              </a:lnSpc>
            </a:pPr>
            <a:endParaRPr lang="en-US" sz="2400" smtClean="0"/>
          </a:p>
          <a:p>
            <a:pPr marL="1146175" lvl="2" indent="-228600">
              <a:lnSpc>
                <a:spcPct val="90000"/>
              </a:lnSpc>
            </a:pPr>
            <a:endParaRPr lang="en-US" sz="2000" smtClean="0"/>
          </a:p>
          <a:p>
            <a:pPr marL="1146175" lvl="2" indent="-228600">
              <a:lnSpc>
                <a:spcPct val="90000"/>
              </a:lnSpc>
            </a:pPr>
            <a:endParaRPr lang="en-US" sz="2000" smtClean="0"/>
          </a:p>
          <a:p>
            <a:pPr marL="1146175" lvl="2" indent="-228600">
              <a:lnSpc>
                <a:spcPct val="90000"/>
              </a:lnSpc>
              <a:buFont typeface="Wingdings" pitchFamily="2" charset="2"/>
              <a:buNone/>
            </a:pPr>
            <a:r>
              <a:rPr lang="en-US" sz="2000" smtClean="0"/>
              <a:t>Parent Node, p is split into k partitions</a:t>
            </a:r>
          </a:p>
          <a:p>
            <a:pPr marL="1146175" lvl="2" indent="-228600">
              <a:lnSpc>
                <a:spcPct val="90000"/>
              </a:lnSpc>
              <a:buFont typeface="Wingdings" pitchFamily="2" charset="2"/>
              <a:buNone/>
            </a:pPr>
            <a:r>
              <a:rPr lang="en-US" sz="2000" smtClean="0"/>
              <a:t>n</a:t>
            </a:r>
            <a:r>
              <a:rPr lang="en-US" sz="2000" baseline="-25000" smtClean="0"/>
              <a:t>i</a:t>
            </a:r>
            <a:r>
              <a:rPr lang="en-US" sz="2000" smtClean="0"/>
              <a:t> is the number of records in partition i</a:t>
            </a:r>
          </a:p>
          <a:p>
            <a:pPr marL="1146175" lvl="2" indent="-228600">
              <a:lnSpc>
                <a:spcPct val="90000"/>
              </a:lnSpc>
              <a:buFont typeface="Wingdings" pitchFamily="2" charset="2"/>
              <a:buNone/>
            </a:pPr>
            <a:endParaRPr lang="en-US" sz="800" smtClean="0"/>
          </a:p>
          <a:p>
            <a:pPr marL="742950" lvl="1" indent="-285750">
              <a:lnSpc>
                <a:spcPct val="90000"/>
              </a:lnSpc>
            </a:pPr>
            <a:r>
              <a:rPr lang="en-US" sz="2400" smtClean="0"/>
              <a:t>Adjusts Information Gain by the entropy of the partitioning (SplitINFO). Higher entropy partitioning (large number of small partitions) is penalized!</a:t>
            </a:r>
          </a:p>
          <a:p>
            <a:pPr marL="742950" lvl="1" indent="-285750">
              <a:lnSpc>
                <a:spcPct val="90000"/>
              </a:lnSpc>
            </a:pPr>
            <a:r>
              <a:rPr lang="en-US" sz="2400" smtClean="0"/>
              <a:t>Used in C4.5</a:t>
            </a:r>
          </a:p>
          <a:p>
            <a:pPr marL="742950" lvl="1" indent="-285750">
              <a:lnSpc>
                <a:spcPct val="90000"/>
              </a:lnSpc>
            </a:pPr>
            <a:r>
              <a:rPr lang="en-US" sz="2400" smtClean="0"/>
              <a:t>Designed to overcome the disadvantage of Information Gain</a:t>
            </a:r>
          </a:p>
        </p:txBody>
      </p:sp>
      <p:graphicFrame>
        <p:nvGraphicFramePr>
          <p:cNvPr id="29698" name="Object 5"/>
          <p:cNvGraphicFramePr>
            <a:graphicFrameLocks noChangeAspect="1"/>
          </p:cNvGraphicFramePr>
          <p:nvPr/>
        </p:nvGraphicFramePr>
        <p:xfrm>
          <a:off x="609600" y="1752600"/>
          <a:ext cx="4114800" cy="927100"/>
        </p:xfrm>
        <a:graphic>
          <a:graphicData uri="http://schemas.openxmlformats.org/presentationml/2006/ole">
            <p:oleObj spid="_x0000_s29698" name="Equation" r:id="rId3" imgW="3340080" imgH="799920" progId="Equation.3">
              <p:embed/>
            </p:oleObj>
          </a:graphicData>
        </a:graphic>
      </p:graphicFrame>
      <p:graphicFrame>
        <p:nvGraphicFramePr>
          <p:cNvPr id="29699" name="Object 6"/>
          <p:cNvGraphicFramePr>
            <a:graphicFrameLocks noChangeAspect="1"/>
          </p:cNvGraphicFramePr>
          <p:nvPr/>
        </p:nvGraphicFramePr>
        <p:xfrm>
          <a:off x="4800600" y="1752600"/>
          <a:ext cx="4194175" cy="935038"/>
        </p:xfrm>
        <a:graphic>
          <a:graphicData uri="http://schemas.openxmlformats.org/presentationml/2006/ole">
            <p:oleObj spid="_x0000_s29699" name="Equation" r:id="rId4" imgW="2958840" imgH="7236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152400"/>
            <a:ext cx="8534400" cy="533400"/>
          </a:xfrm>
        </p:spPr>
        <p:txBody>
          <a:bodyPr/>
          <a:lstStyle/>
          <a:p>
            <a:r>
              <a:rPr lang="en-US" sz="2800" smtClean="0"/>
              <a:t>Splitting Criteria based on Classification Error</a:t>
            </a:r>
            <a:endParaRPr lang="en-US" smtClean="0"/>
          </a:p>
        </p:txBody>
      </p:sp>
      <p:sp>
        <p:nvSpPr>
          <p:cNvPr id="30724" name="Rectangle 3"/>
          <p:cNvSpPr>
            <a:spLocks noGrp="1" noChangeArrowheads="1"/>
          </p:cNvSpPr>
          <p:nvPr>
            <p:ph type="body" idx="1"/>
          </p:nvPr>
        </p:nvSpPr>
        <p:spPr/>
        <p:txBody>
          <a:bodyPr/>
          <a:lstStyle/>
          <a:p>
            <a:pPr marL="342900" indent="-342900"/>
            <a:r>
              <a:rPr lang="en-US" smtClean="0"/>
              <a:t>Classification error at a node t :</a:t>
            </a:r>
          </a:p>
          <a:p>
            <a:pPr marL="342900" indent="-342900"/>
            <a:endParaRPr lang="en-US" smtClean="0"/>
          </a:p>
          <a:p>
            <a:pPr marL="342900" indent="-342900"/>
            <a:endParaRPr lang="en-US" smtClean="0"/>
          </a:p>
          <a:p>
            <a:pPr marL="342900" indent="-342900"/>
            <a:endParaRPr lang="en-US" smtClean="0"/>
          </a:p>
          <a:p>
            <a:pPr marL="342900" indent="-342900"/>
            <a:r>
              <a:rPr lang="en-US" sz="2400" smtClean="0"/>
              <a:t>Measures misclassification error made by a node. </a:t>
            </a:r>
          </a:p>
          <a:p>
            <a:pPr marL="1085850" lvl="2" indent="-228600"/>
            <a:r>
              <a:rPr lang="en-US" sz="2000" smtClean="0"/>
              <a:t>Maximum (1 - 1/n</a:t>
            </a:r>
            <a:r>
              <a:rPr lang="en-US" sz="2000" baseline="-25000" smtClean="0"/>
              <a:t>c</a:t>
            </a:r>
            <a:r>
              <a:rPr lang="en-US" sz="2000" smtClean="0"/>
              <a:t>) when records are equally distributed among all classes, implying least interesting information</a:t>
            </a:r>
          </a:p>
          <a:p>
            <a:pPr marL="1085850" lvl="2" indent="-228600"/>
            <a:r>
              <a:rPr lang="en-US" sz="2000" smtClean="0"/>
              <a:t>Minimum (0.0) when all records belong to one class, implying most interesting information</a:t>
            </a:r>
          </a:p>
        </p:txBody>
      </p:sp>
      <p:graphicFrame>
        <p:nvGraphicFramePr>
          <p:cNvPr id="30722" name="Object 4"/>
          <p:cNvGraphicFramePr>
            <a:graphicFrameLocks noChangeAspect="1"/>
          </p:cNvGraphicFramePr>
          <p:nvPr/>
        </p:nvGraphicFramePr>
        <p:xfrm>
          <a:off x="1752600" y="1981200"/>
          <a:ext cx="4953000" cy="650875"/>
        </p:xfrm>
        <a:graphic>
          <a:graphicData uri="http://schemas.openxmlformats.org/presentationml/2006/ole">
            <p:oleObj spid="_x0000_s30722" name="Equation" r:id="rId3" imgW="3073320" imgH="40608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2"/>
          <p:cNvSpPr>
            <a:spLocks noGrp="1" noChangeArrowheads="1"/>
          </p:cNvSpPr>
          <p:nvPr>
            <p:ph type="title"/>
          </p:nvPr>
        </p:nvSpPr>
        <p:spPr/>
        <p:txBody>
          <a:bodyPr/>
          <a:lstStyle/>
          <a:p>
            <a:r>
              <a:rPr lang="en-US" smtClean="0"/>
              <a:t>Examples for Computing Error</a:t>
            </a:r>
          </a:p>
        </p:txBody>
      </p:sp>
      <p:graphicFrame>
        <p:nvGraphicFramePr>
          <p:cNvPr id="31746" name="Object 3"/>
          <p:cNvGraphicFramePr>
            <a:graphicFrameLocks noChangeAspect="1"/>
          </p:cNvGraphicFramePr>
          <p:nvPr/>
        </p:nvGraphicFramePr>
        <p:xfrm>
          <a:off x="304800" y="2339975"/>
          <a:ext cx="2362200" cy="936625"/>
        </p:xfrm>
        <a:graphic>
          <a:graphicData uri="http://schemas.openxmlformats.org/presentationml/2006/ole">
            <p:oleObj spid="_x0000_s31746" name="Document" r:id="rId3" imgW="3239280" imgH="1357560" progId="Word.Document.8">
              <p:embed/>
            </p:oleObj>
          </a:graphicData>
        </a:graphic>
      </p:graphicFrame>
      <p:graphicFrame>
        <p:nvGraphicFramePr>
          <p:cNvPr id="31747" name="Object 4"/>
          <p:cNvGraphicFramePr>
            <a:graphicFrameLocks noChangeAspect="1"/>
          </p:cNvGraphicFramePr>
          <p:nvPr/>
        </p:nvGraphicFramePr>
        <p:xfrm>
          <a:off x="381000" y="5181600"/>
          <a:ext cx="2286000" cy="938213"/>
        </p:xfrm>
        <a:graphic>
          <a:graphicData uri="http://schemas.openxmlformats.org/presentationml/2006/ole">
            <p:oleObj spid="_x0000_s31747" name="Document" r:id="rId4" imgW="3239280" imgH="1381680" progId="Word.Document.8">
              <p:embed/>
            </p:oleObj>
          </a:graphicData>
        </a:graphic>
      </p:graphicFrame>
      <p:graphicFrame>
        <p:nvGraphicFramePr>
          <p:cNvPr id="31748" name="Object 5"/>
          <p:cNvGraphicFramePr>
            <a:graphicFrameLocks noChangeAspect="1"/>
          </p:cNvGraphicFramePr>
          <p:nvPr/>
        </p:nvGraphicFramePr>
        <p:xfrm>
          <a:off x="381000" y="3817938"/>
          <a:ext cx="2286000" cy="906462"/>
        </p:xfrm>
        <a:graphic>
          <a:graphicData uri="http://schemas.openxmlformats.org/presentationml/2006/ole">
            <p:oleObj spid="_x0000_s31748" name="Document" r:id="rId5" imgW="3239280" imgH="1357560" progId="Word.Document.8">
              <p:embed/>
            </p:oleObj>
          </a:graphicData>
        </a:graphic>
      </p:graphicFrame>
      <p:sp>
        <p:nvSpPr>
          <p:cNvPr id="31751" name="Text Box 6"/>
          <p:cNvSpPr txBox="1">
            <a:spLocks noChangeArrowheads="1"/>
          </p:cNvSpPr>
          <p:nvPr/>
        </p:nvSpPr>
        <p:spPr bwMode="auto">
          <a:xfrm>
            <a:off x="2895600" y="2339975"/>
            <a:ext cx="5943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Error = 1 – max (0, 1) = 1 – 1 = 0 </a:t>
            </a:r>
          </a:p>
        </p:txBody>
      </p:sp>
      <p:sp>
        <p:nvSpPr>
          <p:cNvPr id="31752" name="Text Box 7"/>
          <p:cNvSpPr txBox="1">
            <a:spLocks noChangeArrowheads="1"/>
          </p:cNvSpPr>
          <p:nvPr/>
        </p:nvSpPr>
        <p:spPr bwMode="auto">
          <a:xfrm>
            <a:off x="2971800" y="3733800"/>
            <a:ext cx="51054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Error = 1 – max (1/6, 5/6) = 1 – 5/6 = 1/6</a:t>
            </a:r>
          </a:p>
        </p:txBody>
      </p:sp>
      <p:sp>
        <p:nvSpPr>
          <p:cNvPr id="31753" name="Text Box 8"/>
          <p:cNvSpPr txBox="1">
            <a:spLocks noChangeArrowheads="1"/>
          </p:cNvSpPr>
          <p:nvPr/>
        </p:nvSpPr>
        <p:spPr bwMode="auto">
          <a:xfrm>
            <a:off x="2971800" y="5105400"/>
            <a:ext cx="61722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Error = 1 – max (2/6, 4/6) = 1 – 4/6 = 1/3</a:t>
            </a:r>
          </a:p>
        </p:txBody>
      </p:sp>
      <p:graphicFrame>
        <p:nvGraphicFramePr>
          <p:cNvPr id="31749" name="Object 10"/>
          <p:cNvGraphicFramePr>
            <a:graphicFrameLocks noChangeAspect="1"/>
          </p:cNvGraphicFramePr>
          <p:nvPr/>
        </p:nvGraphicFramePr>
        <p:xfrm>
          <a:off x="1828800" y="1219200"/>
          <a:ext cx="4953000" cy="650875"/>
        </p:xfrm>
        <a:graphic>
          <a:graphicData uri="http://schemas.openxmlformats.org/presentationml/2006/ole">
            <p:oleObj spid="_x0000_s31749" name="Equation" r:id="rId6" imgW="3073320" imgH="40608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Comparison among Splitting Criteria</a:t>
            </a:r>
          </a:p>
        </p:txBody>
      </p:sp>
      <p:pic>
        <p:nvPicPr>
          <p:cNvPr id="62467" name="Picture 3"/>
          <p:cNvPicPr>
            <a:picLocks noChangeAspect="1" noChangeArrowheads="1"/>
          </p:cNvPicPr>
          <p:nvPr/>
        </p:nvPicPr>
        <p:blipFill>
          <a:blip r:embed="rId2" cstate="print"/>
          <a:srcRect/>
          <a:stretch>
            <a:fillRect/>
          </a:stretch>
        </p:blipFill>
        <p:spPr bwMode="auto">
          <a:xfrm>
            <a:off x="1447800" y="1676400"/>
            <a:ext cx="6248400" cy="4686300"/>
          </a:xfrm>
          <a:prstGeom prst="rect">
            <a:avLst/>
          </a:prstGeom>
          <a:noFill/>
          <a:ln w="12700">
            <a:noFill/>
            <a:miter lim="800000"/>
            <a:headEnd/>
            <a:tailEnd/>
          </a:ln>
        </p:spPr>
      </p:pic>
      <p:sp>
        <p:nvSpPr>
          <p:cNvPr id="62468" name="Text Box 4"/>
          <p:cNvSpPr txBox="1">
            <a:spLocks noChangeArrowheads="1"/>
          </p:cNvSpPr>
          <p:nvPr/>
        </p:nvSpPr>
        <p:spPr bwMode="auto">
          <a:xfrm>
            <a:off x="381000" y="1219200"/>
            <a:ext cx="4724400" cy="457200"/>
          </a:xfrm>
          <a:prstGeom prst="rect">
            <a:avLst/>
          </a:prstGeom>
          <a:noFill/>
          <a:ln w="12700">
            <a:noFill/>
            <a:miter lim="800000"/>
            <a:headEnd/>
            <a:tailEnd/>
          </a:ln>
        </p:spPr>
        <p:txBody>
          <a:bodyPr>
            <a:spAutoFit/>
          </a:bodyPr>
          <a:lstStyle/>
          <a:p>
            <a:pPr>
              <a:spcBef>
                <a:spcPct val="50000"/>
              </a:spcBef>
            </a:pPr>
            <a:r>
              <a:rPr lang="en-US" sz="2400"/>
              <a:t>For a 2-class problem: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Tree Induction</a:t>
            </a:r>
          </a:p>
        </p:txBody>
      </p:sp>
      <p:sp>
        <p:nvSpPr>
          <p:cNvPr id="63491" name="Rectangle 3"/>
          <p:cNvSpPr>
            <a:spLocks noGrp="1" noChangeArrowheads="1"/>
          </p:cNvSpPr>
          <p:nvPr>
            <p:ph type="body" idx="1"/>
          </p:nvPr>
        </p:nvSpPr>
        <p:spPr/>
        <p:txBody>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t>How to determine the best split?</a:t>
            </a:r>
          </a:p>
          <a:p>
            <a:pPr lvl="1"/>
            <a:r>
              <a:rPr lang="en-US" smtClean="0">
                <a:solidFill>
                  <a:srgbClr val="FF0000"/>
                </a:solidFill>
              </a:rPr>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Stopping Criteria for Tree Induction</a:t>
            </a:r>
          </a:p>
        </p:txBody>
      </p:sp>
      <p:sp>
        <p:nvSpPr>
          <p:cNvPr id="64515" name="Rectangle 3"/>
          <p:cNvSpPr>
            <a:spLocks noGrp="1" noChangeArrowheads="1"/>
          </p:cNvSpPr>
          <p:nvPr>
            <p:ph type="body" idx="1"/>
          </p:nvPr>
        </p:nvSpPr>
        <p:spPr/>
        <p:txBody>
          <a:bodyPr/>
          <a:lstStyle/>
          <a:p>
            <a:r>
              <a:rPr lang="en-US" smtClean="0"/>
              <a:t>Stop expanding a node when all the records belong to the same class</a:t>
            </a:r>
          </a:p>
          <a:p>
            <a:endParaRPr lang="en-US" smtClean="0"/>
          </a:p>
          <a:p>
            <a:r>
              <a:rPr lang="en-US" smtClean="0"/>
              <a:t>Stop expanding a node when all the records have similar attribute values</a:t>
            </a:r>
          </a:p>
          <a:p>
            <a:endParaRPr lang="en-US" smtClean="0"/>
          </a:p>
          <a:p>
            <a:r>
              <a:rPr lang="en-US" smtClean="0"/>
              <a:t>Early termination (to be discussed later)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Classification Techniques</a:t>
            </a:r>
          </a:p>
        </p:txBody>
      </p:sp>
      <p:sp>
        <p:nvSpPr>
          <p:cNvPr id="52227" name="Rectangle 5"/>
          <p:cNvSpPr>
            <a:spLocks noGrp="1" noChangeArrowheads="1"/>
          </p:cNvSpPr>
          <p:nvPr>
            <p:ph type="body" idx="1"/>
          </p:nvPr>
        </p:nvSpPr>
        <p:spPr/>
        <p:txBody>
          <a:bodyPr/>
          <a:lstStyle/>
          <a:p>
            <a:r>
              <a:rPr lang="en-US" smtClean="0"/>
              <a:t>Decision Tree based Methods</a:t>
            </a:r>
          </a:p>
          <a:p>
            <a:r>
              <a:rPr lang="en-US" smtClean="0"/>
              <a:t>Rule-based Methods</a:t>
            </a:r>
          </a:p>
          <a:p>
            <a:r>
              <a:rPr lang="en-US" smtClean="0"/>
              <a:t>Memory based reasoning</a:t>
            </a:r>
          </a:p>
          <a:p>
            <a:r>
              <a:rPr lang="en-US" smtClean="0"/>
              <a:t>Neural Networks</a:t>
            </a:r>
          </a:p>
          <a:p>
            <a:r>
              <a:rPr lang="en-US" smtClean="0"/>
              <a:t>Naïve Bayes and Bayesian Belief Networks</a:t>
            </a:r>
          </a:p>
          <a:p>
            <a:r>
              <a:rPr lang="en-US" smtClean="0"/>
              <a:t>Support Vector Machines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Decision Tree Based Classification</a:t>
            </a:r>
          </a:p>
        </p:txBody>
      </p:sp>
      <p:sp>
        <p:nvSpPr>
          <p:cNvPr id="65539" name="Rectangle 3"/>
          <p:cNvSpPr>
            <a:spLocks noGrp="1" noChangeArrowheads="1"/>
          </p:cNvSpPr>
          <p:nvPr>
            <p:ph type="body" idx="1"/>
          </p:nvPr>
        </p:nvSpPr>
        <p:spPr/>
        <p:txBody>
          <a:bodyPr/>
          <a:lstStyle/>
          <a:p>
            <a:r>
              <a:rPr lang="en-US" smtClean="0"/>
              <a:t>Advantages:</a:t>
            </a:r>
          </a:p>
          <a:p>
            <a:pPr lvl="1"/>
            <a:r>
              <a:rPr lang="en-US" smtClean="0"/>
              <a:t>Inexpensive to construct</a:t>
            </a:r>
          </a:p>
          <a:p>
            <a:pPr lvl="1"/>
            <a:r>
              <a:rPr lang="en-US" smtClean="0"/>
              <a:t>Extremely fast at classifying unknown records</a:t>
            </a:r>
          </a:p>
          <a:p>
            <a:pPr lvl="1"/>
            <a:r>
              <a:rPr lang="en-US" smtClean="0"/>
              <a:t>Easy to interpret for small-sized trees</a:t>
            </a:r>
          </a:p>
          <a:p>
            <a:pPr lvl="1"/>
            <a:r>
              <a:rPr lang="en-US" smtClean="0"/>
              <a:t>Accuracy is comparable to other classification techniques for many simple data sets</a:t>
            </a:r>
          </a:p>
          <a:p>
            <a:pPr lvl="1"/>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074"/>
          <p:cNvSpPr>
            <a:spLocks noGrp="1" noChangeArrowheads="1"/>
          </p:cNvSpPr>
          <p:nvPr>
            <p:ph type="title"/>
          </p:nvPr>
        </p:nvSpPr>
        <p:spPr/>
        <p:txBody>
          <a:bodyPr/>
          <a:lstStyle/>
          <a:p>
            <a:r>
              <a:rPr lang="en-US" smtClean="0"/>
              <a:t>Example: C4.5</a:t>
            </a:r>
          </a:p>
        </p:txBody>
      </p:sp>
      <p:sp>
        <p:nvSpPr>
          <p:cNvPr id="66563" name="Rectangle 3075"/>
          <p:cNvSpPr>
            <a:spLocks noGrp="1" noChangeArrowheads="1"/>
          </p:cNvSpPr>
          <p:nvPr>
            <p:ph type="body" idx="1"/>
          </p:nvPr>
        </p:nvSpPr>
        <p:spPr/>
        <p:txBody>
          <a:bodyPr/>
          <a:lstStyle/>
          <a:p>
            <a:r>
              <a:rPr lang="en-US" smtClean="0"/>
              <a:t>Simple depth-first construction.</a:t>
            </a:r>
          </a:p>
          <a:p>
            <a:r>
              <a:rPr lang="en-US" smtClean="0"/>
              <a:t>Uses Information Gain</a:t>
            </a:r>
          </a:p>
          <a:p>
            <a:r>
              <a:rPr lang="en-US" smtClean="0"/>
              <a:t>Sorts Continuous Attributes at each node.</a:t>
            </a:r>
          </a:p>
          <a:p>
            <a:r>
              <a:rPr lang="en-US" smtClean="0"/>
              <a:t>Needs entire data to fit in memory.</a:t>
            </a:r>
          </a:p>
          <a:p>
            <a:r>
              <a:rPr lang="en-US" smtClean="0"/>
              <a:t>Unsuitable for Large Datasets.</a:t>
            </a:r>
          </a:p>
          <a:p>
            <a:pPr lvl="1"/>
            <a:r>
              <a:rPr lang="en-US" smtClean="0"/>
              <a:t>Needs out-of-core sorting.</a:t>
            </a:r>
          </a:p>
          <a:p>
            <a:pPr lvl="1"/>
            <a:endParaRPr lang="en-US" smtClean="0"/>
          </a:p>
          <a:p>
            <a:r>
              <a:rPr lang="en-US" smtClean="0"/>
              <a:t>You can download the software from:</a:t>
            </a:r>
            <a:br>
              <a:rPr lang="en-US" smtClean="0"/>
            </a:br>
            <a:r>
              <a:rPr lang="en-US" sz="2400" smtClean="0">
                <a:hlinkClick r:id="rId2"/>
              </a:rPr>
              <a:t>http://www.cse.unsw.edu.au/~quinlan/c4.5r8.tar.gz</a:t>
            </a:r>
            <a:endParaRPr lang="en-US" sz="2400" smtClean="0"/>
          </a:p>
          <a:p>
            <a:endParaRPr lang="en-US" sz="24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Practical Issues of Classification</a:t>
            </a:r>
          </a:p>
        </p:txBody>
      </p:sp>
      <p:sp>
        <p:nvSpPr>
          <p:cNvPr id="67587" name="Rectangle 3"/>
          <p:cNvSpPr>
            <a:spLocks noGrp="1" noChangeArrowheads="1"/>
          </p:cNvSpPr>
          <p:nvPr>
            <p:ph type="body" idx="1"/>
          </p:nvPr>
        </p:nvSpPr>
        <p:spPr/>
        <p:txBody>
          <a:bodyPr/>
          <a:lstStyle/>
          <a:p>
            <a:r>
              <a:rPr lang="en-US" smtClean="0"/>
              <a:t>Underfitting and Overfitting</a:t>
            </a:r>
          </a:p>
          <a:p>
            <a:endParaRPr lang="en-US" smtClean="0"/>
          </a:p>
          <a:p>
            <a:r>
              <a:rPr lang="en-US" smtClean="0"/>
              <a:t>Costs of Classification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Underfitting and Overfitting (Example)</a:t>
            </a:r>
          </a:p>
        </p:txBody>
      </p:sp>
      <p:pic>
        <p:nvPicPr>
          <p:cNvPr id="68611" name="Picture 3"/>
          <p:cNvPicPr>
            <a:picLocks noChangeAspect="1" noChangeArrowheads="1"/>
          </p:cNvPicPr>
          <p:nvPr/>
        </p:nvPicPr>
        <p:blipFill>
          <a:blip r:embed="rId2" cstate="print"/>
          <a:srcRect l="8139" t="5307" r="5814" b="5804"/>
          <a:stretch>
            <a:fillRect/>
          </a:stretch>
        </p:blipFill>
        <p:spPr bwMode="auto">
          <a:xfrm>
            <a:off x="304800" y="1143000"/>
            <a:ext cx="5638800" cy="5105400"/>
          </a:xfrm>
          <a:prstGeom prst="rect">
            <a:avLst/>
          </a:prstGeom>
          <a:noFill/>
          <a:ln w="12700">
            <a:noFill/>
            <a:miter lim="800000"/>
            <a:headEnd/>
            <a:tailEnd/>
          </a:ln>
        </p:spPr>
      </p:pic>
      <p:sp>
        <p:nvSpPr>
          <p:cNvPr id="68612" name="Text Box 4"/>
          <p:cNvSpPr txBox="1">
            <a:spLocks noChangeArrowheads="1"/>
          </p:cNvSpPr>
          <p:nvPr/>
        </p:nvSpPr>
        <p:spPr bwMode="auto">
          <a:xfrm>
            <a:off x="6172200" y="1905000"/>
            <a:ext cx="2743200" cy="3530600"/>
          </a:xfrm>
          <a:prstGeom prst="rect">
            <a:avLst/>
          </a:prstGeom>
          <a:noFill/>
          <a:ln w="12700">
            <a:noFill/>
            <a:miter lim="800000"/>
            <a:headEnd/>
            <a:tailEnd/>
          </a:ln>
        </p:spPr>
        <p:txBody>
          <a:bodyPr>
            <a:spAutoFit/>
          </a:bodyPr>
          <a:lstStyle/>
          <a:p>
            <a:pPr>
              <a:spcBef>
                <a:spcPct val="50000"/>
              </a:spcBef>
            </a:pPr>
            <a:r>
              <a:rPr lang="en-US" sz="1800"/>
              <a:t>500 circular and 500 triangular data points.</a:t>
            </a:r>
          </a:p>
          <a:p>
            <a:pPr>
              <a:spcBef>
                <a:spcPct val="50000"/>
              </a:spcBef>
            </a:pPr>
            <a:endParaRPr lang="en-US" sz="1800"/>
          </a:p>
          <a:p>
            <a:pPr>
              <a:spcBef>
                <a:spcPct val="50000"/>
              </a:spcBef>
            </a:pPr>
            <a:r>
              <a:rPr lang="en-US" sz="1800"/>
              <a:t>Circular points:</a:t>
            </a:r>
          </a:p>
          <a:p>
            <a:pPr>
              <a:spcBef>
                <a:spcPct val="50000"/>
              </a:spcBef>
            </a:pPr>
            <a:r>
              <a:rPr lang="en-US" sz="1800"/>
              <a:t>0.5 </a:t>
            </a:r>
            <a:r>
              <a:rPr lang="en-US" sz="1800">
                <a:sym typeface="Symbol" pitchFamily="18" charset="2"/>
              </a:rPr>
              <a:t> 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 1</a:t>
            </a:r>
            <a:endParaRPr lang="en-US" sz="1800"/>
          </a:p>
          <a:p>
            <a:pPr>
              <a:spcBef>
                <a:spcPct val="50000"/>
              </a:spcBef>
            </a:pPr>
            <a:endParaRPr lang="en-US" sz="1800"/>
          </a:p>
          <a:p>
            <a:pPr>
              <a:spcBef>
                <a:spcPct val="50000"/>
              </a:spcBef>
            </a:pPr>
            <a:r>
              <a:rPr lang="en-US" sz="1800"/>
              <a:t>Triangular points:</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&gt; 0.5 or</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&lt; 1</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Underfitting and Overfitting</a:t>
            </a:r>
          </a:p>
        </p:txBody>
      </p:sp>
      <p:pic>
        <p:nvPicPr>
          <p:cNvPr id="69635" name="Picture 3"/>
          <p:cNvPicPr>
            <a:picLocks noChangeAspect="1" noChangeArrowheads="1"/>
          </p:cNvPicPr>
          <p:nvPr/>
        </p:nvPicPr>
        <p:blipFill>
          <a:blip r:embed="rId2" cstate="print"/>
          <a:srcRect/>
          <a:stretch>
            <a:fillRect/>
          </a:stretch>
        </p:blipFill>
        <p:spPr bwMode="auto">
          <a:xfrm>
            <a:off x="609600" y="1066800"/>
            <a:ext cx="6096000" cy="4572000"/>
          </a:xfrm>
          <a:prstGeom prst="rect">
            <a:avLst/>
          </a:prstGeom>
          <a:noFill/>
          <a:ln w="12700">
            <a:noFill/>
            <a:miter lim="800000"/>
            <a:headEnd/>
            <a:tailEnd/>
          </a:ln>
        </p:spPr>
      </p:pic>
      <p:sp>
        <p:nvSpPr>
          <p:cNvPr id="69636" name="Line 4"/>
          <p:cNvSpPr>
            <a:spLocks noChangeShapeType="1"/>
          </p:cNvSpPr>
          <p:nvPr/>
        </p:nvSpPr>
        <p:spPr bwMode="auto">
          <a:xfrm>
            <a:off x="4267200" y="1219200"/>
            <a:ext cx="0" cy="4114800"/>
          </a:xfrm>
          <a:prstGeom prst="line">
            <a:avLst/>
          </a:prstGeom>
          <a:noFill/>
          <a:ln w="25400">
            <a:solidFill>
              <a:srgbClr val="800000"/>
            </a:solidFill>
            <a:prstDash val="dash"/>
            <a:round/>
            <a:headEnd/>
            <a:tailEnd/>
          </a:ln>
        </p:spPr>
        <p:txBody>
          <a:bodyPr/>
          <a:lstStyle/>
          <a:p>
            <a:endParaRPr lang="en-US"/>
          </a:p>
        </p:txBody>
      </p:sp>
      <p:sp>
        <p:nvSpPr>
          <p:cNvPr id="69637" name="Text Box 5"/>
          <p:cNvSpPr txBox="1">
            <a:spLocks noChangeArrowheads="1"/>
          </p:cNvSpPr>
          <p:nvPr/>
        </p:nvSpPr>
        <p:spPr bwMode="auto">
          <a:xfrm>
            <a:off x="4343400" y="1447800"/>
            <a:ext cx="1600200" cy="366713"/>
          </a:xfrm>
          <a:prstGeom prst="rect">
            <a:avLst/>
          </a:prstGeom>
          <a:noFill/>
          <a:ln w="12700">
            <a:noFill/>
            <a:miter lim="800000"/>
            <a:headEnd/>
            <a:tailEnd/>
          </a:ln>
        </p:spPr>
        <p:txBody>
          <a:bodyPr>
            <a:spAutoFit/>
          </a:bodyPr>
          <a:lstStyle/>
          <a:p>
            <a:pPr>
              <a:spcBef>
                <a:spcPct val="50000"/>
              </a:spcBef>
            </a:pPr>
            <a:r>
              <a:rPr lang="en-US" sz="1800"/>
              <a:t>Overfitting</a:t>
            </a:r>
            <a:endParaRPr lang="en-US" sz="1800">
              <a:sym typeface="Symbol" pitchFamily="18" charset="2"/>
            </a:endParaRPr>
          </a:p>
        </p:txBody>
      </p:sp>
      <p:sp>
        <p:nvSpPr>
          <p:cNvPr id="69638" name="Text Box 6"/>
          <p:cNvSpPr txBox="1">
            <a:spLocks noChangeArrowheads="1"/>
          </p:cNvSpPr>
          <p:nvPr/>
        </p:nvSpPr>
        <p:spPr bwMode="auto">
          <a:xfrm>
            <a:off x="457200" y="5881688"/>
            <a:ext cx="8458200" cy="366712"/>
          </a:xfrm>
          <a:prstGeom prst="rect">
            <a:avLst/>
          </a:prstGeom>
          <a:noFill/>
          <a:ln w="12700">
            <a:noFill/>
            <a:miter lim="800000"/>
            <a:headEnd/>
            <a:tailEnd/>
          </a:ln>
        </p:spPr>
        <p:txBody>
          <a:bodyPr>
            <a:spAutoFit/>
          </a:bodyPr>
          <a:lstStyle/>
          <a:p>
            <a:pPr>
              <a:spcBef>
                <a:spcPct val="50000"/>
              </a:spcBef>
            </a:pPr>
            <a:r>
              <a:rPr lang="en-US" sz="1800"/>
              <a:t>Underfitting</a:t>
            </a:r>
            <a:r>
              <a:rPr lang="en-US" sz="1800" b="0"/>
              <a:t>: when model is too simple, both training and test errors are large </a:t>
            </a:r>
            <a:endParaRPr lang="en-US" sz="1800" b="0">
              <a:sym typeface="Symbol" pitchFamily="18" charset="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Overfitting due to Noise </a:t>
            </a:r>
          </a:p>
        </p:txBody>
      </p:sp>
      <p:pic>
        <p:nvPicPr>
          <p:cNvPr id="70659" name="Picture 3"/>
          <p:cNvPicPr>
            <a:picLocks noChangeAspect="1" noChangeArrowheads="1"/>
          </p:cNvPicPr>
          <p:nvPr/>
        </p:nvPicPr>
        <p:blipFill>
          <a:blip r:embed="rId2" cstate="print"/>
          <a:srcRect t="4819" b="3615"/>
          <a:stretch>
            <a:fillRect/>
          </a:stretch>
        </p:blipFill>
        <p:spPr bwMode="auto">
          <a:xfrm>
            <a:off x="1295400" y="1066800"/>
            <a:ext cx="6324600" cy="4343400"/>
          </a:xfrm>
          <a:prstGeom prst="rect">
            <a:avLst/>
          </a:prstGeom>
          <a:noFill/>
          <a:ln w="12700">
            <a:noFill/>
            <a:miter lim="800000"/>
            <a:headEnd/>
            <a:tailEnd/>
          </a:ln>
        </p:spPr>
      </p:pic>
      <p:sp>
        <p:nvSpPr>
          <p:cNvPr id="70660" name="Text Box 4"/>
          <p:cNvSpPr txBox="1">
            <a:spLocks noChangeArrowheads="1"/>
          </p:cNvSpPr>
          <p:nvPr/>
        </p:nvSpPr>
        <p:spPr bwMode="auto">
          <a:xfrm>
            <a:off x="1676400" y="5715000"/>
            <a:ext cx="5791200" cy="366713"/>
          </a:xfrm>
          <a:prstGeom prst="rect">
            <a:avLst/>
          </a:prstGeom>
          <a:noFill/>
          <a:ln w="12700">
            <a:noFill/>
            <a:miter lim="800000"/>
            <a:headEnd/>
            <a:tailEnd/>
          </a:ln>
        </p:spPr>
        <p:txBody>
          <a:bodyPr>
            <a:spAutoFit/>
          </a:bodyPr>
          <a:lstStyle/>
          <a:p>
            <a:pPr>
              <a:spcBef>
                <a:spcPct val="50000"/>
              </a:spcBef>
            </a:pPr>
            <a:r>
              <a:rPr lang="en-US" sz="1800"/>
              <a:t>Decision boundary is distorted by noise point</a:t>
            </a:r>
            <a:endParaRPr lang="en-US" sz="1800">
              <a:sym typeface="Symbol" pitchFamily="18"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152400"/>
            <a:ext cx="8610600" cy="533400"/>
          </a:xfrm>
        </p:spPr>
        <p:txBody>
          <a:bodyPr/>
          <a:lstStyle/>
          <a:p>
            <a:r>
              <a:rPr lang="en-US" smtClean="0"/>
              <a:t>Overfitting due to Insufficient Examples</a:t>
            </a:r>
          </a:p>
        </p:txBody>
      </p:sp>
      <p:sp>
        <p:nvSpPr>
          <p:cNvPr id="71683" name="Text Box 3"/>
          <p:cNvSpPr txBox="1">
            <a:spLocks noChangeArrowheads="1"/>
          </p:cNvSpPr>
          <p:nvPr/>
        </p:nvSpPr>
        <p:spPr bwMode="auto">
          <a:xfrm>
            <a:off x="609600" y="4724400"/>
            <a:ext cx="7620000" cy="1603375"/>
          </a:xfrm>
          <a:prstGeom prst="rect">
            <a:avLst/>
          </a:prstGeom>
          <a:noFill/>
          <a:ln w="12700">
            <a:noFill/>
            <a:miter lim="800000"/>
            <a:headEnd/>
            <a:tailEnd/>
          </a:ln>
        </p:spPr>
        <p:txBody>
          <a:bodyPr>
            <a:spAutoFit/>
          </a:bodyPr>
          <a:lstStyle/>
          <a:p>
            <a:pPr>
              <a:spcBef>
                <a:spcPct val="50000"/>
              </a:spcBef>
            </a:pPr>
            <a:r>
              <a:rPr lang="en-US" sz="1800">
                <a:sym typeface="Symbol" pitchFamily="18" charset="2"/>
              </a:rPr>
              <a:t>Lack of data points in the lower half of the diagram makes it difficult to predict correctly the class labels of that region </a:t>
            </a:r>
          </a:p>
          <a:p>
            <a:pPr>
              <a:spcBef>
                <a:spcPct val="50000"/>
              </a:spcBef>
            </a:pPr>
            <a:r>
              <a:rPr lang="en-US" sz="1800"/>
              <a:t>- Insufficient number of training records in the region causes the decision tree to predict the test examples using other training records that are irrelevant to the classification task</a:t>
            </a:r>
            <a:endParaRPr lang="en-US" sz="1800">
              <a:sym typeface="Symbol" pitchFamily="18" charset="2"/>
            </a:endParaRPr>
          </a:p>
        </p:txBody>
      </p:sp>
      <p:pic>
        <p:nvPicPr>
          <p:cNvPr id="71684" name="Picture 4"/>
          <p:cNvPicPr>
            <a:picLocks noChangeAspect="1" noChangeArrowheads="1"/>
          </p:cNvPicPr>
          <p:nvPr>
            <p:ph idx="1"/>
          </p:nvPr>
        </p:nvPicPr>
        <p:blipFill>
          <a:blip r:embed="rId2" cstate="print"/>
          <a:srcRect l="7072" t="4857" r="5357" b="4857"/>
          <a:stretch>
            <a:fillRect/>
          </a:stretch>
        </p:blipFill>
        <p:spPr>
          <a:xfrm>
            <a:off x="1828800" y="1117600"/>
            <a:ext cx="4470400" cy="3454400"/>
          </a:xfr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Notes on Overfitting</a:t>
            </a:r>
          </a:p>
        </p:txBody>
      </p:sp>
      <p:sp>
        <p:nvSpPr>
          <p:cNvPr id="72707" name="Rectangle 3"/>
          <p:cNvSpPr>
            <a:spLocks noGrp="1" noChangeArrowheads="1"/>
          </p:cNvSpPr>
          <p:nvPr>
            <p:ph type="body" idx="1"/>
          </p:nvPr>
        </p:nvSpPr>
        <p:spPr/>
        <p:txBody>
          <a:bodyPr/>
          <a:lstStyle/>
          <a:p>
            <a:r>
              <a:rPr lang="en-US" smtClean="0"/>
              <a:t>Overfitting results in decision trees that are more complex than necessary</a:t>
            </a:r>
          </a:p>
          <a:p>
            <a:endParaRPr lang="en-US" smtClean="0"/>
          </a:p>
          <a:p>
            <a:r>
              <a:rPr lang="en-US" smtClean="0"/>
              <a:t>Training error no longer provides a good estimate of how well the tree will perform on previously unseen records</a:t>
            </a:r>
          </a:p>
          <a:p>
            <a:endParaRPr lang="en-US" smtClean="0"/>
          </a:p>
          <a:p>
            <a:r>
              <a:rPr lang="en-US" smtClean="0"/>
              <a:t>Need new ways for estimating errors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Estimating Generalization Errors</a:t>
            </a:r>
          </a:p>
        </p:txBody>
      </p:sp>
      <p:sp>
        <p:nvSpPr>
          <p:cNvPr id="73731" name="Rectangle 3"/>
          <p:cNvSpPr>
            <a:spLocks noGrp="1" noChangeArrowheads="1"/>
          </p:cNvSpPr>
          <p:nvPr>
            <p:ph type="body" idx="1"/>
          </p:nvPr>
        </p:nvSpPr>
        <p:spPr/>
        <p:txBody>
          <a:bodyPr/>
          <a:lstStyle/>
          <a:p>
            <a:pPr>
              <a:lnSpc>
                <a:spcPct val="80000"/>
              </a:lnSpc>
            </a:pPr>
            <a:r>
              <a:rPr lang="en-US" sz="2400" smtClean="0">
                <a:solidFill>
                  <a:srgbClr val="FF0000"/>
                </a:solidFill>
              </a:rPr>
              <a:t>Re-substitution errors:</a:t>
            </a:r>
            <a:r>
              <a:rPr lang="en-US" sz="2400" smtClean="0"/>
              <a:t> error on training (</a:t>
            </a:r>
            <a:r>
              <a:rPr lang="en-US" sz="2400" smtClean="0">
                <a:sym typeface="Symbol" pitchFamily="18" charset="2"/>
              </a:rPr>
              <a:t> </a:t>
            </a:r>
            <a:r>
              <a:rPr lang="en-US" sz="2400" smtClean="0"/>
              <a:t>e(t) )</a:t>
            </a:r>
          </a:p>
          <a:p>
            <a:pPr>
              <a:lnSpc>
                <a:spcPct val="80000"/>
              </a:lnSpc>
            </a:pPr>
            <a:r>
              <a:rPr lang="en-US" sz="2400" smtClean="0">
                <a:solidFill>
                  <a:srgbClr val="FF0000"/>
                </a:solidFill>
              </a:rPr>
              <a:t>Generalization errors:</a:t>
            </a:r>
            <a:r>
              <a:rPr lang="en-US" sz="2400" smtClean="0"/>
              <a:t> error on testing (</a:t>
            </a:r>
            <a:r>
              <a:rPr lang="en-US" sz="2400" smtClean="0">
                <a:sym typeface="Symbol" pitchFamily="18" charset="2"/>
              </a:rPr>
              <a:t></a:t>
            </a:r>
            <a:r>
              <a:rPr lang="en-US" sz="2400" smtClean="0"/>
              <a:t> e’(t))</a:t>
            </a:r>
          </a:p>
          <a:p>
            <a:pPr lvl="4">
              <a:lnSpc>
                <a:spcPct val="80000"/>
              </a:lnSpc>
            </a:pPr>
            <a:endParaRPr lang="en-US" sz="600" smtClean="0"/>
          </a:p>
          <a:p>
            <a:pPr>
              <a:lnSpc>
                <a:spcPct val="80000"/>
              </a:lnSpc>
            </a:pPr>
            <a:r>
              <a:rPr lang="en-US" sz="2400" smtClean="0"/>
              <a:t>Methods for estimating generalization errors:</a:t>
            </a:r>
          </a:p>
          <a:p>
            <a:pPr lvl="1">
              <a:lnSpc>
                <a:spcPct val="80000"/>
              </a:lnSpc>
            </a:pPr>
            <a:r>
              <a:rPr lang="en-US" sz="2400" smtClean="0">
                <a:solidFill>
                  <a:srgbClr val="FF0000"/>
                </a:solidFill>
              </a:rPr>
              <a:t>Optimistic approach:</a:t>
            </a:r>
            <a:r>
              <a:rPr lang="en-US" sz="2400" smtClean="0"/>
              <a:t>  e’(t) = e(t)</a:t>
            </a:r>
          </a:p>
          <a:p>
            <a:pPr lvl="1">
              <a:lnSpc>
                <a:spcPct val="80000"/>
              </a:lnSpc>
            </a:pPr>
            <a:r>
              <a:rPr lang="en-US" sz="2400" smtClean="0">
                <a:solidFill>
                  <a:srgbClr val="FF0000"/>
                </a:solidFill>
              </a:rPr>
              <a:t>Pessimistic approach:</a:t>
            </a:r>
            <a:r>
              <a:rPr lang="en-US" sz="2400" smtClean="0"/>
              <a:t> </a:t>
            </a:r>
          </a:p>
          <a:p>
            <a:pPr lvl="2">
              <a:lnSpc>
                <a:spcPct val="80000"/>
              </a:lnSpc>
            </a:pPr>
            <a:r>
              <a:rPr lang="en-US" sz="2000" smtClean="0"/>
              <a:t>  For each leaf node: e’(t) = (e(t)+0.5) </a:t>
            </a:r>
          </a:p>
          <a:p>
            <a:pPr lvl="2">
              <a:lnSpc>
                <a:spcPct val="80000"/>
              </a:lnSpc>
            </a:pPr>
            <a:r>
              <a:rPr lang="en-US" sz="2000" smtClean="0"/>
              <a:t>  Total errors: e’(T) = </a:t>
            </a:r>
            <a:r>
              <a:rPr lang="en-US" sz="2000" smtClean="0">
                <a:sym typeface="Symbol" pitchFamily="18" charset="2"/>
              </a:rPr>
              <a:t>e(T) + N  0.5 (N: number of leaf nodes)</a:t>
            </a:r>
          </a:p>
          <a:p>
            <a:pPr lvl="2">
              <a:lnSpc>
                <a:spcPct val="80000"/>
              </a:lnSpc>
            </a:pPr>
            <a:r>
              <a:rPr lang="en-US" sz="2000" smtClean="0">
                <a:sym typeface="Symbol" pitchFamily="18" charset="2"/>
              </a:rPr>
              <a:t>  For a tree with 30 leaf nodes and 10 errors on training </a:t>
            </a:r>
            <a:br>
              <a:rPr lang="en-US" sz="2000" smtClean="0">
                <a:sym typeface="Symbol" pitchFamily="18" charset="2"/>
              </a:rPr>
            </a:br>
            <a:r>
              <a:rPr lang="en-US" sz="2000" smtClean="0">
                <a:sym typeface="Symbol" pitchFamily="18" charset="2"/>
              </a:rPr>
              <a:t>    (out of 1000 instances):</a:t>
            </a:r>
            <a:br>
              <a:rPr lang="en-US" sz="2000" smtClean="0">
                <a:sym typeface="Symbol" pitchFamily="18" charset="2"/>
              </a:rPr>
            </a:br>
            <a:r>
              <a:rPr lang="en-US" sz="2000" smtClean="0">
                <a:sym typeface="Symbol" pitchFamily="18" charset="2"/>
              </a:rPr>
              <a:t>          Training error = 10/1000 = 1%</a:t>
            </a:r>
          </a:p>
          <a:p>
            <a:pPr lvl="2">
              <a:lnSpc>
                <a:spcPct val="80000"/>
              </a:lnSpc>
              <a:buFont typeface="Wingdings" pitchFamily="2" charset="2"/>
              <a:buNone/>
            </a:pPr>
            <a:r>
              <a:rPr lang="en-US" sz="2000" smtClean="0">
                <a:sym typeface="Symbol" pitchFamily="18" charset="2"/>
              </a:rPr>
              <a:t>          Generalization error = (10 + 300.5)/1000 = 2.5%</a:t>
            </a:r>
          </a:p>
          <a:p>
            <a:pPr lvl="1">
              <a:lnSpc>
                <a:spcPct val="80000"/>
              </a:lnSpc>
            </a:pPr>
            <a:r>
              <a:rPr lang="en-US" sz="2400" smtClean="0">
                <a:solidFill>
                  <a:srgbClr val="FF0000"/>
                </a:solidFill>
                <a:sym typeface="Symbol" pitchFamily="18" charset="2"/>
              </a:rPr>
              <a:t>Reduced error pruning (REP):</a:t>
            </a:r>
          </a:p>
          <a:p>
            <a:pPr lvl="2">
              <a:lnSpc>
                <a:spcPct val="80000"/>
              </a:lnSpc>
            </a:pPr>
            <a:r>
              <a:rPr lang="en-US" sz="2000" smtClean="0">
                <a:sym typeface="Symbol" pitchFamily="18" charset="2"/>
              </a:rPr>
              <a:t> uses validation data set to estimate generalization</a:t>
            </a:r>
            <a:br>
              <a:rPr lang="en-US" sz="2000" smtClean="0">
                <a:sym typeface="Symbol" pitchFamily="18" charset="2"/>
              </a:rPr>
            </a:br>
            <a:r>
              <a:rPr lang="en-US" sz="2000" smtClean="0">
                <a:sym typeface="Symbol" pitchFamily="18" charset="2"/>
              </a:rPr>
              <a:t>    error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How to Address Overfitting</a:t>
            </a:r>
          </a:p>
        </p:txBody>
      </p:sp>
      <p:sp>
        <p:nvSpPr>
          <p:cNvPr id="75779" name="Rectangle 3"/>
          <p:cNvSpPr>
            <a:spLocks noGrp="1" noChangeArrowheads="1"/>
          </p:cNvSpPr>
          <p:nvPr>
            <p:ph type="body" idx="1"/>
          </p:nvPr>
        </p:nvSpPr>
        <p:spPr>
          <a:xfrm>
            <a:off x="228600" y="1143000"/>
            <a:ext cx="8763000" cy="5181600"/>
          </a:xfrm>
        </p:spPr>
        <p:txBody>
          <a:bodyPr/>
          <a:lstStyle/>
          <a:p>
            <a:r>
              <a:rPr lang="en-US" sz="2400" smtClean="0">
                <a:solidFill>
                  <a:srgbClr val="FF0000"/>
                </a:solidFill>
              </a:rPr>
              <a:t>Pre-Pruning (Early Stopping Rule)</a:t>
            </a:r>
          </a:p>
          <a:p>
            <a:pPr lvl="1"/>
            <a:r>
              <a:rPr lang="en-US" sz="2400" smtClean="0"/>
              <a:t>Stop the algorithm before it becomes a fully-grown tree</a:t>
            </a:r>
          </a:p>
          <a:p>
            <a:pPr lvl="1"/>
            <a:r>
              <a:rPr lang="en-US" sz="2400" smtClean="0"/>
              <a:t>Typical stopping conditions for a node:</a:t>
            </a:r>
          </a:p>
          <a:p>
            <a:pPr lvl="2"/>
            <a:r>
              <a:rPr lang="en-US" sz="2000" smtClean="0"/>
              <a:t> Stop if all instances belong to the same class</a:t>
            </a:r>
          </a:p>
          <a:p>
            <a:pPr lvl="2"/>
            <a:r>
              <a:rPr lang="en-US" sz="2000" smtClean="0"/>
              <a:t> Stop if all the attribute values are the same</a:t>
            </a:r>
          </a:p>
          <a:p>
            <a:pPr lvl="1"/>
            <a:r>
              <a:rPr lang="en-US" sz="2400" smtClean="0"/>
              <a:t>More restrictive conditions:</a:t>
            </a:r>
          </a:p>
          <a:p>
            <a:pPr lvl="2"/>
            <a:r>
              <a:rPr lang="en-US" sz="2000" smtClean="0"/>
              <a:t> Stop if number of instances is less than some user-specified threshold</a:t>
            </a:r>
          </a:p>
          <a:p>
            <a:pPr lvl="2"/>
            <a:r>
              <a:rPr lang="en-US" sz="2000" smtClean="0"/>
              <a:t> Stop if class distribution of instances are independent of the available features (e.g., using </a:t>
            </a:r>
            <a:r>
              <a:rPr lang="en-US" sz="2000" smtClean="0">
                <a:sym typeface="Symbol" pitchFamily="18" charset="2"/>
              </a:rPr>
              <a:t></a:t>
            </a:r>
            <a:r>
              <a:rPr lang="en-US" sz="2000" baseline="30000" smtClean="0">
                <a:sym typeface="Symbol" pitchFamily="18" charset="2"/>
              </a:rPr>
              <a:t> 2</a:t>
            </a:r>
            <a:r>
              <a:rPr lang="en-US" sz="2000" smtClean="0">
                <a:sym typeface="Symbol" pitchFamily="18" charset="2"/>
              </a:rPr>
              <a:t> test)</a:t>
            </a:r>
            <a:endParaRPr lang="en-US" sz="2000" baseline="30000" smtClean="0"/>
          </a:p>
          <a:p>
            <a:pPr lvl="2"/>
            <a:r>
              <a:rPr lang="en-US" sz="2000" smtClean="0"/>
              <a:t> Stop if expanding the current node does not improve impurity</a:t>
            </a:r>
            <a:br>
              <a:rPr lang="en-US" sz="2000" smtClean="0"/>
            </a:br>
            <a:r>
              <a:rPr lang="en-US" sz="2000" smtClean="0"/>
              <a:t>    measures (e.g., Gini or information gain).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Example of a Decision Tree</a:t>
            </a:r>
          </a:p>
        </p:txBody>
      </p:sp>
      <p:grpSp>
        <p:nvGrpSpPr>
          <p:cNvPr id="3076" name="Group 3"/>
          <p:cNvGrpSpPr>
            <a:grpSpLocks/>
          </p:cNvGrpSpPr>
          <p:nvPr/>
        </p:nvGrpSpPr>
        <p:grpSpPr bwMode="auto">
          <a:xfrm>
            <a:off x="228600" y="1371600"/>
            <a:ext cx="3587750" cy="4311650"/>
            <a:chOff x="288" y="951"/>
            <a:chExt cx="2260" cy="2716"/>
          </a:xfrm>
        </p:grpSpPr>
        <p:graphicFrame>
          <p:nvGraphicFramePr>
            <p:cNvPr id="3074" name="Object 4"/>
            <p:cNvGraphicFramePr>
              <a:graphicFrameLocks noChangeAspect="1"/>
            </p:cNvGraphicFramePr>
            <p:nvPr/>
          </p:nvGraphicFramePr>
          <p:xfrm>
            <a:off x="288" y="1344"/>
            <a:ext cx="2246" cy="2323"/>
          </p:xfrm>
          <a:graphic>
            <a:graphicData uri="http://schemas.openxmlformats.org/presentationml/2006/ole">
              <p:oleObj spid="_x0000_s3074" name="Document" r:id="rId3" imgW="5405040" imgH="5780160" progId="Word.Document.8">
                <p:embed/>
              </p:oleObj>
            </a:graphicData>
          </a:graphic>
        </p:graphicFrame>
        <p:sp>
          <p:nvSpPr>
            <p:cNvPr id="3106" name="Text Box 5"/>
            <p:cNvSpPr txBox="1">
              <a:spLocks noChangeArrowheads="1"/>
            </p:cNvSpPr>
            <p:nvPr/>
          </p:nvSpPr>
          <p:spPr bwMode="auto">
            <a:xfrm rot="-2416809">
              <a:off x="672"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7" name="Text Box 6"/>
            <p:cNvSpPr txBox="1">
              <a:spLocks noChangeArrowheads="1"/>
            </p:cNvSpPr>
            <p:nvPr/>
          </p:nvSpPr>
          <p:spPr bwMode="auto">
            <a:xfrm rot="-2416809">
              <a:off x="1104"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8" name="Text Box 7"/>
            <p:cNvSpPr txBox="1">
              <a:spLocks noChangeArrowheads="1"/>
            </p:cNvSpPr>
            <p:nvPr/>
          </p:nvSpPr>
          <p:spPr bwMode="auto">
            <a:xfrm rot="-2416809">
              <a:off x="1632" y="951"/>
              <a:ext cx="805"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3109" name="Text Box 8"/>
            <p:cNvSpPr txBox="1">
              <a:spLocks noChangeArrowheads="1"/>
            </p:cNvSpPr>
            <p:nvPr/>
          </p:nvSpPr>
          <p:spPr bwMode="auto">
            <a:xfrm rot="-2416809">
              <a:off x="2112" y="1047"/>
              <a:ext cx="436"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3077"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8"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9"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0"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1"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2"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3"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084"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3085"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3086"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3087" name="Text Box 19"/>
          <p:cNvSpPr txBox="1">
            <a:spLocks noChangeArrowheads="1"/>
          </p:cNvSpPr>
          <p:nvPr/>
        </p:nvSpPr>
        <p:spPr bwMode="auto">
          <a:xfrm>
            <a:off x="6929438" y="5029200"/>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3088"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89" name="Text Box 21"/>
          <p:cNvSpPr txBox="1">
            <a:spLocks noChangeArrowheads="1"/>
          </p:cNvSpPr>
          <p:nvPr/>
        </p:nvSpPr>
        <p:spPr bwMode="auto">
          <a:xfrm>
            <a:off x="5610225" y="5032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0"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91" name="Text Box 23"/>
          <p:cNvSpPr txBox="1">
            <a:spLocks noChangeArrowheads="1"/>
          </p:cNvSpPr>
          <p:nvPr/>
        </p:nvSpPr>
        <p:spPr bwMode="auto">
          <a:xfrm>
            <a:off x="5043488" y="34480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3092"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93" name="Text Box 25"/>
          <p:cNvSpPr txBox="1">
            <a:spLocks noChangeArrowheads="1"/>
          </p:cNvSpPr>
          <p:nvPr/>
        </p:nvSpPr>
        <p:spPr bwMode="auto">
          <a:xfrm>
            <a:off x="7920038" y="426720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4" name="Text Box 26"/>
          <p:cNvSpPr txBox="1">
            <a:spLocks noChangeArrowheads="1"/>
          </p:cNvSpPr>
          <p:nvPr/>
        </p:nvSpPr>
        <p:spPr bwMode="auto">
          <a:xfrm>
            <a:off x="5060950" y="298450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3095" name="Text Box 27"/>
          <p:cNvSpPr txBox="1">
            <a:spLocks noChangeArrowheads="1"/>
          </p:cNvSpPr>
          <p:nvPr/>
        </p:nvSpPr>
        <p:spPr bwMode="auto">
          <a:xfrm>
            <a:off x="6926263" y="298450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3096" name="Text Box 28"/>
          <p:cNvSpPr txBox="1">
            <a:spLocks noChangeArrowheads="1"/>
          </p:cNvSpPr>
          <p:nvPr/>
        </p:nvSpPr>
        <p:spPr bwMode="auto">
          <a:xfrm>
            <a:off x="7908925" y="3749675"/>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3097" name="Text Box 29"/>
          <p:cNvSpPr txBox="1">
            <a:spLocks noChangeArrowheads="1"/>
          </p:cNvSpPr>
          <p:nvPr/>
        </p:nvSpPr>
        <p:spPr bwMode="auto">
          <a:xfrm>
            <a:off x="5692775" y="3778250"/>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3098" name="Text Box 30"/>
          <p:cNvSpPr txBox="1">
            <a:spLocks noChangeArrowheads="1"/>
          </p:cNvSpPr>
          <p:nvPr/>
        </p:nvSpPr>
        <p:spPr bwMode="auto">
          <a:xfrm>
            <a:off x="5313363"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3099" name="Text Box 31"/>
          <p:cNvSpPr txBox="1">
            <a:spLocks noChangeArrowheads="1"/>
          </p:cNvSpPr>
          <p:nvPr/>
        </p:nvSpPr>
        <p:spPr bwMode="auto">
          <a:xfrm>
            <a:off x="7088188"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3100" name="Text Box 32"/>
          <p:cNvSpPr txBox="1">
            <a:spLocks noChangeArrowheads="1"/>
          </p:cNvSpPr>
          <p:nvPr/>
        </p:nvSpPr>
        <p:spPr bwMode="auto">
          <a:xfrm>
            <a:off x="6427788" y="1766888"/>
            <a:ext cx="2241550" cy="366712"/>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3101"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2"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p>
            <a:endParaRPr lang="en-US"/>
          </a:p>
        </p:txBody>
      </p:sp>
      <p:sp>
        <p:nvSpPr>
          <p:cNvPr id="3103"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4" name="Text Box 36"/>
          <p:cNvSpPr txBox="1">
            <a:spLocks noChangeArrowheads="1"/>
          </p:cNvSpPr>
          <p:nvPr/>
        </p:nvSpPr>
        <p:spPr bwMode="auto">
          <a:xfrm>
            <a:off x="762000" y="5867400"/>
            <a:ext cx="25146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3105" name="Text Box 37"/>
          <p:cNvSpPr txBox="1">
            <a:spLocks noChangeArrowheads="1"/>
          </p:cNvSpPr>
          <p:nvPr/>
        </p:nvSpPr>
        <p:spPr bwMode="auto">
          <a:xfrm>
            <a:off x="5029200" y="5835650"/>
            <a:ext cx="3124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How to Address Overfitting…</a:t>
            </a:r>
          </a:p>
        </p:txBody>
      </p:sp>
      <p:sp>
        <p:nvSpPr>
          <p:cNvPr id="76803" name="Rectangle 3"/>
          <p:cNvSpPr>
            <a:spLocks noGrp="1" noChangeArrowheads="1"/>
          </p:cNvSpPr>
          <p:nvPr>
            <p:ph type="body" idx="1"/>
          </p:nvPr>
        </p:nvSpPr>
        <p:spPr/>
        <p:txBody>
          <a:bodyPr/>
          <a:lstStyle/>
          <a:p>
            <a:r>
              <a:rPr lang="en-US" smtClean="0">
                <a:solidFill>
                  <a:srgbClr val="FF0000"/>
                </a:solidFill>
              </a:rPr>
              <a:t>Post-pruning</a:t>
            </a:r>
          </a:p>
          <a:p>
            <a:pPr lvl="1"/>
            <a:r>
              <a:rPr lang="en-US" smtClean="0"/>
              <a:t>Grow decision tree to its entirety</a:t>
            </a:r>
          </a:p>
          <a:p>
            <a:pPr lvl="1"/>
            <a:r>
              <a:rPr lang="en-US" smtClean="0"/>
              <a:t>Trim the nodes of the decision tree in a bottom-up fashion</a:t>
            </a:r>
          </a:p>
          <a:p>
            <a:pPr lvl="1"/>
            <a:r>
              <a:rPr lang="en-US" smtClean="0"/>
              <a:t>If generalization error improves after trimming, replace sub-tree by a leaf node.</a:t>
            </a:r>
          </a:p>
          <a:p>
            <a:pPr lvl="1"/>
            <a:r>
              <a:rPr lang="en-US" smtClean="0"/>
              <a:t>Class label of leaf node is determined from majority class of instances in the sub-tree</a:t>
            </a:r>
          </a:p>
          <a:p>
            <a:pPr lvl="1"/>
            <a:r>
              <a:rPr lang="en-US" smtClean="0"/>
              <a:t>Can use MDL for post-pruning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Example of Post-Pruning</a:t>
            </a:r>
          </a:p>
        </p:txBody>
      </p:sp>
      <p:graphicFrame>
        <p:nvGraphicFramePr>
          <p:cNvPr id="34818" name="Object 3"/>
          <p:cNvGraphicFramePr>
            <a:graphicFrameLocks noChangeAspect="1"/>
          </p:cNvGraphicFramePr>
          <p:nvPr/>
        </p:nvGraphicFramePr>
        <p:xfrm>
          <a:off x="1447800" y="3017838"/>
          <a:ext cx="4689475" cy="2390775"/>
        </p:xfrm>
        <a:graphic>
          <a:graphicData uri="http://schemas.openxmlformats.org/presentationml/2006/ole">
            <p:oleObj spid="_x0000_s34818" name="VISIO" r:id="rId3" imgW="4689360" imgH="2390760" progId="Visio.Drawing.6">
              <p:embed/>
            </p:oleObj>
          </a:graphicData>
        </a:graphic>
      </p:graphicFrame>
      <p:graphicFrame>
        <p:nvGraphicFramePr>
          <p:cNvPr id="948228" name="Group 4"/>
          <p:cNvGraphicFramePr>
            <a:graphicFrameLocks noGrp="1"/>
          </p:cNvGraphicFramePr>
          <p:nvPr/>
        </p:nvGraphicFramePr>
        <p:xfrm>
          <a:off x="914400" y="1524000"/>
          <a:ext cx="1905000" cy="1219200"/>
        </p:xfrm>
        <a:graphic>
          <a:graphicData uri="http://schemas.openxmlformats.org/drawingml/2006/table">
            <a:tbl>
              <a:tblPr/>
              <a:tblGrid>
                <a:gridCol w="1447800"/>
                <a:gridCol w="457200"/>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gridSpan="2">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34833" name="Text Box 17"/>
          <p:cNvSpPr txBox="1">
            <a:spLocks noChangeArrowheads="1"/>
          </p:cNvSpPr>
          <p:nvPr/>
        </p:nvSpPr>
        <p:spPr bwMode="auto">
          <a:xfrm>
            <a:off x="4495800" y="1066800"/>
            <a:ext cx="4648200" cy="2430463"/>
          </a:xfrm>
          <a:prstGeom prst="rect">
            <a:avLst/>
          </a:prstGeom>
          <a:noFill/>
          <a:ln w="12700">
            <a:noFill/>
            <a:miter lim="800000"/>
            <a:headEnd/>
            <a:tailEnd/>
          </a:ln>
        </p:spPr>
        <p:txBody>
          <a:bodyPr>
            <a:spAutoFit/>
          </a:bodyPr>
          <a:lstStyle/>
          <a:p>
            <a:pPr>
              <a:spcBef>
                <a:spcPct val="50000"/>
              </a:spcBef>
            </a:pPr>
            <a:r>
              <a:rPr lang="en-US" sz="1800"/>
              <a:t>Training Error (Before splitting) = 10/30</a:t>
            </a:r>
          </a:p>
          <a:p>
            <a:pPr>
              <a:spcBef>
                <a:spcPct val="50000"/>
              </a:spcBef>
            </a:pPr>
            <a:r>
              <a:rPr lang="en-US" sz="1800"/>
              <a:t>Pessimistic error = (10 + 0.5)/30 = 10.5/30</a:t>
            </a:r>
          </a:p>
          <a:p>
            <a:pPr>
              <a:spcBef>
                <a:spcPct val="50000"/>
              </a:spcBef>
            </a:pPr>
            <a:r>
              <a:rPr lang="en-US" sz="1800"/>
              <a:t>Training Error (After splitting) = 9/30</a:t>
            </a:r>
          </a:p>
          <a:p>
            <a:pPr>
              <a:spcBef>
                <a:spcPct val="50000"/>
              </a:spcBef>
            </a:pPr>
            <a:r>
              <a:rPr lang="en-US" sz="1800"/>
              <a:t>Pessimistic error (After splitting)</a:t>
            </a:r>
          </a:p>
          <a:p>
            <a:pPr>
              <a:spcBef>
                <a:spcPct val="50000"/>
              </a:spcBef>
            </a:pPr>
            <a:r>
              <a:rPr lang="en-US" sz="1800"/>
              <a:t>	= (9 + 4 </a:t>
            </a:r>
            <a:r>
              <a:rPr lang="en-US" sz="1800">
                <a:sym typeface="Symbol" pitchFamily="18" charset="2"/>
              </a:rPr>
              <a:t> 0.5)/30 = 11/30</a:t>
            </a:r>
          </a:p>
          <a:p>
            <a:pPr>
              <a:spcBef>
                <a:spcPct val="50000"/>
              </a:spcBef>
            </a:pPr>
            <a:r>
              <a:rPr lang="en-US" sz="1800"/>
              <a:t>	</a:t>
            </a:r>
            <a:r>
              <a:rPr lang="en-US" sz="1800">
                <a:solidFill>
                  <a:srgbClr val="FF0000"/>
                </a:solidFill>
              </a:rPr>
              <a:t>PRUNE!</a:t>
            </a:r>
          </a:p>
        </p:txBody>
      </p:sp>
      <p:graphicFrame>
        <p:nvGraphicFramePr>
          <p:cNvPr id="948242" name="Group 18"/>
          <p:cNvGraphicFramePr>
            <a:graphicFrameLocks noGrp="1"/>
          </p:cNvGraphicFramePr>
          <p:nvPr/>
        </p:nvGraphicFramePr>
        <p:xfrm>
          <a:off x="1524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53" name="Group 29"/>
          <p:cNvGraphicFramePr>
            <a:graphicFrameLocks noGrp="1"/>
          </p:cNvGraphicFramePr>
          <p:nvPr/>
        </p:nvGraphicFramePr>
        <p:xfrm>
          <a:off x="19812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64" name="Group 40"/>
          <p:cNvGraphicFramePr>
            <a:graphicFrameLocks noGrp="1"/>
          </p:cNvGraphicFramePr>
          <p:nvPr/>
        </p:nvGraphicFramePr>
        <p:xfrm>
          <a:off x="38100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75" name="Group 51"/>
          <p:cNvGraphicFramePr>
            <a:graphicFrameLocks noGrp="1"/>
          </p:cNvGraphicFramePr>
          <p:nvPr/>
        </p:nvGraphicFramePr>
        <p:xfrm>
          <a:off x="56388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Other Issues</a:t>
            </a:r>
          </a:p>
        </p:txBody>
      </p:sp>
      <p:sp>
        <p:nvSpPr>
          <p:cNvPr id="79875" name="Rectangle 3"/>
          <p:cNvSpPr>
            <a:spLocks noGrp="1" noChangeArrowheads="1"/>
          </p:cNvSpPr>
          <p:nvPr>
            <p:ph type="body" idx="1"/>
          </p:nvPr>
        </p:nvSpPr>
        <p:spPr/>
        <p:txBody>
          <a:bodyPr/>
          <a:lstStyle/>
          <a:p>
            <a:r>
              <a:rPr lang="en-US" smtClean="0"/>
              <a:t>Data Fragmentation</a:t>
            </a:r>
          </a:p>
          <a:p>
            <a:r>
              <a:rPr lang="en-US" smtClean="0"/>
              <a:t>Search Strategy</a:t>
            </a:r>
          </a:p>
          <a:p>
            <a:r>
              <a:rPr lang="en-US" smtClean="0"/>
              <a:t>Expressiveness</a:t>
            </a:r>
          </a:p>
          <a:p>
            <a:r>
              <a:rPr lang="en-US" smtClean="0"/>
              <a:t>Tree Replication</a:t>
            </a:r>
          </a:p>
          <a:p>
            <a:endParaRPr lang="en-US" smtClean="0"/>
          </a:p>
          <a:p>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Data Fragmentation</a:t>
            </a:r>
          </a:p>
        </p:txBody>
      </p:sp>
      <p:sp>
        <p:nvSpPr>
          <p:cNvPr id="80899" name="Rectangle 3"/>
          <p:cNvSpPr>
            <a:spLocks noGrp="1" noChangeArrowheads="1"/>
          </p:cNvSpPr>
          <p:nvPr>
            <p:ph type="body" idx="1"/>
          </p:nvPr>
        </p:nvSpPr>
        <p:spPr/>
        <p:txBody>
          <a:bodyPr/>
          <a:lstStyle/>
          <a:p>
            <a:r>
              <a:rPr lang="en-US" smtClean="0"/>
              <a:t>Number of instances gets smaller as you traverse down the tree</a:t>
            </a:r>
          </a:p>
          <a:p>
            <a:endParaRPr lang="en-US" smtClean="0"/>
          </a:p>
          <a:p>
            <a:r>
              <a:rPr lang="en-US" smtClean="0"/>
              <a:t>Number of instances at the leaf nodes could be too small to make any statistically significant decision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Search Strategy</a:t>
            </a:r>
          </a:p>
        </p:txBody>
      </p:sp>
      <p:sp>
        <p:nvSpPr>
          <p:cNvPr id="81923" name="Rectangle 3"/>
          <p:cNvSpPr>
            <a:spLocks noGrp="1" noChangeArrowheads="1"/>
          </p:cNvSpPr>
          <p:nvPr>
            <p:ph type="body" idx="1"/>
          </p:nvPr>
        </p:nvSpPr>
        <p:spPr/>
        <p:txBody>
          <a:bodyPr/>
          <a:lstStyle/>
          <a:p>
            <a:r>
              <a:rPr lang="en-US" smtClean="0"/>
              <a:t>Finding an optimal decision tree is NP-hard</a:t>
            </a:r>
          </a:p>
          <a:p>
            <a:pPr lvl="4"/>
            <a:endParaRPr lang="en-US" smtClean="0"/>
          </a:p>
          <a:p>
            <a:r>
              <a:rPr lang="en-US" smtClean="0"/>
              <a:t>The algorithm presented so far uses a greedy, top-down, recursive partitioning strategy to induce a reasonable solution</a:t>
            </a:r>
          </a:p>
          <a:p>
            <a:pPr lvl="4"/>
            <a:endParaRPr lang="en-US" smtClean="0"/>
          </a:p>
          <a:p>
            <a:r>
              <a:rPr lang="en-US" smtClean="0"/>
              <a:t>Other strategies?</a:t>
            </a:r>
          </a:p>
          <a:p>
            <a:pPr lvl="1"/>
            <a:r>
              <a:rPr lang="en-US" smtClean="0"/>
              <a:t>Bottom-up</a:t>
            </a:r>
          </a:p>
          <a:p>
            <a:pPr lvl="1"/>
            <a:r>
              <a:rPr lang="en-US" smtClean="0"/>
              <a:t>Bi-directional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Expressiveness</a:t>
            </a:r>
          </a:p>
        </p:txBody>
      </p:sp>
      <p:sp>
        <p:nvSpPr>
          <p:cNvPr id="82947" name="Rectangle 3"/>
          <p:cNvSpPr>
            <a:spLocks noGrp="1" noChangeArrowheads="1"/>
          </p:cNvSpPr>
          <p:nvPr>
            <p:ph type="body" idx="1"/>
          </p:nvPr>
        </p:nvSpPr>
        <p:spPr/>
        <p:txBody>
          <a:bodyPr/>
          <a:lstStyle/>
          <a:p>
            <a:pPr>
              <a:lnSpc>
                <a:spcPct val="90000"/>
              </a:lnSpc>
            </a:pPr>
            <a:r>
              <a:rPr lang="en-US" sz="2400" smtClean="0"/>
              <a:t>Decision tree provides expressive representation for learning discrete-valued function</a:t>
            </a:r>
          </a:p>
          <a:p>
            <a:pPr lvl="1">
              <a:lnSpc>
                <a:spcPct val="90000"/>
              </a:lnSpc>
            </a:pPr>
            <a:r>
              <a:rPr lang="en-US" sz="2400" smtClean="0"/>
              <a:t>But they do not generalize well to certain types of Boolean functions</a:t>
            </a:r>
          </a:p>
          <a:p>
            <a:pPr lvl="2">
              <a:lnSpc>
                <a:spcPct val="90000"/>
              </a:lnSpc>
            </a:pPr>
            <a:r>
              <a:rPr lang="en-US" sz="2000" smtClean="0"/>
              <a:t> Example: parity function: </a:t>
            </a:r>
          </a:p>
          <a:p>
            <a:pPr lvl="3">
              <a:lnSpc>
                <a:spcPct val="90000"/>
              </a:lnSpc>
            </a:pPr>
            <a:r>
              <a:rPr lang="en-US" sz="1800" smtClean="0"/>
              <a:t>Class = 1 if there is an even number of Boolean attributes with truth value = True</a:t>
            </a:r>
          </a:p>
          <a:p>
            <a:pPr lvl="3">
              <a:lnSpc>
                <a:spcPct val="90000"/>
              </a:lnSpc>
            </a:pPr>
            <a:r>
              <a:rPr lang="en-US" sz="1800" smtClean="0"/>
              <a:t>Class = 0 if there is an odd number of Boolean attributes with truth value = True</a:t>
            </a:r>
          </a:p>
          <a:p>
            <a:pPr lvl="2">
              <a:lnSpc>
                <a:spcPct val="90000"/>
              </a:lnSpc>
            </a:pPr>
            <a:r>
              <a:rPr lang="en-US" sz="2000" smtClean="0"/>
              <a:t> For accurate modeling, must have a complete tree</a:t>
            </a:r>
          </a:p>
          <a:p>
            <a:pPr lvl="4">
              <a:lnSpc>
                <a:spcPct val="90000"/>
              </a:lnSpc>
            </a:pPr>
            <a:endParaRPr lang="en-US" sz="1800" smtClean="0"/>
          </a:p>
          <a:p>
            <a:pPr>
              <a:lnSpc>
                <a:spcPct val="90000"/>
              </a:lnSpc>
            </a:pPr>
            <a:r>
              <a:rPr lang="en-US" sz="2400" smtClean="0"/>
              <a:t>Not expressive enough for modeling continuous variables</a:t>
            </a:r>
          </a:p>
          <a:p>
            <a:pPr lvl="1">
              <a:lnSpc>
                <a:spcPct val="90000"/>
              </a:lnSpc>
            </a:pPr>
            <a:r>
              <a:rPr lang="en-US" sz="2400" smtClean="0"/>
              <a:t>Particularly when test condition involves only a single attribute at-a-time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Decision Boundary</a:t>
            </a:r>
          </a:p>
        </p:txBody>
      </p:sp>
      <p:graphicFrame>
        <p:nvGraphicFramePr>
          <p:cNvPr id="38914" name="Object 3"/>
          <p:cNvGraphicFramePr>
            <a:graphicFrameLocks noChangeAspect="1"/>
          </p:cNvGraphicFramePr>
          <p:nvPr>
            <p:ph idx="1"/>
          </p:nvPr>
        </p:nvGraphicFramePr>
        <p:xfrm>
          <a:off x="457200" y="1143000"/>
          <a:ext cx="8318500" cy="3573463"/>
        </p:xfrm>
        <a:graphic>
          <a:graphicData uri="http://schemas.openxmlformats.org/presentationml/2006/ole">
            <p:oleObj spid="_x0000_s38914" name="Visio" r:id="rId3" imgW="8908491" imgH="3827261" progId="Visio.Drawing.6">
              <p:embed/>
            </p:oleObj>
          </a:graphicData>
        </a:graphic>
      </p:graphicFrame>
      <p:sp>
        <p:nvSpPr>
          <p:cNvPr id="38916" name="Text Box 4"/>
          <p:cNvSpPr txBox="1">
            <a:spLocks noChangeArrowheads="1"/>
          </p:cNvSpPr>
          <p:nvPr/>
        </p:nvSpPr>
        <p:spPr bwMode="auto">
          <a:xfrm>
            <a:off x="533400" y="4876800"/>
            <a:ext cx="8001000" cy="1328738"/>
          </a:xfrm>
          <a:prstGeom prst="rect">
            <a:avLst/>
          </a:prstGeom>
          <a:noFill/>
          <a:ln w="12700">
            <a:noFill/>
            <a:miter lim="800000"/>
            <a:headEnd/>
            <a:tailEnd/>
          </a:ln>
        </p:spPr>
        <p:txBody>
          <a:bodyPr>
            <a:spAutoFit/>
          </a:bodyPr>
          <a:lstStyle/>
          <a:p>
            <a:pPr>
              <a:spcBef>
                <a:spcPct val="50000"/>
              </a:spcBef>
              <a:buFontTx/>
              <a:buChar char="•"/>
            </a:pPr>
            <a:r>
              <a:rPr lang="en-US" sz="1800"/>
              <a:t> Border line between two neighboring regions of different classes is known as decision boundary</a:t>
            </a:r>
          </a:p>
          <a:p>
            <a:pPr>
              <a:spcBef>
                <a:spcPct val="50000"/>
              </a:spcBef>
              <a:buFontTx/>
              <a:buChar char="•"/>
            </a:pPr>
            <a:r>
              <a:rPr lang="en-US" sz="1800"/>
              <a:t> Decision boundary is parallel to axes because test condition involves a single attribute at-a-time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Oblique Decision Trees</a:t>
            </a:r>
          </a:p>
        </p:txBody>
      </p:sp>
      <p:pic>
        <p:nvPicPr>
          <p:cNvPr id="83971" name="Picture 3"/>
          <p:cNvPicPr>
            <a:picLocks noChangeAspect="1" noChangeArrowheads="1"/>
          </p:cNvPicPr>
          <p:nvPr/>
        </p:nvPicPr>
        <p:blipFill>
          <a:blip r:embed="rId2" cstate="print"/>
          <a:srcRect l="7353" t="6654" r="7353" b="5882"/>
          <a:stretch>
            <a:fillRect/>
          </a:stretch>
        </p:blipFill>
        <p:spPr bwMode="auto">
          <a:xfrm>
            <a:off x="228600" y="1066800"/>
            <a:ext cx="4953000" cy="3810000"/>
          </a:xfrm>
          <a:prstGeom prst="rect">
            <a:avLst/>
          </a:prstGeom>
          <a:noFill/>
          <a:ln w="12700">
            <a:noFill/>
            <a:miter lim="800000"/>
            <a:headEnd/>
            <a:tailEnd/>
          </a:ln>
        </p:spPr>
      </p:pic>
      <p:grpSp>
        <p:nvGrpSpPr>
          <p:cNvPr id="2" name="Group 4"/>
          <p:cNvGrpSpPr>
            <a:grpSpLocks/>
          </p:cNvGrpSpPr>
          <p:nvPr/>
        </p:nvGrpSpPr>
        <p:grpSpPr bwMode="auto">
          <a:xfrm>
            <a:off x="5638800" y="1981200"/>
            <a:ext cx="3200400" cy="2286000"/>
            <a:chOff x="3552" y="1248"/>
            <a:chExt cx="2016" cy="1440"/>
          </a:xfrm>
        </p:grpSpPr>
        <p:sp>
          <p:nvSpPr>
            <p:cNvPr id="83974" name="Oval 5"/>
            <p:cNvSpPr>
              <a:spLocks noChangeArrowheads="1"/>
            </p:cNvSpPr>
            <p:nvPr/>
          </p:nvSpPr>
          <p:spPr bwMode="auto">
            <a:xfrm>
              <a:off x="4080" y="1248"/>
              <a:ext cx="1008" cy="480"/>
            </a:xfrm>
            <a:prstGeom prst="ellipse">
              <a:avLst/>
            </a:prstGeom>
            <a:noFill/>
            <a:ln w="38100">
              <a:solidFill>
                <a:srgbClr val="FF0000"/>
              </a:solidFill>
              <a:round/>
              <a:headEnd/>
              <a:tailEnd/>
            </a:ln>
          </p:spPr>
          <p:txBody>
            <a:bodyPr wrap="none" anchor="ctr"/>
            <a:lstStyle/>
            <a:p>
              <a:pPr algn="ctr"/>
              <a:r>
                <a:rPr lang="en-US" sz="2000"/>
                <a:t>x + y &lt; 1</a:t>
              </a:r>
            </a:p>
          </p:txBody>
        </p:sp>
        <p:sp>
          <p:nvSpPr>
            <p:cNvPr id="83975" name="Line 6"/>
            <p:cNvSpPr>
              <a:spLocks noChangeShapeType="1"/>
            </p:cNvSpPr>
            <p:nvPr/>
          </p:nvSpPr>
          <p:spPr bwMode="auto">
            <a:xfrm flipH="1">
              <a:off x="4032" y="1728"/>
              <a:ext cx="528" cy="480"/>
            </a:xfrm>
            <a:prstGeom prst="line">
              <a:avLst/>
            </a:prstGeom>
            <a:noFill/>
            <a:ln w="12700">
              <a:solidFill>
                <a:schemeClr val="tx1"/>
              </a:solidFill>
              <a:round/>
              <a:headEnd/>
              <a:tailEnd type="triangle" w="med" len="med"/>
            </a:ln>
          </p:spPr>
          <p:txBody>
            <a:bodyPr/>
            <a:lstStyle/>
            <a:p>
              <a:endParaRPr lang="en-US"/>
            </a:p>
          </p:txBody>
        </p:sp>
        <p:sp>
          <p:nvSpPr>
            <p:cNvPr id="83976" name="Line 7"/>
            <p:cNvSpPr>
              <a:spLocks noChangeShapeType="1"/>
            </p:cNvSpPr>
            <p:nvPr/>
          </p:nvSpPr>
          <p:spPr bwMode="auto">
            <a:xfrm>
              <a:off x="4560" y="1728"/>
              <a:ext cx="624" cy="432"/>
            </a:xfrm>
            <a:prstGeom prst="line">
              <a:avLst/>
            </a:prstGeom>
            <a:noFill/>
            <a:ln w="12700">
              <a:solidFill>
                <a:schemeClr val="tx1"/>
              </a:solidFill>
              <a:round/>
              <a:headEnd/>
              <a:tailEnd type="triangle" w="med" len="med"/>
            </a:ln>
          </p:spPr>
          <p:txBody>
            <a:bodyPr/>
            <a:lstStyle/>
            <a:p>
              <a:endParaRPr lang="en-US"/>
            </a:p>
          </p:txBody>
        </p:sp>
        <p:sp>
          <p:nvSpPr>
            <p:cNvPr id="83977" name="Rectangle 8"/>
            <p:cNvSpPr>
              <a:spLocks noChangeArrowheads="1"/>
            </p:cNvSpPr>
            <p:nvPr/>
          </p:nvSpPr>
          <p:spPr bwMode="auto">
            <a:xfrm>
              <a:off x="3552" y="2208"/>
              <a:ext cx="816" cy="480"/>
            </a:xfrm>
            <a:prstGeom prst="rect">
              <a:avLst/>
            </a:prstGeom>
            <a:noFill/>
            <a:ln w="25400">
              <a:solidFill>
                <a:srgbClr val="1C5A61"/>
              </a:solidFill>
              <a:miter lim="800000"/>
              <a:headEnd/>
              <a:tailEnd/>
            </a:ln>
          </p:spPr>
          <p:txBody>
            <a:bodyPr wrap="none" anchor="ctr"/>
            <a:lstStyle/>
            <a:p>
              <a:pPr algn="ctr"/>
              <a:r>
                <a:rPr lang="en-US" sz="1800"/>
                <a:t>Class = </a:t>
              </a:r>
              <a:r>
                <a:rPr lang="en-US" sz="2400">
                  <a:solidFill>
                    <a:srgbClr val="FF0000"/>
                  </a:solidFill>
                </a:rPr>
                <a:t>+</a:t>
              </a:r>
              <a:r>
                <a:rPr lang="en-US" sz="1800"/>
                <a:t> </a:t>
              </a:r>
            </a:p>
          </p:txBody>
        </p:sp>
        <p:sp>
          <p:nvSpPr>
            <p:cNvPr id="83978" name="Rectangle 9"/>
            <p:cNvSpPr>
              <a:spLocks noChangeArrowheads="1"/>
            </p:cNvSpPr>
            <p:nvPr/>
          </p:nvSpPr>
          <p:spPr bwMode="auto">
            <a:xfrm>
              <a:off x="4752" y="2208"/>
              <a:ext cx="816" cy="480"/>
            </a:xfrm>
            <a:prstGeom prst="rect">
              <a:avLst/>
            </a:prstGeom>
            <a:noFill/>
            <a:ln w="25400">
              <a:solidFill>
                <a:srgbClr val="1C5A61"/>
              </a:solidFill>
              <a:miter lim="800000"/>
              <a:headEnd/>
              <a:tailEnd/>
            </a:ln>
          </p:spPr>
          <p:txBody>
            <a:bodyPr wrap="none" anchor="ctr"/>
            <a:lstStyle/>
            <a:p>
              <a:pPr algn="ctr"/>
              <a:r>
                <a:rPr lang="en-US" sz="1800"/>
                <a:t>Class =     </a:t>
              </a:r>
            </a:p>
          </p:txBody>
        </p:sp>
        <p:sp>
          <p:nvSpPr>
            <p:cNvPr id="83979" name="Oval 10"/>
            <p:cNvSpPr>
              <a:spLocks noChangeArrowheads="1"/>
            </p:cNvSpPr>
            <p:nvPr/>
          </p:nvSpPr>
          <p:spPr bwMode="auto">
            <a:xfrm>
              <a:off x="5376" y="2400"/>
              <a:ext cx="96" cy="96"/>
            </a:xfrm>
            <a:prstGeom prst="ellipse">
              <a:avLst/>
            </a:prstGeom>
            <a:solidFill>
              <a:srgbClr val="0000FF"/>
            </a:solidFill>
            <a:ln w="12700">
              <a:solidFill>
                <a:schemeClr val="tx1"/>
              </a:solidFill>
              <a:round/>
              <a:headEnd/>
              <a:tailEnd/>
            </a:ln>
          </p:spPr>
          <p:txBody>
            <a:bodyPr wrap="none" anchor="ctr"/>
            <a:lstStyle/>
            <a:p>
              <a:endParaRPr lang="en-US"/>
            </a:p>
          </p:txBody>
        </p:sp>
      </p:grpSp>
      <p:sp>
        <p:nvSpPr>
          <p:cNvPr id="959499" name="Text Box 11"/>
          <p:cNvSpPr txBox="1">
            <a:spLocks noChangeArrowheads="1"/>
          </p:cNvSpPr>
          <p:nvPr/>
        </p:nvSpPr>
        <p:spPr bwMode="auto">
          <a:xfrm>
            <a:off x="533400" y="5056188"/>
            <a:ext cx="8001000" cy="1192212"/>
          </a:xfrm>
          <a:prstGeom prst="rect">
            <a:avLst/>
          </a:prstGeom>
          <a:noFill/>
          <a:ln w="12700">
            <a:noFill/>
            <a:miter lim="800000"/>
            <a:headEnd/>
            <a:tailEnd/>
          </a:ln>
        </p:spPr>
        <p:txBody>
          <a:bodyPr>
            <a:spAutoFit/>
          </a:bodyPr>
          <a:lstStyle/>
          <a:p>
            <a:pPr>
              <a:spcBef>
                <a:spcPct val="50000"/>
              </a:spcBef>
              <a:buFontTx/>
              <a:buChar char="•"/>
            </a:pPr>
            <a:r>
              <a:rPr lang="en-US" sz="1800"/>
              <a:t> Test condition may involve multiple attributes</a:t>
            </a:r>
          </a:p>
          <a:p>
            <a:pPr>
              <a:spcBef>
                <a:spcPct val="50000"/>
              </a:spcBef>
              <a:buFontTx/>
              <a:buChar char="•"/>
            </a:pPr>
            <a:r>
              <a:rPr lang="en-US" sz="1800"/>
              <a:t> More expressive representation</a:t>
            </a:r>
          </a:p>
          <a:p>
            <a:pPr>
              <a:spcBef>
                <a:spcPct val="50000"/>
              </a:spcBef>
              <a:buFontTx/>
              <a:buChar char="•"/>
            </a:pPr>
            <a:r>
              <a:rPr lang="en-US" sz="1800"/>
              <a:t> Finding optimal test condition is computationally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Tree Replication</a:t>
            </a:r>
          </a:p>
        </p:txBody>
      </p:sp>
      <p:graphicFrame>
        <p:nvGraphicFramePr>
          <p:cNvPr id="39938" name="Object 3"/>
          <p:cNvGraphicFramePr>
            <a:graphicFrameLocks noChangeAspect="1"/>
          </p:cNvGraphicFramePr>
          <p:nvPr/>
        </p:nvGraphicFramePr>
        <p:xfrm>
          <a:off x="914400" y="1128713"/>
          <a:ext cx="5867400" cy="4319587"/>
        </p:xfrm>
        <a:graphic>
          <a:graphicData uri="http://schemas.openxmlformats.org/presentationml/2006/ole">
            <p:oleObj spid="_x0000_s39938" name="VISIO" r:id="rId3" imgW="9533880" imgH="7019280" progId="Visio.Drawing.6">
              <p:embed/>
            </p:oleObj>
          </a:graphicData>
        </a:graphic>
      </p:graphicFrame>
      <p:sp>
        <p:nvSpPr>
          <p:cNvPr id="39940" name="Text Box 4"/>
          <p:cNvSpPr txBox="1">
            <a:spLocks noChangeArrowheads="1"/>
          </p:cNvSpPr>
          <p:nvPr/>
        </p:nvSpPr>
        <p:spPr bwMode="auto">
          <a:xfrm>
            <a:off x="533400" y="5805488"/>
            <a:ext cx="8001000" cy="366712"/>
          </a:xfrm>
          <a:prstGeom prst="rect">
            <a:avLst/>
          </a:prstGeom>
          <a:noFill/>
          <a:ln w="12700">
            <a:noFill/>
            <a:miter lim="800000"/>
            <a:headEnd/>
            <a:tailEnd/>
          </a:ln>
        </p:spPr>
        <p:txBody>
          <a:bodyPr>
            <a:spAutoFit/>
          </a:bodyPr>
          <a:lstStyle/>
          <a:p>
            <a:pPr>
              <a:spcBef>
                <a:spcPct val="50000"/>
              </a:spcBef>
              <a:buFontTx/>
              <a:buChar char="•"/>
            </a:pPr>
            <a:r>
              <a:rPr lang="en-US" sz="1800"/>
              <a:t> Same subtree appears in multiple branches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Model Evaluation</a:t>
            </a:r>
          </a:p>
        </p:txBody>
      </p:sp>
      <p:sp>
        <p:nvSpPr>
          <p:cNvPr id="84995" name="Rectangle 3"/>
          <p:cNvSpPr>
            <a:spLocks noGrp="1" noChangeArrowheads="1"/>
          </p:cNvSpPr>
          <p:nvPr>
            <p:ph type="body" idx="1"/>
          </p:nvPr>
        </p:nvSpPr>
        <p:spPr/>
        <p:txBody>
          <a:bodyPr/>
          <a:lstStyle/>
          <a:p>
            <a:r>
              <a:rPr lang="en-US" smtClean="0"/>
              <a:t>Metrics for Performance Evaluation</a:t>
            </a:r>
          </a:p>
          <a:p>
            <a:pPr lvl="1"/>
            <a:r>
              <a:rPr lang="en-US" smtClean="0"/>
              <a:t>How to evaluate the performance of a model?</a:t>
            </a:r>
          </a:p>
          <a:p>
            <a:pPr lvl="1">
              <a:buFont typeface="Arial" pitchFamily="34"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Another Example of Decision Tree</a:t>
            </a:r>
          </a:p>
        </p:txBody>
      </p:sp>
      <p:graphicFrame>
        <p:nvGraphicFramePr>
          <p:cNvPr id="4098" name="Object 3"/>
          <p:cNvGraphicFramePr>
            <a:graphicFrameLocks noChangeAspect="1"/>
          </p:cNvGraphicFramePr>
          <p:nvPr/>
        </p:nvGraphicFramePr>
        <p:xfrm>
          <a:off x="457200" y="2133600"/>
          <a:ext cx="3565525" cy="3687763"/>
        </p:xfrm>
        <a:graphic>
          <a:graphicData uri="http://schemas.openxmlformats.org/presentationml/2006/ole">
            <p:oleObj spid="_x0000_s4098" name="Document" r:id="rId3" imgW="5405040" imgH="5780160" progId="Word.Document.8">
              <p:embed/>
            </p:oleObj>
          </a:graphicData>
        </a:graphic>
      </p:graphicFrame>
      <p:sp>
        <p:nvSpPr>
          <p:cNvPr id="4100"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1"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2"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4103"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4104"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5"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6"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7"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8"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09"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10"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4111"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4112"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4113"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4114" name="Text Box 18"/>
          <p:cNvSpPr txBox="1">
            <a:spLocks noChangeArrowheads="1"/>
          </p:cNvSpPr>
          <p:nvPr/>
        </p:nvSpPr>
        <p:spPr bwMode="auto">
          <a:xfrm>
            <a:off x="7969250" y="4021138"/>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4115"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16" name="Text Box 20"/>
          <p:cNvSpPr txBox="1">
            <a:spLocks noChangeArrowheads="1"/>
          </p:cNvSpPr>
          <p:nvPr/>
        </p:nvSpPr>
        <p:spPr bwMode="auto">
          <a:xfrm>
            <a:off x="6650038" y="4024313"/>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4117"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18" name="Text Box 22"/>
          <p:cNvSpPr txBox="1">
            <a:spLocks noChangeArrowheads="1"/>
          </p:cNvSpPr>
          <p:nvPr/>
        </p:nvSpPr>
        <p:spPr bwMode="auto">
          <a:xfrm>
            <a:off x="4443413" y="24701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4119" name="Group 35"/>
          <p:cNvGrpSpPr>
            <a:grpSpLocks/>
          </p:cNvGrpSpPr>
          <p:nvPr/>
        </p:nvGrpSpPr>
        <p:grpSpPr bwMode="auto">
          <a:xfrm>
            <a:off x="5594350" y="3232150"/>
            <a:ext cx="685800" cy="381000"/>
            <a:chOff x="4927" y="2340"/>
            <a:chExt cx="432" cy="240"/>
          </a:xfrm>
        </p:grpSpPr>
        <p:sp>
          <p:nvSpPr>
            <p:cNvPr id="4127"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28" name="Text Box 24"/>
            <p:cNvSpPr txBox="1">
              <a:spLocks noChangeArrowheads="1"/>
            </p:cNvSpPr>
            <p:nvPr/>
          </p:nvSpPr>
          <p:spPr bwMode="auto">
            <a:xfrm>
              <a:off x="4975" y="2340"/>
              <a:ext cx="308"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4120" name="Text Box 25"/>
          <p:cNvSpPr txBox="1">
            <a:spLocks noChangeArrowheads="1"/>
          </p:cNvSpPr>
          <p:nvPr/>
        </p:nvSpPr>
        <p:spPr bwMode="auto">
          <a:xfrm>
            <a:off x="5518150" y="27749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4121" name="Text Box 26"/>
          <p:cNvSpPr txBox="1">
            <a:spLocks noChangeArrowheads="1"/>
          </p:cNvSpPr>
          <p:nvPr/>
        </p:nvSpPr>
        <p:spPr bwMode="auto">
          <a:xfrm>
            <a:off x="7270750" y="2698750"/>
            <a:ext cx="442913"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4122"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4123"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4124" name="Text Box 29"/>
          <p:cNvSpPr txBox="1">
            <a:spLocks noChangeArrowheads="1"/>
          </p:cNvSpPr>
          <p:nvPr/>
        </p:nvSpPr>
        <p:spPr bwMode="auto">
          <a:xfrm>
            <a:off x="6353175"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4125" name="Text Box 30"/>
          <p:cNvSpPr txBox="1">
            <a:spLocks noChangeArrowheads="1"/>
          </p:cNvSpPr>
          <p:nvPr/>
        </p:nvSpPr>
        <p:spPr bwMode="auto">
          <a:xfrm>
            <a:off x="8128000"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4126" name="Text Box 37"/>
          <p:cNvSpPr txBox="1">
            <a:spLocks noChangeArrowheads="1"/>
          </p:cNvSpPr>
          <p:nvPr/>
        </p:nvSpPr>
        <p:spPr bwMode="auto">
          <a:xfrm>
            <a:off x="4343400" y="5029200"/>
            <a:ext cx="4419600" cy="641350"/>
          </a:xfrm>
          <a:prstGeom prst="rect">
            <a:avLst/>
          </a:prstGeom>
          <a:noFill/>
          <a:ln w="12700">
            <a:noFill/>
            <a:miter lim="800000"/>
            <a:headEnd/>
            <a:tailEnd/>
          </a:ln>
        </p:spPr>
        <p:txBody>
          <a:bodyPr>
            <a:spAutoFit/>
          </a:bodyPr>
          <a:lstStyle/>
          <a:p>
            <a:pPr>
              <a:spcBef>
                <a:spcPct val="50000"/>
              </a:spcBef>
            </a:pPr>
            <a:r>
              <a:rPr lang="en-US" sz="1800">
                <a:solidFill>
                  <a:srgbClr val="CC3300"/>
                </a:solidFill>
              </a:rPr>
              <a:t>There could be more than one tree that fits the same data!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Model Evaluation</a:t>
            </a:r>
          </a:p>
        </p:txBody>
      </p:sp>
      <p:sp>
        <p:nvSpPr>
          <p:cNvPr id="86019" name="Rectangle 3"/>
          <p:cNvSpPr>
            <a:spLocks noGrp="1" noChangeArrowheads="1"/>
          </p:cNvSpPr>
          <p:nvPr>
            <p:ph type="body" idx="1"/>
          </p:nvPr>
        </p:nvSpPr>
        <p:spPr/>
        <p:txBody>
          <a:bodyPr/>
          <a:lstStyle/>
          <a:p>
            <a:r>
              <a:rPr lang="en-US" smtClean="0">
                <a:solidFill>
                  <a:srgbClr val="FF0000"/>
                </a:solidFill>
              </a:rPr>
              <a:t>Metrics for Performance Evaluation</a:t>
            </a:r>
          </a:p>
          <a:p>
            <a:pPr lvl="1"/>
            <a:r>
              <a:rPr lang="en-US" smtClean="0"/>
              <a:t>How to evaluate the performance of a model?</a:t>
            </a:r>
          </a:p>
          <a:p>
            <a:pPr lvl="1">
              <a:buFont typeface="Arial" pitchFamily="34"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Metrics for Performance Evaluation</a:t>
            </a:r>
          </a:p>
        </p:txBody>
      </p:sp>
      <p:sp>
        <p:nvSpPr>
          <p:cNvPr id="87043" name="Rectangle 3"/>
          <p:cNvSpPr>
            <a:spLocks noGrp="1" noChangeArrowheads="1"/>
          </p:cNvSpPr>
          <p:nvPr>
            <p:ph type="body" idx="1"/>
          </p:nvPr>
        </p:nvSpPr>
        <p:spPr/>
        <p:txBody>
          <a:bodyPr/>
          <a:lstStyle/>
          <a:p>
            <a:r>
              <a:rPr lang="en-US" smtClean="0"/>
              <a:t>Focus on the predictive capability of a model</a:t>
            </a:r>
          </a:p>
          <a:p>
            <a:pPr lvl="1"/>
            <a:r>
              <a:rPr lang="en-US" smtClean="0"/>
              <a:t>Rather than how fast it takes to classify or build models, scalability, etc.</a:t>
            </a:r>
          </a:p>
          <a:p>
            <a:r>
              <a:rPr lang="en-US" smtClean="0"/>
              <a:t>Confusion Matrix:</a:t>
            </a:r>
          </a:p>
        </p:txBody>
      </p:sp>
      <p:graphicFrame>
        <p:nvGraphicFramePr>
          <p:cNvPr id="963588" name="Group 4"/>
          <p:cNvGraphicFramePr>
            <a:graphicFrameLocks noGrp="1"/>
          </p:cNvGraphicFramePr>
          <p:nvPr/>
        </p:nvGraphicFramePr>
        <p:xfrm>
          <a:off x="381000" y="33782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067" name="Text Box 27"/>
          <p:cNvSpPr txBox="1">
            <a:spLocks noChangeArrowheads="1"/>
          </p:cNvSpPr>
          <p:nvPr/>
        </p:nvSpPr>
        <p:spPr bwMode="auto">
          <a:xfrm>
            <a:off x="6629400" y="4292600"/>
            <a:ext cx="2209800" cy="1262063"/>
          </a:xfrm>
          <a:prstGeom prst="rect">
            <a:avLst/>
          </a:prstGeom>
          <a:noFill/>
          <a:ln w="12700">
            <a:noFill/>
            <a:miter lim="800000"/>
            <a:headEnd/>
            <a:tailEnd/>
          </a:ln>
        </p:spPr>
        <p:txBody>
          <a:bodyPr>
            <a:spAutoFit/>
          </a:bodyPr>
          <a:lstStyle/>
          <a:p>
            <a:pPr>
              <a:spcBef>
                <a:spcPct val="50000"/>
              </a:spcBef>
            </a:pPr>
            <a:r>
              <a:rPr lang="en-US"/>
              <a:t>a: TP (true positive)</a:t>
            </a:r>
          </a:p>
          <a:p>
            <a:pPr>
              <a:spcBef>
                <a:spcPct val="50000"/>
              </a:spcBef>
            </a:pPr>
            <a:r>
              <a:rPr lang="en-US"/>
              <a:t>b: FN (false negative)</a:t>
            </a:r>
          </a:p>
          <a:p>
            <a:pPr>
              <a:spcBef>
                <a:spcPct val="50000"/>
              </a:spcBef>
            </a:pPr>
            <a:r>
              <a:rPr lang="en-US"/>
              <a:t>c: FP (false positive)</a:t>
            </a:r>
          </a:p>
          <a:p>
            <a:pPr>
              <a:spcBef>
                <a:spcPct val="50000"/>
              </a:spcBef>
            </a:pPr>
            <a:r>
              <a:rPr lang="en-US"/>
              <a:t>d: TN (true negative)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Metrics for Performance Evaluation…</a:t>
            </a:r>
          </a:p>
        </p:txBody>
      </p:sp>
      <p:sp>
        <p:nvSpPr>
          <p:cNvPr id="40964"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a:p>
            <a:endParaRPr lang="en-US" smtClean="0"/>
          </a:p>
          <a:p>
            <a:endParaRPr lang="en-US" smtClean="0"/>
          </a:p>
          <a:p>
            <a:r>
              <a:rPr lang="en-US" smtClean="0"/>
              <a:t>Most widely-used metric:</a:t>
            </a:r>
          </a:p>
          <a:p>
            <a:endParaRPr lang="en-US" smtClean="0"/>
          </a:p>
        </p:txBody>
      </p:sp>
      <p:graphicFrame>
        <p:nvGraphicFramePr>
          <p:cNvPr id="964612" name="Group 4"/>
          <p:cNvGraphicFramePr>
            <a:graphicFrameLocks noGrp="1"/>
          </p:cNvGraphicFramePr>
          <p:nvPr/>
        </p:nvGraphicFramePr>
        <p:xfrm>
          <a:off x="1524000" y="12192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62" name="Object 27"/>
          <p:cNvGraphicFramePr>
            <a:graphicFrameLocks noChangeAspect="1"/>
          </p:cNvGraphicFramePr>
          <p:nvPr/>
        </p:nvGraphicFramePr>
        <p:xfrm>
          <a:off x="609600" y="5105400"/>
          <a:ext cx="7583488" cy="969963"/>
        </p:xfrm>
        <a:graphic>
          <a:graphicData uri="http://schemas.openxmlformats.org/presentationml/2006/ole">
            <p:oleObj spid="_x0000_s40962" name="Equation" r:id="rId3" imgW="5663880" imgH="72360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Limitation of Accuracy</a:t>
            </a:r>
          </a:p>
        </p:txBody>
      </p:sp>
      <p:sp>
        <p:nvSpPr>
          <p:cNvPr id="88067" name="Rectangle 3"/>
          <p:cNvSpPr>
            <a:spLocks noGrp="1" noChangeArrowheads="1"/>
          </p:cNvSpPr>
          <p:nvPr>
            <p:ph type="body" idx="1"/>
          </p:nvPr>
        </p:nvSpPr>
        <p:spPr/>
        <p:txBody>
          <a:bodyPr/>
          <a:lstStyle/>
          <a:p>
            <a:r>
              <a:rPr lang="en-US" smtClean="0"/>
              <a:t>Consider a 2-class problem</a:t>
            </a:r>
          </a:p>
          <a:p>
            <a:pPr lvl="1"/>
            <a:r>
              <a:rPr lang="en-US" smtClean="0"/>
              <a:t>Number of Class 0 examples = 9990</a:t>
            </a:r>
          </a:p>
          <a:p>
            <a:pPr lvl="1"/>
            <a:r>
              <a:rPr lang="en-US" smtClean="0"/>
              <a:t>Number of Class 1 examples = 10</a:t>
            </a:r>
          </a:p>
          <a:p>
            <a:pPr lvl="1"/>
            <a:endParaRPr lang="en-US" smtClean="0"/>
          </a:p>
          <a:p>
            <a:r>
              <a:rPr lang="en-US" smtClean="0"/>
              <a:t>If model predicts everything to be class 0, accuracy is 9990/10000 = 99.9 %</a:t>
            </a:r>
          </a:p>
          <a:p>
            <a:pPr lvl="1"/>
            <a:r>
              <a:rPr lang="en-US" smtClean="0"/>
              <a:t>Accuracy is misleading because model does not detect any class 1 example</a:t>
            </a:r>
          </a:p>
          <a:p>
            <a:endParaRPr lang="en-US" smtClean="0"/>
          </a:p>
          <a:p>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Cost Matrix</a:t>
            </a:r>
          </a:p>
        </p:txBody>
      </p:sp>
      <p:graphicFrame>
        <p:nvGraphicFramePr>
          <p:cNvPr id="966659" name="Group 3"/>
          <p:cNvGraphicFramePr>
            <a:graphicFrameLocks noGrp="1"/>
          </p:cNvGraphicFramePr>
          <p:nvPr/>
        </p:nvGraphicFramePr>
        <p:xfrm>
          <a:off x="1447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14" name="Rectangle 26"/>
          <p:cNvSpPr>
            <a:spLocks noChangeArrowheads="1"/>
          </p:cNvSpPr>
          <p:nvPr/>
        </p:nvSpPr>
        <p:spPr bwMode="auto">
          <a:xfrm>
            <a:off x="685800" y="5105400"/>
            <a:ext cx="7848600" cy="914400"/>
          </a:xfrm>
          <a:prstGeom prst="rect">
            <a:avLst/>
          </a:prstGeom>
          <a:noFill/>
          <a:ln w="12700">
            <a:noFill/>
            <a:miter lim="800000"/>
            <a:headEnd/>
            <a:tailEnd/>
          </a:ln>
        </p:spPr>
        <p:txBody>
          <a:bodyPr lIns="90488" tIns="44450" rIns="90488" bIns="44450"/>
          <a:lstStyle/>
          <a:p>
            <a:pPr marL="292100" indent="-292100">
              <a:spcBef>
                <a:spcPct val="50000"/>
              </a:spcBef>
            </a:pPr>
            <a:r>
              <a:rPr lang="en-US" sz="2400" b="0"/>
              <a:t>C(i|j): Cost of misclassifying class j example as class i</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smtClean="0"/>
              <a:t>Computing Cost of Classification</a:t>
            </a:r>
          </a:p>
        </p:txBody>
      </p:sp>
      <p:graphicFrame>
        <p:nvGraphicFramePr>
          <p:cNvPr id="967683" name="Group 1027"/>
          <p:cNvGraphicFramePr>
            <a:graphicFrameLocks noGrp="1"/>
          </p:cNvGraphicFramePr>
          <p:nvPr/>
        </p:nvGraphicFramePr>
        <p:xfrm>
          <a:off x="2895600" y="11430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Cost Matrix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06" name="Group 1050"/>
          <p:cNvGraphicFramePr>
            <a:graphicFrameLocks noGrp="1"/>
          </p:cNvGraphicFramePr>
          <p:nvPr/>
        </p:nvGraphicFramePr>
        <p:xfrm>
          <a:off x="6858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29" name="Group 1073"/>
          <p:cNvGraphicFramePr>
            <a:graphicFrameLocks noGrp="1"/>
          </p:cNvGraphicFramePr>
          <p:nvPr/>
        </p:nvGraphicFramePr>
        <p:xfrm>
          <a:off x="49530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84" name="Rectangle 1096"/>
          <p:cNvSpPr>
            <a:spLocks noChangeArrowheads="1"/>
          </p:cNvSpPr>
          <p:nvPr/>
        </p:nvSpPr>
        <p:spPr bwMode="auto">
          <a:xfrm>
            <a:off x="762000" y="5334000"/>
            <a:ext cx="3048000" cy="990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80%</a:t>
            </a:r>
          </a:p>
          <a:p>
            <a:pPr marL="292100" indent="-292100">
              <a:spcBef>
                <a:spcPct val="10000"/>
              </a:spcBef>
              <a:spcAft>
                <a:spcPts val="400"/>
              </a:spcAft>
              <a:buClr>
                <a:srgbClr val="0C7B9C"/>
              </a:buClr>
              <a:buSzPct val="75000"/>
              <a:buFont typeface="Monotype Sorts" pitchFamily="2" charset="2"/>
              <a:buNone/>
            </a:pPr>
            <a:r>
              <a:rPr lang="en-US" sz="2400" b="0"/>
              <a:t>Cost = 3910</a:t>
            </a:r>
          </a:p>
        </p:txBody>
      </p:sp>
      <p:sp>
        <p:nvSpPr>
          <p:cNvPr id="90185" name="Rectangle 1097"/>
          <p:cNvSpPr>
            <a:spLocks noChangeArrowheads="1"/>
          </p:cNvSpPr>
          <p:nvPr/>
        </p:nvSpPr>
        <p:spPr bwMode="auto">
          <a:xfrm>
            <a:off x="5181600" y="5334000"/>
            <a:ext cx="3048000" cy="990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90%</a:t>
            </a:r>
          </a:p>
          <a:p>
            <a:pPr marL="292100" indent="-292100">
              <a:spcBef>
                <a:spcPct val="10000"/>
              </a:spcBef>
              <a:spcAft>
                <a:spcPts val="400"/>
              </a:spcAft>
              <a:buClr>
                <a:srgbClr val="0C7B9C"/>
              </a:buClr>
              <a:buSzPct val="75000"/>
              <a:buFont typeface="Monotype Sorts" pitchFamily="2" charset="2"/>
              <a:buNone/>
            </a:pPr>
            <a:r>
              <a:rPr lang="en-US" sz="2400" b="0"/>
              <a:t>Cost = 4255</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Cost vs Accuracy</a:t>
            </a:r>
          </a:p>
        </p:txBody>
      </p:sp>
      <p:graphicFrame>
        <p:nvGraphicFramePr>
          <p:cNvPr id="968707" name="Group 3"/>
          <p:cNvGraphicFramePr>
            <a:graphicFrameLocks noGrp="1"/>
          </p:cNvGraphicFramePr>
          <p:nvPr>
            <p:ph idx="1"/>
          </p:nvPr>
        </p:nvGraphicFramePr>
        <p:xfrm>
          <a:off x="411163" y="1143000"/>
          <a:ext cx="4389437" cy="2243138"/>
        </p:xfrm>
        <a:graphic>
          <a:graphicData uri="http://schemas.openxmlformats.org/drawingml/2006/table">
            <a:tbl>
              <a:tblPr/>
              <a:tblGrid>
                <a:gridCol w="1096962"/>
                <a:gridCol w="1098550"/>
                <a:gridCol w="1096963"/>
                <a:gridCol w="1096962"/>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8730" name="Group 26"/>
          <p:cNvGraphicFramePr>
            <a:graphicFrameLocks noGrp="1"/>
          </p:cNvGraphicFramePr>
          <p:nvPr/>
        </p:nvGraphicFramePr>
        <p:xfrm>
          <a:off x="381000" y="3886200"/>
          <a:ext cx="4389438" cy="2243138"/>
        </p:xfrm>
        <a:graphic>
          <a:graphicData uri="http://schemas.openxmlformats.org/drawingml/2006/table">
            <a:tbl>
              <a:tblPr/>
              <a:tblGrid>
                <a:gridCol w="1096963"/>
                <a:gridCol w="1098550"/>
                <a:gridCol w="1096962"/>
                <a:gridCol w="1096963"/>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9"/>
          <p:cNvGrpSpPr>
            <a:grpSpLocks/>
          </p:cNvGrpSpPr>
          <p:nvPr/>
        </p:nvGrpSpPr>
        <p:grpSpPr bwMode="auto">
          <a:xfrm>
            <a:off x="5105400" y="1143000"/>
            <a:ext cx="3733800" cy="4964113"/>
            <a:chOff x="3216" y="720"/>
            <a:chExt cx="2352" cy="3127"/>
          </a:xfrm>
        </p:grpSpPr>
        <p:sp>
          <p:nvSpPr>
            <p:cNvPr id="91186" name="Text Box 50"/>
            <p:cNvSpPr txBox="1">
              <a:spLocks noChangeArrowheads="1"/>
            </p:cNvSpPr>
            <p:nvPr/>
          </p:nvSpPr>
          <p:spPr bwMode="auto">
            <a:xfrm>
              <a:off x="3264" y="1536"/>
              <a:ext cx="2256" cy="2311"/>
            </a:xfrm>
            <a:prstGeom prst="rect">
              <a:avLst/>
            </a:prstGeom>
            <a:noFill/>
            <a:ln w="12700">
              <a:noFill/>
              <a:miter lim="800000"/>
              <a:headEnd/>
              <a:tailEnd/>
            </a:ln>
          </p:spPr>
          <p:txBody>
            <a:bodyPr>
              <a:spAutoFit/>
            </a:bodyPr>
            <a:lstStyle/>
            <a:p>
              <a:pPr>
                <a:spcBef>
                  <a:spcPct val="50000"/>
                </a:spcBef>
              </a:pPr>
              <a:r>
                <a:rPr lang="en-US" sz="1800" b="0"/>
                <a:t>N = a + b + c + d</a:t>
              </a:r>
            </a:p>
            <a:p>
              <a:pPr>
                <a:spcBef>
                  <a:spcPct val="50000"/>
                </a:spcBef>
              </a:pPr>
              <a:endParaRPr lang="en-US" sz="1800" b="0"/>
            </a:p>
            <a:p>
              <a:pPr>
                <a:spcBef>
                  <a:spcPct val="50000"/>
                </a:spcBef>
              </a:pPr>
              <a:r>
                <a:rPr lang="en-US" sz="1800" b="0"/>
                <a:t>Accuracy = (a + d)/N</a:t>
              </a:r>
            </a:p>
            <a:p>
              <a:pPr>
                <a:spcBef>
                  <a:spcPct val="50000"/>
                </a:spcBef>
              </a:pPr>
              <a:endParaRPr lang="en-US" sz="1800" b="0"/>
            </a:p>
            <a:p>
              <a:pPr>
                <a:spcBef>
                  <a:spcPct val="50000"/>
                </a:spcBef>
              </a:pPr>
              <a:r>
                <a:rPr lang="en-US" sz="1800" b="0"/>
                <a:t>Cost = p (a + d) + q (b + c)</a:t>
              </a:r>
            </a:p>
            <a:p>
              <a:pPr>
                <a:spcBef>
                  <a:spcPct val="50000"/>
                </a:spcBef>
              </a:pPr>
              <a:r>
                <a:rPr lang="en-US" sz="1800" b="0"/>
                <a:t>        = p (a + d) + q (N – a – d)</a:t>
              </a:r>
            </a:p>
            <a:p>
              <a:pPr>
                <a:spcBef>
                  <a:spcPct val="50000"/>
                </a:spcBef>
              </a:pPr>
              <a:r>
                <a:rPr lang="en-US" sz="1800" b="0"/>
                <a:t>        = q N – (q – p)(a + d)</a:t>
              </a:r>
            </a:p>
            <a:p>
              <a:pPr>
                <a:spcBef>
                  <a:spcPct val="50000"/>
                </a:spcBef>
              </a:pPr>
              <a:r>
                <a:rPr lang="en-US" sz="1800" b="0"/>
                <a:t>        = N [q – (q-p) </a:t>
              </a:r>
              <a:r>
                <a:rPr lang="en-US" sz="1800" b="0">
                  <a:sym typeface="Symbol" pitchFamily="18" charset="2"/>
                </a:rPr>
                <a:t> </a:t>
              </a:r>
              <a:r>
                <a:rPr lang="en-US" sz="1800" b="0"/>
                <a:t>Accuracy] </a:t>
              </a:r>
            </a:p>
            <a:p>
              <a:pPr>
                <a:spcBef>
                  <a:spcPct val="50000"/>
                </a:spcBef>
              </a:pPr>
              <a:endParaRPr lang="en-US" sz="1800" b="0"/>
            </a:p>
          </p:txBody>
        </p:sp>
        <p:sp>
          <p:nvSpPr>
            <p:cNvPr id="91187" name="Rectangle 51"/>
            <p:cNvSpPr>
              <a:spLocks noChangeArrowheads="1"/>
            </p:cNvSpPr>
            <p:nvPr/>
          </p:nvSpPr>
          <p:spPr bwMode="auto">
            <a:xfrm>
              <a:off x="3216" y="720"/>
              <a:ext cx="2352" cy="577"/>
            </a:xfrm>
            <a:prstGeom prst="rect">
              <a:avLst/>
            </a:prstGeom>
            <a:noFill/>
            <a:ln w="12700">
              <a:noFill/>
              <a:miter lim="800000"/>
              <a:headEnd/>
              <a:tailEnd/>
            </a:ln>
          </p:spPr>
          <p:txBody>
            <a:bodyPr>
              <a:spAutoFit/>
            </a:bodyPr>
            <a:lstStyle/>
            <a:p>
              <a:r>
                <a:rPr lang="en-US" sz="1800" b="0"/>
                <a:t>Accuracy is proportional to cost if</a:t>
              </a:r>
              <a:br>
                <a:rPr lang="en-US" sz="1800" b="0"/>
              </a:br>
              <a:r>
                <a:rPr lang="en-US" sz="1800" b="0"/>
                <a:t>1. C(Yes|No)=C(No|Yes) = q </a:t>
              </a:r>
              <a:br>
                <a:rPr lang="en-US" sz="1800" b="0"/>
              </a:br>
              <a:r>
                <a:rPr lang="en-US" sz="1800" b="0"/>
                <a:t>2. C(Yes|Yes)=C(No|No) = 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Cost-Sensitive Measures</a:t>
            </a:r>
          </a:p>
        </p:txBody>
      </p:sp>
      <p:graphicFrame>
        <p:nvGraphicFramePr>
          <p:cNvPr id="41986" name="Object 3"/>
          <p:cNvGraphicFramePr>
            <a:graphicFrameLocks noChangeAspect="1"/>
          </p:cNvGraphicFramePr>
          <p:nvPr/>
        </p:nvGraphicFramePr>
        <p:xfrm>
          <a:off x="2133600" y="990600"/>
          <a:ext cx="4800600" cy="2716213"/>
        </p:xfrm>
        <a:graphic>
          <a:graphicData uri="http://schemas.openxmlformats.org/presentationml/2006/ole">
            <p:oleObj spid="_x0000_s41986" name="Equation" r:id="rId3" imgW="4241520" imgH="2400120" progId="Equation.3">
              <p:embed/>
            </p:oleObj>
          </a:graphicData>
        </a:graphic>
      </p:graphicFrame>
      <p:sp>
        <p:nvSpPr>
          <p:cNvPr id="41989" name="Rectangle 4"/>
          <p:cNvSpPr>
            <a:spLocks noChangeArrowheads="1"/>
          </p:cNvSpPr>
          <p:nvPr/>
        </p:nvSpPr>
        <p:spPr bwMode="auto">
          <a:xfrm>
            <a:off x="152400" y="3962400"/>
            <a:ext cx="8839200" cy="2133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Precision is biased towards C(Yes|Yes) &amp; C(Yes|No)</a:t>
            </a:r>
          </a:p>
          <a:p>
            <a:pPr marL="292100" indent="-292100">
              <a:spcBef>
                <a:spcPct val="10000"/>
              </a:spcBef>
              <a:spcAft>
                <a:spcPts val="400"/>
              </a:spcAft>
              <a:buClr>
                <a:srgbClr val="0C7B9C"/>
              </a:buClr>
              <a:buSzPct val="75000"/>
              <a:buFont typeface="Monotype Sorts" pitchFamily="2" charset="2"/>
              <a:buChar char="l"/>
            </a:pPr>
            <a:r>
              <a:rPr lang="en-US" sz="2400" b="0"/>
              <a:t>Recall is biased towards C(Yes|Yes) &amp; C(No|Yes)</a:t>
            </a:r>
          </a:p>
          <a:p>
            <a:pPr marL="292100" indent="-292100">
              <a:spcBef>
                <a:spcPct val="10000"/>
              </a:spcBef>
              <a:spcAft>
                <a:spcPts val="400"/>
              </a:spcAft>
              <a:buClr>
                <a:srgbClr val="0C7B9C"/>
              </a:buClr>
              <a:buSzPct val="75000"/>
              <a:buFont typeface="Monotype Sorts" pitchFamily="2" charset="2"/>
              <a:buChar char="l"/>
            </a:pPr>
            <a:r>
              <a:rPr lang="en-US" sz="2400" b="0"/>
              <a:t>F-measure is biased towards all except C(No|No)</a:t>
            </a:r>
          </a:p>
        </p:txBody>
      </p:sp>
      <p:graphicFrame>
        <p:nvGraphicFramePr>
          <p:cNvPr id="41987" name="Object 5"/>
          <p:cNvGraphicFramePr>
            <a:graphicFrameLocks noChangeAspect="1"/>
          </p:cNvGraphicFramePr>
          <p:nvPr/>
        </p:nvGraphicFramePr>
        <p:xfrm>
          <a:off x="1371600" y="5410200"/>
          <a:ext cx="6019800" cy="914400"/>
        </p:xfrm>
        <a:graphic>
          <a:graphicData uri="http://schemas.openxmlformats.org/presentationml/2006/ole">
            <p:oleObj spid="_x0000_s41987" name="Equation" r:id="rId4" imgW="5270400" imgH="79992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Model Evaluation</a:t>
            </a:r>
          </a:p>
        </p:txBody>
      </p:sp>
      <p:sp>
        <p:nvSpPr>
          <p:cNvPr id="92163" name="Rectangle 3"/>
          <p:cNvSpPr>
            <a:spLocks noGrp="1" noChangeArrowheads="1"/>
          </p:cNvSpPr>
          <p:nvPr>
            <p:ph type="body" idx="1"/>
          </p:nvPr>
        </p:nvSpPr>
        <p:spPr/>
        <p:txBody>
          <a:bodyPr/>
          <a:lstStyle/>
          <a:p>
            <a:r>
              <a:rPr lang="en-US" smtClean="0"/>
              <a:t>Metrics for Performance Evaluation</a:t>
            </a:r>
          </a:p>
          <a:p>
            <a:pPr lvl="1"/>
            <a:r>
              <a:rPr lang="en-US" smtClean="0"/>
              <a:t>How to evaluate the performance of a model?</a:t>
            </a:r>
          </a:p>
          <a:p>
            <a:pPr lvl="1">
              <a:buFont typeface="Arial" pitchFamily="34" charset="0"/>
              <a:buNone/>
            </a:pPr>
            <a:endParaRPr lang="en-US" smtClean="0"/>
          </a:p>
          <a:p>
            <a:r>
              <a:rPr lang="en-US" smtClean="0">
                <a:solidFill>
                  <a:srgbClr val="FF0000"/>
                </a:solidFill>
              </a:rPr>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Methods for Performance Evaluation</a:t>
            </a:r>
          </a:p>
        </p:txBody>
      </p:sp>
      <p:sp>
        <p:nvSpPr>
          <p:cNvPr id="93187" name="Rectangle 3"/>
          <p:cNvSpPr>
            <a:spLocks noGrp="1" noChangeArrowheads="1"/>
          </p:cNvSpPr>
          <p:nvPr>
            <p:ph type="body" idx="1"/>
          </p:nvPr>
        </p:nvSpPr>
        <p:spPr/>
        <p:txBody>
          <a:bodyPr/>
          <a:lstStyle/>
          <a:p>
            <a:r>
              <a:rPr lang="en-US" smtClean="0"/>
              <a:t>How to obtain a reliable estimate of performance?</a:t>
            </a:r>
          </a:p>
          <a:p>
            <a:endParaRPr lang="en-US" smtClean="0"/>
          </a:p>
          <a:p>
            <a:r>
              <a:rPr lang="en-US" smtClean="0"/>
              <a:t>Performance of a model may depend on other factors besides the learning algorithm:</a:t>
            </a:r>
          </a:p>
          <a:p>
            <a:pPr lvl="1"/>
            <a:r>
              <a:rPr lang="en-US" smtClean="0"/>
              <a:t>Class distribution</a:t>
            </a:r>
          </a:p>
          <a:p>
            <a:pPr lvl="1"/>
            <a:r>
              <a:rPr lang="en-US" smtClean="0"/>
              <a:t>Cost of misclassification</a:t>
            </a:r>
          </a:p>
          <a:p>
            <a:pPr lvl="1"/>
            <a:r>
              <a:rPr lang="en-US" smtClean="0"/>
              <a:t>Size of training and test sets</a:t>
            </a:r>
          </a:p>
          <a:p>
            <a:endParaRPr lang="en-US" smtClean="0"/>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Decision Tree Classification Task</a:t>
            </a:r>
          </a:p>
        </p:txBody>
      </p:sp>
      <p:graphicFrame>
        <p:nvGraphicFramePr>
          <p:cNvPr id="5122"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5122" name="Visio" r:id="rId3" imgW="8424875" imgH="6279741" progId="Visio.Drawing.6">
              <p:embed/>
            </p:oleObj>
          </a:graphicData>
        </a:graphic>
      </p:graphicFrame>
      <p:sp>
        <p:nvSpPr>
          <p:cNvPr id="5124"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p:spPr>
        <p:txBody>
          <a:bodyPr/>
          <a:lstStyle/>
          <a:p>
            <a:endParaRPr lang="en-US"/>
          </a:p>
        </p:txBody>
      </p:sp>
      <p:sp>
        <p:nvSpPr>
          <p:cNvPr id="5125" name="Text Box 5"/>
          <p:cNvSpPr txBox="1">
            <a:spLocks noChangeArrowheads="1"/>
          </p:cNvSpPr>
          <p:nvPr/>
        </p:nvSpPr>
        <p:spPr bwMode="auto">
          <a:xfrm>
            <a:off x="7086600" y="4114800"/>
            <a:ext cx="1219200" cy="517525"/>
          </a:xfrm>
          <a:prstGeom prst="rect">
            <a:avLst/>
          </a:prstGeom>
          <a:noFill/>
          <a:ln w="12700">
            <a:noFill/>
            <a:miter lim="800000"/>
            <a:headEnd/>
            <a:tailEnd/>
          </a:ln>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Learning Curve</a:t>
            </a:r>
          </a:p>
        </p:txBody>
      </p:sp>
      <p:grpSp>
        <p:nvGrpSpPr>
          <p:cNvPr id="94211" name="Group 3"/>
          <p:cNvGrpSpPr>
            <a:grpSpLocks/>
          </p:cNvGrpSpPr>
          <p:nvPr/>
        </p:nvGrpSpPr>
        <p:grpSpPr bwMode="auto">
          <a:xfrm>
            <a:off x="76200" y="1219200"/>
            <a:ext cx="5715000" cy="4857750"/>
            <a:chOff x="48" y="768"/>
            <a:chExt cx="3600" cy="3060"/>
          </a:xfrm>
        </p:grpSpPr>
        <p:pic>
          <p:nvPicPr>
            <p:cNvPr id="94213" name="Picture 4"/>
            <p:cNvPicPr>
              <a:picLocks noChangeAspect="1" noChangeArrowheads="1"/>
            </p:cNvPicPr>
            <p:nvPr/>
          </p:nvPicPr>
          <p:blipFill>
            <a:blip r:embed="rId2" cstate="print"/>
            <a:srcRect l="5882" r="5882"/>
            <a:stretch>
              <a:fillRect/>
            </a:stretch>
          </p:blipFill>
          <p:spPr bwMode="auto">
            <a:xfrm>
              <a:off x="48" y="768"/>
              <a:ext cx="3600" cy="3060"/>
            </a:xfrm>
            <a:prstGeom prst="rect">
              <a:avLst/>
            </a:prstGeom>
            <a:noFill/>
            <a:ln w="12700">
              <a:noFill/>
              <a:miter lim="800000"/>
              <a:headEnd/>
              <a:tailEnd/>
            </a:ln>
          </p:spPr>
        </p:pic>
        <p:sp>
          <p:nvSpPr>
            <p:cNvPr id="94214" name="Line 5"/>
            <p:cNvSpPr>
              <a:spLocks noChangeShapeType="1"/>
            </p:cNvSpPr>
            <p:nvPr/>
          </p:nvSpPr>
          <p:spPr bwMode="auto">
            <a:xfrm>
              <a:off x="336" y="1214"/>
              <a:ext cx="3168" cy="0"/>
            </a:xfrm>
            <a:prstGeom prst="line">
              <a:avLst/>
            </a:prstGeom>
            <a:noFill/>
            <a:ln w="12700">
              <a:solidFill>
                <a:schemeClr val="tx1"/>
              </a:solidFill>
              <a:prstDash val="dash"/>
              <a:round/>
              <a:headEnd/>
              <a:tailEnd/>
            </a:ln>
          </p:spPr>
          <p:txBody>
            <a:bodyPr/>
            <a:lstStyle/>
            <a:p>
              <a:endParaRPr lang="en-US"/>
            </a:p>
          </p:txBody>
        </p:sp>
      </p:grpSp>
      <p:sp>
        <p:nvSpPr>
          <p:cNvPr id="94212" name="Rectangle 6"/>
          <p:cNvSpPr>
            <a:spLocks noChangeArrowheads="1"/>
          </p:cNvSpPr>
          <p:nvPr/>
        </p:nvSpPr>
        <p:spPr bwMode="auto">
          <a:xfrm>
            <a:off x="5638800" y="1143000"/>
            <a:ext cx="3352800" cy="4922838"/>
          </a:xfrm>
          <a:prstGeom prst="rect">
            <a:avLst/>
          </a:prstGeom>
          <a:noFill/>
          <a:ln w="12700">
            <a:noFill/>
            <a:miter lim="800000"/>
            <a:headEnd/>
            <a:tailEnd/>
          </a:ln>
        </p:spPr>
        <p:txBody>
          <a:bodyPr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000" b="0"/>
              <a:t>Learning curve shows how accuracy changes with varying sample size</a:t>
            </a:r>
          </a:p>
          <a:p>
            <a:pPr marL="292100" indent="-292100">
              <a:spcBef>
                <a:spcPct val="10000"/>
              </a:spcBef>
              <a:spcAft>
                <a:spcPts val="400"/>
              </a:spcAft>
              <a:buClr>
                <a:srgbClr val="0C7B9C"/>
              </a:buClr>
              <a:buSzPct val="75000"/>
              <a:buFont typeface="Monotype Sorts" pitchFamily="2" charset="2"/>
              <a:buChar char="l"/>
            </a:pPr>
            <a:r>
              <a:rPr lang="en-US" sz="2000" b="0"/>
              <a:t>Requires a sampling schedule for creating learning curve:</a:t>
            </a:r>
          </a:p>
          <a:p>
            <a:pPr marL="800100" lvl="1" indent="-342900">
              <a:spcBef>
                <a:spcPct val="10000"/>
              </a:spcBef>
              <a:spcAft>
                <a:spcPts val="400"/>
              </a:spcAft>
              <a:buClr>
                <a:srgbClr val="0C7B9C"/>
              </a:buClr>
              <a:buSzPct val="75000"/>
              <a:buFont typeface="Monotype Sorts" pitchFamily="2" charset="2"/>
              <a:buChar char="l"/>
            </a:pPr>
            <a:r>
              <a:rPr lang="en-US" sz="2000" b="0"/>
              <a:t>Arithmetic sampling</a:t>
            </a:r>
            <a:br>
              <a:rPr lang="en-US" sz="2000" b="0"/>
            </a:br>
            <a:r>
              <a:rPr lang="en-US" sz="2000" b="0"/>
              <a:t>(Langley, et al)</a:t>
            </a:r>
          </a:p>
          <a:p>
            <a:pPr marL="800100" lvl="1" indent="-342900">
              <a:spcBef>
                <a:spcPct val="10000"/>
              </a:spcBef>
              <a:spcAft>
                <a:spcPts val="400"/>
              </a:spcAft>
              <a:buClr>
                <a:srgbClr val="0C7B9C"/>
              </a:buClr>
              <a:buSzPct val="75000"/>
              <a:buFont typeface="Monotype Sorts" pitchFamily="2" charset="2"/>
              <a:buChar char="l"/>
            </a:pPr>
            <a:r>
              <a:rPr lang="en-US" sz="2000" b="0"/>
              <a:t>Geometric sampling</a:t>
            </a:r>
            <a:br>
              <a:rPr lang="en-US" sz="2000" b="0"/>
            </a:br>
            <a:r>
              <a:rPr lang="en-US" sz="2000" b="0"/>
              <a:t>(Provost et al)</a:t>
            </a:r>
          </a:p>
          <a:p>
            <a:pPr marL="292100" indent="-292100">
              <a:spcBef>
                <a:spcPct val="10000"/>
              </a:spcBef>
              <a:spcAft>
                <a:spcPts val="400"/>
              </a:spcAft>
              <a:buClr>
                <a:srgbClr val="0C7B9C"/>
              </a:buClr>
              <a:buSzPct val="75000"/>
              <a:buFont typeface="Monotype Sorts" pitchFamily="2" charset="2"/>
              <a:buNone/>
            </a:pPr>
            <a:endParaRPr lang="en-US" sz="2000" b="0"/>
          </a:p>
          <a:p>
            <a:pPr marL="292100" indent="-292100">
              <a:spcBef>
                <a:spcPct val="10000"/>
              </a:spcBef>
              <a:spcAft>
                <a:spcPts val="400"/>
              </a:spcAft>
              <a:buClr>
                <a:srgbClr val="0C7B9C"/>
              </a:buClr>
              <a:buSzPct val="75000"/>
              <a:buFont typeface="Monotype Sorts" pitchFamily="2" charset="2"/>
              <a:buNone/>
            </a:pPr>
            <a:r>
              <a:rPr lang="en-US" sz="2000" b="0"/>
              <a:t>Effect of small sample size:</a:t>
            </a:r>
          </a:p>
          <a:p>
            <a:pPr marL="800100" lvl="1" indent="-342900">
              <a:spcBef>
                <a:spcPct val="10000"/>
              </a:spcBef>
              <a:spcAft>
                <a:spcPts val="400"/>
              </a:spcAft>
              <a:buClr>
                <a:srgbClr val="0C7B9C"/>
              </a:buClr>
              <a:buSzPct val="75000"/>
              <a:buFontTx/>
              <a:buChar char="-"/>
            </a:pPr>
            <a:r>
              <a:rPr lang="en-US" sz="2000" b="0"/>
              <a:t>Bias in the estimate</a:t>
            </a:r>
          </a:p>
          <a:p>
            <a:pPr marL="800100" lvl="1" indent="-342900">
              <a:spcBef>
                <a:spcPct val="10000"/>
              </a:spcBef>
              <a:spcAft>
                <a:spcPts val="400"/>
              </a:spcAft>
              <a:buClr>
                <a:srgbClr val="0C7B9C"/>
              </a:buClr>
              <a:buSzPct val="75000"/>
              <a:buFontTx/>
              <a:buChar char="-"/>
            </a:pPr>
            <a:r>
              <a:rPr lang="en-US" sz="2000" b="0"/>
              <a:t>Variance of estimate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Methods of Estimation</a:t>
            </a:r>
          </a:p>
        </p:txBody>
      </p:sp>
      <p:sp>
        <p:nvSpPr>
          <p:cNvPr id="95235" name="Rectangle 3"/>
          <p:cNvSpPr>
            <a:spLocks noGrp="1" noChangeArrowheads="1"/>
          </p:cNvSpPr>
          <p:nvPr>
            <p:ph type="body" idx="1"/>
          </p:nvPr>
        </p:nvSpPr>
        <p:spPr>
          <a:xfrm>
            <a:off x="304800" y="990600"/>
            <a:ext cx="8580438" cy="5181600"/>
          </a:xfrm>
        </p:spPr>
        <p:txBody>
          <a:bodyPr/>
          <a:lstStyle/>
          <a:p>
            <a:pPr>
              <a:lnSpc>
                <a:spcPct val="90000"/>
              </a:lnSpc>
            </a:pPr>
            <a:r>
              <a:rPr lang="en-US" sz="2400" smtClean="0"/>
              <a:t>Holdout</a:t>
            </a:r>
          </a:p>
          <a:p>
            <a:pPr lvl="1">
              <a:lnSpc>
                <a:spcPct val="90000"/>
              </a:lnSpc>
            </a:pPr>
            <a:r>
              <a:rPr lang="en-US" sz="2400" smtClean="0"/>
              <a:t>Reserve 2/3 for training and 1/3 for testing </a:t>
            </a:r>
          </a:p>
          <a:p>
            <a:pPr>
              <a:lnSpc>
                <a:spcPct val="90000"/>
              </a:lnSpc>
            </a:pPr>
            <a:r>
              <a:rPr lang="en-US" sz="2400" smtClean="0"/>
              <a:t>Random subsampling</a:t>
            </a:r>
          </a:p>
          <a:p>
            <a:pPr lvl="1">
              <a:lnSpc>
                <a:spcPct val="90000"/>
              </a:lnSpc>
            </a:pPr>
            <a:r>
              <a:rPr lang="en-US" sz="2400" smtClean="0"/>
              <a:t>Repeated holdout</a:t>
            </a:r>
          </a:p>
          <a:p>
            <a:pPr>
              <a:lnSpc>
                <a:spcPct val="90000"/>
              </a:lnSpc>
            </a:pPr>
            <a:r>
              <a:rPr lang="en-US" sz="2400" smtClean="0"/>
              <a:t>Cross validation</a:t>
            </a:r>
          </a:p>
          <a:p>
            <a:pPr lvl="1">
              <a:lnSpc>
                <a:spcPct val="90000"/>
              </a:lnSpc>
            </a:pPr>
            <a:r>
              <a:rPr lang="en-US" sz="2400" smtClean="0"/>
              <a:t>Partition data into k disjoint subsets</a:t>
            </a:r>
          </a:p>
          <a:p>
            <a:pPr lvl="1">
              <a:lnSpc>
                <a:spcPct val="90000"/>
              </a:lnSpc>
            </a:pPr>
            <a:r>
              <a:rPr lang="en-US" sz="2400" smtClean="0"/>
              <a:t>k-fold: train on k-1 partitions, test on the remaining one</a:t>
            </a:r>
          </a:p>
          <a:p>
            <a:pPr lvl="1">
              <a:lnSpc>
                <a:spcPct val="90000"/>
              </a:lnSpc>
            </a:pPr>
            <a:r>
              <a:rPr lang="en-US" sz="2400" smtClean="0"/>
              <a:t>Leave-one-out:   k=n</a:t>
            </a:r>
          </a:p>
          <a:p>
            <a:pPr>
              <a:lnSpc>
                <a:spcPct val="90000"/>
              </a:lnSpc>
            </a:pPr>
            <a:r>
              <a:rPr lang="en-US" sz="2400" smtClean="0"/>
              <a:t>Stratified sampling </a:t>
            </a:r>
          </a:p>
          <a:p>
            <a:pPr lvl="1">
              <a:lnSpc>
                <a:spcPct val="90000"/>
              </a:lnSpc>
            </a:pPr>
            <a:r>
              <a:rPr lang="en-US" sz="2400" smtClean="0"/>
              <a:t>oversampling vs undersampling</a:t>
            </a:r>
          </a:p>
          <a:p>
            <a:pPr>
              <a:lnSpc>
                <a:spcPct val="90000"/>
              </a:lnSpc>
            </a:pPr>
            <a:r>
              <a:rPr lang="en-US" sz="2400" smtClean="0"/>
              <a:t>Bootstrap</a:t>
            </a:r>
          </a:p>
          <a:p>
            <a:pPr lvl="1">
              <a:lnSpc>
                <a:spcPct val="90000"/>
              </a:lnSpc>
            </a:pPr>
            <a:r>
              <a:rPr lang="en-US" sz="2400" smtClean="0"/>
              <a:t>Sampling with replacement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t>Model Evaluation</a:t>
            </a:r>
          </a:p>
        </p:txBody>
      </p:sp>
      <p:sp>
        <p:nvSpPr>
          <p:cNvPr id="96259" name="Rectangle 3"/>
          <p:cNvSpPr>
            <a:spLocks noGrp="1" noChangeArrowheads="1"/>
          </p:cNvSpPr>
          <p:nvPr>
            <p:ph type="body" idx="1"/>
          </p:nvPr>
        </p:nvSpPr>
        <p:spPr/>
        <p:txBody>
          <a:bodyPr/>
          <a:lstStyle/>
          <a:p>
            <a:r>
              <a:rPr lang="en-US" smtClean="0"/>
              <a:t>Metrics for Performance Evaluation</a:t>
            </a:r>
          </a:p>
          <a:p>
            <a:pPr lvl="1"/>
            <a:r>
              <a:rPr lang="en-US" smtClean="0"/>
              <a:t>How to evaluate the performance of a model?</a:t>
            </a:r>
          </a:p>
          <a:p>
            <a:pPr lvl="1">
              <a:buFont typeface="Arial" pitchFamily="34"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solidFill>
                  <a:srgbClr val="FF0000"/>
                </a:solidFill>
              </a:rPr>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81000" y="152400"/>
            <a:ext cx="8534400" cy="533400"/>
          </a:xfrm>
        </p:spPr>
        <p:txBody>
          <a:bodyPr/>
          <a:lstStyle/>
          <a:p>
            <a:r>
              <a:rPr lang="en-US" smtClean="0"/>
              <a:t>ROC (Receiver Operating Characteristic)</a:t>
            </a:r>
          </a:p>
        </p:txBody>
      </p:sp>
      <p:sp>
        <p:nvSpPr>
          <p:cNvPr id="97283" name="Rectangle 3"/>
          <p:cNvSpPr>
            <a:spLocks noGrp="1" noChangeArrowheads="1"/>
          </p:cNvSpPr>
          <p:nvPr>
            <p:ph type="body" idx="1"/>
          </p:nvPr>
        </p:nvSpPr>
        <p:spPr/>
        <p:txBody>
          <a:bodyPr/>
          <a:lstStyle/>
          <a:p>
            <a:pPr>
              <a:lnSpc>
                <a:spcPct val="90000"/>
              </a:lnSpc>
            </a:pPr>
            <a:r>
              <a:rPr lang="en-US" smtClean="0"/>
              <a:t>Developed in 1950s for signal detection theory to analyze noisy signals </a:t>
            </a:r>
          </a:p>
          <a:p>
            <a:pPr lvl="1">
              <a:lnSpc>
                <a:spcPct val="90000"/>
              </a:lnSpc>
            </a:pPr>
            <a:r>
              <a:rPr lang="en-US" smtClean="0"/>
              <a:t>Characterize the trade-off between positive hits and false alarms</a:t>
            </a:r>
          </a:p>
          <a:p>
            <a:pPr>
              <a:lnSpc>
                <a:spcPct val="90000"/>
              </a:lnSpc>
            </a:pPr>
            <a:r>
              <a:rPr lang="en-US" smtClean="0"/>
              <a:t>ROC curve plots TP (on the y-axis) against FP (on the x-axis)</a:t>
            </a:r>
          </a:p>
          <a:p>
            <a:pPr>
              <a:lnSpc>
                <a:spcPct val="90000"/>
              </a:lnSpc>
            </a:pPr>
            <a:r>
              <a:rPr lang="en-US" smtClean="0"/>
              <a:t>Performance of each classifier represented as a point on the ROC curve</a:t>
            </a:r>
          </a:p>
          <a:p>
            <a:pPr lvl="1">
              <a:lnSpc>
                <a:spcPct val="90000"/>
              </a:lnSpc>
            </a:pPr>
            <a:r>
              <a:rPr lang="en-US" smtClean="0"/>
              <a:t>changing the threshold of algorithm, sample distribution or cost matrix changes the location of the point</a:t>
            </a:r>
          </a:p>
          <a:p>
            <a:pPr>
              <a:lnSpc>
                <a:spcPct val="90000"/>
              </a:lnSpc>
            </a:pPr>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ROC Curve</a:t>
            </a:r>
          </a:p>
        </p:txBody>
      </p:sp>
      <p:pic>
        <p:nvPicPr>
          <p:cNvPr id="98307" name="Picture 3"/>
          <p:cNvPicPr>
            <a:picLocks noChangeAspect="1" noChangeArrowheads="1"/>
          </p:cNvPicPr>
          <p:nvPr/>
        </p:nvPicPr>
        <p:blipFill>
          <a:blip r:embed="rId2" cstate="print"/>
          <a:srcRect l="4286" r="5714"/>
          <a:stretch>
            <a:fillRect/>
          </a:stretch>
        </p:blipFill>
        <p:spPr bwMode="auto">
          <a:xfrm>
            <a:off x="0" y="1828800"/>
            <a:ext cx="4343400" cy="3619500"/>
          </a:xfrm>
          <a:prstGeom prst="rect">
            <a:avLst/>
          </a:prstGeom>
          <a:noFill/>
          <a:ln w="12700">
            <a:noFill/>
            <a:miter lim="800000"/>
            <a:headEnd/>
            <a:tailEnd/>
          </a:ln>
        </p:spPr>
      </p:pic>
      <p:sp>
        <p:nvSpPr>
          <p:cNvPr id="98308"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p:spPr>
        <p:txBody>
          <a:bodyPr wrap="none" anchor="ctr"/>
          <a:lstStyle/>
          <a:p>
            <a:endParaRPr lang="en-US"/>
          </a:p>
        </p:txBody>
      </p:sp>
      <p:grpSp>
        <p:nvGrpSpPr>
          <p:cNvPr id="2" name="Group 5"/>
          <p:cNvGrpSpPr>
            <a:grpSpLocks/>
          </p:cNvGrpSpPr>
          <p:nvPr/>
        </p:nvGrpSpPr>
        <p:grpSpPr bwMode="auto">
          <a:xfrm>
            <a:off x="457200" y="1676400"/>
            <a:ext cx="8534400" cy="4648200"/>
            <a:chOff x="288" y="1056"/>
            <a:chExt cx="5376" cy="2928"/>
          </a:xfrm>
        </p:grpSpPr>
        <p:pic>
          <p:nvPicPr>
            <p:cNvPr id="98311" name="Picture 6"/>
            <p:cNvPicPr>
              <a:picLocks noChangeAspect="1" noChangeArrowheads="1"/>
            </p:cNvPicPr>
            <p:nvPr/>
          </p:nvPicPr>
          <p:blipFill>
            <a:blip r:embed="rId3" cstate="print"/>
            <a:srcRect l="3069" r="6557"/>
            <a:stretch>
              <a:fillRect/>
            </a:stretch>
          </p:blipFill>
          <p:spPr bwMode="auto">
            <a:xfrm>
              <a:off x="2736" y="1056"/>
              <a:ext cx="2928" cy="2928"/>
            </a:xfrm>
            <a:prstGeom prst="rect">
              <a:avLst/>
            </a:prstGeom>
            <a:noFill/>
            <a:ln w="12700">
              <a:noFill/>
              <a:miter lim="800000"/>
              <a:headEnd/>
              <a:tailEnd/>
            </a:ln>
          </p:spPr>
        </p:pic>
        <p:sp>
          <p:nvSpPr>
            <p:cNvPr id="98312" name="Text Box 7"/>
            <p:cNvSpPr txBox="1">
              <a:spLocks noChangeArrowheads="1"/>
            </p:cNvSpPr>
            <p:nvPr/>
          </p:nvSpPr>
          <p:spPr bwMode="auto">
            <a:xfrm>
              <a:off x="288" y="3408"/>
              <a:ext cx="3360" cy="538"/>
            </a:xfrm>
            <a:prstGeom prst="rect">
              <a:avLst/>
            </a:prstGeom>
            <a:noFill/>
            <a:ln w="12700">
              <a:noFill/>
              <a:miter lim="800000"/>
              <a:headEnd/>
              <a:tailEnd/>
            </a:ln>
          </p:spPr>
          <p:txBody>
            <a:bodyPr>
              <a:spAutoFit/>
            </a:bodyPr>
            <a:lstStyle/>
            <a:p>
              <a:pPr>
                <a:spcBef>
                  <a:spcPct val="50000"/>
                </a:spcBef>
              </a:pPr>
              <a:r>
                <a:rPr lang="en-US" sz="2000"/>
                <a:t>At threshold t:</a:t>
              </a:r>
            </a:p>
            <a:p>
              <a:pPr>
                <a:spcBef>
                  <a:spcPct val="50000"/>
                </a:spcBef>
              </a:pPr>
              <a:r>
                <a:rPr lang="en-US" sz="2000"/>
                <a:t>TP=0.5, FN=0.5, FP=0.12, FN=0.88</a:t>
              </a:r>
            </a:p>
          </p:txBody>
        </p:sp>
        <p:sp>
          <p:nvSpPr>
            <p:cNvPr id="98313" name="Line 8"/>
            <p:cNvSpPr>
              <a:spLocks noChangeShapeType="1"/>
            </p:cNvSpPr>
            <p:nvPr/>
          </p:nvSpPr>
          <p:spPr bwMode="auto">
            <a:xfrm flipV="1">
              <a:off x="2160" y="2544"/>
              <a:ext cx="1104" cy="1104"/>
            </a:xfrm>
            <a:prstGeom prst="line">
              <a:avLst/>
            </a:prstGeom>
            <a:noFill/>
            <a:ln w="38100">
              <a:solidFill>
                <a:schemeClr val="tx1"/>
              </a:solidFill>
              <a:prstDash val="sysDot"/>
              <a:round/>
              <a:headEnd/>
              <a:tailEnd type="triangle" w="med" len="med"/>
            </a:ln>
          </p:spPr>
          <p:txBody>
            <a:bodyPr/>
            <a:lstStyle/>
            <a:p>
              <a:endParaRPr lang="en-US"/>
            </a:p>
          </p:txBody>
        </p:sp>
      </p:grpSp>
      <p:sp>
        <p:nvSpPr>
          <p:cNvPr id="98310" name="Text Box 9"/>
          <p:cNvSpPr txBox="1">
            <a:spLocks noChangeArrowheads="1"/>
          </p:cNvSpPr>
          <p:nvPr/>
        </p:nvSpPr>
        <p:spPr bwMode="auto">
          <a:xfrm>
            <a:off x="228600" y="1066800"/>
            <a:ext cx="8229600" cy="779463"/>
          </a:xfrm>
          <a:prstGeom prst="rect">
            <a:avLst/>
          </a:prstGeom>
          <a:noFill/>
          <a:ln w="12700">
            <a:noFill/>
            <a:miter lim="800000"/>
            <a:headEnd/>
            <a:tailEnd/>
          </a:ln>
        </p:spPr>
        <p:txBody>
          <a:bodyPr>
            <a:spAutoFit/>
          </a:bodyPr>
          <a:lstStyle/>
          <a:p>
            <a:pPr>
              <a:spcBef>
                <a:spcPct val="50000"/>
              </a:spcBef>
            </a:pPr>
            <a:r>
              <a:rPr lang="en-US" sz="1800"/>
              <a:t>- 1-dimensional data set containing 2 classes (positive and negative)</a:t>
            </a:r>
          </a:p>
          <a:p>
            <a:pPr>
              <a:spcBef>
                <a:spcPct val="50000"/>
              </a:spcBef>
            </a:pPr>
            <a:r>
              <a:rPr lang="en-US" sz="1800"/>
              <a:t>- any points located at x &gt; t is classified as positive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ROC Curve</a:t>
            </a:r>
          </a:p>
        </p:txBody>
      </p:sp>
      <p:sp>
        <p:nvSpPr>
          <p:cNvPr id="99331" name="Rectangle 3"/>
          <p:cNvSpPr>
            <a:spLocks noGrp="1" noChangeArrowheads="1"/>
          </p:cNvSpPr>
          <p:nvPr>
            <p:ph type="body" idx="1"/>
          </p:nvPr>
        </p:nvSpPr>
        <p:spPr>
          <a:xfrm>
            <a:off x="304800" y="1143000"/>
            <a:ext cx="4343400" cy="5181600"/>
          </a:xfrm>
        </p:spPr>
        <p:txBody>
          <a:bodyPr/>
          <a:lstStyle/>
          <a:p>
            <a:pPr>
              <a:buFont typeface="Monotype Sorts" pitchFamily="2" charset="2"/>
              <a:buNone/>
            </a:pPr>
            <a:r>
              <a:rPr lang="en-US" sz="2400" smtClean="0"/>
              <a:t>(TP,FP):</a:t>
            </a:r>
          </a:p>
          <a:p>
            <a:r>
              <a:rPr lang="en-US" sz="2400" smtClean="0"/>
              <a:t>(0,0): declare everything</a:t>
            </a:r>
            <a:br>
              <a:rPr lang="en-US" sz="2400" smtClean="0"/>
            </a:br>
            <a:r>
              <a:rPr lang="en-US" sz="2400" smtClean="0"/>
              <a:t>          to be negative class</a:t>
            </a:r>
          </a:p>
          <a:p>
            <a:r>
              <a:rPr lang="en-US" sz="2400" smtClean="0"/>
              <a:t>(1,1): declare everything</a:t>
            </a:r>
            <a:br>
              <a:rPr lang="en-US" sz="2400" smtClean="0"/>
            </a:br>
            <a:r>
              <a:rPr lang="en-US" sz="2400" smtClean="0"/>
              <a:t>         to be positive class</a:t>
            </a:r>
          </a:p>
          <a:p>
            <a:r>
              <a:rPr lang="en-US" sz="2400" smtClean="0"/>
              <a:t>(1,0): ideal</a:t>
            </a:r>
          </a:p>
          <a:p>
            <a:pPr>
              <a:buFont typeface="Monotype Sorts" pitchFamily="2" charset="2"/>
              <a:buNone/>
            </a:pPr>
            <a:endParaRPr lang="en-US" sz="2400" smtClean="0"/>
          </a:p>
          <a:p>
            <a:r>
              <a:rPr lang="en-US" sz="2400" smtClean="0"/>
              <a:t>Diagonal line:</a:t>
            </a:r>
          </a:p>
          <a:p>
            <a:pPr lvl="1"/>
            <a:r>
              <a:rPr lang="en-US" sz="2400" smtClean="0"/>
              <a:t>Random guessing</a:t>
            </a:r>
          </a:p>
          <a:p>
            <a:pPr lvl="1"/>
            <a:r>
              <a:rPr lang="en-US" sz="2400" smtClean="0"/>
              <a:t>Below diagonal line:</a:t>
            </a:r>
          </a:p>
          <a:p>
            <a:pPr lvl="2"/>
            <a:r>
              <a:rPr lang="en-US" sz="2000" smtClean="0"/>
              <a:t> prediction is opposite of the true class</a:t>
            </a:r>
          </a:p>
        </p:txBody>
      </p:sp>
      <p:pic>
        <p:nvPicPr>
          <p:cNvPr id="99332" name="Picture 4"/>
          <p:cNvPicPr>
            <a:picLocks noChangeAspect="1" noChangeArrowheads="1"/>
          </p:cNvPicPr>
          <p:nvPr/>
        </p:nvPicPr>
        <p:blipFill>
          <a:blip r:embed="rId2" cstate="print"/>
          <a:srcRect l="3069" r="6557"/>
          <a:stretch>
            <a:fillRect/>
          </a:stretch>
        </p:blipFill>
        <p:spPr bwMode="auto">
          <a:xfrm>
            <a:off x="4267200" y="1143000"/>
            <a:ext cx="4800600" cy="48006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Using ROC for Model Comparison</a:t>
            </a:r>
          </a:p>
        </p:txBody>
      </p:sp>
      <p:pic>
        <p:nvPicPr>
          <p:cNvPr id="100355" name="Picture 3"/>
          <p:cNvPicPr>
            <a:picLocks noChangeAspect="1" noChangeArrowheads="1"/>
          </p:cNvPicPr>
          <p:nvPr/>
        </p:nvPicPr>
        <p:blipFill>
          <a:blip r:embed="rId2" cstate="print"/>
          <a:srcRect l="5362" r="8220"/>
          <a:stretch>
            <a:fillRect/>
          </a:stretch>
        </p:blipFill>
        <p:spPr bwMode="auto">
          <a:xfrm>
            <a:off x="76200" y="1219200"/>
            <a:ext cx="5257800" cy="4562475"/>
          </a:xfrm>
          <a:prstGeom prst="rect">
            <a:avLst/>
          </a:prstGeom>
          <a:noFill/>
          <a:ln w="12700">
            <a:noFill/>
            <a:miter lim="800000"/>
            <a:headEnd/>
            <a:tailEnd/>
          </a:ln>
        </p:spPr>
      </p:pic>
      <p:sp>
        <p:nvSpPr>
          <p:cNvPr id="100356" name="Rectangle 4"/>
          <p:cNvSpPr>
            <a:spLocks noChangeArrowheads="1"/>
          </p:cNvSpPr>
          <p:nvPr/>
        </p:nvSpPr>
        <p:spPr bwMode="auto">
          <a:xfrm>
            <a:off x="5410200" y="1143000"/>
            <a:ext cx="3581400" cy="5181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No model consistently outperform the other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1</a:t>
            </a:r>
            <a:r>
              <a:rPr lang="en-US" sz="2400" b="0"/>
              <a:t> is better for small FPR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2</a:t>
            </a:r>
            <a:r>
              <a:rPr lang="en-US" sz="2400" b="0"/>
              <a:t> is better for large FPR</a:t>
            </a:r>
          </a:p>
          <a:p>
            <a:pPr marL="800100" lvl="1" indent="-342900">
              <a:spcBef>
                <a:spcPct val="10000"/>
              </a:spcBef>
              <a:spcAft>
                <a:spcPts val="400"/>
              </a:spcAft>
              <a:buClr>
                <a:srgbClr val="0C7B9C"/>
              </a:buClr>
              <a:buSzPct val="75000"/>
              <a:buFont typeface="Monotype Sorts" pitchFamily="2" charset="2"/>
              <a:buNone/>
            </a:pPr>
            <a:endParaRPr lang="en-US" sz="1000" b="0"/>
          </a:p>
          <a:p>
            <a:pPr marL="292100" indent="-292100">
              <a:spcBef>
                <a:spcPct val="10000"/>
              </a:spcBef>
              <a:spcAft>
                <a:spcPts val="400"/>
              </a:spcAft>
              <a:buClr>
                <a:srgbClr val="0C7B9C"/>
              </a:buClr>
              <a:buSzPct val="75000"/>
              <a:buFont typeface="Monotype Sorts" pitchFamily="2" charset="2"/>
              <a:buChar char="l"/>
            </a:pPr>
            <a:r>
              <a:rPr lang="en-US" sz="2400" b="0"/>
              <a:t>Area Under the ROC curve</a:t>
            </a:r>
          </a:p>
          <a:p>
            <a:pPr marL="800100" lvl="1" indent="-342900">
              <a:spcBef>
                <a:spcPct val="10000"/>
              </a:spcBef>
              <a:spcAft>
                <a:spcPts val="400"/>
              </a:spcAft>
              <a:buClr>
                <a:srgbClr val="0C7B9C"/>
              </a:buClr>
              <a:buSzPct val="75000"/>
              <a:buFont typeface="Monotype Sorts" pitchFamily="2" charset="2"/>
              <a:buChar char="l"/>
            </a:pPr>
            <a:r>
              <a:rPr lang="en-US" sz="1800" b="0"/>
              <a:t>Ideal: </a:t>
            </a:r>
          </a:p>
          <a:p>
            <a:pPr lvl="2">
              <a:spcBef>
                <a:spcPct val="10000"/>
              </a:spcBef>
              <a:spcAft>
                <a:spcPts val="400"/>
              </a:spcAft>
              <a:buClr>
                <a:schemeClr val="tx1"/>
              </a:buClr>
              <a:buSzPct val="75000"/>
              <a:buFont typeface="Wingdings" pitchFamily="2" charset="2"/>
              <a:buChar char="§"/>
            </a:pPr>
            <a:r>
              <a:rPr lang="en-US" sz="1800" b="0"/>
              <a:t> Area = 1</a:t>
            </a:r>
          </a:p>
          <a:p>
            <a:pPr marL="800100" lvl="1" indent="-342900">
              <a:spcBef>
                <a:spcPct val="10000"/>
              </a:spcBef>
              <a:spcAft>
                <a:spcPts val="400"/>
              </a:spcAft>
              <a:buClr>
                <a:srgbClr val="0C7B9C"/>
              </a:buClr>
              <a:buSzPct val="75000"/>
              <a:buFont typeface="Monotype Sorts" pitchFamily="2" charset="2"/>
              <a:buChar char="l"/>
            </a:pPr>
            <a:r>
              <a:rPr lang="en-US" sz="1800" b="0"/>
              <a:t>Random guess:</a:t>
            </a:r>
          </a:p>
          <a:p>
            <a:pPr lvl="2">
              <a:spcBef>
                <a:spcPct val="10000"/>
              </a:spcBef>
              <a:spcAft>
                <a:spcPts val="400"/>
              </a:spcAft>
              <a:buClr>
                <a:schemeClr val="tx1"/>
              </a:buClr>
              <a:buSzPct val="75000"/>
              <a:buFont typeface="Wingdings" pitchFamily="2" charset="2"/>
              <a:buChar char="§"/>
            </a:pPr>
            <a:r>
              <a:rPr lang="en-US" sz="1800" b="0"/>
              <a:t> Area = 0.5</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t>How to Construct an ROC curve</a:t>
            </a:r>
          </a:p>
        </p:txBody>
      </p:sp>
      <p:graphicFrame>
        <p:nvGraphicFramePr>
          <p:cNvPr id="979971" name="Group 3"/>
          <p:cNvGraphicFramePr>
            <a:graphicFrameLocks noGrp="1"/>
          </p:cNvGraphicFramePr>
          <p:nvPr/>
        </p:nvGraphicFramePr>
        <p:xfrm>
          <a:off x="381000" y="1371600"/>
          <a:ext cx="3886200" cy="4064004"/>
        </p:xfrm>
        <a:graphic>
          <a:graphicData uri="http://schemas.openxmlformats.org/drawingml/2006/table">
            <a:tbl>
              <a:tblPr/>
              <a:tblGrid>
                <a:gridCol w="1295400"/>
                <a:gridCol w="1295400"/>
                <a:gridCol w="1295400"/>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29" name="Text Box 53"/>
          <p:cNvSpPr txBox="1">
            <a:spLocks noChangeArrowheads="1"/>
          </p:cNvSpPr>
          <p:nvPr/>
        </p:nvSpPr>
        <p:spPr bwMode="auto">
          <a:xfrm>
            <a:off x="4572000" y="1066800"/>
            <a:ext cx="4343400" cy="5021263"/>
          </a:xfrm>
          <a:prstGeom prst="rect">
            <a:avLst/>
          </a:prstGeom>
          <a:noFill/>
          <a:ln w="12700">
            <a:noFill/>
            <a:miter lim="800000"/>
            <a:headEnd/>
            <a:tailEnd/>
          </a:ln>
        </p:spPr>
        <p:txBody>
          <a:bodyPr>
            <a:spAutoFit/>
          </a:bodyPr>
          <a:lstStyle/>
          <a:p>
            <a:pPr>
              <a:spcBef>
                <a:spcPct val="50000"/>
              </a:spcBef>
              <a:buFontTx/>
              <a:buChar char="•"/>
            </a:pPr>
            <a:r>
              <a:rPr lang="en-US" sz="2400" b="0"/>
              <a:t> Use classifier that produces posterior probability for each test instance P(+|A)</a:t>
            </a:r>
          </a:p>
          <a:p>
            <a:pPr>
              <a:spcBef>
                <a:spcPct val="50000"/>
              </a:spcBef>
              <a:buFontTx/>
              <a:buChar char="•"/>
            </a:pPr>
            <a:r>
              <a:rPr lang="en-US" sz="2400" b="0"/>
              <a:t> Sort the instances according to P(+|A) in decreasing order</a:t>
            </a:r>
          </a:p>
          <a:p>
            <a:pPr>
              <a:spcBef>
                <a:spcPct val="50000"/>
              </a:spcBef>
              <a:buFontTx/>
              <a:buChar char="•"/>
            </a:pPr>
            <a:r>
              <a:rPr lang="en-US" sz="2400" b="0"/>
              <a:t> Apply threshold at each unique value of P(+|A)</a:t>
            </a:r>
          </a:p>
          <a:p>
            <a:pPr>
              <a:spcBef>
                <a:spcPct val="50000"/>
              </a:spcBef>
              <a:buFontTx/>
              <a:buChar char="•"/>
            </a:pPr>
            <a:r>
              <a:rPr lang="en-US" sz="2400" b="0"/>
              <a:t> Count the number of TP, FP, </a:t>
            </a:r>
            <a:br>
              <a:rPr lang="en-US" sz="2400" b="0"/>
            </a:br>
            <a:r>
              <a:rPr lang="en-US" sz="2400" b="0"/>
              <a:t>  TN, FN at each threshold</a:t>
            </a:r>
          </a:p>
          <a:p>
            <a:pPr>
              <a:spcBef>
                <a:spcPct val="50000"/>
              </a:spcBef>
              <a:buFontTx/>
              <a:buChar char="•"/>
            </a:pPr>
            <a:r>
              <a:rPr lang="en-US" sz="2400" b="0"/>
              <a:t> TP rate, TPR = TP/(TP+FN)</a:t>
            </a:r>
          </a:p>
          <a:p>
            <a:pPr>
              <a:spcBef>
                <a:spcPct val="50000"/>
              </a:spcBef>
              <a:buFontTx/>
              <a:buChar char="•"/>
            </a:pPr>
            <a:r>
              <a:rPr lang="en-US" sz="2400" b="0"/>
              <a:t> FP rate, FPR = FP/(FP + TN)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How to construct an ROC curve</a:t>
            </a:r>
          </a:p>
        </p:txBody>
      </p:sp>
      <p:graphicFrame>
        <p:nvGraphicFramePr>
          <p:cNvPr id="43010" name="Object 3"/>
          <p:cNvGraphicFramePr>
            <a:graphicFrameLocks noChangeAspect="1"/>
          </p:cNvGraphicFramePr>
          <p:nvPr/>
        </p:nvGraphicFramePr>
        <p:xfrm>
          <a:off x="1447800" y="1066800"/>
          <a:ext cx="6457950" cy="2381250"/>
        </p:xfrm>
        <a:graphic>
          <a:graphicData uri="http://schemas.openxmlformats.org/presentationml/2006/ole">
            <p:oleObj spid="_x0000_s43010" name="Document" r:id="rId3" imgW="10594440" imgH="3913200" progId="Word.Document.8">
              <p:embed/>
            </p:oleObj>
          </a:graphicData>
        </a:graphic>
      </p:graphicFrame>
      <p:pic>
        <p:nvPicPr>
          <p:cNvPr id="43012" name="Picture 4"/>
          <p:cNvPicPr>
            <a:picLocks noChangeAspect="1" noChangeArrowheads="1"/>
          </p:cNvPicPr>
          <p:nvPr/>
        </p:nvPicPr>
        <p:blipFill>
          <a:blip r:embed="rId4" cstate="print"/>
          <a:srcRect l="5769" t="5128" r="3847" b="5128"/>
          <a:stretch>
            <a:fillRect/>
          </a:stretch>
        </p:blipFill>
        <p:spPr bwMode="auto">
          <a:xfrm>
            <a:off x="2819400" y="3449638"/>
            <a:ext cx="3962400" cy="2951162"/>
          </a:xfrm>
          <a:prstGeom prst="rect">
            <a:avLst/>
          </a:prstGeom>
          <a:noFill/>
          <a:ln w="12700">
            <a:noFill/>
            <a:miter lim="800000"/>
            <a:headEnd/>
            <a:tailEnd/>
          </a:ln>
        </p:spPr>
      </p:pic>
      <p:sp>
        <p:nvSpPr>
          <p:cNvPr id="43013" name="Text Box 5"/>
          <p:cNvSpPr txBox="1">
            <a:spLocks noChangeArrowheads="1"/>
          </p:cNvSpPr>
          <p:nvPr/>
        </p:nvSpPr>
        <p:spPr bwMode="auto">
          <a:xfrm>
            <a:off x="762000" y="1371600"/>
            <a:ext cx="1295400" cy="304800"/>
          </a:xfrm>
          <a:prstGeom prst="rect">
            <a:avLst/>
          </a:prstGeom>
          <a:noFill/>
          <a:ln w="12700">
            <a:noFill/>
            <a:miter lim="800000"/>
            <a:headEnd/>
            <a:tailEnd/>
          </a:ln>
        </p:spPr>
        <p:txBody>
          <a:bodyPr>
            <a:spAutoFit/>
          </a:bodyPr>
          <a:lstStyle/>
          <a:p>
            <a:pPr>
              <a:spcBef>
                <a:spcPct val="50000"/>
              </a:spcBef>
            </a:pPr>
            <a:r>
              <a:rPr lang="en-US"/>
              <a:t>Threshold &gt;= </a:t>
            </a:r>
          </a:p>
        </p:txBody>
      </p:sp>
      <p:sp>
        <p:nvSpPr>
          <p:cNvPr id="43014" name="Text Box 6"/>
          <p:cNvSpPr txBox="1">
            <a:spLocks noChangeArrowheads="1"/>
          </p:cNvSpPr>
          <p:nvPr/>
        </p:nvSpPr>
        <p:spPr bwMode="auto">
          <a:xfrm>
            <a:off x="990600" y="4572000"/>
            <a:ext cx="1828800" cy="396875"/>
          </a:xfrm>
          <a:prstGeom prst="rect">
            <a:avLst/>
          </a:prstGeom>
          <a:noFill/>
          <a:ln w="12700">
            <a:noFill/>
            <a:miter lim="800000"/>
            <a:headEnd/>
            <a:tailEnd/>
          </a:ln>
        </p:spPr>
        <p:txBody>
          <a:bodyPr>
            <a:spAutoFit/>
          </a:bodyPr>
          <a:lstStyle/>
          <a:p>
            <a:pPr>
              <a:spcBef>
                <a:spcPct val="50000"/>
              </a:spcBef>
            </a:pPr>
            <a:r>
              <a:rPr lang="en-US" sz="2000"/>
              <a:t>ROC Curve:</a:t>
            </a:r>
          </a:p>
        </p:txBody>
      </p:sp>
      <p:sp>
        <p:nvSpPr>
          <p:cNvPr id="43015" name="Line 7"/>
          <p:cNvSpPr>
            <a:spLocks noChangeShapeType="1"/>
          </p:cNvSpPr>
          <p:nvPr/>
        </p:nvSpPr>
        <p:spPr bwMode="auto">
          <a:xfrm>
            <a:off x="1219200" y="2895600"/>
            <a:ext cx="304800" cy="0"/>
          </a:xfrm>
          <a:prstGeom prst="line">
            <a:avLst/>
          </a:prstGeom>
          <a:noFill/>
          <a:ln w="12700">
            <a:solidFill>
              <a:schemeClr val="tx1"/>
            </a:solidFill>
            <a:round/>
            <a:headEnd/>
            <a:tailEnd type="triangle" w="med" len="med"/>
          </a:ln>
        </p:spPr>
        <p:txBody>
          <a:bodyPr/>
          <a:lstStyle/>
          <a:p>
            <a:endParaRPr lang="en-US"/>
          </a:p>
        </p:txBody>
      </p:sp>
      <p:sp>
        <p:nvSpPr>
          <p:cNvPr id="43016" name="Line 8"/>
          <p:cNvSpPr>
            <a:spLocks noChangeShapeType="1"/>
          </p:cNvSpPr>
          <p:nvPr/>
        </p:nvSpPr>
        <p:spPr bwMode="auto">
          <a:xfrm>
            <a:off x="1219200" y="3200400"/>
            <a:ext cx="304800" cy="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Apply Model to Test Data</a:t>
            </a:r>
          </a:p>
        </p:txBody>
      </p:sp>
      <p:grpSp>
        <p:nvGrpSpPr>
          <p:cNvPr id="6148" name="Group 3"/>
          <p:cNvGrpSpPr>
            <a:grpSpLocks/>
          </p:cNvGrpSpPr>
          <p:nvPr/>
        </p:nvGrpSpPr>
        <p:grpSpPr bwMode="auto">
          <a:xfrm>
            <a:off x="685800" y="2362200"/>
            <a:ext cx="4267200" cy="3298825"/>
            <a:chOff x="384" y="1584"/>
            <a:chExt cx="2451" cy="1694"/>
          </a:xfrm>
        </p:grpSpPr>
        <p:sp>
          <p:nvSpPr>
            <p:cNvPr id="615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615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615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615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615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615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616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6161"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6162"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6163"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4"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6165"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6"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6167"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8"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6169"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6170"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6171"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6172"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6173"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6174"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6146" name="Object 27"/>
          <p:cNvGraphicFramePr>
            <a:graphicFrameLocks noChangeAspect="1"/>
          </p:cNvGraphicFramePr>
          <p:nvPr/>
        </p:nvGraphicFramePr>
        <p:xfrm>
          <a:off x="4953000" y="1600200"/>
          <a:ext cx="3343275" cy="1133475"/>
        </p:xfrm>
        <a:graphic>
          <a:graphicData uri="http://schemas.openxmlformats.org/presentationml/2006/ole">
            <p:oleObj spid="_x0000_s6146" name="Document" r:id="rId3" imgW="4651200" imgH="1576440" progId="Word.Document.8">
              <p:embed/>
            </p:oleObj>
          </a:graphicData>
        </a:graphic>
      </p:graphicFrame>
      <p:sp>
        <p:nvSpPr>
          <p:cNvPr id="6149"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6150" name="Text Box 29"/>
          <p:cNvSpPr txBox="1">
            <a:spLocks noChangeArrowheads="1"/>
          </p:cNvSpPr>
          <p:nvPr/>
        </p:nvSpPr>
        <p:spPr bwMode="auto">
          <a:xfrm>
            <a:off x="990600" y="1447800"/>
            <a:ext cx="3429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Start from the root of tree.</a:t>
            </a:r>
          </a:p>
        </p:txBody>
      </p:sp>
      <p:sp>
        <p:nvSpPr>
          <p:cNvPr id="6151"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146484412</TotalTime>
  <Pages>3</Pages>
  <Words>3315</Words>
  <Application>Microsoft Office PowerPoint</Application>
  <PresentationFormat>On-screen Show (4:3)</PresentationFormat>
  <Paragraphs>874</Paragraphs>
  <Slides>88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8" baseType="lpstr">
      <vt:lpstr>Arial</vt:lpstr>
      <vt:lpstr>Tahoma</vt:lpstr>
      <vt:lpstr>Monotype Sorts</vt:lpstr>
      <vt:lpstr>Wingdings</vt:lpstr>
      <vt:lpstr>Times New Roman</vt:lpstr>
      <vt:lpstr>Symbol</vt:lpstr>
      <vt:lpstr>LC.BRev.FY97</vt:lpstr>
      <vt:lpstr>Microsoft Visio Drawing</vt:lpstr>
      <vt:lpstr>Microsoft Word Document</vt:lpstr>
      <vt:lpstr>Microsoft Equation 3.0</vt:lpstr>
      <vt:lpstr>Data Mining  Classification: Basic Concepts, Decision Trees, and Model Evaluation</vt:lpstr>
      <vt:lpstr>Classification: Definition</vt:lpstr>
      <vt:lpstr>Illustrating Classification Task</vt:lpstr>
      <vt:lpstr>Examples of Classification Task</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Slide 16</vt:lpstr>
      <vt:lpstr>Slide 17</vt:lpstr>
      <vt:lpstr>Slide 18</vt:lpstr>
      <vt:lpstr>Slide 19</vt:lpstr>
      <vt:lpstr>Slide 20</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Tree Induction</vt:lpstr>
      <vt:lpstr>Stopping Criteria for Tree Induction</vt:lpstr>
      <vt:lpstr>Decision Tree Based Classification</vt:lpstr>
      <vt:lpstr>Example: C4.5</vt:lpstr>
      <vt:lpstr>Practical Issues of Classification</vt:lpstr>
      <vt:lpstr>Underfitting and Overfitting (Example)</vt:lpstr>
      <vt:lpstr>Underfitting and Overfitting</vt:lpstr>
      <vt:lpstr>Overfitting due to Noise </vt:lpstr>
      <vt:lpstr>Overfitting due to Insufficient Examples</vt:lpstr>
      <vt:lpstr>Notes on Overfitting</vt:lpstr>
      <vt:lpstr>Estimating Generalization Errors</vt:lpstr>
      <vt:lpstr>How to Address Overfitting</vt:lpstr>
      <vt:lpstr>How to Address Overfitting…</vt:lpstr>
      <vt:lpstr>Example of Post-Pruning</vt:lpstr>
      <vt:lpstr>Other Issues</vt:lpstr>
      <vt:lpstr>Data Fragmentation</vt:lpstr>
      <vt:lpstr>Search Strategy</vt:lpstr>
      <vt:lpstr>Expressiveness</vt:lpstr>
      <vt:lpstr>Decision Boundary</vt:lpstr>
      <vt:lpstr>Oblique Decision Trees</vt:lpstr>
      <vt:lpstr>Tree Replication</vt:lpstr>
      <vt:lpstr>Model Evaluation</vt:lpstr>
      <vt:lpstr>Model Evaluation</vt:lpstr>
      <vt:lpstr>Metrics for Performance Evaluation</vt:lpstr>
      <vt:lpstr>Metrics for Performance Evaluation…</vt:lpstr>
      <vt:lpstr>Limitation of Accuracy</vt:lpstr>
      <vt:lpstr>Cost Matrix</vt:lpstr>
      <vt:lpstr>Computing Cost of Classification</vt:lpstr>
      <vt:lpstr>Cost vs Accuracy</vt:lpstr>
      <vt:lpstr>Cost-Sensitive Measures</vt:lpstr>
      <vt:lpstr>Model Evaluation</vt:lpstr>
      <vt:lpstr>Methods for Performance Evaluation</vt:lpstr>
      <vt:lpstr>Learning Curve</vt:lpstr>
      <vt:lpstr>Methods of Estimation</vt:lpstr>
      <vt:lpstr>Model Evaluation</vt:lpstr>
      <vt:lpstr>ROC (Receiver Operating Characteristic)</vt:lpstr>
      <vt:lpstr>ROC Curve</vt:lpstr>
      <vt:lpstr>ROC Curve</vt:lpstr>
      <vt:lpstr>Using ROC for Model Comparison</vt:lpstr>
      <vt:lpstr>How to Construct an ROC curve</vt:lpstr>
      <vt:lpstr>How to construct an ROC curve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subject/>
  <dc:creator>Computations</dc:creator>
  <cp:keywords/>
  <dc:description/>
  <cp:lastModifiedBy>lkhan</cp:lastModifiedBy>
  <cp:revision>446</cp:revision>
  <cp:lastPrinted>2001-08-28T17:59:37Z</cp:lastPrinted>
  <dcterms:created xsi:type="dcterms:W3CDTF">1998-03-18T13:44:31Z</dcterms:created>
  <dcterms:modified xsi:type="dcterms:W3CDTF">2015-04-21T14:59:43Z</dcterms:modified>
</cp:coreProperties>
</file>