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2" r:id="rId3"/>
    <p:sldId id="257" r:id="rId4"/>
    <p:sldId id="282" r:id="rId5"/>
    <p:sldId id="258" r:id="rId6"/>
    <p:sldId id="259" r:id="rId7"/>
    <p:sldId id="260" r:id="rId8"/>
    <p:sldId id="261" r:id="rId9"/>
    <p:sldId id="292" r:id="rId10"/>
    <p:sldId id="293" r:id="rId11"/>
    <p:sldId id="294" r:id="rId12"/>
    <p:sldId id="295" r:id="rId13"/>
    <p:sldId id="296" r:id="rId14"/>
    <p:sldId id="262" r:id="rId15"/>
    <p:sldId id="263" r:id="rId16"/>
    <p:sldId id="297" r:id="rId17"/>
    <p:sldId id="298" r:id="rId18"/>
    <p:sldId id="299" r:id="rId19"/>
    <p:sldId id="264" r:id="rId20"/>
    <p:sldId id="265" r:id="rId21"/>
    <p:sldId id="266"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S PGothic" pitchFamily="34" charset="-128"/>
        <a:cs typeface="+mn-cs"/>
      </a:defRPr>
    </a:lvl1pPr>
    <a:lvl2pPr marL="457200" algn="l" rtl="0" fontAlgn="base">
      <a:spcBef>
        <a:spcPct val="0"/>
      </a:spcBef>
      <a:spcAft>
        <a:spcPct val="0"/>
      </a:spcAft>
      <a:defRPr kern="1200">
        <a:solidFill>
          <a:schemeClr val="tx1"/>
        </a:solidFill>
        <a:latin typeface="Arial" charset="0"/>
        <a:ea typeface="MS PGothic" pitchFamily="34" charset="-128"/>
        <a:cs typeface="+mn-cs"/>
      </a:defRPr>
    </a:lvl2pPr>
    <a:lvl3pPr marL="914400" algn="l" rtl="0" fontAlgn="base">
      <a:spcBef>
        <a:spcPct val="0"/>
      </a:spcBef>
      <a:spcAft>
        <a:spcPct val="0"/>
      </a:spcAft>
      <a:defRPr kern="1200">
        <a:solidFill>
          <a:schemeClr val="tx1"/>
        </a:solidFill>
        <a:latin typeface="Arial" charset="0"/>
        <a:ea typeface="MS PGothic" pitchFamily="34" charset="-128"/>
        <a:cs typeface="+mn-cs"/>
      </a:defRPr>
    </a:lvl3pPr>
    <a:lvl4pPr marL="1371600" algn="l" rtl="0" fontAlgn="base">
      <a:spcBef>
        <a:spcPct val="0"/>
      </a:spcBef>
      <a:spcAft>
        <a:spcPct val="0"/>
      </a:spcAft>
      <a:defRPr kern="1200">
        <a:solidFill>
          <a:schemeClr val="tx1"/>
        </a:solidFill>
        <a:latin typeface="Arial" charset="0"/>
        <a:ea typeface="MS PGothic" pitchFamily="34" charset="-128"/>
        <a:cs typeface="+mn-cs"/>
      </a:defRPr>
    </a:lvl4pPr>
    <a:lvl5pPr marL="1828800" algn="l"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72" autoAdjust="0"/>
  </p:normalViewPr>
  <p:slideViewPr>
    <p:cSldViewPr>
      <p:cViewPr>
        <p:scale>
          <a:sx n="95" d="100"/>
          <a:sy n="95" d="100"/>
        </p:scale>
        <p:origin x="-209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image" Target="../media/image3.emf"/><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627" cy="464980"/>
          </a:xfrm>
          <a:prstGeom prst="rect">
            <a:avLst/>
          </a:prstGeom>
        </p:spPr>
        <p:txBody>
          <a:bodyPr vert="horz" lIns="93176" tIns="46588" rIns="93176" bIns="46588"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1172" y="1"/>
            <a:ext cx="3037627" cy="464980"/>
          </a:xfrm>
          <a:prstGeom prst="rect">
            <a:avLst/>
          </a:prstGeom>
        </p:spPr>
        <p:txBody>
          <a:bodyPr vert="horz" wrap="square" lIns="93176" tIns="46588" rIns="93176" bIns="46588"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44AC2433-52CF-43A4-8C08-1371817E8839}" type="datetime1">
              <a:rPr lang="en-US"/>
              <a:pPr>
                <a:defRPr/>
              </a:pPr>
              <a:t>3/6/2015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6" tIns="46588" rIns="93176" bIns="46588" rtlCol="0" anchor="ctr"/>
          <a:lstStyle/>
          <a:p>
            <a:pPr lvl="0"/>
            <a:endParaRPr lang="en-US" noProof="0"/>
          </a:p>
        </p:txBody>
      </p:sp>
      <p:sp>
        <p:nvSpPr>
          <p:cNvPr id="5" name="Notes Placeholder 4"/>
          <p:cNvSpPr>
            <a:spLocks noGrp="1"/>
          </p:cNvSpPr>
          <p:nvPr>
            <p:ph type="body" sz="quarter" idx="3"/>
          </p:nvPr>
        </p:nvSpPr>
        <p:spPr>
          <a:xfrm>
            <a:off x="701361" y="4416510"/>
            <a:ext cx="5607679" cy="4183220"/>
          </a:xfrm>
          <a:prstGeom prst="rect">
            <a:avLst/>
          </a:prstGeom>
        </p:spPr>
        <p:txBody>
          <a:bodyPr vert="horz" lIns="93176" tIns="46588" rIns="93176" bIns="4658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823"/>
            <a:ext cx="3037627" cy="464980"/>
          </a:xfrm>
          <a:prstGeom prst="rect">
            <a:avLst/>
          </a:prstGeom>
        </p:spPr>
        <p:txBody>
          <a:bodyPr vert="horz" lIns="93176" tIns="46588" rIns="93176" bIns="46588"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1172" y="8829823"/>
            <a:ext cx="3037627" cy="464980"/>
          </a:xfrm>
          <a:prstGeom prst="rect">
            <a:avLst/>
          </a:prstGeom>
        </p:spPr>
        <p:txBody>
          <a:bodyPr vert="horz" wrap="square" lIns="93176" tIns="46588" rIns="93176" bIns="46588"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752B3405-FC1D-4FFD-9967-F24E8315EDC1}" type="slidenum">
              <a:rPr lang="en-US"/>
              <a:pPr>
                <a:defRPr/>
              </a:pPr>
              <a:t>‹#›</a:t>
            </a:fld>
            <a:endParaRPr lang="en-US"/>
          </a:p>
        </p:txBody>
      </p:sp>
    </p:spTree>
    <p:extLst>
      <p:ext uri="{BB962C8B-B14F-4D97-AF65-F5344CB8AC3E}">
        <p14:creationId xmlns:p14="http://schemas.microsoft.com/office/powerpoint/2010/main" val="2471701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1987"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In the order of granularity - Hive data is organized into:</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*Databases: Namespaces that separate tables and other data units from naming confliction.</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*Tables: Homogeneous units of data which have the same schema.</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*Partitions: Each Table can have one or more partition Keys which determines how the data is stored. Partitions - apart from being storage units - also allow the user to efficiently identify the rows that satisfy a certain criteria. For example, a </a:t>
            </a:r>
            <a:r>
              <a:rPr lang="en-US" dirty="0" err="1" smtClean="0">
                <a:solidFill>
                  <a:srgbClr val="000000"/>
                </a:solidFill>
              </a:rPr>
              <a:t>date_partition</a:t>
            </a:r>
            <a:r>
              <a:rPr lang="en-US" dirty="0" smtClean="0">
                <a:solidFill>
                  <a:srgbClr val="000000"/>
                </a:solidFill>
              </a:rPr>
              <a:t> of type STRING and </a:t>
            </a:r>
            <a:r>
              <a:rPr lang="en-US" dirty="0" err="1" smtClean="0">
                <a:solidFill>
                  <a:srgbClr val="000000"/>
                </a:solidFill>
              </a:rPr>
              <a:t>country_partition</a:t>
            </a:r>
            <a:r>
              <a:rPr lang="en-US" dirty="0" smtClean="0">
                <a:solidFill>
                  <a:srgbClr val="000000"/>
                </a:solidFill>
              </a:rPr>
              <a:t> of type STRING. Each unique value of the partition keys defines a partition of the Table. You can run that query only on the relevant partition of the table thereby speeding up the analysis significantly. Partition columns are virtual columns, they are not part of the data itself but are derived on load.</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*Buckets (or Clusters): Data in each partition may in turn be divided into Buckets based on the value of a hash function of some column of the Table. These can be used to efficiently sample the data.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txBox="1">
            <a:spLocks noGrp="1" noRot="1" noChangeAspect="1" noChangeArrowheads="1" noTextEdit="1"/>
          </p:cNvSpPr>
          <p:nvPr>
            <p:ph type="sldImg"/>
          </p:nvPr>
        </p:nvSpPr>
        <p:spPr bwMode="auto">
          <a:xfrm>
            <a:off x="-14497050" y="-11993563"/>
            <a:ext cx="16929100" cy="12696826"/>
          </a:xfrm>
          <a:solidFill>
            <a:srgbClr val="FFFFFF"/>
          </a:solidFill>
          <a:ln>
            <a:solidFill>
              <a:srgbClr val="000000"/>
            </a:solidFill>
            <a:miter lim="800000"/>
            <a:headEnd/>
            <a:tailEnd/>
          </a:ln>
        </p:spPr>
      </p:sp>
      <p:sp>
        <p:nvSpPr>
          <p:cNvPr id="43011" name="Rectangle 2"/>
          <p:cNvSpPr txBox="1">
            <a:spLocks noGrp="1" noChangeArrowheads="1"/>
          </p:cNvSpPr>
          <p:nvPr>
            <p:ph type="body" idx="1"/>
          </p:nvPr>
        </p:nvSpPr>
        <p:spPr bwMode="auto">
          <a:xfrm>
            <a:off x="701361" y="4416509"/>
            <a:ext cx="5602876" cy="4180024"/>
          </a:xfrm>
          <a:noFill/>
        </p:spPr>
        <p:txBody>
          <a:bodyPr wrap="none" numCol="1" anchor="ctr"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4035"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*Creates a table called invites with two columns and a partition column called </a:t>
            </a:r>
            <a:r>
              <a:rPr lang="en-US" dirty="0" err="1" smtClean="0">
                <a:solidFill>
                  <a:srgbClr val="000000"/>
                </a:solidFill>
              </a:rPr>
              <a:t>ds</a:t>
            </a:r>
            <a:r>
              <a:rPr lang="en-US" dirty="0" smtClean="0">
                <a:solidFill>
                  <a:srgbClr val="000000"/>
                </a:solidFill>
              </a:rPr>
              <a:t>. The partition column is a virtual column. It is not part of the data itself but is derived from the partition that a particular dataset is loaded into. By default, tables are assumed to be of text input format and the delimiters are assumed to be ^A(ctrl-a).</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*lists all the table that end with 's'. The pattern matching follows Java regular expressions.</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5059"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*Loads a file that contains two columns separated by ctrl-a into sample table. 'local' signifies that the input file is on the local file system. If 'local' is omitted then it looks for the file in HDFS. </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keyword 'overwrite' signifies that existing data in the table is deleted. If the 'overwrite' keyword is omitted, data files are appended to existing data sets.</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second command will load data from an HDFS file/directory to the table. Note that loading data from HDFS will result in moving the file/directory. As a result, the operation is almost instantaneous.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6083"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*selects column '</a:t>
            </a:r>
            <a:r>
              <a:rPr lang="en-US" dirty="0" err="1" smtClean="0">
                <a:solidFill>
                  <a:srgbClr val="000000"/>
                </a:solidFill>
              </a:rPr>
              <a:t>foo</a:t>
            </a:r>
            <a:r>
              <a:rPr lang="en-US" dirty="0" smtClean="0">
                <a:solidFill>
                  <a:srgbClr val="000000"/>
                </a:solidFill>
              </a:rPr>
              <a:t>' from all rows of partition </a:t>
            </a:r>
            <a:r>
              <a:rPr lang="en-US" dirty="0" err="1" smtClean="0">
                <a:solidFill>
                  <a:srgbClr val="000000"/>
                </a:solidFill>
              </a:rPr>
              <a:t>ds</a:t>
            </a:r>
            <a:r>
              <a:rPr lang="en-US" dirty="0" smtClean="0">
                <a:solidFill>
                  <a:srgbClr val="000000"/>
                </a:solidFill>
              </a:rPr>
              <a:t>=2012-02-24 of the invites table. The results are not stored anywhere, but are displayed on the console.</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*selects all rows from partition </a:t>
            </a:r>
            <a:r>
              <a:rPr lang="en-US" dirty="0" err="1" smtClean="0">
                <a:solidFill>
                  <a:srgbClr val="000000"/>
                </a:solidFill>
              </a:rPr>
              <a:t>ds</a:t>
            </a:r>
            <a:r>
              <a:rPr lang="en-US" dirty="0" smtClean="0">
                <a:solidFill>
                  <a:srgbClr val="000000"/>
                </a:solidFill>
              </a:rPr>
              <a:t>=2012-02-24 of the invites table into an HDFS directory. The result data is in files (depending on the number of </a:t>
            </a:r>
            <a:r>
              <a:rPr lang="en-US" dirty="0" err="1" smtClean="0">
                <a:solidFill>
                  <a:srgbClr val="000000"/>
                </a:solidFill>
              </a:rPr>
              <a:t>mappers</a:t>
            </a:r>
            <a:r>
              <a:rPr lang="en-US" dirty="0" smtClean="0">
                <a:solidFill>
                  <a:srgbClr val="000000"/>
                </a:solidFill>
              </a:rPr>
              <a:t>) in that directory. NOTE: partition columns if any are selected by the use of *. They can also be specified in the projection clauses.</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last query store the result into a local directory.</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7107"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first query get the max value of </a:t>
            </a:r>
            <a:r>
              <a:rPr lang="en-US" dirty="0" err="1" smtClean="0">
                <a:solidFill>
                  <a:srgbClr val="000000"/>
                </a:solidFill>
              </a:rPr>
              <a:t>foo</a:t>
            </a:r>
            <a:r>
              <a:rPr lang="en-US" dirty="0" smtClean="0">
                <a:solidFill>
                  <a:srgbClr val="000000"/>
                </a:solidFill>
              </a:rPr>
              <a:t>.</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2</a:t>
            </a:r>
            <a:r>
              <a:rPr lang="en-US" baseline="33000" dirty="0" smtClean="0">
                <a:solidFill>
                  <a:srgbClr val="000000"/>
                </a:solidFill>
              </a:rPr>
              <a:t>nd</a:t>
            </a:r>
            <a:r>
              <a:rPr lang="en-US" dirty="0" smtClean="0">
                <a:solidFill>
                  <a:srgbClr val="000000"/>
                </a:solidFill>
              </a:rPr>
              <a:t> query groups the </a:t>
            </a:r>
            <a:r>
              <a:rPr lang="en-US" dirty="0" err="1" smtClean="0">
                <a:solidFill>
                  <a:srgbClr val="000000"/>
                </a:solidFill>
              </a:rPr>
              <a:t>ds</a:t>
            </a:r>
            <a:r>
              <a:rPr lang="en-US" dirty="0" smtClean="0">
                <a:solidFill>
                  <a:srgbClr val="000000"/>
                </a:solidFill>
              </a:rPr>
              <a:t>, sums the </a:t>
            </a:r>
            <a:r>
              <a:rPr lang="en-US" dirty="0" err="1" smtClean="0">
                <a:solidFill>
                  <a:srgbClr val="000000"/>
                </a:solidFill>
              </a:rPr>
              <a:t>foo</a:t>
            </a:r>
            <a:r>
              <a:rPr lang="en-US" dirty="0" smtClean="0">
                <a:solidFill>
                  <a:srgbClr val="000000"/>
                </a:solidFill>
              </a:rPr>
              <a:t> values for a given </a:t>
            </a:r>
            <a:r>
              <a:rPr lang="en-US" dirty="0" err="1" smtClean="0">
                <a:solidFill>
                  <a:srgbClr val="000000"/>
                </a:solidFill>
              </a:rPr>
              <a:t>ds</a:t>
            </a:r>
            <a:r>
              <a:rPr lang="en-US" dirty="0" smtClean="0">
                <a:solidFill>
                  <a:srgbClr val="000000"/>
                </a:solidFill>
              </a:rPr>
              <a:t> and count the amount of row for the given </a:t>
            </a:r>
            <a:r>
              <a:rPr lang="en-US" dirty="0" err="1" smtClean="0">
                <a:solidFill>
                  <a:srgbClr val="000000"/>
                </a:solidFill>
              </a:rPr>
              <a:t>ds</a:t>
            </a:r>
            <a:r>
              <a:rPr lang="en-US" dirty="0" smtClean="0">
                <a:solidFill>
                  <a:srgbClr val="000000"/>
                </a:solidFill>
              </a:rPr>
              <a:t>.</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 last one show us how we can insert the </a:t>
            </a:r>
            <a:r>
              <a:rPr lang="en-US" dirty="0" err="1" smtClean="0">
                <a:solidFill>
                  <a:srgbClr val="000000"/>
                </a:solidFill>
              </a:rPr>
              <a:t>ouptup</a:t>
            </a:r>
            <a:r>
              <a:rPr lang="en-US" dirty="0" smtClean="0">
                <a:solidFill>
                  <a:srgbClr val="000000"/>
                </a:solidFill>
              </a:rPr>
              <a:t> into a 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txBox="1">
            <a:spLocks noGrp="1" noRot="1" noChangeAspect="1" noChangeArrowheads="1" noTextEdit="1"/>
          </p:cNvSpPr>
          <p:nvPr>
            <p:ph type="sldImg"/>
          </p:nvPr>
        </p:nvSpPr>
        <p:spPr bwMode="auto">
          <a:xfrm>
            <a:off x="1588" y="0"/>
            <a:ext cx="1587" cy="1588"/>
          </a:xfrm>
          <a:solidFill>
            <a:srgbClr val="FFFFFF"/>
          </a:solidFill>
          <a:ln>
            <a:solidFill>
              <a:srgbClr val="000000"/>
            </a:solidFill>
            <a:miter lim="800000"/>
            <a:headEnd/>
            <a:tailEnd/>
          </a:ln>
        </p:spPr>
      </p:sp>
      <p:sp>
        <p:nvSpPr>
          <p:cNvPr id="48131" name="Text Box 2"/>
          <p:cNvSpPr txBox="1">
            <a:spLocks noGrp="1" noChangeArrowheads="1"/>
          </p:cNvSpPr>
          <p:nvPr>
            <p:ph type="body" idx="1"/>
          </p:nvPr>
        </p:nvSpPr>
        <p:spPr bwMode="auto">
          <a:noFill/>
        </p:spPr>
        <p:txBody>
          <a:bodyPr wrap="square" lIns="0" tIns="0" rIns="0" bIns="0" numCol="1" anchor="t" anchorCtr="0" compatLnSpc="1">
            <a:prstTxWarp prst="textNoShape">
              <a:avLst/>
            </a:prstTxWarp>
          </a:bodyPr>
          <a:lstStyle/>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*This join query joins two different tables. It is needed just one statement to do the join operation. If we use </a:t>
            </a:r>
            <a:r>
              <a:rPr lang="en-US" dirty="0" err="1" smtClean="0">
                <a:solidFill>
                  <a:srgbClr val="000000"/>
                </a:solidFill>
              </a:rPr>
              <a:t>hadoop</a:t>
            </a:r>
            <a:r>
              <a:rPr lang="en-US" dirty="0" smtClean="0">
                <a:solidFill>
                  <a:srgbClr val="000000"/>
                </a:solidFill>
              </a:rPr>
              <a:t> to do this, the code would be pretty complex.</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*Therefore does not matters the format of each file. The customer file is a slash delimited file meanwhile the orders file is a tab delimited file.</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There is no need to write different </a:t>
            </a:r>
            <a:r>
              <a:rPr lang="en-US" dirty="0" err="1" smtClean="0">
                <a:solidFill>
                  <a:srgbClr val="000000"/>
                </a:solidFill>
              </a:rPr>
              <a:t>mapper</a:t>
            </a:r>
            <a:r>
              <a:rPr lang="en-US" dirty="0" smtClean="0">
                <a:solidFill>
                  <a:srgbClr val="000000"/>
                </a:solidFill>
              </a:rPr>
              <a:t> for each file. It is managed by hive.</a:t>
            </a: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endParaRPr>
          </a:p>
          <a:p>
            <a:pPr eaLnBrk="1" hangingPunct="1">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rPr>
              <a:t>*Apart of this, as you can see, in the last query there is a sub query, this is also a powerful feature but it is also supported in the from clause.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txBox="1">
            <a:spLocks noGrp="1" noRot="1" noChangeAspect="1" noChangeArrowheads="1" noTextEdit="1"/>
          </p:cNvSpPr>
          <p:nvPr>
            <p:ph type="sldImg"/>
          </p:nvPr>
        </p:nvSpPr>
        <p:spPr bwMode="auto">
          <a:xfrm>
            <a:off x="-14497050" y="-11993563"/>
            <a:ext cx="16929100" cy="12696826"/>
          </a:xfrm>
          <a:solidFill>
            <a:srgbClr val="FFFFFF"/>
          </a:solidFill>
          <a:ln>
            <a:solidFill>
              <a:srgbClr val="000000"/>
            </a:solidFill>
            <a:miter lim="800000"/>
            <a:headEnd/>
            <a:tailEnd/>
          </a:ln>
        </p:spPr>
      </p:sp>
      <p:sp>
        <p:nvSpPr>
          <p:cNvPr id="49155" name="Text Box 2"/>
          <p:cNvSpPr txBox="1">
            <a:spLocks noGrp="1" noChangeArrowheads="1"/>
          </p:cNvSpPr>
          <p:nvPr>
            <p:ph type="body" idx="1"/>
          </p:nvPr>
        </p:nvSpPr>
        <p:spPr bwMode="auto">
          <a:xfrm>
            <a:off x="701361" y="4416510"/>
            <a:ext cx="5602876" cy="4178427"/>
          </a:xfrm>
          <a:noFill/>
        </p:spPr>
        <p:txBody>
          <a:bodyPr wrap="square" lIns="0" tIns="0" rIns="0" bIns="0" numCol="1" anchor="t" anchorCtr="0" compatLnSpc="1">
            <a:prstTxWarp prst="textNoShape">
              <a:avLst/>
            </a:prstTxWarp>
          </a:bodyPr>
          <a:lstStyle/>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latin typeface="Times New Roman" pitchFamily="18" charset="0"/>
              </a:rPr>
              <a:t>*In the first query we see the output of the aggregations or simple selects can be further sent into multiple tables or even to </a:t>
            </a:r>
            <a:r>
              <a:rPr lang="en-US" dirty="0" err="1" smtClean="0">
                <a:solidFill>
                  <a:srgbClr val="000000"/>
                </a:solidFill>
                <a:latin typeface="Times New Roman" pitchFamily="18" charset="0"/>
              </a:rPr>
              <a:t>hadoop</a:t>
            </a:r>
            <a:r>
              <a:rPr lang="en-US" dirty="0" smtClean="0">
                <a:solidFill>
                  <a:srgbClr val="000000"/>
                </a:solidFill>
                <a:latin typeface="Times New Roman" pitchFamily="18" charset="0"/>
              </a:rPr>
              <a:t> </a:t>
            </a:r>
            <a:r>
              <a:rPr lang="en-US" dirty="0" err="1" smtClean="0">
                <a:solidFill>
                  <a:srgbClr val="000000"/>
                </a:solidFill>
                <a:latin typeface="Times New Roman" pitchFamily="18" charset="0"/>
              </a:rPr>
              <a:t>dfs</a:t>
            </a:r>
            <a:r>
              <a:rPr lang="en-US" dirty="0" smtClean="0">
                <a:solidFill>
                  <a:srgbClr val="000000"/>
                </a:solidFill>
                <a:latin typeface="Times New Roman" pitchFamily="18" charset="0"/>
              </a:rPr>
              <a:t> files.</a:t>
            </a:r>
          </a:p>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latin typeface="Times New Roman" pitchFamily="18" charset="0"/>
            </a:endParaRPr>
          </a:p>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latin typeface="Times New Roman" pitchFamily="18" charset="0"/>
              </a:rPr>
              <a:t>*In order to load data into all country partitions in a particular day, you have to add an insert statement for each country in the input data. This is very inconvenient since you have to have the priori knowledge of the list of countries exist in the input data and create the partitions beforehand. If the list changed for another day, you have to modify your insert DML as well as the partition creation DDLs. It is also inefficient since each insert statement may be turned into a </a:t>
            </a:r>
            <a:r>
              <a:rPr lang="en-US" dirty="0" err="1" smtClean="0">
                <a:solidFill>
                  <a:srgbClr val="000000"/>
                </a:solidFill>
                <a:latin typeface="Times New Roman" pitchFamily="18" charset="0"/>
              </a:rPr>
              <a:t>MapReduce</a:t>
            </a:r>
            <a:r>
              <a:rPr lang="en-US" dirty="0" smtClean="0">
                <a:solidFill>
                  <a:srgbClr val="000000"/>
                </a:solidFill>
                <a:latin typeface="Times New Roman" pitchFamily="18" charset="0"/>
              </a:rPr>
              <a:t> Job.</a:t>
            </a:r>
          </a:p>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endParaRPr lang="en-US" dirty="0" smtClean="0">
              <a:solidFill>
                <a:srgbClr val="000000"/>
              </a:solidFill>
              <a:latin typeface="Times New Roman" pitchFamily="18" charset="0"/>
            </a:endParaRPr>
          </a:p>
          <a:p>
            <a:pPr>
              <a:spcBef>
                <a:spcPts val="453"/>
              </a:spcBef>
              <a:tabLst>
                <a:tab pos="0" algn="l"/>
                <a:tab pos="460583" algn="l"/>
                <a:tab pos="921167" algn="l"/>
                <a:tab pos="1381750" algn="l"/>
                <a:tab pos="1842333" algn="l"/>
                <a:tab pos="2302916" algn="l"/>
                <a:tab pos="2763500" algn="l"/>
                <a:tab pos="3224083" algn="l"/>
                <a:tab pos="3684666" algn="l"/>
                <a:tab pos="4145250" algn="l"/>
                <a:tab pos="4605833" algn="l"/>
                <a:tab pos="5066416" algn="l"/>
                <a:tab pos="5526999" algn="l"/>
                <a:tab pos="5987583" algn="l"/>
                <a:tab pos="6448166" algn="l"/>
                <a:tab pos="6908749" algn="l"/>
                <a:tab pos="7369332" algn="l"/>
                <a:tab pos="7829916" algn="l"/>
                <a:tab pos="8290499" algn="l"/>
                <a:tab pos="8751082" algn="l"/>
                <a:tab pos="9211666" algn="l"/>
              </a:tabLst>
            </a:pPr>
            <a:r>
              <a:rPr lang="en-US" dirty="0" smtClean="0">
                <a:solidFill>
                  <a:srgbClr val="000000"/>
                </a:solidFill>
                <a:latin typeface="Times New Roman" pitchFamily="18" charset="0"/>
              </a:rPr>
              <a:t>*Dynamic-partition insert (or multi-partition insert) is designed to solve this problem by dynamically determining which partitions should be created and populated while scanning the input table.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Lst>
              <a:gd name="T0" fmla="*/ 0 w 5760"/>
              <a:gd name="T1" fmla="*/ 1066 h 1331"/>
              <a:gd name="T2" fmla="*/ 0 w 5760"/>
              <a:gd name="T3" fmla="*/ 1331 h 1331"/>
              <a:gd name="T4" fmla="*/ 5760 w 5760"/>
              <a:gd name="T5" fmla="*/ 1331 h 1331"/>
              <a:gd name="T6" fmla="*/ 5760 w 5760"/>
              <a:gd name="T7" fmla="*/ 0 h 1331"/>
              <a:gd name="T8" fmla="*/ 0 w 5760"/>
              <a:gd name="T9" fmla="*/ 1066 h 1331"/>
              <a:gd name="T10" fmla="*/ 0 60000 65536"/>
              <a:gd name="T11" fmla="*/ 0 60000 65536"/>
              <a:gd name="T12" fmla="*/ 0 60000 65536"/>
              <a:gd name="T13" fmla="*/ 0 60000 65536"/>
              <a:gd name="T14" fmla="*/ 0 60000 65536"/>
              <a:gd name="T15" fmla="*/ 0 w 5760"/>
              <a:gd name="T16" fmla="*/ 0 h 1331"/>
              <a:gd name="T17" fmla="*/ 5760 w 5760"/>
              <a:gd name="T18" fmla="*/ 1331 h 1331"/>
            </a:gdLst>
            <a:ahLst/>
            <a:cxnLst>
              <a:cxn ang="T10">
                <a:pos x="T0" y="T1"/>
              </a:cxn>
              <a:cxn ang="T11">
                <a:pos x="T2" y="T3"/>
              </a:cxn>
              <a:cxn ang="T12">
                <a:pos x="T4" y="T5"/>
              </a:cxn>
              <a:cxn ang="T13">
                <a:pos x="T6" y="T7"/>
              </a:cxn>
              <a:cxn ang="T14">
                <a:pos x="T8" y="T9"/>
              </a:cxn>
            </a:cxnLst>
            <a:rect l="T15" t="T16" r="T17" b="T18"/>
            <a:pathLst>
              <a:path w="5760" h="1331">
                <a:moveTo>
                  <a:pt x="0" y="1066"/>
                </a:moveTo>
                <a:lnTo>
                  <a:pt x="0" y="1331"/>
                </a:lnTo>
                <a:lnTo>
                  <a:pt x="5760" y="1331"/>
                </a:lnTo>
                <a:lnTo>
                  <a:pt x="5760" y="0"/>
                </a:lnTo>
                <a:cubicBezTo>
                  <a:pt x="3220" y="1206"/>
                  <a:pt x="2250" y="1146"/>
                  <a:pt x="0" y="1066"/>
                </a:cubicBezTo>
                <a:close/>
              </a:path>
            </a:pathLst>
          </a:custGeom>
          <a:solidFill>
            <a:srgbClr val="7C7C7C">
              <a:alpha val="45097"/>
            </a:srgbClr>
          </a:solidFill>
          <a:ln>
            <a:noFill/>
          </a:ln>
          <a:effectLst>
            <a:outerShdw blurRad="50800" dist="44450" dir="16200000" algn="ctr"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5" name="Freeform 4"/>
          <p:cNvSpPr>
            <a:spLocks/>
          </p:cNvSpPr>
          <p:nvPr/>
        </p:nvSpPr>
        <p:spPr bwMode="auto">
          <a:xfrm>
            <a:off x="6105525" y="0"/>
            <a:ext cx="3038475" cy="6858000"/>
          </a:xfrm>
          <a:custGeom>
            <a:avLst/>
            <a:gdLst>
              <a:gd name="T0" fmla="*/ 3038475 w 1914"/>
              <a:gd name="T1" fmla="*/ 14258 h 4329"/>
              <a:gd name="T2" fmla="*/ 3038475 w 1914"/>
              <a:gd name="T3" fmla="*/ 6858000 h 4329"/>
              <a:gd name="T4" fmla="*/ 323850 w 1914"/>
              <a:gd name="T5" fmla="*/ 6854832 h 4329"/>
              <a:gd name="T6" fmla="*/ 0 w 1914"/>
              <a:gd name="T7" fmla="*/ 0 h 4329"/>
              <a:gd name="T8" fmla="*/ 3038475 w 1914"/>
              <a:gd name="T9" fmla="*/ 14258 h 4329"/>
              <a:gd name="T10" fmla="*/ 0 60000 65536"/>
              <a:gd name="T11" fmla="*/ 0 60000 65536"/>
              <a:gd name="T12" fmla="*/ 0 60000 65536"/>
              <a:gd name="T13" fmla="*/ 0 60000 65536"/>
              <a:gd name="T14" fmla="*/ 0 60000 65536"/>
              <a:gd name="T15" fmla="*/ 0 w 1914"/>
              <a:gd name="T16" fmla="*/ 0 h 4329"/>
              <a:gd name="T17" fmla="*/ 1914 w 1914"/>
              <a:gd name="T18" fmla="*/ 4329 h 4329"/>
            </a:gdLst>
            <a:ahLst/>
            <a:cxnLst>
              <a:cxn ang="T10">
                <a:pos x="T0" y="T1"/>
              </a:cxn>
              <a:cxn ang="T11">
                <a:pos x="T2" y="T3"/>
              </a:cxn>
              <a:cxn ang="T12">
                <a:pos x="T4" y="T5"/>
              </a:cxn>
              <a:cxn ang="T13">
                <a:pos x="T6" y="T7"/>
              </a:cxn>
              <a:cxn ang="T14">
                <a:pos x="T8" y="T9"/>
              </a:cxn>
            </a:cxnLst>
            <a:rect l="T15" t="T16" r="T17" b="T18"/>
            <a:pathLst>
              <a:path w="1914" h="4329">
                <a:moveTo>
                  <a:pt x="1914" y="9"/>
                </a:moveTo>
                <a:lnTo>
                  <a:pt x="1914" y="4329"/>
                </a:lnTo>
                <a:lnTo>
                  <a:pt x="204" y="4327"/>
                </a:lnTo>
                <a:cubicBezTo>
                  <a:pt x="1288" y="3574"/>
                  <a:pt x="1608" y="1590"/>
                  <a:pt x="0" y="0"/>
                </a:cubicBezTo>
                <a:lnTo>
                  <a:pt x="1914" y="9"/>
                </a:lnTo>
                <a:close/>
              </a:path>
            </a:pathLst>
          </a:custGeom>
          <a:solidFill>
            <a:srgbClr val="595959">
              <a:alpha val="39999"/>
            </a:srgbClr>
          </a:solidFill>
          <a:ln>
            <a:noFill/>
          </a:ln>
          <a:effectLst>
            <a:outerShdw blurRad="50800" dist="50800" dir="10800000" algn="ctr" rotWithShape="0">
              <a:srgbClr val="808080">
                <a:alpha val="45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3753DA8C-A306-43C7-A05F-2BB9E2F9039C}" type="datetime1">
              <a:rPr lang="en-US"/>
              <a:pPr>
                <a:defRPr/>
              </a:pPr>
              <a:t>3/6/2015</a:t>
            </a:fld>
            <a:endParaRPr lang="en-US"/>
          </a:p>
        </p:txBody>
      </p:sp>
      <p:sp>
        <p:nvSpPr>
          <p:cNvPr id="7" name="Footer Placeholder 18"/>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8" name="Slide Number Placeholder 26"/>
          <p:cNvSpPr>
            <a:spLocks noGrp="1"/>
          </p:cNvSpPr>
          <p:nvPr>
            <p:ph type="sldNum" sz="quarter" idx="12"/>
          </p:nvPr>
        </p:nvSpPr>
        <p:spPr/>
        <p:txBody>
          <a:bodyPr/>
          <a:lstStyle>
            <a:lvl1pPr>
              <a:defRPr/>
            </a:lvl1pPr>
          </a:lstStyle>
          <a:p>
            <a:pPr>
              <a:defRPr/>
            </a:pPr>
            <a:fld id="{14F61AD1-C2D6-4A9F-85F7-DE48FAD183E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C010B20-0B8E-4DEE-92F2-EFB541ABD4EA}" type="datetime1">
              <a:rPr lang="en-US"/>
              <a:pPr>
                <a:defRPr/>
              </a:pPr>
              <a:t>3/6/2015</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6" name="Slide Number Placeholder 17"/>
          <p:cNvSpPr>
            <a:spLocks noGrp="1"/>
          </p:cNvSpPr>
          <p:nvPr>
            <p:ph type="sldNum" sz="quarter" idx="12"/>
          </p:nvPr>
        </p:nvSpPr>
        <p:spPr/>
        <p:txBody>
          <a:bodyPr/>
          <a:lstStyle>
            <a:lvl1pPr>
              <a:defRPr/>
            </a:lvl1pPr>
          </a:lstStyle>
          <a:p>
            <a:pPr>
              <a:defRPr/>
            </a:pPr>
            <a:fld id="{6BB0ADA6-24D0-48F6-A991-66A25FDEAFD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7B0EBB7-4F84-42A5-B7DB-442D609CE855}" type="datetime1">
              <a:rPr lang="en-US"/>
              <a:pPr>
                <a:defRPr/>
              </a:pPr>
              <a:t>3/6/2015</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6" name="Slide Number Placeholder 17"/>
          <p:cNvSpPr>
            <a:spLocks noGrp="1"/>
          </p:cNvSpPr>
          <p:nvPr>
            <p:ph type="sldNum" sz="quarter" idx="12"/>
          </p:nvPr>
        </p:nvSpPr>
        <p:spPr/>
        <p:txBody>
          <a:bodyPr/>
          <a:lstStyle>
            <a:lvl1pPr>
              <a:defRPr/>
            </a:lvl1pPr>
          </a:lstStyle>
          <a:p>
            <a:pPr>
              <a:defRPr/>
            </a:pPr>
            <a:fld id="{7BDDFBD4-C690-4B35-9F5C-A2DFECC2C2F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353A725-5AAE-4211-A50D-64E168F25D86}" type="datetime1">
              <a:rPr lang="en-US"/>
              <a:pPr>
                <a:defRPr/>
              </a:pPr>
              <a:t>3/6/2015</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6" name="Slide Number Placeholder 17"/>
          <p:cNvSpPr>
            <a:spLocks noGrp="1"/>
          </p:cNvSpPr>
          <p:nvPr>
            <p:ph type="sldNum" sz="quarter" idx="12"/>
          </p:nvPr>
        </p:nvSpPr>
        <p:spPr/>
        <p:txBody>
          <a:bodyPr/>
          <a:lstStyle>
            <a:lvl1pPr>
              <a:defRPr/>
            </a:lvl1pPr>
          </a:lstStyle>
          <a:p>
            <a:pPr>
              <a:defRPr/>
            </a:pPr>
            <a:fld id="{B083A273-6460-422E-A810-32499D8CE38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Lst>
              <a:gd name="T0" fmla="*/ 0 w 5760"/>
              <a:gd name="T1" fmla="*/ 1066 h 1331"/>
              <a:gd name="T2" fmla="*/ 0 w 5760"/>
              <a:gd name="T3" fmla="*/ 1331 h 1331"/>
              <a:gd name="T4" fmla="*/ 5760 w 5760"/>
              <a:gd name="T5" fmla="*/ 1331 h 1331"/>
              <a:gd name="T6" fmla="*/ 5760 w 5760"/>
              <a:gd name="T7" fmla="*/ 0 h 1331"/>
              <a:gd name="T8" fmla="*/ 0 w 5760"/>
              <a:gd name="T9" fmla="*/ 1066 h 1331"/>
              <a:gd name="T10" fmla="*/ 0 60000 65536"/>
              <a:gd name="T11" fmla="*/ 0 60000 65536"/>
              <a:gd name="T12" fmla="*/ 0 60000 65536"/>
              <a:gd name="T13" fmla="*/ 0 60000 65536"/>
              <a:gd name="T14" fmla="*/ 0 60000 65536"/>
              <a:gd name="T15" fmla="*/ 0 w 5760"/>
              <a:gd name="T16" fmla="*/ 0 h 1331"/>
              <a:gd name="T17" fmla="*/ 5760 w 5760"/>
              <a:gd name="T18" fmla="*/ 1331 h 1331"/>
            </a:gdLst>
            <a:ahLst/>
            <a:cxnLst>
              <a:cxn ang="T10">
                <a:pos x="T0" y="T1"/>
              </a:cxn>
              <a:cxn ang="T11">
                <a:pos x="T2" y="T3"/>
              </a:cxn>
              <a:cxn ang="T12">
                <a:pos x="T4" y="T5"/>
              </a:cxn>
              <a:cxn ang="T13">
                <a:pos x="T6" y="T7"/>
              </a:cxn>
              <a:cxn ang="T14">
                <a:pos x="T8" y="T9"/>
              </a:cxn>
            </a:cxnLst>
            <a:rect l="T15" t="T16" r="T17" b="T18"/>
            <a:pathLst>
              <a:path w="5760" h="1331">
                <a:moveTo>
                  <a:pt x="0" y="1066"/>
                </a:moveTo>
                <a:lnTo>
                  <a:pt x="0" y="1331"/>
                </a:lnTo>
                <a:lnTo>
                  <a:pt x="5760" y="1331"/>
                </a:lnTo>
                <a:lnTo>
                  <a:pt x="5760" y="0"/>
                </a:lnTo>
                <a:cubicBezTo>
                  <a:pt x="3220" y="1206"/>
                  <a:pt x="2250" y="1146"/>
                  <a:pt x="0" y="1066"/>
                </a:cubicBezTo>
                <a:close/>
              </a:path>
            </a:pathLst>
          </a:custGeom>
          <a:solidFill>
            <a:srgbClr val="7C7C7C">
              <a:alpha val="45097"/>
            </a:srgbClr>
          </a:solidFill>
          <a:ln>
            <a:noFill/>
          </a:ln>
          <a:effectLst>
            <a:outerShdw blurRad="50800" dist="44450" dir="16200000" algn="ctr"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5" name="Freeform 4"/>
          <p:cNvSpPr>
            <a:spLocks/>
          </p:cNvSpPr>
          <p:nvPr/>
        </p:nvSpPr>
        <p:spPr bwMode="auto">
          <a:xfrm>
            <a:off x="6105525" y="0"/>
            <a:ext cx="3038475" cy="6858000"/>
          </a:xfrm>
          <a:custGeom>
            <a:avLst/>
            <a:gdLst>
              <a:gd name="T0" fmla="*/ 3038475 w 1914"/>
              <a:gd name="T1" fmla="*/ 14258 h 4329"/>
              <a:gd name="T2" fmla="*/ 3038475 w 1914"/>
              <a:gd name="T3" fmla="*/ 6858000 h 4329"/>
              <a:gd name="T4" fmla="*/ 323850 w 1914"/>
              <a:gd name="T5" fmla="*/ 6854832 h 4329"/>
              <a:gd name="T6" fmla="*/ 0 w 1914"/>
              <a:gd name="T7" fmla="*/ 0 h 4329"/>
              <a:gd name="T8" fmla="*/ 3038475 w 1914"/>
              <a:gd name="T9" fmla="*/ 14258 h 4329"/>
              <a:gd name="T10" fmla="*/ 0 60000 65536"/>
              <a:gd name="T11" fmla="*/ 0 60000 65536"/>
              <a:gd name="T12" fmla="*/ 0 60000 65536"/>
              <a:gd name="T13" fmla="*/ 0 60000 65536"/>
              <a:gd name="T14" fmla="*/ 0 60000 65536"/>
              <a:gd name="T15" fmla="*/ 0 w 1914"/>
              <a:gd name="T16" fmla="*/ 0 h 4329"/>
              <a:gd name="T17" fmla="*/ 1914 w 1914"/>
              <a:gd name="T18" fmla="*/ 4329 h 4329"/>
            </a:gdLst>
            <a:ahLst/>
            <a:cxnLst>
              <a:cxn ang="T10">
                <a:pos x="T0" y="T1"/>
              </a:cxn>
              <a:cxn ang="T11">
                <a:pos x="T2" y="T3"/>
              </a:cxn>
              <a:cxn ang="T12">
                <a:pos x="T4" y="T5"/>
              </a:cxn>
              <a:cxn ang="T13">
                <a:pos x="T6" y="T7"/>
              </a:cxn>
              <a:cxn ang="T14">
                <a:pos x="T8" y="T9"/>
              </a:cxn>
            </a:cxnLst>
            <a:rect l="T15" t="T16" r="T17" b="T18"/>
            <a:pathLst>
              <a:path w="1914" h="4329">
                <a:moveTo>
                  <a:pt x="1914" y="9"/>
                </a:moveTo>
                <a:lnTo>
                  <a:pt x="1914" y="4329"/>
                </a:lnTo>
                <a:lnTo>
                  <a:pt x="204" y="4327"/>
                </a:lnTo>
                <a:cubicBezTo>
                  <a:pt x="1288" y="3574"/>
                  <a:pt x="1608" y="1590"/>
                  <a:pt x="0" y="0"/>
                </a:cubicBezTo>
                <a:lnTo>
                  <a:pt x="1914" y="9"/>
                </a:lnTo>
                <a:close/>
              </a:path>
            </a:pathLst>
          </a:custGeom>
          <a:solidFill>
            <a:srgbClr val="595959">
              <a:alpha val="39999"/>
            </a:srgbClr>
          </a:solidFill>
          <a:ln>
            <a:noFill/>
          </a:ln>
          <a:effectLst>
            <a:outerShdw blurRad="50800" dist="50800" dir="10800000" algn="ctr" rotWithShape="0">
              <a:srgbClr val="808080">
                <a:alpha val="45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1C641277-490E-4EA6-85A3-3E463829290B}" type="datetime1">
              <a:rPr lang="en-US"/>
              <a:pPr>
                <a:defRPr/>
              </a:pPr>
              <a:t>3/6/2015</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8" name="Slide Number Placeholder 5"/>
          <p:cNvSpPr>
            <a:spLocks noGrp="1"/>
          </p:cNvSpPr>
          <p:nvPr>
            <p:ph type="sldNum" sz="quarter" idx="12"/>
          </p:nvPr>
        </p:nvSpPr>
        <p:spPr/>
        <p:txBody>
          <a:bodyPr/>
          <a:lstStyle>
            <a:lvl1pPr>
              <a:defRPr/>
            </a:lvl1pPr>
          </a:lstStyle>
          <a:p>
            <a:pPr>
              <a:defRPr/>
            </a:pPr>
            <a:fld id="{50BC8E1C-3012-4A9E-AC82-8D314F9A22E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6C5AB92-958C-4042-8126-409B83ABF1AB}" type="datetime1">
              <a:rPr lang="en-US"/>
              <a:pPr>
                <a:defRPr/>
              </a:pPr>
              <a:t>3/6/2015</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7" name="Slide Number Placeholder 17"/>
          <p:cNvSpPr>
            <a:spLocks noGrp="1"/>
          </p:cNvSpPr>
          <p:nvPr>
            <p:ph type="sldNum" sz="quarter" idx="12"/>
          </p:nvPr>
        </p:nvSpPr>
        <p:spPr/>
        <p:txBody>
          <a:bodyPr/>
          <a:lstStyle>
            <a:lvl1pPr>
              <a:defRPr/>
            </a:lvl1pPr>
          </a:lstStyle>
          <a:p>
            <a:pPr>
              <a:defRPr/>
            </a:pPr>
            <a:fld id="{CB94DEF0-DA05-4425-A2BF-482AEBAE702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96E3391B-2271-4739-96C2-BD640707EA9B}" type="datetime1">
              <a:rPr lang="en-US"/>
              <a:pPr>
                <a:defRPr/>
              </a:pPr>
              <a:t>3/6/2015</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9" name="Slide Number Placeholder 8"/>
          <p:cNvSpPr>
            <a:spLocks noGrp="1"/>
          </p:cNvSpPr>
          <p:nvPr>
            <p:ph type="sldNum" sz="quarter" idx="12"/>
          </p:nvPr>
        </p:nvSpPr>
        <p:spPr/>
        <p:txBody>
          <a:bodyPr/>
          <a:lstStyle>
            <a:lvl1pPr>
              <a:defRPr/>
            </a:lvl1pPr>
          </a:lstStyle>
          <a:p>
            <a:pPr>
              <a:defRPr/>
            </a:pPr>
            <a:fld id="{1670BD9E-9C2F-4859-A328-3863D0492C2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FE6066D4-55F0-4A7D-A1F6-BF31859F331D}" type="datetime1">
              <a:rPr lang="en-US"/>
              <a:pPr>
                <a:defRPr/>
              </a:pPr>
              <a:t>3/6/2015</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5" name="Slide Number Placeholder 17"/>
          <p:cNvSpPr>
            <a:spLocks noGrp="1"/>
          </p:cNvSpPr>
          <p:nvPr>
            <p:ph type="sldNum" sz="quarter" idx="12"/>
          </p:nvPr>
        </p:nvSpPr>
        <p:spPr/>
        <p:txBody>
          <a:bodyPr/>
          <a:lstStyle>
            <a:lvl1pPr>
              <a:defRPr/>
            </a:lvl1pPr>
          </a:lstStyle>
          <a:p>
            <a:pPr>
              <a:defRPr/>
            </a:pPr>
            <a:fld id="{B7B8AB74-E3F2-4D58-9E3F-416122613FF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FD6ACD1-0E24-4740-B234-19340A39E53B}" type="datetime1">
              <a:rPr lang="en-US"/>
              <a:pPr>
                <a:defRPr/>
              </a:pPr>
              <a:t>3/6/2015</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4" name="Slide Number Placeholder 17"/>
          <p:cNvSpPr>
            <a:spLocks noGrp="1"/>
          </p:cNvSpPr>
          <p:nvPr>
            <p:ph type="sldNum" sz="quarter" idx="12"/>
          </p:nvPr>
        </p:nvSpPr>
        <p:spPr/>
        <p:txBody>
          <a:bodyPr/>
          <a:lstStyle>
            <a:lvl1pPr>
              <a:defRPr/>
            </a:lvl1pPr>
          </a:lstStyle>
          <a:p>
            <a:pPr>
              <a:defRPr/>
            </a:pPr>
            <a:fld id="{C409AFE9-5466-482F-A2EC-E79F899F802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0B5E6B9A-AC3F-4096-B19E-D8D60CC1E6DB}" type="datetime1">
              <a:rPr lang="en-US"/>
              <a:pPr>
                <a:defRPr/>
              </a:pPr>
              <a:t>3/6/2015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DB4F17EE-AF8E-4DC9-BA40-BC855A9469D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C4A750C1-B427-49BD-A9BB-5F083825E5B9}" type="datetime1">
              <a:rPr lang="en-US"/>
              <a:pPr>
                <a:defRPr/>
              </a:pPr>
              <a:t>3/6/2015</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HIVE - A warehouse solution over Map Reduce Framework</a:t>
            </a:r>
          </a:p>
        </p:txBody>
      </p:sp>
      <p:sp>
        <p:nvSpPr>
          <p:cNvPr id="7" name="Slide Number Placeholder 6"/>
          <p:cNvSpPr>
            <a:spLocks noGrp="1"/>
          </p:cNvSpPr>
          <p:nvPr>
            <p:ph type="sldNum" sz="quarter" idx="12"/>
          </p:nvPr>
        </p:nvSpPr>
        <p:spPr/>
        <p:txBody>
          <a:bodyPr/>
          <a:lstStyle>
            <a:lvl1pPr>
              <a:defRPr/>
            </a:lvl1pPr>
          </a:lstStyle>
          <a:p>
            <a:pPr>
              <a:defRPr/>
            </a:pPr>
            <a:fld id="{CDF38488-CAF2-4811-90A7-4EDB1EA7DC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Lst>
              <a:gd name="T0" fmla="*/ 0 w 5760"/>
              <a:gd name="T1" fmla="*/ 1066 h 1331"/>
              <a:gd name="T2" fmla="*/ 0 w 5760"/>
              <a:gd name="T3" fmla="*/ 1331 h 1331"/>
              <a:gd name="T4" fmla="*/ 5760 w 5760"/>
              <a:gd name="T5" fmla="*/ 1331 h 1331"/>
              <a:gd name="T6" fmla="*/ 5760 w 5760"/>
              <a:gd name="T7" fmla="*/ 0 h 1331"/>
              <a:gd name="T8" fmla="*/ 0 w 5760"/>
              <a:gd name="T9" fmla="*/ 1066 h 1331"/>
              <a:gd name="T10" fmla="*/ 0 60000 65536"/>
              <a:gd name="T11" fmla="*/ 0 60000 65536"/>
              <a:gd name="T12" fmla="*/ 0 60000 65536"/>
              <a:gd name="T13" fmla="*/ 0 60000 65536"/>
              <a:gd name="T14" fmla="*/ 0 60000 65536"/>
              <a:gd name="T15" fmla="*/ 0 w 5760"/>
              <a:gd name="T16" fmla="*/ 0 h 1331"/>
              <a:gd name="T17" fmla="*/ 5760 w 5760"/>
              <a:gd name="T18" fmla="*/ 1331 h 1331"/>
            </a:gdLst>
            <a:ahLst/>
            <a:cxnLst>
              <a:cxn ang="T10">
                <a:pos x="T0" y="T1"/>
              </a:cxn>
              <a:cxn ang="T11">
                <a:pos x="T2" y="T3"/>
              </a:cxn>
              <a:cxn ang="T12">
                <a:pos x="T4" y="T5"/>
              </a:cxn>
              <a:cxn ang="T13">
                <a:pos x="T6" y="T7"/>
              </a:cxn>
              <a:cxn ang="T14">
                <a:pos x="T8" y="T9"/>
              </a:cxn>
            </a:cxnLst>
            <a:rect l="T15" t="T16" r="T17" b="T18"/>
            <a:pathLst>
              <a:path w="5760" h="1331">
                <a:moveTo>
                  <a:pt x="0" y="1066"/>
                </a:moveTo>
                <a:lnTo>
                  <a:pt x="0" y="1331"/>
                </a:lnTo>
                <a:lnTo>
                  <a:pt x="5760" y="1331"/>
                </a:lnTo>
                <a:lnTo>
                  <a:pt x="5760" y="0"/>
                </a:lnTo>
                <a:cubicBezTo>
                  <a:pt x="3220" y="1206"/>
                  <a:pt x="2250" y="1146"/>
                  <a:pt x="0" y="1066"/>
                </a:cubicBezTo>
                <a:close/>
              </a:path>
            </a:pathLst>
          </a:custGeom>
          <a:solidFill>
            <a:srgbClr val="7C7C7C">
              <a:alpha val="45097"/>
            </a:srgbClr>
          </a:solidFill>
          <a:ln>
            <a:noFill/>
          </a:ln>
          <a:effectLst>
            <a:outerShdw blurRad="50800" dist="44450" dir="16200000" algn="ctr"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16" name="Freeform 15"/>
          <p:cNvSpPr>
            <a:spLocks/>
          </p:cNvSpPr>
          <p:nvPr/>
        </p:nvSpPr>
        <p:spPr bwMode="auto">
          <a:xfrm>
            <a:off x="7315200" y="0"/>
            <a:ext cx="1828800" cy="6858000"/>
          </a:xfrm>
          <a:custGeom>
            <a:avLst/>
            <a:gdLst>
              <a:gd name="T0" fmla="*/ 1828800 w 1914"/>
              <a:gd name="T1" fmla="*/ 14258 h 4329"/>
              <a:gd name="T2" fmla="*/ 1828800 w 1914"/>
              <a:gd name="T3" fmla="*/ 6858000 h 4329"/>
              <a:gd name="T4" fmla="*/ 194919 w 1914"/>
              <a:gd name="T5" fmla="*/ 6854832 h 4329"/>
              <a:gd name="T6" fmla="*/ 0 w 1914"/>
              <a:gd name="T7" fmla="*/ 0 h 4329"/>
              <a:gd name="T8" fmla="*/ 1828800 w 1914"/>
              <a:gd name="T9" fmla="*/ 14258 h 4329"/>
              <a:gd name="T10" fmla="*/ 0 60000 65536"/>
              <a:gd name="T11" fmla="*/ 0 60000 65536"/>
              <a:gd name="T12" fmla="*/ 0 60000 65536"/>
              <a:gd name="T13" fmla="*/ 0 60000 65536"/>
              <a:gd name="T14" fmla="*/ 0 60000 65536"/>
              <a:gd name="T15" fmla="*/ 0 w 1914"/>
              <a:gd name="T16" fmla="*/ 0 h 4329"/>
              <a:gd name="T17" fmla="*/ 1914 w 1914"/>
              <a:gd name="T18" fmla="*/ 4329 h 4329"/>
            </a:gdLst>
            <a:ahLst/>
            <a:cxnLst>
              <a:cxn ang="T10">
                <a:pos x="T0" y="T1"/>
              </a:cxn>
              <a:cxn ang="T11">
                <a:pos x="T2" y="T3"/>
              </a:cxn>
              <a:cxn ang="T12">
                <a:pos x="T4" y="T5"/>
              </a:cxn>
              <a:cxn ang="T13">
                <a:pos x="T6" y="T7"/>
              </a:cxn>
              <a:cxn ang="T14">
                <a:pos x="T8" y="T9"/>
              </a:cxn>
            </a:cxnLst>
            <a:rect l="T15" t="T16" r="T17" b="T18"/>
            <a:pathLst>
              <a:path w="1914" h="4329">
                <a:moveTo>
                  <a:pt x="1914" y="9"/>
                </a:moveTo>
                <a:lnTo>
                  <a:pt x="1914" y="4329"/>
                </a:lnTo>
                <a:lnTo>
                  <a:pt x="204" y="4327"/>
                </a:lnTo>
                <a:cubicBezTo>
                  <a:pt x="1288" y="3574"/>
                  <a:pt x="2082" y="1734"/>
                  <a:pt x="0" y="0"/>
                </a:cubicBezTo>
                <a:lnTo>
                  <a:pt x="1914" y="9"/>
                </a:lnTo>
                <a:close/>
              </a:path>
            </a:pathLst>
          </a:custGeom>
          <a:solidFill>
            <a:srgbClr val="595959">
              <a:alpha val="39999"/>
            </a:srgbClr>
          </a:solidFill>
          <a:ln>
            <a:noFill/>
          </a:ln>
          <a:effectLst>
            <a:outerShdw blurRad="50800" dist="50800" dir="10800000" algn="ctr" rotWithShape="0">
              <a:srgbClr val="808080">
                <a:alpha val="45000"/>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wrap="square" lIns="91440" tIns="45720" rIns="91440" bIns="0" numCol="1" anchor="b" anchorCtr="0" compatLnSpc="1">
            <a:prstTxWarp prst="textNoShape">
              <a:avLst/>
            </a:prstTxWarp>
          </a:bodyPr>
          <a:lstStyle>
            <a:lvl1pPr>
              <a:defRPr sz="1000">
                <a:solidFill>
                  <a:srgbClr val="9B9A98"/>
                </a:solidFill>
                <a:latin typeface="Arial" charset="0"/>
                <a:ea typeface="ＭＳ Ｐゴシック" pitchFamily="-107" charset="-128"/>
              </a:defRPr>
            </a:lvl1pPr>
          </a:lstStyle>
          <a:p>
            <a:pPr>
              <a:defRPr/>
            </a:pPr>
            <a:fld id="{C79D128D-925C-4BB2-A865-50281DE1692F}" type="datetime1">
              <a:rPr lang="en-US"/>
              <a:pPr>
                <a:defRPr/>
              </a:pPr>
              <a:t>3/6/2015</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wrap="square" lIns="0" tIns="45720" rIns="0" bIns="0" numCol="1" anchor="b" anchorCtr="0" compatLnSpc="1">
            <a:prstTxWarp prst="textNoShape">
              <a:avLst/>
            </a:prstTxWarp>
          </a:bodyPr>
          <a:lstStyle>
            <a:lvl1pPr algn="ctr">
              <a:defRPr sz="1000">
                <a:solidFill>
                  <a:srgbClr val="9B9A98"/>
                </a:solidFill>
                <a:latin typeface="Arial" charset="0"/>
                <a:ea typeface="ＭＳ Ｐゴシック" pitchFamily="-107" charset="-128"/>
              </a:defRPr>
            </a:lvl1pPr>
          </a:lstStyle>
          <a:p>
            <a:pPr>
              <a:defRPr/>
            </a:pPr>
            <a:r>
              <a:rPr lang="en-US"/>
              <a:t>HIVE - A warehouse solution over Map Reduce Framework</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prstTxWarp prst="textNoShape">
              <a:avLst/>
            </a:prstTxWarp>
          </a:bodyPr>
          <a:lstStyle>
            <a:lvl1pPr algn="r">
              <a:defRPr sz="1000">
                <a:solidFill>
                  <a:srgbClr val="9B9A98"/>
                </a:solidFill>
                <a:latin typeface="Arial" charset="0"/>
                <a:ea typeface="ＭＳ Ｐゴシック" pitchFamily="-107" charset="-128"/>
              </a:defRPr>
            </a:lvl1pPr>
          </a:lstStyle>
          <a:p>
            <a:pPr>
              <a:defRPr/>
            </a:pPr>
            <a:fld id="{E070C47C-F01B-470C-85D3-349C3AC45CD1}"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15" r:id="rId1"/>
    <p:sldLayoutId id="2147483709" r:id="rId2"/>
    <p:sldLayoutId id="2147483716" r:id="rId3"/>
    <p:sldLayoutId id="2147483710" r:id="rId4"/>
    <p:sldLayoutId id="2147483717" r:id="rId5"/>
    <p:sldLayoutId id="2147483711" r:id="rId6"/>
    <p:sldLayoutId id="2147483712" r:id="rId7"/>
    <p:sldLayoutId id="2147483718" r:id="rId8"/>
    <p:sldLayoutId id="2147483719" r:id="rId9"/>
    <p:sldLayoutId id="2147483713" r:id="rId10"/>
    <p:sldLayoutId id="2147483714" r:id="rId11"/>
  </p:sldLayoutIdLst>
  <p:hf hdr="0"/>
  <p:txStyles>
    <p:titleStyle>
      <a:lvl1pPr algn="l" rtl="0" eaLnBrk="0" fontAlgn="base" hangingPunct="0">
        <a:spcBef>
          <a:spcPct val="0"/>
        </a:spcBef>
        <a:spcAft>
          <a:spcPct val="0"/>
        </a:spcAft>
        <a:defRPr sz="4600" kern="1200">
          <a:solidFill>
            <a:schemeClr val="tx1"/>
          </a:solidFill>
          <a:latin typeface="+mj-lt"/>
          <a:ea typeface="MS PGothic" pitchFamily="34" charset="-128"/>
          <a:cs typeface="+mj-cs"/>
        </a:defRPr>
      </a:lvl1pPr>
      <a:lvl2pPr algn="l" rtl="0" eaLnBrk="0" fontAlgn="base" hangingPunct="0">
        <a:spcBef>
          <a:spcPct val="0"/>
        </a:spcBef>
        <a:spcAft>
          <a:spcPct val="0"/>
        </a:spcAft>
        <a:defRPr sz="4600">
          <a:solidFill>
            <a:schemeClr val="tx1"/>
          </a:solidFill>
          <a:latin typeface="Franklin Gothic Book" pitchFamily="-107" charset="0"/>
          <a:ea typeface="MS PGothic" pitchFamily="34" charset="-128"/>
        </a:defRPr>
      </a:lvl2pPr>
      <a:lvl3pPr algn="l" rtl="0" eaLnBrk="0" fontAlgn="base" hangingPunct="0">
        <a:spcBef>
          <a:spcPct val="0"/>
        </a:spcBef>
        <a:spcAft>
          <a:spcPct val="0"/>
        </a:spcAft>
        <a:defRPr sz="4600">
          <a:solidFill>
            <a:schemeClr val="tx1"/>
          </a:solidFill>
          <a:latin typeface="Franklin Gothic Book" pitchFamily="-107" charset="0"/>
          <a:ea typeface="MS PGothic" pitchFamily="34" charset="-128"/>
        </a:defRPr>
      </a:lvl3pPr>
      <a:lvl4pPr algn="l" rtl="0" eaLnBrk="0" fontAlgn="base" hangingPunct="0">
        <a:spcBef>
          <a:spcPct val="0"/>
        </a:spcBef>
        <a:spcAft>
          <a:spcPct val="0"/>
        </a:spcAft>
        <a:defRPr sz="4600">
          <a:solidFill>
            <a:schemeClr val="tx1"/>
          </a:solidFill>
          <a:latin typeface="Franklin Gothic Book" pitchFamily="-107" charset="0"/>
          <a:ea typeface="MS PGothic" pitchFamily="34" charset="-128"/>
        </a:defRPr>
      </a:lvl4pPr>
      <a:lvl5pPr algn="l" rtl="0" eaLnBrk="0" fontAlgn="base" hangingPunct="0">
        <a:spcBef>
          <a:spcPct val="0"/>
        </a:spcBef>
        <a:spcAft>
          <a:spcPct val="0"/>
        </a:spcAft>
        <a:defRPr sz="4600">
          <a:solidFill>
            <a:schemeClr val="tx1"/>
          </a:solidFill>
          <a:latin typeface="Franklin Gothic Book" pitchFamily="-107" charset="0"/>
          <a:ea typeface="MS PGothic" pitchFamily="34" charset="-128"/>
        </a:defRPr>
      </a:lvl5pPr>
      <a:lvl6pPr marL="457200" algn="l" rtl="0" fontAlgn="base">
        <a:spcBef>
          <a:spcPct val="0"/>
        </a:spcBef>
        <a:spcAft>
          <a:spcPct val="0"/>
        </a:spcAft>
        <a:defRPr sz="4600">
          <a:solidFill>
            <a:schemeClr val="tx1"/>
          </a:solidFill>
          <a:latin typeface="Franklin Gothic Book" pitchFamily="-107" charset="0"/>
          <a:ea typeface="ＭＳ Ｐゴシック" pitchFamily="-107" charset="-128"/>
        </a:defRPr>
      </a:lvl6pPr>
      <a:lvl7pPr marL="914400" algn="l" rtl="0" fontAlgn="base">
        <a:spcBef>
          <a:spcPct val="0"/>
        </a:spcBef>
        <a:spcAft>
          <a:spcPct val="0"/>
        </a:spcAft>
        <a:defRPr sz="4600">
          <a:solidFill>
            <a:schemeClr val="tx1"/>
          </a:solidFill>
          <a:latin typeface="Franklin Gothic Book" pitchFamily="-107" charset="0"/>
          <a:ea typeface="ＭＳ Ｐゴシック" pitchFamily="-107" charset="-128"/>
        </a:defRPr>
      </a:lvl7pPr>
      <a:lvl8pPr marL="1371600" algn="l" rtl="0" fontAlgn="base">
        <a:spcBef>
          <a:spcPct val="0"/>
        </a:spcBef>
        <a:spcAft>
          <a:spcPct val="0"/>
        </a:spcAft>
        <a:defRPr sz="4600">
          <a:solidFill>
            <a:schemeClr val="tx1"/>
          </a:solidFill>
          <a:latin typeface="Franklin Gothic Book" pitchFamily="-107" charset="0"/>
          <a:ea typeface="ＭＳ Ｐゴシック" pitchFamily="-107" charset="-128"/>
        </a:defRPr>
      </a:lvl8pPr>
      <a:lvl9pPr marL="1828800" algn="l" rtl="0" fontAlgn="base">
        <a:spcBef>
          <a:spcPct val="0"/>
        </a:spcBef>
        <a:spcAft>
          <a:spcPct val="0"/>
        </a:spcAft>
        <a:defRPr sz="4600">
          <a:solidFill>
            <a:schemeClr val="tx1"/>
          </a:solidFill>
          <a:latin typeface="Franklin Gothic Book" pitchFamily="-107" charset="0"/>
          <a:ea typeface="ＭＳ Ｐゴシック" pitchFamily="-107" charset="-128"/>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S PGothic" pitchFamily="34" charset="-128"/>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S PGothic" pitchFamily="34" charset="-128"/>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S PGothic" pitchFamily="34" charset="-128"/>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S PGothic" pitchFamily="34" charset="-128"/>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S PGothic" pitchFamily="34" charset="-128"/>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 TargetMode="Externa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552" y="2133600"/>
            <a:ext cx="6480048" cy="23012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smtClean="0">
                <a:ea typeface="+mj-ea"/>
              </a:rPr>
              <a:t>HIVE</a:t>
            </a:r>
            <a:endParaRPr>
              <a:ea typeface="+mj-ea"/>
            </a:endParaRPr>
          </a:p>
        </p:txBody>
      </p:sp>
      <p:sp>
        <p:nvSpPr>
          <p:cNvPr id="7171" name="Subtitle 2"/>
          <p:cNvSpPr>
            <a:spLocks noGrp="1"/>
          </p:cNvSpPr>
          <p:nvPr>
            <p:ph type="subTitle" idx="1"/>
          </p:nvPr>
        </p:nvSpPr>
        <p:spPr>
          <a:xfrm>
            <a:off x="457200" y="3429000"/>
            <a:ext cx="6251575" cy="685800"/>
          </a:xfrm>
        </p:spPr>
        <p:txBody>
          <a:bodyPr>
            <a:normAutofit fontScale="62500" lnSpcReduction="20000"/>
          </a:bodyPr>
          <a:lstStyle/>
          <a:p>
            <a:pPr algn="ctr" eaLnBrk="1" hangingPunct="1">
              <a:defRPr/>
            </a:pPr>
            <a:r>
              <a:rPr lang="en-US" sz="2400" smtClean="0"/>
              <a:t> A warehouse solution </a:t>
            </a:r>
          </a:p>
          <a:p>
            <a:pPr algn="ctr" eaLnBrk="1" hangingPunct="1">
              <a:defRPr/>
            </a:pPr>
            <a:r>
              <a:rPr lang="en-US" sz="2400" smtClean="0"/>
              <a:t>over </a:t>
            </a:r>
          </a:p>
          <a:p>
            <a:pPr algn="ctr" eaLnBrk="1" hangingPunct="1">
              <a:defRPr/>
            </a:pPr>
            <a:r>
              <a:rPr lang="en-US" sz="2400" smtClean="0"/>
              <a:t>map-reduce framework</a:t>
            </a:r>
          </a:p>
        </p:txBody>
      </p:sp>
      <p:sp>
        <p:nvSpPr>
          <p:cNvPr id="7172" name="Rectangle 3"/>
          <p:cNvSpPr>
            <a:spLocks noChangeArrowheads="1"/>
          </p:cNvSpPr>
          <p:nvPr/>
        </p:nvSpPr>
        <p:spPr bwMode="auto">
          <a:xfrm>
            <a:off x="0" y="5486400"/>
            <a:ext cx="7467600" cy="461963"/>
          </a:xfrm>
          <a:prstGeom prst="rect">
            <a:avLst/>
          </a:prstGeom>
          <a:noFill/>
          <a:ln w="9525">
            <a:noFill/>
            <a:miter lim="800000"/>
            <a:headEnd/>
            <a:tailEnd/>
          </a:ln>
        </p:spPr>
        <p:txBody>
          <a:bodyPr>
            <a:spAutoFit/>
          </a:bodyPr>
          <a:lstStyle/>
          <a:p>
            <a:pPr algn="ctr"/>
            <a:r>
              <a:rPr lang="en-US" sz="1200"/>
              <a:t>Ashish Thusoo, Joydeep Sen Sarma, Namit Jain, Zheng Shao,</a:t>
            </a:r>
          </a:p>
          <a:p>
            <a:pPr algn="ctr"/>
            <a:r>
              <a:rPr lang="en-US" sz="1200"/>
              <a:t>Prasad Chakka, Suresh Anthony, Hao Liu, Pete Wyckoff and Raghotham Murthy</a:t>
            </a:r>
          </a:p>
        </p:txBody>
      </p:sp>
      <p:sp>
        <p:nvSpPr>
          <p:cNvPr id="7173" name="TextBox 4"/>
          <p:cNvSpPr txBox="1">
            <a:spLocks noChangeArrowheads="1"/>
          </p:cNvSpPr>
          <p:nvPr/>
        </p:nvSpPr>
        <p:spPr bwMode="auto">
          <a:xfrm>
            <a:off x="2286000" y="4724400"/>
            <a:ext cx="2514600" cy="369888"/>
          </a:xfrm>
          <a:prstGeom prst="rect">
            <a:avLst/>
          </a:prstGeom>
          <a:noFill/>
          <a:ln w="9525">
            <a:noFill/>
            <a:miter lim="800000"/>
            <a:headEnd/>
            <a:tailEnd/>
          </a:ln>
        </p:spPr>
        <p:txBody>
          <a:bodyPr>
            <a:spAutoFit/>
          </a:bodyPr>
          <a:lstStyle/>
          <a:p>
            <a:pPr algn="ctr"/>
            <a:r>
              <a:rPr lang="en-US"/>
              <a:t>Dony Ang</a:t>
            </a:r>
          </a:p>
        </p:txBody>
      </p:sp>
      <p:sp>
        <p:nvSpPr>
          <p:cNvPr id="7174" name="Date Placeholder 5"/>
          <p:cNvSpPr>
            <a:spLocks noGrp="1"/>
          </p:cNvSpPr>
          <p:nvPr>
            <p:ph type="dt" sz="quarter" idx="10"/>
          </p:nvPr>
        </p:nvSpPr>
        <p:spPr bwMode="auto">
          <a:noFill/>
          <a:ln>
            <a:miter lim="800000"/>
            <a:headEnd/>
            <a:tailEnd/>
          </a:ln>
        </p:spPr>
        <p:txBody>
          <a:bodyPr/>
          <a:lstStyle/>
          <a:p>
            <a:fld id="{F61BF3F5-C1CB-48E5-9BD8-21FA8EA27401}" type="datetime1">
              <a:rPr lang="en-US" smtClean="0">
                <a:ea typeface="MS PGothic" pitchFamily="34" charset="-128"/>
              </a:rPr>
              <a:pPr/>
              <a:t>3/6/2015</a:t>
            </a:fld>
            <a:endParaRPr lang="en-US" smtClean="0">
              <a:ea typeface="MS PGothic" pitchFamily="34" charset="-128"/>
            </a:endParaRPr>
          </a:p>
        </p:txBody>
      </p:sp>
      <p:sp>
        <p:nvSpPr>
          <p:cNvPr id="7175" name="Slide Number Placeholder 6"/>
          <p:cNvSpPr>
            <a:spLocks noGrp="1"/>
          </p:cNvSpPr>
          <p:nvPr>
            <p:ph type="sldNum" sz="quarter" idx="12"/>
          </p:nvPr>
        </p:nvSpPr>
        <p:spPr bwMode="auto">
          <a:noFill/>
          <a:ln>
            <a:miter lim="800000"/>
            <a:headEnd/>
            <a:tailEnd/>
          </a:ln>
        </p:spPr>
        <p:txBody>
          <a:bodyPr/>
          <a:lstStyle/>
          <a:p>
            <a:fld id="{957EC1FC-AA14-4903-823B-00B19E43C5A8}" type="slidenum">
              <a:rPr lang="en-US" smtClean="0">
                <a:ea typeface="MS PGothic" pitchFamily="34" charset="-128"/>
              </a:rPr>
              <a:pPr/>
              <a:t>1</a:t>
            </a:fld>
            <a:endParaRPr lang="en-US" smtClean="0">
              <a:ea typeface="MS PGothic" pitchFamily="34" charset="-128"/>
            </a:endParaRPr>
          </a:p>
        </p:txBody>
      </p:sp>
      <p:sp>
        <p:nvSpPr>
          <p:cNvPr id="7176" name="Footer Placeholder 7"/>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57200" y="128588"/>
            <a:ext cx="8226425" cy="1431925"/>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Type System</a:t>
            </a:r>
          </a:p>
        </p:txBody>
      </p:sp>
      <p:sp>
        <p:nvSpPr>
          <p:cNvPr id="16387" name="Rectangle 2"/>
          <p:cNvSpPr>
            <a:spLocks noGrp="1" noChangeArrowheads="1"/>
          </p:cNvSpPr>
          <p:nvPr>
            <p:ph type="body" idx="1"/>
          </p:nvPr>
        </p:nvSpPr>
        <p:spPr>
          <a:xfrm>
            <a:off x="457200" y="1233488"/>
            <a:ext cx="8226425" cy="4776787"/>
          </a:xfrm>
        </p:spPr>
        <p:txBody>
          <a:bodyPr/>
          <a:lstStyle/>
          <a:p>
            <a:pPr marL="303213" indent="-303213">
              <a:buSzPct val="93000"/>
              <a:buFont typeface="Wingdings 2" pitchFamily="18" charset="2"/>
              <a:buBlip>
                <a:blip r:embed="rId3"/>
              </a:buBlip>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Primitive types</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Integers:</a:t>
            </a:r>
            <a:r>
              <a:rPr lang="en-US" sz="1800" smtClean="0"/>
              <a:t>TINYINT, SMALLINT, INT, BIGINT.</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Boolean: </a:t>
            </a:r>
            <a:r>
              <a:rPr lang="en-US" sz="1800" smtClean="0"/>
              <a:t>BOOLEAN.</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Floating point numbers: </a:t>
            </a:r>
            <a:r>
              <a:rPr lang="en-US" sz="1800" smtClean="0"/>
              <a:t>FLOAT, DOUBLE .</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String: </a:t>
            </a:r>
            <a:r>
              <a:rPr lang="en-US" sz="1800" smtClean="0"/>
              <a:t>STRING.</a:t>
            </a:r>
          </a:p>
          <a:p>
            <a:pPr marL="303213" indent="-303213">
              <a:buSzPct val="93000"/>
              <a:buFont typeface="Wingdings 2" pitchFamily="18" charset="2"/>
              <a:buBlip>
                <a:blip r:embed="rId3"/>
              </a:buBlip>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Complex types</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Structs: </a:t>
            </a:r>
            <a:r>
              <a:rPr lang="en-US" sz="1800" smtClean="0"/>
              <a:t>{a INT; b INT}.</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Maps:  </a:t>
            </a:r>
            <a:r>
              <a:rPr lang="en-US" sz="1800" smtClean="0"/>
              <a:t>M['group'].</a:t>
            </a:r>
          </a:p>
          <a:p>
            <a:pPr marL="1330325" lvl="1" indent="-508000">
              <a:buFont typeface="Times New Roman" pitchFamily="18" charset="0"/>
              <a:buChar char="–"/>
              <a:tabLst>
                <a:tab pos="303213" algn="l"/>
                <a:tab pos="404813" algn="l"/>
                <a:tab pos="815975" algn="l"/>
                <a:tab pos="1228725" algn="l"/>
                <a:tab pos="1639888" algn="l"/>
                <a:tab pos="2051050" algn="l"/>
                <a:tab pos="2462213" algn="l"/>
                <a:tab pos="2873375" algn="l"/>
                <a:tab pos="3286125" algn="l"/>
                <a:tab pos="3697288" algn="l"/>
                <a:tab pos="4108450" algn="l"/>
                <a:tab pos="4519613" algn="l"/>
                <a:tab pos="4930775" algn="l"/>
                <a:tab pos="5343525" algn="l"/>
                <a:tab pos="5754688" algn="l"/>
                <a:tab pos="6165850" algn="l"/>
                <a:tab pos="6577013" algn="l"/>
                <a:tab pos="6988175" algn="l"/>
                <a:tab pos="7400925" algn="l"/>
                <a:tab pos="7812088" algn="l"/>
                <a:tab pos="8223250" algn="l"/>
              </a:tabLst>
            </a:pPr>
            <a:r>
              <a:rPr lang="en-US" smtClean="0"/>
              <a:t>Arrays: </a:t>
            </a:r>
            <a:r>
              <a:rPr lang="en-US" sz="1800" smtClean="0"/>
              <a:t> ['a', 'b', 'c'], A[1] returns 'b'.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Examples – DDL Operations</a:t>
            </a:r>
          </a:p>
        </p:txBody>
      </p:sp>
      <p:sp>
        <p:nvSpPr>
          <p:cNvPr id="17411" name="Rectangle 2"/>
          <p:cNvSpPr>
            <a:spLocks noGrp="1" noChangeArrowheads="1"/>
          </p:cNvSpPr>
          <p:nvPr>
            <p:ph type="body" idx="1"/>
          </p:nvPr>
        </p:nvSpPr>
        <p:spPr>
          <a:xfrm>
            <a:off x="457200" y="1144588"/>
            <a:ext cx="8231188" cy="5356225"/>
          </a:xfrm>
        </p:spPr>
        <p:txBody>
          <a:bodyPr/>
          <a:lstStyle/>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CREATE TABLE</a:t>
            </a:r>
            <a:r>
              <a:rPr lang="en-US" smtClean="0"/>
              <a:t> sample (foo INT, bar STRING) </a:t>
            </a:r>
            <a:r>
              <a:rPr lang="en-US" b="1" smtClean="0"/>
              <a:t>PARTITIONED BY </a:t>
            </a:r>
            <a:r>
              <a:rPr lang="en-US" smtClean="0"/>
              <a:t>(ds STRING); </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SHOW TABLES</a:t>
            </a:r>
            <a:r>
              <a:rPr lang="en-US" smtClean="0"/>
              <a:t> '.*s';</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DESCRIBE</a:t>
            </a:r>
            <a:r>
              <a:rPr lang="en-US" smtClean="0"/>
              <a:t> sample;</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ALTER TABLE </a:t>
            </a:r>
            <a:r>
              <a:rPr lang="en-US" smtClean="0"/>
              <a:t>sample </a:t>
            </a:r>
            <a:r>
              <a:rPr lang="en-US" b="1" smtClean="0"/>
              <a:t>ADD COLUMNS</a:t>
            </a:r>
            <a:r>
              <a:rPr lang="en-US" smtClean="0"/>
              <a:t> (new_col INT);</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b="1" smtClean="0"/>
              <a:t>DROP TABLE</a:t>
            </a:r>
            <a:r>
              <a:rPr lang="en-US" smtClean="0"/>
              <a:t> sample;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Examples – DML Operations</a:t>
            </a:r>
          </a:p>
        </p:txBody>
      </p:sp>
      <p:sp>
        <p:nvSpPr>
          <p:cNvPr id="18435" name="Rectangle 2"/>
          <p:cNvSpPr>
            <a:spLocks noGrp="1" noChangeArrowheads="1"/>
          </p:cNvSpPr>
          <p:nvPr>
            <p:ph type="body" idx="1"/>
          </p:nvPr>
        </p:nvSpPr>
        <p:spPr>
          <a:xfrm>
            <a:off x="457200" y="1600200"/>
            <a:ext cx="8231188" cy="5356225"/>
          </a:xfrm>
        </p:spPr>
        <p:txBody>
          <a:bodyPr/>
          <a:lstStyle/>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LOAD DATA LOCAL INPATH </a:t>
            </a:r>
            <a:r>
              <a:rPr lang="en-US" sz="2900" smtClean="0"/>
              <a:t>'./sample.txt' </a:t>
            </a:r>
            <a:r>
              <a:rPr lang="en-US" sz="2900" b="1" smtClean="0"/>
              <a:t>OVERWRITE INTO TABLE</a:t>
            </a:r>
            <a:r>
              <a:rPr lang="en-US" sz="2900" smtClean="0"/>
              <a:t> sample </a:t>
            </a:r>
            <a:r>
              <a:rPr lang="en-US" sz="2900" b="1" smtClean="0"/>
              <a:t>PARTITION</a:t>
            </a:r>
            <a:r>
              <a:rPr lang="en-US" sz="2900" smtClean="0"/>
              <a:t> (ds='2012-02-24');</a:t>
            </a:r>
            <a:br>
              <a:rPr lang="en-US" sz="2900" smtClean="0"/>
            </a:br>
            <a:endParaRPr lang="en-US" sz="2900" smtClean="0"/>
          </a:p>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LOAD DATA INPATH</a:t>
            </a:r>
            <a:r>
              <a:rPr lang="en-US" sz="2900" smtClean="0"/>
              <a:t> '/user/falvariz/hive/sample.txt' </a:t>
            </a:r>
            <a:r>
              <a:rPr lang="en-US" sz="2900" b="1" smtClean="0"/>
              <a:t>OVERWRITE INTO TABLE</a:t>
            </a:r>
            <a:r>
              <a:rPr lang="en-US" sz="2900" smtClean="0"/>
              <a:t> sample </a:t>
            </a:r>
            <a:r>
              <a:rPr lang="en-US" sz="2900" b="1" smtClean="0"/>
              <a:t>PARTITION </a:t>
            </a:r>
            <a:r>
              <a:rPr lang="en-US" sz="2900" smtClean="0"/>
              <a:t>(ds='2012-02-24');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SELECTS and FILTERS</a:t>
            </a:r>
          </a:p>
        </p:txBody>
      </p:sp>
      <p:sp>
        <p:nvSpPr>
          <p:cNvPr id="19459" name="Rectangle 2"/>
          <p:cNvSpPr>
            <a:spLocks noGrp="1" noChangeArrowheads="1"/>
          </p:cNvSpPr>
          <p:nvPr>
            <p:ph type="body" idx="1"/>
          </p:nvPr>
        </p:nvSpPr>
        <p:spPr>
          <a:xfrm>
            <a:off x="457200" y="1233488"/>
            <a:ext cx="8231188" cy="5357812"/>
          </a:xfrm>
        </p:spPr>
        <p:txBody>
          <a:bodyPr/>
          <a:lstStyle/>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SELECT</a:t>
            </a:r>
            <a:r>
              <a:rPr lang="en-US" sz="2900" smtClean="0"/>
              <a:t> foo </a:t>
            </a:r>
            <a:r>
              <a:rPr lang="en-US" sz="2900" b="1" smtClean="0"/>
              <a:t>FROM</a:t>
            </a:r>
            <a:r>
              <a:rPr lang="en-US" sz="2900" smtClean="0"/>
              <a:t> sample  </a:t>
            </a:r>
            <a:r>
              <a:rPr lang="en-US" sz="2900" b="1" smtClean="0"/>
              <a:t>WHERE</a:t>
            </a:r>
            <a:r>
              <a:rPr lang="en-US" sz="2900" smtClean="0"/>
              <a:t> ds='2012-02-24';</a:t>
            </a:r>
            <a:br>
              <a:rPr lang="en-US" sz="2900" smtClean="0"/>
            </a:br>
            <a:endParaRPr lang="en-US" sz="2900" smtClean="0"/>
          </a:p>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INSERT OVERWRITE DIRECTORY </a:t>
            </a:r>
            <a:r>
              <a:rPr lang="en-US" sz="2900" smtClean="0"/>
              <a:t>'/tmp/hdfs_out' </a:t>
            </a:r>
            <a:r>
              <a:rPr lang="en-US" sz="2900" b="1" smtClean="0"/>
              <a:t>SELECT</a:t>
            </a:r>
            <a:r>
              <a:rPr lang="en-US" sz="2900" smtClean="0"/>
              <a:t> * </a:t>
            </a:r>
            <a:r>
              <a:rPr lang="en-US" sz="2900" b="1" smtClean="0"/>
              <a:t>FROM </a:t>
            </a:r>
            <a:r>
              <a:rPr lang="en-US" sz="2900" smtClean="0"/>
              <a:t>sample </a:t>
            </a:r>
            <a:r>
              <a:rPr lang="en-US" sz="2900" b="1" smtClean="0"/>
              <a:t>WHERE</a:t>
            </a:r>
            <a:r>
              <a:rPr lang="en-US" sz="2900" smtClean="0"/>
              <a:t> ds='2012-02-24';</a:t>
            </a:r>
            <a:br>
              <a:rPr lang="en-US" sz="2900" smtClean="0"/>
            </a:br>
            <a:endParaRPr lang="en-US" sz="2900" smtClean="0"/>
          </a:p>
          <a:p>
            <a:pPr marL="330200" indent="-330200">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INSERT OVERWRITE LOCAL DIRECTORY</a:t>
            </a:r>
            <a:r>
              <a:rPr lang="en-US" sz="2900" smtClean="0"/>
              <a:t> '/tmp/hive-sample-out' </a:t>
            </a:r>
            <a:r>
              <a:rPr lang="en-US" sz="2900" b="1" smtClean="0"/>
              <a:t>SELECT</a:t>
            </a:r>
            <a:r>
              <a:rPr lang="en-US" sz="2900" smtClean="0"/>
              <a:t> * </a:t>
            </a:r>
            <a:r>
              <a:rPr lang="en-US" sz="2900" b="1" smtClean="0"/>
              <a:t>FROM</a:t>
            </a:r>
            <a:r>
              <a:rPr lang="en-US" sz="2900" smtClean="0"/>
              <a:t> sample;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hiveQL</a:t>
            </a:r>
          </a:p>
        </p:txBody>
      </p:sp>
      <p:sp>
        <p:nvSpPr>
          <p:cNvPr id="20483" name="Content Placeholder 2"/>
          <p:cNvSpPr>
            <a:spLocks noGrp="1"/>
          </p:cNvSpPr>
          <p:nvPr>
            <p:ph idx="1"/>
          </p:nvPr>
        </p:nvSpPr>
        <p:spPr/>
        <p:txBody>
          <a:bodyPr/>
          <a:lstStyle/>
          <a:p>
            <a:pPr eaLnBrk="1" hangingPunct="1">
              <a:lnSpc>
                <a:spcPct val="80000"/>
              </a:lnSpc>
            </a:pPr>
            <a:r>
              <a:rPr lang="en-US" sz="2300" smtClean="0"/>
              <a:t>Support SQL-like query language called HiveQL for select,join, aggregate, union all and sub-query in the from clause</a:t>
            </a:r>
          </a:p>
          <a:p>
            <a:pPr eaLnBrk="1" hangingPunct="1">
              <a:lnSpc>
                <a:spcPct val="80000"/>
              </a:lnSpc>
            </a:pPr>
            <a:endParaRPr lang="en-US" sz="2300" smtClean="0"/>
          </a:p>
          <a:p>
            <a:pPr eaLnBrk="1" hangingPunct="1">
              <a:lnSpc>
                <a:spcPct val="80000"/>
              </a:lnSpc>
            </a:pPr>
            <a:r>
              <a:rPr lang="en-US" sz="2300" smtClean="0"/>
              <a:t>Support DDL stmt such as CREATE table with serialization format, partitioning and bucketing columns</a:t>
            </a:r>
          </a:p>
          <a:p>
            <a:pPr eaLnBrk="1" hangingPunct="1">
              <a:lnSpc>
                <a:spcPct val="80000"/>
              </a:lnSpc>
            </a:pPr>
            <a:endParaRPr lang="en-US" sz="2300" smtClean="0"/>
          </a:p>
          <a:p>
            <a:pPr eaLnBrk="1" hangingPunct="1">
              <a:lnSpc>
                <a:spcPct val="80000"/>
              </a:lnSpc>
            </a:pPr>
            <a:r>
              <a:rPr lang="en-US" sz="2300" smtClean="0"/>
              <a:t>Command to load data from external sources and INSERT into HIVE tables.</a:t>
            </a:r>
          </a:p>
          <a:p>
            <a:pPr lvl="2" eaLnBrk="1" hangingPunct="1">
              <a:lnSpc>
                <a:spcPct val="80000"/>
              </a:lnSpc>
              <a:buFont typeface="Arial" charset="0"/>
              <a:buNone/>
            </a:pPr>
            <a:r>
              <a:rPr lang="en-US" sz="1100" smtClean="0"/>
              <a:t>LOAD DATA LOCAL INPATH ‘/logs/status_updates’ </a:t>
            </a:r>
          </a:p>
          <a:p>
            <a:pPr lvl="2" eaLnBrk="1" hangingPunct="1">
              <a:lnSpc>
                <a:spcPct val="80000"/>
              </a:lnSpc>
              <a:buFont typeface="Arial" charset="0"/>
              <a:buNone/>
            </a:pPr>
            <a:r>
              <a:rPr lang="en-US" sz="1100" smtClean="0"/>
              <a:t>INTO TABLE status_updates PARTITION (ds=‘2009-03-20’)</a:t>
            </a:r>
          </a:p>
          <a:p>
            <a:pPr lvl="2" eaLnBrk="1" hangingPunct="1">
              <a:lnSpc>
                <a:spcPct val="80000"/>
              </a:lnSpc>
              <a:buFont typeface="Arial" charset="0"/>
              <a:buNone/>
            </a:pPr>
            <a:endParaRPr lang="en-US" sz="1200" smtClean="0"/>
          </a:p>
          <a:p>
            <a:pPr eaLnBrk="1" hangingPunct="1">
              <a:lnSpc>
                <a:spcPct val="80000"/>
              </a:lnSpc>
            </a:pPr>
            <a:r>
              <a:rPr lang="en-US" sz="2300" smtClean="0"/>
              <a:t>DO NOT support UPDATE and DELETE</a:t>
            </a:r>
          </a:p>
        </p:txBody>
      </p:sp>
      <p:sp>
        <p:nvSpPr>
          <p:cNvPr id="20484" name="Date Placeholder 3"/>
          <p:cNvSpPr>
            <a:spLocks noGrp="1"/>
          </p:cNvSpPr>
          <p:nvPr>
            <p:ph type="dt" sz="quarter" idx="10"/>
          </p:nvPr>
        </p:nvSpPr>
        <p:spPr bwMode="auto">
          <a:noFill/>
          <a:ln>
            <a:miter lim="800000"/>
            <a:headEnd/>
            <a:tailEnd/>
          </a:ln>
        </p:spPr>
        <p:txBody>
          <a:bodyPr/>
          <a:lstStyle/>
          <a:p>
            <a:fld id="{501F2270-E73E-40A6-ACC0-C9CF0852B58E}" type="datetime1">
              <a:rPr lang="en-US" smtClean="0">
                <a:ea typeface="MS PGothic" pitchFamily="34" charset="-128"/>
              </a:rPr>
              <a:pPr/>
              <a:t>3/6/2015</a:t>
            </a:fld>
            <a:endParaRPr lang="en-US" smtClean="0">
              <a:ea typeface="MS PGothic" pitchFamily="34" charset="-128"/>
            </a:endParaRPr>
          </a:p>
        </p:txBody>
      </p:sp>
      <p:sp>
        <p:nvSpPr>
          <p:cNvPr id="20485" name="Slide Number Placeholder 4"/>
          <p:cNvSpPr>
            <a:spLocks noGrp="1"/>
          </p:cNvSpPr>
          <p:nvPr>
            <p:ph type="sldNum" sz="quarter" idx="12"/>
          </p:nvPr>
        </p:nvSpPr>
        <p:spPr bwMode="auto">
          <a:noFill/>
          <a:ln>
            <a:miter lim="800000"/>
            <a:headEnd/>
            <a:tailEnd/>
          </a:ln>
        </p:spPr>
        <p:txBody>
          <a:bodyPr/>
          <a:lstStyle/>
          <a:p>
            <a:fld id="{AE5D198F-0A59-4FDB-BE5D-C4DBEF5B8F24}" type="slidenum">
              <a:rPr lang="en-US" smtClean="0">
                <a:ea typeface="MS PGothic" pitchFamily="34" charset="-128"/>
              </a:rPr>
              <a:pPr/>
              <a:t>14</a:t>
            </a:fld>
            <a:endParaRPr lang="en-US" smtClean="0">
              <a:ea typeface="MS PGothic" pitchFamily="34" charset="-128"/>
            </a:endParaRPr>
          </a:p>
        </p:txBody>
      </p:sp>
      <p:sp>
        <p:nvSpPr>
          <p:cNvPr id="20486"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hiveQL cont.</a:t>
            </a:r>
          </a:p>
        </p:txBody>
      </p:sp>
      <p:sp>
        <p:nvSpPr>
          <p:cNvPr id="21507" name="Content Placeholder 2"/>
          <p:cNvSpPr>
            <a:spLocks noGrp="1"/>
          </p:cNvSpPr>
          <p:nvPr>
            <p:ph idx="1"/>
          </p:nvPr>
        </p:nvSpPr>
        <p:spPr>
          <a:xfrm>
            <a:off x="457200" y="1600200"/>
            <a:ext cx="8305800" cy="4525963"/>
          </a:xfrm>
        </p:spPr>
        <p:txBody>
          <a:bodyPr/>
          <a:lstStyle/>
          <a:p>
            <a:pPr eaLnBrk="1" hangingPunct="1">
              <a:lnSpc>
                <a:spcPct val="80000"/>
              </a:lnSpc>
            </a:pPr>
            <a:r>
              <a:rPr lang="en-US" sz="2800" smtClean="0"/>
              <a:t>Support  multi-table INSERT</a:t>
            </a:r>
          </a:p>
          <a:p>
            <a:pPr eaLnBrk="1" hangingPunct="1">
              <a:lnSpc>
                <a:spcPct val="80000"/>
              </a:lnSpc>
            </a:pPr>
            <a:endParaRPr lang="en-US" sz="2800" smtClean="0"/>
          </a:p>
          <a:p>
            <a:pPr lvl="1" eaLnBrk="1" hangingPunct="1">
              <a:lnSpc>
                <a:spcPct val="80000"/>
              </a:lnSpc>
              <a:buFont typeface="Wingdings 2" pitchFamily="18" charset="2"/>
              <a:buNone/>
            </a:pPr>
            <a:r>
              <a:rPr lang="en-US" sz="1500" smtClean="0"/>
              <a:t>FROM (SELECT a.status, b.schoold, b.gender</a:t>
            </a:r>
          </a:p>
          <a:p>
            <a:pPr lvl="1" eaLnBrk="1" hangingPunct="1">
              <a:lnSpc>
                <a:spcPct val="80000"/>
              </a:lnSpc>
              <a:buFont typeface="Wingdings 2" pitchFamily="18" charset="2"/>
              <a:buNone/>
            </a:pPr>
            <a:r>
              <a:rPr lang="en-US" sz="1500" smtClean="0"/>
              <a:t>		        FROM status_updates a JOIN profiles b</a:t>
            </a:r>
          </a:p>
          <a:p>
            <a:pPr lvl="1" eaLnBrk="1" hangingPunct="1">
              <a:lnSpc>
                <a:spcPct val="80000"/>
              </a:lnSpc>
              <a:buFont typeface="Wingdings 2" pitchFamily="18" charset="2"/>
              <a:buNone/>
            </a:pPr>
            <a:r>
              <a:rPr lang="en-US" sz="1500" smtClean="0"/>
              <a:t>		             ON (a..userid = b.userid)</a:t>
            </a:r>
          </a:p>
          <a:p>
            <a:pPr lvl="1" eaLnBrk="1" hangingPunct="1">
              <a:lnSpc>
                <a:spcPct val="80000"/>
              </a:lnSpc>
              <a:buFont typeface="Wingdings 2" pitchFamily="18" charset="2"/>
              <a:buNone/>
            </a:pPr>
            <a:r>
              <a:rPr lang="en-US" sz="1500" smtClean="0"/>
              <a:t>			     and a.ds=‘2009-03-20’)</a:t>
            </a:r>
          </a:p>
          <a:p>
            <a:pPr lvl="1" eaLnBrk="1" hangingPunct="1">
              <a:lnSpc>
                <a:spcPct val="80000"/>
              </a:lnSpc>
              <a:buFont typeface="Wingdings 2" pitchFamily="18" charset="2"/>
              <a:buNone/>
            </a:pPr>
            <a:r>
              <a:rPr lang="en-US" sz="1500" smtClean="0"/>
              <a:t>		) subq1</a:t>
            </a:r>
          </a:p>
          <a:p>
            <a:pPr lvl="1" eaLnBrk="1" hangingPunct="1">
              <a:lnSpc>
                <a:spcPct val="80000"/>
              </a:lnSpc>
              <a:buFont typeface="Wingdings 2" pitchFamily="18" charset="2"/>
              <a:buNone/>
            </a:pPr>
            <a:r>
              <a:rPr lang="en-US" sz="1500" smtClean="0"/>
              <a:t>INSERT OVERWRITE TABLE gender_summary PARTITION (ds=‘2009-03-20’)</a:t>
            </a:r>
          </a:p>
          <a:p>
            <a:pPr lvl="1" eaLnBrk="1" hangingPunct="1">
              <a:lnSpc>
                <a:spcPct val="80000"/>
              </a:lnSpc>
              <a:buFont typeface="Wingdings 2" pitchFamily="18" charset="2"/>
              <a:buNone/>
            </a:pPr>
            <a:r>
              <a:rPr lang="en-US" sz="1500" smtClean="0"/>
              <a:t>	SELECT subq1.gender,COUNT(1) GROUP BY subq1.gender</a:t>
            </a:r>
          </a:p>
          <a:p>
            <a:pPr lvl="1" eaLnBrk="1" hangingPunct="1">
              <a:lnSpc>
                <a:spcPct val="80000"/>
              </a:lnSpc>
              <a:buFont typeface="Wingdings 2" pitchFamily="18" charset="2"/>
              <a:buNone/>
            </a:pPr>
            <a:r>
              <a:rPr lang="en-US" sz="1500" smtClean="0"/>
              <a:t>INSERT OVERWRITE TABLE school_summary PARTITION (ds=‘009-03-20’)</a:t>
            </a:r>
          </a:p>
          <a:p>
            <a:pPr lvl="1" eaLnBrk="1" hangingPunct="1">
              <a:lnSpc>
                <a:spcPct val="80000"/>
              </a:lnSpc>
              <a:buFont typeface="Wingdings 2" pitchFamily="18" charset="2"/>
              <a:buNone/>
            </a:pPr>
            <a:r>
              <a:rPr lang="en-US" sz="1500" smtClean="0"/>
              <a:t>	SELECT subq.school, COUNT(1) GROUP BY subq1.school</a:t>
            </a:r>
          </a:p>
          <a:p>
            <a:pPr lvl="1" eaLnBrk="1" hangingPunct="1">
              <a:lnSpc>
                <a:spcPct val="80000"/>
              </a:lnSpc>
              <a:buFont typeface="Wingdings 2" pitchFamily="18" charset="2"/>
              <a:buNone/>
            </a:pPr>
            <a:r>
              <a:rPr lang="en-US" sz="1500" smtClean="0"/>
              <a:t> </a:t>
            </a:r>
          </a:p>
          <a:p>
            <a:pPr eaLnBrk="1" hangingPunct="1">
              <a:lnSpc>
                <a:spcPct val="80000"/>
              </a:lnSpc>
            </a:pPr>
            <a:r>
              <a:rPr lang="en-US" sz="2800" smtClean="0"/>
              <a:t>Also support User-defined column transformation (UDF) and aggregation (UDAF) function written in Java</a:t>
            </a:r>
          </a:p>
        </p:txBody>
      </p:sp>
      <p:sp>
        <p:nvSpPr>
          <p:cNvPr id="21508" name="Date Placeholder 3"/>
          <p:cNvSpPr>
            <a:spLocks noGrp="1"/>
          </p:cNvSpPr>
          <p:nvPr>
            <p:ph type="dt" sz="quarter" idx="10"/>
          </p:nvPr>
        </p:nvSpPr>
        <p:spPr bwMode="auto">
          <a:noFill/>
          <a:ln>
            <a:miter lim="800000"/>
            <a:headEnd/>
            <a:tailEnd/>
          </a:ln>
        </p:spPr>
        <p:txBody>
          <a:bodyPr/>
          <a:lstStyle/>
          <a:p>
            <a:fld id="{64133586-8C70-4C13-8CC9-EB1CCC601F51}" type="datetime1">
              <a:rPr lang="en-US" smtClean="0">
                <a:ea typeface="MS PGothic" pitchFamily="34" charset="-128"/>
              </a:rPr>
              <a:pPr/>
              <a:t>3/6/2015</a:t>
            </a:fld>
            <a:endParaRPr lang="en-US" smtClean="0">
              <a:ea typeface="MS PGothic" pitchFamily="34" charset="-128"/>
            </a:endParaRPr>
          </a:p>
        </p:txBody>
      </p:sp>
      <p:sp>
        <p:nvSpPr>
          <p:cNvPr id="21509" name="Slide Number Placeholder 4"/>
          <p:cNvSpPr>
            <a:spLocks noGrp="1"/>
          </p:cNvSpPr>
          <p:nvPr>
            <p:ph type="sldNum" sz="quarter" idx="12"/>
          </p:nvPr>
        </p:nvSpPr>
        <p:spPr bwMode="auto">
          <a:noFill/>
          <a:ln>
            <a:miter lim="800000"/>
            <a:headEnd/>
            <a:tailEnd/>
          </a:ln>
        </p:spPr>
        <p:txBody>
          <a:bodyPr/>
          <a:lstStyle/>
          <a:p>
            <a:fld id="{1DE0EB53-7840-4E62-8A88-C7BA78210B80}" type="slidenum">
              <a:rPr lang="en-US" smtClean="0">
                <a:ea typeface="MS PGothic" pitchFamily="34" charset="-128"/>
              </a:rPr>
              <a:pPr/>
              <a:t>15</a:t>
            </a:fld>
            <a:endParaRPr lang="en-US" smtClean="0">
              <a:ea typeface="MS PGothic" pitchFamily="34" charset="-128"/>
            </a:endParaRPr>
          </a:p>
        </p:txBody>
      </p:sp>
      <p:sp>
        <p:nvSpPr>
          <p:cNvPr id="21510"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Aggregations and Groups</a:t>
            </a:r>
          </a:p>
        </p:txBody>
      </p:sp>
      <p:sp>
        <p:nvSpPr>
          <p:cNvPr id="22531" name="Rectangle 2"/>
          <p:cNvSpPr>
            <a:spLocks noGrp="1" noChangeArrowheads="1"/>
          </p:cNvSpPr>
          <p:nvPr>
            <p:ph type="body" idx="1"/>
          </p:nvPr>
        </p:nvSpPr>
        <p:spPr>
          <a:xfrm>
            <a:off x="457200" y="1233488"/>
            <a:ext cx="8231188" cy="5357812"/>
          </a:xfrm>
        </p:spPr>
        <p:txBody>
          <a:bodyPr/>
          <a:lstStyle/>
          <a:p>
            <a:pPr marL="330200" indent="-330200">
              <a:spcBef>
                <a:spcPts val="775"/>
              </a:spcBef>
              <a:spcAft>
                <a:spcPts val="775"/>
              </a:spcAft>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SELECT</a:t>
            </a:r>
            <a:r>
              <a:rPr lang="en-US" sz="2900" smtClean="0"/>
              <a:t> </a:t>
            </a:r>
            <a:r>
              <a:rPr lang="en-US" sz="2900" b="1" smtClean="0"/>
              <a:t>MAX</a:t>
            </a:r>
            <a:r>
              <a:rPr lang="en-US" sz="2900" smtClean="0"/>
              <a:t>(foo) </a:t>
            </a:r>
            <a:r>
              <a:rPr lang="en-US" sz="2900" b="1" smtClean="0"/>
              <a:t>FROM</a:t>
            </a:r>
            <a:r>
              <a:rPr lang="en-US" sz="2900" smtClean="0"/>
              <a:t> sample;</a:t>
            </a:r>
            <a:br>
              <a:rPr lang="en-US" sz="2900" smtClean="0"/>
            </a:br>
            <a:endParaRPr lang="en-US" sz="2900" smtClean="0"/>
          </a:p>
          <a:p>
            <a:pPr marL="330200" indent="-330200">
              <a:spcBef>
                <a:spcPts val="775"/>
              </a:spcBef>
              <a:spcAft>
                <a:spcPts val="775"/>
              </a:spcAft>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SELECT</a:t>
            </a:r>
            <a:r>
              <a:rPr lang="en-US" sz="2900" smtClean="0"/>
              <a:t> ds, </a:t>
            </a:r>
            <a:r>
              <a:rPr lang="en-US" sz="2900" b="1" smtClean="0"/>
              <a:t>COUNT</a:t>
            </a:r>
            <a:r>
              <a:rPr lang="en-US" sz="2900" smtClean="0"/>
              <a:t>(*), </a:t>
            </a:r>
            <a:r>
              <a:rPr lang="en-US" sz="2900" b="1" smtClean="0"/>
              <a:t>SUM</a:t>
            </a:r>
            <a:r>
              <a:rPr lang="en-US" sz="2900" smtClean="0"/>
              <a:t>(foo) </a:t>
            </a:r>
            <a:r>
              <a:rPr lang="en-US" sz="2900" b="1" smtClean="0"/>
              <a:t>FROM</a:t>
            </a:r>
            <a:r>
              <a:rPr lang="en-US" sz="2900" smtClean="0"/>
              <a:t> sample  </a:t>
            </a:r>
            <a:r>
              <a:rPr lang="en-US" sz="2900" b="1" smtClean="0"/>
              <a:t>GROUP BY</a:t>
            </a:r>
            <a:r>
              <a:rPr lang="en-US" sz="2900" smtClean="0"/>
              <a:t> ds;</a:t>
            </a:r>
            <a:br>
              <a:rPr lang="en-US" sz="2900" smtClean="0"/>
            </a:br>
            <a:endParaRPr lang="en-US" sz="2900" smtClean="0"/>
          </a:p>
          <a:p>
            <a:pPr marL="330200" indent="-330200">
              <a:spcBef>
                <a:spcPts val="775"/>
              </a:spcBef>
              <a:spcAft>
                <a:spcPts val="775"/>
              </a:spcAft>
              <a:buSzPct val="104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z="2900" b="1" smtClean="0"/>
              <a:t>FROM</a:t>
            </a:r>
            <a:r>
              <a:rPr lang="en-US" sz="2900" smtClean="0"/>
              <a:t> sample s </a:t>
            </a:r>
            <a:r>
              <a:rPr lang="en-US" sz="2900" b="1" smtClean="0"/>
              <a:t>INSERT OVERWRITE TABLE</a:t>
            </a:r>
            <a:r>
              <a:rPr lang="en-US" sz="2900" smtClean="0"/>
              <a:t> bar </a:t>
            </a:r>
            <a:r>
              <a:rPr lang="en-US" sz="2900" b="1" smtClean="0"/>
              <a:t>SELECT</a:t>
            </a:r>
            <a:r>
              <a:rPr lang="en-US" sz="2900" smtClean="0"/>
              <a:t> s.bar, count(*) WHERE s.foo &gt; 0 </a:t>
            </a:r>
            <a:r>
              <a:rPr lang="en-US" sz="2900" b="1" smtClean="0"/>
              <a:t>GROUP BY</a:t>
            </a:r>
            <a:r>
              <a:rPr lang="en-US" sz="2900" smtClean="0"/>
              <a:t> s.bar;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Join</a:t>
            </a:r>
          </a:p>
        </p:txBody>
      </p:sp>
      <p:sp>
        <p:nvSpPr>
          <p:cNvPr id="23555" name="Rectangle 2"/>
          <p:cNvSpPr>
            <a:spLocks noGrp="1" noChangeArrowheads="1"/>
          </p:cNvSpPr>
          <p:nvPr>
            <p:ph type="body" idx="1"/>
          </p:nvPr>
        </p:nvSpPr>
        <p:spPr>
          <a:xfrm>
            <a:off x="436563" y="2962275"/>
            <a:ext cx="8231187" cy="5545138"/>
          </a:xfrm>
        </p:spPr>
        <p:txBody>
          <a:bodyPr/>
          <a:lstStyle/>
          <a:p>
            <a:pPr marL="333375" indent="-330200">
              <a:spcBef>
                <a:spcPts val="775"/>
              </a:spcBef>
              <a:spcAft>
                <a:spcPts val="775"/>
              </a:spcAft>
              <a:buClrTx/>
              <a:buSzPct val="166000"/>
              <a:buFont typeface="Wingdings 2" pitchFamily="18" charset="2"/>
              <a:buNone/>
              <a:tabLst>
                <a:tab pos="333375" algn="l"/>
                <a:tab pos="434975" algn="l"/>
                <a:tab pos="846138" algn="l"/>
                <a:tab pos="1257300" algn="l"/>
                <a:tab pos="1670050" algn="l"/>
                <a:tab pos="2081213" algn="l"/>
                <a:tab pos="2492375" algn="l"/>
                <a:tab pos="2903538" algn="l"/>
                <a:tab pos="3314700" algn="l"/>
                <a:tab pos="3727450" algn="l"/>
                <a:tab pos="4138613" algn="l"/>
                <a:tab pos="4549775" algn="l"/>
                <a:tab pos="4960938" algn="l"/>
                <a:tab pos="5372100" algn="l"/>
                <a:tab pos="5784850" algn="l"/>
                <a:tab pos="6196013" algn="l"/>
                <a:tab pos="6607175" algn="l"/>
                <a:tab pos="7018338" algn="l"/>
                <a:tab pos="7429500" algn="l"/>
                <a:tab pos="7842250" algn="l"/>
                <a:tab pos="8253413" algn="l"/>
              </a:tabLst>
            </a:pPr>
            <a:endParaRPr lang="en-US" sz="1800" smtClean="0"/>
          </a:p>
          <a:p>
            <a:pPr marL="333375" indent="-330200">
              <a:spcBef>
                <a:spcPts val="775"/>
              </a:spcBef>
              <a:spcAft>
                <a:spcPts val="775"/>
              </a:spcAft>
              <a:buSzPct val="128000"/>
              <a:buFont typeface="Wingdings 2" pitchFamily="18" charset="2"/>
              <a:buBlip>
                <a:blip r:embed="rId3"/>
              </a:buBlip>
              <a:tabLst>
                <a:tab pos="333375" algn="l"/>
                <a:tab pos="434975" algn="l"/>
                <a:tab pos="846138" algn="l"/>
                <a:tab pos="1257300" algn="l"/>
                <a:tab pos="1670050" algn="l"/>
                <a:tab pos="2081213" algn="l"/>
                <a:tab pos="2492375" algn="l"/>
                <a:tab pos="2903538" algn="l"/>
                <a:tab pos="3314700" algn="l"/>
                <a:tab pos="3727450" algn="l"/>
                <a:tab pos="4138613" algn="l"/>
                <a:tab pos="4549775" algn="l"/>
                <a:tab pos="4960938" algn="l"/>
                <a:tab pos="5372100" algn="l"/>
                <a:tab pos="5784850" algn="l"/>
                <a:tab pos="6196013" algn="l"/>
                <a:tab pos="6607175" algn="l"/>
                <a:tab pos="7018338" algn="l"/>
                <a:tab pos="7429500" algn="l"/>
                <a:tab pos="7842250" algn="l"/>
                <a:tab pos="8253413" algn="l"/>
              </a:tabLst>
            </a:pPr>
            <a:r>
              <a:rPr lang="en-US" sz="2300" b="1" smtClean="0"/>
              <a:t>SELECT</a:t>
            </a:r>
            <a:r>
              <a:rPr lang="en-US" sz="2300" smtClean="0"/>
              <a:t> * </a:t>
            </a:r>
            <a:r>
              <a:rPr lang="en-US" sz="2300" b="1" smtClean="0"/>
              <a:t>FROM</a:t>
            </a:r>
            <a:r>
              <a:rPr lang="en-US" sz="2300" smtClean="0"/>
              <a:t> customer c </a:t>
            </a:r>
            <a:r>
              <a:rPr lang="en-US" sz="2300" b="1" smtClean="0"/>
              <a:t>JOIN </a:t>
            </a:r>
            <a:r>
              <a:rPr lang="en-US" sz="2300" smtClean="0"/>
              <a:t>order_cust o </a:t>
            </a:r>
            <a:r>
              <a:rPr lang="en-US" sz="2300" b="1" smtClean="0"/>
              <a:t>ON </a:t>
            </a:r>
            <a:r>
              <a:rPr lang="en-US" sz="2300" smtClean="0"/>
              <a:t>(c.id=o.cus_id);</a:t>
            </a:r>
          </a:p>
          <a:p>
            <a:pPr marL="333375" indent="-330200">
              <a:spcBef>
                <a:spcPts val="775"/>
              </a:spcBef>
              <a:spcAft>
                <a:spcPts val="775"/>
              </a:spcAft>
              <a:buSzPct val="128000"/>
              <a:buFont typeface="Wingdings 2" pitchFamily="18" charset="2"/>
              <a:buBlip>
                <a:blip r:embed="rId3"/>
              </a:buBlip>
              <a:tabLst>
                <a:tab pos="333375" algn="l"/>
                <a:tab pos="434975" algn="l"/>
                <a:tab pos="846138" algn="l"/>
                <a:tab pos="1257300" algn="l"/>
                <a:tab pos="1670050" algn="l"/>
                <a:tab pos="2081213" algn="l"/>
                <a:tab pos="2492375" algn="l"/>
                <a:tab pos="2903538" algn="l"/>
                <a:tab pos="3314700" algn="l"/>
                <a:tab pos="3727450" algn="l"/>
                <a:tab pos="4138613" algn="l"/>
                <a:tab pos="4549775" algn="l"/>
                <a:tab pos="4960938" algn="l"/>
                <a:tab pos="5372100" algn="l"/>
                <a:tab pos="5784850" algn="l"/>
                <a:tab pos="6196013" algn="l"/>
                <a:tab pos="6607175" algn="l"/>
                <a:tab pos="7018338" algn="l"/>
                <a:tab pos="7429500" algn="l"/>
                <a:tab pos="7842250" algn="l"/>
                <a:tab pos="8253413" algn="l"/>
              </a:tabLst>
            </a:pPr>
            <a:r>
              <a:rPr lang="en-US" sz="2300" b="1" smtClean="0"/>
              <a:t>SELECT</a:t>
            </a:r>
            <a:r>
              <a:rPr lang="en-US" sz="2300" smtClean="0"/>
              <a:t> c.id,c.name,c.address,ce.exp </a:t>
            </a:r>
            <a:r>
              <a:rPr lang="en-US" sz="2300" b="1" smtClean="0"/>
              <a:t>FROM </a:t>
            </a:r>
            <a:r>
              <a:rPr lang="en-US" sz="2300" smtClean="0"/>
              <a:t>customer c </a:t>
            </a:r>
            <a:r>
              <a:rPr lang="en-US" sz="2300" b="1" smtClean="0"/>
              <a:t>JOIN (SELECT </a:t>
            </a:r>
            <a:r>
              <a:rPr lang="en-US" sz="2300" smtClean="0"/>
              <a:t>cus_id,sum(price) AS exp </a:t>
            </a:r>
            <a:r>
              <a:rPr lang="en-US" sz="2300" b="1" smtClean="0"/>
              <a:t>FROM </a:t>
            </a:r>
            <a:r>
              <a:rPr lang="en-US" sz="2300" smtClean="0"/>
              <a:t>order_cust </a:t>
            </a:r>
            <a:r>
              <a:rPr lang="en-US" sz="2300" b="1" smtClean="0"/>
              <a:t>GROUP BY</a:t>
            </a:r>
            <a:r>
              <a:rPr lang="en-US" sz="2300" smtClean="0"/>
              <a:t> cus_id</a:t>
            </a:r>
            <a:r>
              <a:rPr lang="en-US" sz="2300" b="1" smtClean="0"/>
              <a:t>)</a:t>
            </a:r>
            <a:r>
              <a:rPr lang="en-US" sz="2300" smtClean="0"/>
              <a:t> ce ON (c.id=ce.cus_id);</a:t>
            </a:r>
          </a:p>
          <a:p>
            <a:pPr marL="333375" indent="-330200">
              <a:buClrTx/>
              <a:buSzPct val="119000"/>
              <a:buFont typeface="Wingdings 2" pitchFamily="18" charset="2"/>
              <a:buNone/>
              <a:tabLst>
                <a:tab pos="333375" algn="l"/>
                <a:tab pos="434975" algn="l"/>
                <a:tab pos="846138" algn="l"/>
                <a:tab pos="1257300" algn="l"/>
                <a:tab pos="1670050" algn="l"/>
                <a:tab pos="2081213" algn="l"/>
                <a:tab pos="2492375" algn="l"/>
                <a:tab pos="2903538" algn="l"/>
                <a:tab pos="3314700" algn="l"/>
                <a:tab pos="3727450" algn="l"/>
                <a:tab pos="4138613" algn="l"/>
                <a:tab pos="4549775" algn="l"/>
                <a:tab pos="4960938" algn="l"/>
                <a:tab pos="5372100" algn="l"/>
                <a:tab pos="5784850" algn="l"/>
                <a:tab pos="6196013" algn="l"/>
                <a:tab pos="6607175" algn="l"/>
                <a:tab pos="7018338" algn="l"/>
                <a:tab pos="7429500" algn="l"/>
                <a:tab pos="7842250" algn="l"/>
                <a:tab pos="8253413" algn="l"/>
              </a:tabLst>
            </a:pPr>
            <a:endParaRPr lang="en-US" sz="2300" smtClean="0"/>
          </a:p>
        </p:txBody>
      </p:sp>
      <p:sp>
        <p:nvSpPr>
          <p:cNvPr id="23556" name="Rectangle 3"/>
          <p:cNvSpPr>
            <a:spLocks noChangeArrowheads="1"/>
          </p:cNvSpPr>
          <p:nvPr/>
        </p:nvSpPr>
        <p:spPr bwMode="auto">
          <a:xfrm>
            <a:off x="785813" y="1317625"/>
            <a:ext cx="7902575" cy="1727200"/>
          </a:xfrm>
          <a:prstGeom prst="rect">
            <a:avLst/>
          </a:prstGeom>
          <a:solidFill>
            <a:srgbClr val="94BD5E"/>
          </a:solidFill>
          <a:ln w="9360">
            <a:solidFill>
              <a:srgbClr val="808080"/>
            </a:solidFill>
            <a:round/>
            <a:headEnd/>
            <a:tailEnd/>
          </a:ln>
          <a:effectLst/>
        </p:spPr>
        <p:txBody>
          <a:bodyPr wrap="none" lIns="80991" tIns="40496" rIns="80991" bIns="40496" anchor="ct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b="1">
                <a:solidFill>
                  <a:srgbClr val="000000"/>
                </a:solidFill>
              </a:rPr>
              <a:t>CREATE TABLE</a:t>
            </a:r>
            <a:r>
              <a:rPr lang="en-US">
                <a:solidFill>
                  <a:srgbClr val="000000"/>
                </a:solidFill>
              </a:rPr>
              <a:t> customer (id INT,name STRING,address STRING)</a:t>
            </a:r>
          </a:p>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a:solidFill>
                  <a:srgbClr val="000000"/>
                </a:solidFill>
              </a:rPr>
              <a:t>   </a:t>
            </a:r>
            <a:r>
              <a:rPr lang="en-US" b="1">
                <a:solidFill>
                  <a:srgbClr val="000000"/>
                </a:solidFill>
              </a:rPr>
              <a:t>ROW FORMAT DELIMITED FIELDS TERMINATED BY </a:t>
            </a:r>
            <a:r>
              <a:rPr lang="en-US">
                <a:solidFill>
                  <a:srgbClr val="000000"/>
                </a:solidFill>
              </a:rPr>
              <a:t>'#';</a:t>
            </a:r>
          </a:p>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b="1">
                <a:solidFill>
                  <a:srgbClr val="000000"/>
                </a:solidFill>
              </a:rPr>
              <a:t>CREATE TABLE</a:t>
            </a:r>
            <a:r>
              <a:rPr lang="en-US">
                <a:solidFill>
                  <a:srgbClr val="000000"/>
                </a:solidFill>
              </a:rPr>
              <a:t> order_cust (id INT,cus_id INT,prod_id INT,price INT) </a:t>
            </a:r>
          </a:p>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b="1">
                <a:solidFill>
                  <a:srgbClr val="000000"/>
                </a:solidFill>
              </a:rPr>
              <a:t>  ROW FORMAT DELIMITED FIELDS TERMINATED BY</a:t>
            </a:r>
            <a:r>
              <a:rPr lang="en-US">
                <a:solidFill>
                  <a:srgbClr val="000000"/>
                </a:solidFill>
              </a:rPr>
              <a:t> '\t';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7200" y="128588"/>
            <a:ext cx="8226425" cy="1431925"/>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Multi table insert -</a:t>
            </a:r>
            <a:br>
              <a:rPr lang="en-US" smtClean="0"/>
            </a:br>
            <a:r>
              <a:rPr lang="en-US" smtClean="0"/>
              <a:t>Dynamic partition insert</a:t>
            </a:r>
          </a:p>
        </p:txBody>
      </p:sp>
      <p:sp>
        <p:nvSpPr>
          <p:cNvPr id="24579" name="Rectangle 2"/>
          <p:cNvSpPr>
            <a:spLocks noGrp="1" noChangeArrowheads="1"/>
          </p:cNvSpPr>
          <p:nvPr>
            <p:ph type="body" idx="1"/>
          </p:nvPr>
        </p:nvSpPr>
        <p:spPr>
          <a:xfrm>
            <a:off x="457200" y="1531938"/>
            <a:ext cx="8226425" cy="5357812"/>
          </a:xfrm>
        </p:spPr>
        <p:txBody>
          <a:bodyPr/>
          <a:lstStyle/>
          <a:p>
            <a:pPr indent="-301625">
              <a:buClrTx/>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FROM </a:t>
            </a:r>
            <a:r>
              <a:rPr lang="en-US" sz="1200" dirty="0" err="1" smtClean="0"/>
              <a:t>page_view_stg</a:t>
            </a:r>
            <a:r>
              <a:rPr lang="en-US" sz="1200" dirty="0" smtClean="0"/>
              <a:t> </a:t>
            </a:r>
            <a:r>
              <a:rPr lang="en-US" sz="1200" dirty="0" err="1" smtClean="0"/>
              <a:t>pvs</a:t>
            </a:r>
            <a:endParaRPr lang="en-US" sz="1200" dirty="0" smtClean="0"/>
          </a:p>
          <a:p>
            <a:pPr indent="-301625">
              <a:buClrTx/>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INSERT OVERWRITE TABLE</a:t>
            </a:r>
            <a:r>
              <a:rPr lang="en-US" sz="1200" dirty="0" smtClean="0"/>
              <a:t> </a:t>
            </a:r>
            <a:r>
              <a:rPr lang="en-US" sz="1200" dirty="0" err="1" smtClean="0"/>
              <a:t>page_view</a:t>
            </a:r>
            <a:r>
              <a:rPr lang="en-US" sz="1200" dirty="0" smtClean="0"/>
              <a:t> </a:t>
            </a:r>
            <a:r>
              <a:rPr lang="en-US" sz="1200" b="1" dirty="0" smtClean="0"/>
              <a:t>PARTITION</a:t>
            </a:r>
            <a:r>
              <a:rPr lang="en-US" sz="1200" dirty="0" smtClean="0"/>
              <a:t>(</a:t>
            </a:r>
            <a:r>
              <a:rPr lang="en-US" sz="1200" dirty="0" err="1" smtClean="0"/>
              <a:t>dt</a:t>
            </a:r>
            <a:r>
              <a:rPr lang="en-US" sz="1200" dirty="0" smtClean="0"/>
              <a:t>='2008-06-08', country='US')</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SELECT</a:t>
            </a:r>
            <a:r>
              <a:rPr lang="en-US" sz="1200" dirty="0" smtClean="0"/>
              <a:t> </a:t>
            </a:r>
            <a:r>
              <a:rPr lang="en-US" sz="1200" dirty="0" err="1" smtClean="0"/>
              <a:t>pvs.viewTime</a:t>
            </a:r>
            <a:r>
              <a:rPr lang="en-US" sz="1200" dirty="0" smtClean="0"/>
              <a:t>, … </a:t>
            </a:r>
            <a:r>
              <a:rPr lang="en-US" sz="1200" b="1" dirty="0" smtClean="0"/>
              <a:t>WHERE</a:t>
            </a:r>
            <a:r>
              <a:rPr lang="en-US" sz="1200" dirty="0" smtClean="0"/>
              <a:t> </a:t>
            </a:r>
            <a:r>
              <a:rPr lang="en-US" sz="1200" dirty="0" err="1" smtClean="0"/>
              <a:t>pvs.country</a:t>
            </a:r>
            <a:r>
              <a:rPr lang="en-US" sz="1200" dirty="0" smtClean="0"/>
              <a:t> = 'US'</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INSERT OVERWRITE TABLE</a:t>
            </a:r>
            <a:r>
              <a:rPr lang="en-US" sz="1200" dirty="0" smtClean="0"/>
              <a:t> </a:t>
            </a:r>
            <a:r>
              <a:rPr lang="en-US" sz="1200" dirty="0" err="1" smtClean="0"/>
              <a:t>page_view</a:t>
            </a:r>
            <a:r>
              <a:rPr lang="en-US" sz="1200" dirty="0" smtClean="0"/>
              <a:t> </a:t>
            </a:r>
            <a:r>
              <a:rPr lang="en-US" sz="1200" b="1" dirty="0" smtClean="0"/>
              <a:t>PARTITION</a:t>
            </a:r>
            <a:r>
              <a:rPr lang="en-US" sz="1200" dirty="0" smtClean="0"/>
              <a:t>(</a:t>
            </a:r>
            <a:r>
              <a:rPr lang="en-US" sz="1200" dirty="0" err="1" smtClean="0"/>
              <a:t>dt</a:t>
            </a:r>
            <a:r>
              <a:rPr lang="en-US" sz="1200" dirty="0" smtClean="0"/>
              <a:t>='2008-06-08', country='CA')</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SELECT</a:t>
            </a:r>
            <a:r>
              <a:rPr lang="en-US" sz="1200" dirty="0" smtClean="0"/>
              <a:t> </a:t>
            </a:r>
            <a:r>
              <a:rPr lang="en-US" sz="1200" dirty="0" err="1" smtClean="0"/>
              <a:t>pvs.viewTime</a:t>
            </a:r>
            <a:r>
              <a:rPr lang="en-US" sz="1200" dirty="0" smtClean="0"/>
              <a:t>, ... </a:t>
            </a:r>
            <a:r>
              <a:rPr lang="en-US" sz="1200" b="1" dirty="0" smtClean="0"/>
              <a:t>WHERE</a:t>
            </a:r>
            <a:r>
              <a:rPr lang="en-US" sz="1200" dirty="0" smtClean="0"/>
              <a:t> </a:t>
            </a:r>
            <a:r>
              <a:rPr lang="en-US" sz="1200" dirty="0" err="1" smtClean="0"/>
              <a:t>pvs.country</a:t>
            </a:r>
            <a:r>
              <a:rPr lang="en-US" sz="1200" dirty="0" smtClean="0"/>
              <a:t> = 'CA'</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INSERT OVERWRITE TABLE</a:t>
            </a:r>
            <a:r>
              <a:rPr lang="en-US" sz="1200" dirty="0" smtClean="0"/>
              <a:t> </a:t>
            </a:r>
            <a:r>
              <a:rPr lang="en-US" sz="1200" dirty="0" err="1" smtClean="0"/>
              <a:t>page_view</a:t>
            </a:r>
            <a:r>
              <a:rPr lang="en-US" sz="1200" dirty="0" smtClean="0"/>
              <a:t> </a:t>
            </a:r>
            <a:r>
              <a:rPr lang="en-US" sz="1200" b="1" dirty="0" smtClean="0"/>
              <a:t>PARTITION</a:t>
            </a:r>
            <a:r>
              <a:rPr lang="en-US" sz="1200" dirty="0" smtClean="0"/>
              <a:t>(</a:t>
            </a:r>
            <a:r>
              <a:rPr lang="en-US" sz="1200" dirty="0" err="1" smtClean="0"/>
              <a:t>dt</a:t>
            </a:r>
            <a:r>
              <a:rPr lang="en-US" sz="1200" dirty="0" smtClean="0"/>
              <a:t>='2008-06-08', country='UK')</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SELECT</a:t>
            </a:r>
            <a:r>
              <a:rPr lang="en-US" sz="1200" dirty="0" smtClean="0"/>
              <a:t> </a:t>
            </a:r>
            <a:r>
              <a:rPr lang="en-US" sz="1200" dirty="0" err="1" smtClean="0"/>
              <a:t>pvs.viewTime</a:t>
            </a:r>
            <a:r>
              <a:rPr lang="en-US" sz="1200" dirty="0" smtClean="0"/>
              <a:t>, ... </a:t>
            </a:r>
            <a:r>
              <a:rPr lang="en-US" sz="1200" b="1" dirty="0" smtClean="0"/>
              <a:t>WHERE</a:t>
            </a:r>
            <a:r>
              <a:rPr lang="en-US" sz="1200" dirty="0" smtClean="0"/>
              <a:t> </a:t>
            </a:r>
            <a:r>
              <a:rPr lang="en-US" sz="1200" dirty="0" err="1" smtClean="0"/>
              <a:t>pvs.country</a:t>
            </a:r>
            <a:r>
              <a:rPr lang="en-US" sz="1200" dirty="0" smtClean="0"/>
              <a:t> = 'UK';</a:t>
            </a:r>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endParaRPr lang="en-US" sz="1200" dirty="0" smtClean="0"/>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b="1" dirty="0" smtClean="0"/>
              <a:t>FROM</a:t>
            </a:r>
            <a:r>
              <a:rPr lang="en-US" sz="1200" dirty="0" smtClean="0"/>
              <a:t> </a:t>
            </a:r>
            <a:r>
              <a:rPr lang="en-US" sz="1200" dirty="0" err="1" smtClean="0"/>
              <a:t>page_view_stg</a:t>
            </a:r>
            <a:r>
              <a:rPr lang="en-US" sz="1200" dirty="0" smtClean="0"/>
              <a:t> </a:t>
            </a:r>
            <a:r>
              <a:rPr lang="en-US" sz="1200" dirty="0" err="1" smtClean="0"/>
              <a:t>pvs</a:t>
            </a:r>
            <a:endParaRPr lang="en-US" sz="1200" dirty="0" smtClean="0"/>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INSERT OVERWRITE TABLE</a:t>
            </a:r>
            <a:r>
              <a:rPr lang="en-US" sz="1200" dirty="0" smtClean="0"/>
              <a:t> </a:t>
            </a:r>
            <a:r>
              <a:rPr lang="en-US" sz="1200" dirty="0" err="1" smtClean="0"/>
              <a:t>page_view</a:t>
            </a:r>
            <a:r>
              <a:rPr lang="en-US" sz="1200" dirty="0" smtClean="0"/>
              <a:t> </a:t>
            </a:r>
            <a:r>
              <a:rPr lang="en-US" sz="1200" b="1" dirty="0" smtClean="0"/>
              <a:t>PARTITION</a:t>
            </a:r>
            <a:r>
              <a:rPr lang="en-US" sz="1200" dirty="0" smtClean="0"/>
              <a:t>(</a:t>
            </a:r>
            <a:r>
              <a:rPr lang="en-US" sz="1200" dirty="0" err="1" smtClean="0"/>
              <a:t>dt</a:t>
            </a:r>
            <a:r>
              <a:rPr lang="en-US" sz="1200" dirty="0" smtClean="0"/>
              <a:t>='2008-06-08', </a:t>
            </a:r>
            <a:r>
              <a:rPr lang="en-US" sz="1200" b="1" dirty="0" smtClean="0"/>
              <a:t>country</a:t>
            </a:r>
            <a:r>
              <a:rPr lang="en-US" sz="1200" dirty="0" smtClean="0"/>
              <a:t>)</a:t>
            </a:r>
          </a:p>
          <a:p>
            <a:pPr indent="-301625">
              <a:buClrTx/>
              <a:buSzPct val="257000"/>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           </a:t>
            </a:r>
            <a:r>
              <a:rPr lang="en-US" sz="1200" b="1" dirty="0" smtClean="0"/>
              <a:t>SELECT</a:t>
            </a:r>
            <a:r>
              <a:rPr lang="en-US" sz="1200" dirty="0" smtClean="0"/>
              <a:t> </a:t>
            </a:r>
            <a:r>
              <a:rPr lang="en-US" sz="1200" dirty="0" err="1" smtClean="0"/>
              <a:t>pvs.viewTime</a:t>
            </a:r>
            <a:r>
              <a:rPr lang="en-US" sz="1200" dirty="0" smtClean="0"/>
              <a:t>, </a:t>
            </a:r>
            <a:r>
              <a:rPr lang="en-US" sz="1200" dirty="0" smtClean="0"/>
              <a:t>..., </a:t>
            </a:r>
            <a:r>
              <a:rPr lang="en-US" sz="1200" dirty="0" err="1"/>
              <a:t>pvs.country</a:t>
            </a:r>
            <a:endParaRPr lang="en-US" sz="1200" dirty="0" smtClean="0"/>
          </a:p>
          <a:p>
            <a:pPr indent="-301625">
              <a:buClrTx/>
              <a:buSzPct val="257000"/>
              <a:buFont typeface="Wingdings 2" pitchFamily="18" charset="2"/>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endParaRPr lang="en-US" sz="1200" dirty="0" smtClean="0"/>
          </a:p>
          <a:p>
            <a:pPr indent="-301625">
              <a:buClrTx/>
              <a:buSzPct val="257000"/>
              <a:buNone/>
              <a:tabLst>
                <a:tab pos="307975" algn="l"/>
                <a:tab pos="409575" algn="l"/>
                <a:tab pos="820738" algn="l"/>
                <a:tab pos="1231900" algn="l"/>
                <a:tab pos="1643063" algn="l"/>
                <a:tab pos="2055813" algn="l"/>
                <a:tab pos="2466975" algn="l"/>
                <a:tab pos="2878138" algn="l"/>
                <a:tab pos="3289300" algn="l"/>
                <a:tab pos="3700463" algn="l"/>
                <a:tab pos="4113213" algn="l"/>
                <a:tab pos="4524375" algn="l"/>
                <a:tab pos="4935538" algn="l"/>
                <a:tab pos="5346700" algn="l"/>
                <a:tab pos="5757863" algn="l"/>
                <a:tab pos="6170613" algn="l"/>
                <a:tab pos="6581775" algn="l"/>
                <a:tab pos="6992938" algn="l"/>
                <a:tab pos="7404100" algn="l"/>
                <a:tab pos="7815263" algn="l"/>
                <a:tab pos="8228013" algn="l"/>
              </a:tabLst>
            </a:pPr>
            <a:r>
              <a:rPr lang="en-US" sz="1200" dirty="0" smtClean="0"/>
              <a:t>https://cwiki.apache.org/confluence/display/Hive/Tutorial#Tutorial-Dynamic-PartitionInsert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HIVE Architecture</a:t>
            </a:r>
          </a:p>
        </p:txBody>
      </p:sp>
      <p:pic>
        <p:nvPicPr>
          <p:cNvPr id="25603" name="Picture 2"/>
          <p:cNvPicPr>
            <a:picLocks noGrp="1" noChangeAspect="1" noChangeArrowheads="1"/>
          </p:cNvPicPr>
          <p:nvPr>
            <p:ph idx="1"/>
          </p:nvPr>
        </p:nvPicPr>
        <p:blipFill>
          <a:blip r:embed="rId2" cstate="print"/>
          <a:srcRect/>
          <a:stretch>
            <a:fillRect/>
          </a:stretch>
        </p:blipFill>
        <p:spPr>
          <a:xfrm>
            <a:off x="533400" y="1600200"/>
            <a:ext cx="8001000" cy="4876800"/>
          </a:xfrm>
        </p:spPr>
      </p:pic>
      <p:sp>
        <p:nvSpPr>
          <p:cNvPr id="25604" name="Date Placeholder 3"/>
          <p:cNvSpPr>
            <a:spLocks noGrp="1"/>
          </p:cNvSpPr>
          <p:nvPr>
            <p:ph type="dt" sz="quarter" idx="10"/>
          </p:nvPr>
        </p:nvSpPr>
        <p:spPr bwMode="auto">
          <a:noFill/>
          <a:ln>
            <a:miter lim="800000"/>
            <a:headEnd/>
            <a:tailEnd/>
          </a:ln>
        </p:spPr>
        <p:txBody>
          <a:bodyPr/>
          <a:lstStyle/>
          <a:p>
            <a:fld id="{2CC9093E-B604-4BB2-956E-D0171D95EF34}" type="datetime1">
              <a:rPr lang="en-US" smtClean="0">
                <a:ea typeface="MS PGothic" pitchFamily="34" charset="-128"/>
              </a:rPr>
              <a:pPr/>
              <a:t>3/6/2015</a:t>
            </a:fld>
            <a:endParaRPr lang="en-US" smtClean="0">
              <a:ea typeface="MS PGothic" pitchFamily="34" charset="-128"/>
            </a:endParaRPr>
          </a:p>
        </p:txBody>
      </p:sp>
      <p:sp>
        <p:nvSpPr>
          <p:cNvPr id="25605" name="Slide Number Placeholder 4"/>
          <p:cNvSpPr>
            <a:spLocks noGrp="1"/>
          </p:cNvSpPr>
          <p:nvPr>
            <p:ph type="sldNum" sz="quarter" idx="12"/>
          </p:nvPr>
        </p:nvSpPr>
        <p:spPr bwMode="auto">
          <a:noFill/>
          <a:ln>
            <a:miter lim="800000"/>
            <a:headEnd/>
            <a:tailEnd/>
          </a:ln>
        </p:spPr>
        <p:txBody>
          <a:bodyPr/>
          <a:lstStyle/>
          <a:p>
            <a:fld id="{7C9512CB-819E-4D79-9081-C56DA61F5D46}" type="slidenum">
              <a:rPr lang="en-US" smtClean="0">
                <a:ea typeface="MS PGothic" pitchFamily="34" charset="-128"/>
              </a:rPr>
              <a:pPr/>
              <a:t>19</a:t>
            </a:fld>
            <a:endParaRPr lang="en-US" smtClean="0">
              <a:ea typeface="MS PGothic" pitchFamily="34" charset="-128"/>
            </a:endParaRPr>
          </a:p>
        </p:txBody>
      </p:sp>
      <p:sp>
        <p:nvSpPr>
          <p:cNvPr id="25606"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overview</a:t>
            </a:r>
          </a:p>
        </p:txBody>
      </p:sp>
      <p:sp>
        <p:nvSpPr>
          <p:cNvPr id="8195" name="Content Placeholder 2"/>
          <p:cNvSpPr>
            <a:spLocks noGrp="1"/>
          </p:cNvSpPr>
          <p:nvPr>
            <p:ph idx="1"/>
          </p:nvPr>
        </p:nvSpPr>
        <p:spPr/>
        <p:txBody>
          <a:bodyPr/>
          <a:lstStyle/>
          <a:p>
            <a:pPr eaLnBrk="1" hangingPunct="1">
              <a:lnSpc>
                <a:spcPct val="80000"/>
              </a:lnSpc>
            </a:pPr>
            <a:r>
              <a:rPr lang="en-US" sz="2600" smtClean="0"/>
              <a:t>background</a:t>
            </a:r>
          </a:p>
          <a:p>
            <a:pPr eaLnBrk="1" hangingPunct="1">
              <a:lnSpc>
                <a:spcPct val="80000"/>
              </a:lnSpc>
            </a:pPr>
            <a:r>
              <a:rPr lang="en-US" sz="2600" smtClean="0"/>
              <a:t>what is Hive</a:t>
            </a:r>
          </a:p>
          <a:p>
            <a:pPr eaLnBrk="1" hangingPunct="1">
              <a:lnSpc>
                <a:spcPct val="80000"/>
              </a:lnSpc>
            </a:pPr>
            <a:r>
              <a:rPr lang="en-US" sz="2600" smtClean="0"/>
              <a:t>Hive DB</a:t>
            </a:r>
          </a:p>
          <a:p>
            <a:pPr eaLnBrk="1" hangingPunct="1">
              <a:lnSpc>
                <a:spcPct val="80000"/>
              </a:lnSpc>
            </a:pPr>
            <a:r>
              <a:rPr lang="en-US" sz="2600" smtClean="0"/>
              <a:t>Hive architecture</a:t>
            </a:r>
          </a:p>
          <a:p>
            <a:pPr eaLnBrk="1" hangingPunct="1">
              <a:lnSpc>
                <a:spcPct val="80000"/>
              </a:lnSpc>
            </a:pPr>
            <a:r>
              <a:rPr lang="en-US" sz="2600" smtClean="0"/>
              <a:t>Hive datatypes</a:t>
            </a:r>
          </a:p>
          <a:p>
            <a:pPr eaLnBrk="1" hangingPunct="1">
              <a:lnSpc>
                <a:spcPct val="80000"/>
              </a:lnSpc>
            </a:pPr>
            <a:r>
              <a:rPr lang="en-US" sz="2600" smtClean="0"/>
              <a:t>hiveQL</a:t>
            </a:r>
          </a:p>
          <a:p>
            <a:pPr eaLnBrk="1" hangingPunct="1">
              <a:lnSpc>
                <a:spcPct val="80000"/>
              </a:lnSpc>
            </a:pPr>
            <a:r>
              <a:rPr lang="en-US" sz="2600" smtClean="0"/>
              <a:t>hive components</a:t>
            </a:r>
          </a:p>
          <a:p>
            <a:pPr eaLnBrk="1" hangingPunct="1">
              <a:lnSpc>
                <a:spcPct val="80000"/>
              </a:lnSpc>
            </a:pPr>
            <a:r>
              <a:rPr lang="en-US" sz="2600" smtClean="0"/>
              <a:t>execution flows</a:t>
            </a:r>
          </a:p>
          <a:p>
            <a:pPr eaLnBrk="1" hangingPunct="1">
              <a:lnSpc>
                <a:spcPct val="80000"/>
              </a:lnSpc>
            </a:pPr>
            <a:r>
              <a:rPr lang="en-US" sz="2600" smtClean="0"/>
              <a:t>compiler in details</a:t>
            </a:r>
          </a:p>
          <a:p>
            <a:pPr eaLnBrk="1" hangingPunct="1">
              <a:lnSpc>
                <a:spcPct val="80000"/>
              </a:lnSpc>
            </a:pPr>
            <a:r>
              <a:rPr lang="en-US" sz="2600" smtClean="0"/>
              <a:t>pros and cons</a:t>
            </a:r>
          </a:p>
          <a:p>
            <a:pPr eaLnBrk="1" hangingPunct="1">
              <a:lnSpc>
                <a:spcPct val="80000"/>
              </a:lnSpc>
            </a:pPr>
            <a:r>
              <a:rPr lang="en-US" sz="2600" smtClean="0"/>
              <a:t>conclusion</a:t>
            </a:r>
          </a:p>
          <a:p>
            <a:pPr eaLnBrk="1" hangingPunct="1">
              <a:lnSpc>
                <a:spcPct val="80000"/>
              </a:lnSpc>
            </a:pPr>
            <a:endParaRPr lang="en-US" sz="2600" smtClean="0"/>
          </a:p>
          <a:p>
            <a:pPr eaLnBrk="1" hangingPunct="1">
              <a:lnSpc>
                <a:spcPct val="80000"/>
              </a:lnSpc>
            </a:pPr>
            <a:endParaRPr lang="en-US" sz="2600" smtClean="0"/>
          </a:p>
          <a:p>
            <a:pPr eaLnBrk="1" hangingPunct="1">
              <a:lnSpc>
                <a:spcPct val="80000"/>
              </a:lnSpc>
            </a:pPr>
            <a:endParaRPr lang="en-US" sz="2600" smtClean="0"/>
          </a:p>
        </p:txBody>
      </p:sp>
      <p:sp>
        <p:nvSpPr>
          <p:cNvPr id="8196" name="Date Placeholder 3"/>
          <p:cNvSpPr>
            <a:spLocks noGrp="1"/>
          </p:cNvSpPr>
          <p:nvPr>
            <p:ph type="dt" sz="quarter" idx="10"/>
          </p:nvPr>
        </p:nvSpPr>
        <p:spPr bwMode="auto">
          <a:noFill/>
          <a:ln>
            <a:miter lim="800000"/>
            <a:headEnd/>
            <a:tailEnd/>
          </a:ln>
        </p:spPr>
        <p:txBody>
          <a:bodyPr/>
          <a:lstStyle/>
          <a:p>
            <a:fld id="{96E93D74-6AF8-4531-8BE6-3B456494AB05}" type="datetime1">
              <a:rPr lang="en-US" smtClean="0">
                <a:ea typeface="MS PGothic" pitchFamily="34" charset="-128"/>
              </a:rPr>
              <a:pPr/>
              <a:t>3/6/2015</a:t>
            </a:fld>
            <a:endParaRPr lang="en-US" smtClean="0">
              <a:ea typeface="MS PGothic" pitchFamily="34" charset="-128"/>
            </a:endParaRPr>
          </a:p>
        </p:txBody>
      </p:sp>
      <p:sp>
        <p:nvSpPr>
          <p:cNvPr id="8197" name="Slide Number Placeholder 4"/>
          <p:cNvSpPr>
            <a:spLocks noGrp="1"/>
          </p:cNvSpPr>
          <p:nvPr>
            <p:ph type="sldNum" sz="quarter" idx="12"/>
          </p:nvPr>
        </p:nvSpPr>
        <p:spPr bwMode="auto">
          <a:noFill/>
          <a:ln>
            <a:miter lim="800000"/>
            <a:headEnd/>
            <a:tailEnd/>
          </a:ln>
        </p:spPr>
        <p:txBody>
          <a:bodyPr/>
          <a:lstStyle/>
          <a:p>
            <a:fld id="{6C86F1CA-32AA-41F6-A5F8-D40D0791B6A9}" type="slidenum">
              <a:rPr lang="en-US" smtClean="0">
                <a:ea typeface="MS PGothic" pitchFamily="34" charset="-128"/>
              </a:rPr>
              <a:pPr/>
              <a:t>2</a:t>
            </a:fld>
            <a:endParaRPr lang="en-US" smtClean="0">
              <a:ea typeface="MS PGothic" pitchFamily="34" charset="-128"/>
            </a:endParaRPr>
          </a:p>
        </p:txBody>
      </p:sp>
      <p:sp>
        <p:nvSpPr>
          <p:cNvPr id="8198"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HIVE Components</a:t>
            </a:r>
          </a:p>
        </p:txBody>
      </p:sp>
      <p:sp>
        <p:nvSpPr>
          <p:cNvPr id="26627" name="Content Placeholder 2"/>
          <p:cNvSpPr>
            <a:spLocks noGrp="1"/>
          </p:cNvSpPr>
          <p:nvPr>
            <p:ph idx="1"/>
          </p:nvPr>
        </p:nvSpPr>
        <p:spPr/>
        <p:txBody>
          <a:bodyPr/>
          <a:lstStyle/>
          <a:p>
            <a:pPr eaLnBrk="1" hangingPunct="1">
              <a:lnSpc>
                <a:spcPct val="80000"/>
              </a:lnSpc>
            </a:pPr>
            <a:r>
              <a:rPr lang="en-US" sz="2600" smtClean="0"/>
              <a:t>External Interfaces</a:t>
            </a:r>
          </a:p>
          <a:p>
            <a:pPr lvl="1" eaLnBrk="1" hangingPunct="1">
              <a:lnSpc>
                <a:spcPct val="80000"/>
              </a:lnSpc>
            </a:pPr>
            <a:r>
              <a:rPr lang="en-US" sz="2200" smtClean="0"/>
              <a:t>User Interfaces both CLI and Web UI and API likes JDBC and ODBC.</a:t>
            </a:r>
          </a:p>
          <a:p>
            <a:pPr lvl="1" eaLnBrk="1" hangingPunct="1">
              <a:lnSpc>
                <a:spcPct val="80000"/>
              </a:lnSpc>
            </a:pPr>
            <a:endParaRPr lang="en-US" sz="2200" smtClean="0"/>
          </a:p>
          <a:p>
            <a:pPr eaLnBrk="1" hangingPunct="1">
              <a:lnSpc>
                <a:spcPct val="80000"/>
              </a:lnSpc>
            </a:pPr>
            <a:r>
              <a:rPr lang="en-US" sz="2600" smtClean="0"/>
              <a:t>Hive Thrift Server</a:t>
            </a:r>
          </a:p>
          <a:p>
            <a:pPr lvl="1" eaLnBrk="1" hangingPunct="1">
              <a:lnSpc>
                <a:spcPct val="80000"/>
              </a:lnSpc>
            </a:pPr>
            <a:r>
              <a:rPr lang="en-US" sz="2200" smtClean="0"/>
              <a:t>simple client API to execute HiveQL statements</a:t>
            </a:r>
          </a:p>
          <a:p>
            <a:pPr lvl="1" eaLnBrk="1" hangingPunct="1">
              <a:lnSpc>
                <a:spcPct val="80000"/>
              </a:lnSpc>
              <a:buFont typeface="Wingdings 2" pitchFamily="18" charset="2"/>
              <a:buNone/>
            </a:pPr>
            <a:endParaRPr lang="en-US" sz="2200" smtClean="0"/>
          </a:p>
          <a:p>
            <a:pPr eaLnBrk="1" hangingPunct="1">
              <a:lnSpc>
                <a:spcPct val="80000"/>
              </a:lnSpc>
            </a:pPr>
            <a:r>
              <a:rPr lang="en-US" sz="2600" smtClean="0"/>
              <a:t>Metastore – system catalog</a:t>
            </a:r>
          </a:p>
          <a:p>
            <a:pPr eaLnBrk="1" hangingPunct="1">
              <a:lnSpc>
                <a:spcPct val="80000"/>
              </a:lnSpc>
              <a:buFont typeface="Wingdings 2" pitchFamily="18" charset="2"/>
              <a:buNone/>
            </a:pPr>
            <a:endParaRPr lang="en-US" sz="2600" smtClean="0"/>
          </a:p>
          <a:p>
            <a:pPr eaLnBrk="1" hangingPunct="1">
              <a:lnSpc>
                <a:spcPct val="80000"/>
              </a:lnSpc>
            </a:pPr>
            <a:r>
              <a:rPr lang="en-US" sz="2600" smtClean="0"/>
              <a:t>Driver</a:t>
            </a:r>
          </a:p>
          <a:p>
            <a:pPr lvl="1" eaLnBrk="1" hangingPunct="1">
              <a:lnSpc>
                <a:spcPct val="80000"/>
              </a:lnSpc>
            </a:pPr>
            <a:r>
              <a:rPr lang="en-US" sz="2200" smtClean="0"/>
              <a:t>Manages the lifecycle of HiveQL for compilation, optimization and execution.</a:t>
            </a:r>
          </a:p>
        </p:txBody>
      </p:sp>
      <p:sp>
        <p:nvSpPr>
          <p:cNvPr id="26628" name="Date Placeholder 3"/>
          <p:cNvSpPr>
            <a:spLocks noGrp="1"/>
          </p:cNvSpPr>
          <p:nvPr>
            <p:ph type="dt" sz="quarter" idx="10"/>
          </p:nvPr>
        </p:nvSpPr>
        <p:spPr bwMode="auto">
          <a:noFill/>
          <a:ln>
            <a:miter lim="800000"/>
            <a:headEnd/>
            <a:tailEnd/>
          </a:ln>
        </p:spPr>
        <p:txBody>
          <a:bodyPr/>
          <a:lstStyle/>
          <a:p>
            <a:fld id="{0372FC6C-F7F2-4AC3-B2F2-614C9A6BC1DD}" type="datetime1">
              <a:rPr lang="en-US" smtClean="0">
                <a:ea typeface="MS PGothic" pitchFamily="34" charset="-128"/>
              </a:rPr>
              <a:pPr/>
              <a:t>3/6/2015</a:t>
            </a:fld>
            <a:endParaRPr lang="en-US" smtClean="0">
              <a:ea typeface="MS PGothic" pitchFamily="34" charset="-128"/>
            </a:endParaRPr>
          </a:p>
        </p:txBody>
      </p:sp>
      <p:sp>
        <p:nvSpPr>
          <p:cNvPr id="26629" name="Slide Number Placeholder 4"/>
          <p:cNvSpPr>
            <a:spLocks noGrp="1"/>
          </p:cNvSpPr>
          <p:nvPr>
            <p:ph type="sldNum" sz="quarter" idx="12"/>
          </p:nvPr>
        </p:nvSpPr>
        <p:spPr bwMode="auto">
          <a:noFill/>
          <a:ln>
            <a:miter lim="800000"/>
            <a:headEnd/>
            <a:tailEnd/>
          </a:ln>
        </p:spPr>
        <p:txBody>
          <a:bodyPr/>
          <a:lstStyle/>
          <a:p>
            <a:fld id="{C806FE69-23BE-4A71-A860-10C7F6810045}" type="slidenum">
              <a:rPr lang="en-US" smtClean="0">
                <a:ea typeface="MS PGothic" pitchFamily="34" charset="-128"/>
              </a:rPr>
              <a:pPr/>
              <a:t>20</a:t>
            </a:fld>
            <a:endParaRPr lang="en-US" smtClean="0">
              <a:ea typeface="MS PGothic" pitchFamily="34" charset="-128"/>
            </a:endParaRPr>
          </a:p>
        </p:txBody>
      </p:sp>
      <p:sp>
        <p:nvSpPr>
          <p:cNvPr id="26630"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Execution Flow</a:t>
            </a:r>
          </a:p>
        </p:txBody>
      </p:sp>
      <p:graphicFrame>
        <p:nvGraphicFramePr>
          <p:cNvPr id="28674" name="Object 2"/>
          <p:cNvGraphicFramePr>
            <a:graphicFrameLocks noChangeAspect="1"/>
          </p:cNvGraphicFramePr>
          <p:nvPr/>
        </p:nvGraphicFramePr>
        <p:xfrm>
          <a:off x="3124200" y="1524000"/>
          <a:ext cx="2089150" cy="546100"/>
        </p:xfrm>
        <a:graphic>
          <a:graphicData uri="http://schemas.openxmlformats.org/presentationml/2006/ole">
            <mc:AlternateContent xmlns:mc="http://schemas.openxmlformats.org/markup-compatibility/2006">
              <mc:Choice xmlns:v="urn:schemas-microsoft-com:vml" Requires="v">
                <p:oleObj spid="_x0000_s27667" name="Visio" r:id="rId3" imgW="2089012" imgH="545853" progId="Visio.Drawing.11">
                  <p:link updateAutomatic="1"/>
                </p:oleObj>
              </mc:Choice>
              <mc:Fallback>
                <p:oleObj name="Visio" r:id="rId3" imgW="2089012" imgH="545853" progId="Visio.Drawing.11">
                  <p:link updateAutomatic="1"/>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524000"/>
                        <a:ext cx="20891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3"/>
          <p:cNvGraphicFramePr>
            <a:graphicFrameLocks noChangeAspect="1"/>
          </p:cNvGraphicFramePr>
          <p:nvPr/>
        </p:nvGraphicFramePr>
        <p:xfrm>
          <a:off x="3657600" y="2057400"/>
          <a:ext cx="946150" cy="831850"/>
        </p:xfrm>
        <a:graphic>
          <a:graphicData uri="http://schemas.openxmlformats.org/presentationml/2006/ole">
            <mc:AlternateContent xmlns:mc="http://schemas.openxmlformats.org/markup-compatibility/2006">
              <mc:Choice xmlns:v="urn:schemas-microsoft-com:vml" Requires="v">
                <p:oleObj spid="_x0000_s27668" name="Visio" r:id="rId3" imgW="946099" imgH="831843" progId="Visio.Drawing.11">
                  <p:link updateAutomatic="1"/>
                </p:oleObj>
              </mc:Choice>
              <mc:Fallback>
                <p:oleObj name="Visio" r:id="rId3" imgW="946099" imgH="831843" progId="Visio.Drawing.11">
                  <p:link updateAutomatic="1"/>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057400"/>
                        <a:ext cx="9461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Object 4"/>
          <p:cNvGraphicFramePr>
            <a:graphicFrameLocks noChangeAspect="1"/>
          </p:cNvGraphicFramePr>
          <p:nvPr/>
        </p:nvGraphicFramePr>
        <p:xfrm>
          <a:off x="3048000" y="2895600"/>
          <a:ext cx="2089150" cy="717550"/>
        </p:xfrm>
        <a:graphic>
          <a:graphicData uri="http://schemas.openxmlformats.org/presentationml/2006/ole">
            <mc:AlternateContent xmlns:mc="http://schemas.openxmlformats.org/markup-compatibility/2006">
              <mc:Choice xmlns:v="urn:schemas-microsoft-com:vml" Requires="v">
                <p:oleObj spid="_x0000_s27669" name="Visio" r:id="rId3" imgW="2089012" imgH="717586" progId="Visio.Drawing.11">
                  <p:link updateAutomatic="1"/>
                </p:oleObj>
              </mc:Choice>
              <mc:Fallback>
                <p:oleObj name="Visio" r:id="rId3" imgW="2089012" imgH="717586" progId="Visio.Drawing.11">
                  <p:link updateAutomatic="1"/>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895600"/>
                        <a:ext cx="208915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2" name="Object 5"/>
          <p:cNvGraphicFramePr>
            <a:graphicFrameLocks noChangeAspect="1"/>
          </p:cNvGraphicFramePr>
          <p:nvPr/>
        </p:nvGraphicFramePr>
        <p:xfrm>
          <a:off x="3276600" y="3581400"/>
          <a:ext cx="946150" cy="831850"/>
        </p:xfrm>
        <a:graphic>
          <a:graphicData uri="http://schemas.openxmlformats.org/presentationml/2006/ole">
            <mc:AlternateContent xmlns:mc="http://schemas.openxmlformats.org/markup-compatibility/2006">
              <mc:Choice xmlns:v="urn:schemas-microsoft-com:vml" Requires="v">
                <p:oleObj spid="_x0000_s27670" name="Visio" r:id="rId3" imgW="946099" imgH="831843" progId="Visio.Drawing.11">
                  <p:link updateAutomatic="1"/>
                </p:oleObj>
              </mc:Choice>
              <mc:Fallback>
                <p:oleObj name="Visio" r:id="rId3" imgW="946099" imgH="831843" progId="Visio.Drawing.11">
                  <p:link updateAutomatic="1"/>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581400"/>
                        <a:ext cx="9461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3" name="Object 6"/>
          <p:cNvGraphicFramePr>
            <a:graphicFrameLocks noChangeAspect="1"/>
          </p:cNvGraphicFramePr>
          <p:nvPr/>
        </p:nvGraphicFramePr>
        <p:xfrm>
          <a:off x="3124200" y="4419600"/>
          <a:ext cx="1905000" cy="717550"/>
        </p:xfrm>
        <a:graphic>
          <a:graphicData uri="http://schemas.openxmlformats.org/presentationml/2006/ole">
            <mc:AlternateContent xmlns:mc="http://schemas.openxmlformats.org/markup-compatibility/2006">
              <mc:Choice xmlns:v="urn:schemas-microsoft-com:vml" Requires="v">
                <p:oleObj spid="_x0000_s27671" name="Visio" r:id="rId3" imgW="1403125" imgH="717586" progId="Visio.Drawing.11">
                  <p:link updateAutomatic="1"/>
                </p:oleObj>
              </mc:Choice>
              <mc:Fallback>
                <p:oleObj name="Visio" r:id="rId3" imgW="1403125" imgH="717586" progId="Visio.Drawing.11">
                  <p:link updateAutomatic="1"/>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419600"/>
                        <a:ext cx="19050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5" name="Object 7"/>
          <p:cNvGraphicFramePr>
            <a:graphicFrameLocks noChangeAspect="1"/>
          </p:cNvGraphicFramePr>
          <p:nvPr/>
        </p:nvGraphicFramePr>
        <p:xfrm>
          <a:off x="3962400" y="3581400"/>
          <a:ext cx="1295400" cy="717550"/>
        </p:xfrm>
        <a:graphic>
          <a:graphicData uri="http://schemas.openxmlformats.org/presentationml/2006/ole">
            <mc:AlternateContent xmlns:mc="http://schemas.openxmlformats.org/markup-compatibility/2006">
              <mc:Choice xmlns:v="urn:schemas-microsoft-com:vml" Requires="v">
                <p:oleObj spid="_x0000_s27672" name="Visio" r:id="rId3" imgW="946099" imgH="717586" progId="Visio.Drawing.11">
                  <p:link updateAutomatic="1"/>
                </p:oleObj>
              </mc:Choice>
              <mc:Fallback>
                <p:oleObj name="Visio" r:id="rId3" imgW="946099" imgH="717586" progId="Visio.Drawing.11">
                  <p:link updateAutomatic="1"/>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3581400"/>
                        <a:ext cx="12954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7" name="Object 8"/>
          <p:cNvGraphicFramePr>
            <a:graphicFrameLocks noChangeAspect="1"/>
          </p:cNvGraphicFramePr>
          <p:nvPr/>
        </p:nvGraphicFramePr>
        <p:xfrm>
          <a:off x="5257800" y="2971800"/>
          <a:ext cx="946150" cy="717550"/>
        </p:xfrm>
        <a:graphic>
          <a:graphicData uri="http://schemas.openxmlformats.org/presentationml/2006/ole">
            <mc:AlternateContent xmlns:mc="http://schemas.openxmlformats.org/markup-compatibility/2006">
              <mc:Choice xmlns:v="urn:schemas-microsoft-com:vml" Requires="v">
                <p:oleObj spid="_x0000_s27673" name="Visio" r:id="rId3" imgW="946099" imgH="717586" progId="Visio.Drawing.11">
                  <p:link updateAutomatic="1"/>
                </p:oleObj>
              </mc:Choice>
              <mc:Fallback>
                <p:oleObj name="Visio" r:id="rId3" imgW="946099" imgH="717586" progId="Visio.Drawing.11">
                  <p:link updateAutomatic="1"/>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2971800"/>
                        <a:ext cx="94615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8" name="Object 9"/>
          <p:cNvGraphicFramePr>
            <a:graphicFrameLocks noChangeAspect="1"/>
          </p:cNvGraphicFramePr>
          <p:nvPr/>
        </p:nvGraphicFramePr>
        <p:xfrm>
          <a:off x="6400800" y="2590800"/>
          <a:ext cx="2265363" cy="1828800"/>
        </p:xfrm>
        <a:graphic>
          <a:graphicData uri="http://schemas.openxmlformats.org/presentationml/2006/ole">
            <mc:AlternateContent xmlns:mc="http://schemas.openxmlformats.org/markup-compatibility/2006">
              <mc:Choice xmlns:v="urn:schemas-microsoft-com:vml" Requires="v">
                <p:oleObj spid="_x0000_s27674" name="Visio" r:id="rId3" imgW="931469" imgH="751724" progId="Visio.Drawing.11">
                  <p:link updateAutomatic="1"/>
                </p:oleObj>
              </mc:Choice>
              <mc:Fallback>
                <p:oleObj name="Visio" r:id="rId3" imgW="931469" imgH="751724" progId="Visio.Drawing.11">
                  <p:link updateAutomatic="1"/>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0" y="2590800"/>
                        <a:ext cx="226536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9" name="Date Placeholder 10"/>
          <p:cNvSpPr>
            <a:spLocks noGrp="1"/>
          </p:cNvSpPr>
          <p:nvPr>
            <p:ph type="dt" sz="quarter" idx="10"/>
          </p:nvPr>
        </p:nvSpPr>
        <p:spPr bwMode="auto">
          <a:noFill/>
          <a:ln>
            <a:miter lim="800000"/>
            <a:headEnd/>
            <a:tailEnd/>
          </a:ln>
        </p:spPr>
        <p:txBody>
          <a:bodyPr/>
          <a:lstStyle/>
          <a:p>
            <a:fld id="{799CDCCE-F6AE-4CA4-ABE8-F0D0FF3C5CC6}" type="datetime1">
              <a:rPr lang="en-US" smtClean="0">
                <a:ea typeface="MS PGothic" pitchFamily="34" charset="-128"/>
              </a:rPr>
              <a:pPr/>
              <a:t>3/6/2015</a:t>
            </a:fld>
            <a:endParaRPr lang="en-US" smtClean="0">
              <a:ea typeface="MS PGothic" pitchFamily="34" charset="-128"/>
            </a:endParaRPr>
          </a:p>
        </p:txBody>
      </p:sp>
      <p:sp>
        <p:nvSpPr>
          <p:cNvPr id="27660" name="Slide Number Placeholder 11"/>
          <p:cNvSpPr>
            <a:spLocks noGrp="1"/>
          </p:cNvSpPr>
          <p:nvPr>
            <p:ph type="sldNum" sz="quarter" idx="12"/>
          </p:nvPr>
        </p:nvSpPr>
        <p:spPr bwMode="auto">
          <a:noFill/>
          <a:ln>
            <a:miter lim="800000"/>
            <a:headEnd/>
            <a:tailEnd/>
          </a:ln>
        </p:spPr>
        <p:txBody>
          <a:bodyPr/>
          <a:lstStyle/>
          <a:p>
            <a:fld id="{DF62F6ED-8CAB-483B-ADDD-444A8A3010F6}" type="slidenum">
              <a:rPr lang="en-US" smtClean="0">
                <a:ea typeface="MS PGothic" pitchFamily="34" charset="-128"/>
              </a:rPr>
              <a:pPr/>
              <a:t>21</a:t>
            </a:fld>
            <a:endParaRPr lang="en-US" smtClean="0">
              <a:ea typeface="MS PGothic" pitchFamily="34" charset="-128"/>
            </a:endParaRPr>
          </a:p>
        </p:txBody>
      </p:sp>
      <p:sp>
        <p:nvSpPr>
          <p:cNvPr id="27661" name="Footer Placeholder 12"/>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20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8675"/>
                                        </p:tgtEl>
                                        <p:attrNameLst>
                                          <p:attrName>style.visibility</p:attrName>
                                        </p:attrNameLst>
                                      </p:cBhvr>
                                      <p:to>
                                        <p:strVal val="visible"/>
                                      </p:to>
                                    </p:set>
                                    <p:anim calcmode="lin" valueType="num">
                                      <p:cBhvr additive="base">
                                        <p:cTn id="12" dur="2000" fill="hold"/>
                                        <p:tgtEl>
                                          <p:spTgt spid="28675"/>
                                        </p:tgtEl>
                                        <p:attrNameLst>
                                          <p:attrName>ppt_x</p:attrName>
                                        </p:attrNameLst>
                                      </p:cBhvr>
                                      <p:tavLst>
                                        <p:tav tm="0">
                                          <p:val>
                                            <p:strVal val="#ppt_x"/>
                                          </p:val>
                                        </p:tav>
                                        <p:tav tm="100000">
                                          <p:val>
                                            <p:strVal val="#ppt_x"/>
                                          </p:val>
                                        </p:tav>
                                      </p:tavLst>
                                    </p:anim>
                                    <p:anim calcmode="lin" valueType="num">
                                      <p:cBhvr additive="base">
                                        <p:cTn id="13" dur="2000" fill="hold"/>
                                        <p:tgtEl>
                                          <p:spTgt spid="2867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8677"/>
                                        </p:tgtEl>
                                        <p:attrNameLst>
                                          <p:attrName>style.visibility</p:attrName>
                                        </p:attrNameLst>
                                      </p:cBhvr>
                                      <p:to>
                                        <p:strVal val="visible"/>
                                      </p:to>
                                    </p:set>
                                    <p:animEffect transition="in" filter="checkerboard(across)">
                                      <p:cBhvr>
                                        <p:cTn id="18" dur="2000"/>
                                        <p:tgtEl>
                                          <p:spTgt spid="286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8682"/>
                                        </p:tgtEl>
                                        <p:attrNameLst>
                                          <p:attrName>style.visibility</p:attrName>
                                        </p:attrNameLst>
                                      </p:cBhvr>
                                      <p:to>
                                        <p:strVal val="visible"/>
                                      </p:to>
                                    </p:set>
                                    <p:anim calcmode="lin" valueType="num">
                                      <p:cBhvr additive="base">
                                        <p:cTn id="23" dur="2000" fill="hold"/>
                                        <p:tgtEl>
                                          <p:spTgt spid="28682"/>
                                        </p:tgtEl>
                                        <p:attrNameLst>
                                          <p:attrName>ppt_x</p:attrName>
                                        </p:attrNameLst>
                                      </p:cBhvr>
                                      <p:tavLst>
                                        <p:tav tm="0">
                                          <p:val>
                                            <p:strVal val="#ppt_x"/>
                                          </p:val>
                                        </p:tav>
                                        <p:tav tm="100000">
                                          <p:val>
                                            <p:strVal val="#ppt_x"/>
                                          </p:val>
                                        </p:tav>
                                      </p:tavLst>
                                    </p:anim>
                                    <p:anim calcmode="lin" valueType="num">
                                      <p:cBhvr additive="base">
                                        <p:cTn id="24" dur="2000" fill="hold"/>
                                        <p:tgtEl>
                                          <p:spTgt spid="2868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28683"/>
                                        </p:tgtEl>
                                        <p:attrNameLst>
                                          <p:attrName>style.visibility</p:attrName>
                                        </p:attrNameLst>
                                      </p:cBhvr>
                                      <p:to>
                                        <p:strVal val="visible"/>
                                      </p:to>
                                    </p:set>
                                    <p:animEffect transition="in" filter="box(in)">
                                      <p:cBhvr>
                                        <p:cTn id="29" dur="2000"/>
                                        <p:tgtEl>
                                          <p:spTgt spid="2868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28685"/>
                                        </p:tgtEl>
                                        <p:attrNameLst>
                                          <p:attrName>style.visibility</p:attrName>
                                        </p:attrNameLst>
                                      </p:cBhvr>
                                      <p:to>
                                        <p:strVal val="visible"/>
                                      </p:to>
                                    </p:set>
                                    <p:animEffect transition="in" filter="slide(fromBottom)">
                                      <p:cBhvr>
                                        <p:cTn id="34" dur="2000"/>
                                        <p:tgtEl>
                                          <p:spTgt spid="2868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6" presetClass="entr" presetSubtype="0" fill="hold" nodeType="clickEffect">
                                  <p:stCondLst>
                                    <p:cond delay="0"/>
                                  </p:stCondLst>
                                  <p:childTnLst>
                                    <p:set>
                                      <p:cBhvr>
                                        <p:cTn id="38" dur="1" fill="hold">
                                          <p:stCondLst>
                                            <p:cond delay="0"/>
                                          </p:stCondLst>
                                        </p:cTn>
                                        <p:tgtEl>
                                          <p:spTgt spid="28687"/>
                                        </p:tgtEl>
                                        <p:attrNameLst>
                                          <p:attrName>style.visibility</p:attrName>
                                        </p:attrNameLst>
                                      </p:cBhvr>
                                      <p:to>
                                        <p:strVal val="visible"/>
                                      </p:to>
                                    </p:set>
                                    <p:animEffect transition="in" filter="wipe(down)">
                                      <p:cBhvr>
                                        <p:cTn id="39" dur="580">
                                          <p:stCondLst>
                                            <p:cond delay="0"/>
                                          </p:stCondLst>
                                        </p:cTn>
                                        <p:tgtEl>
                                          <p:spTgt spid="28687"/>
                                        </p:tgtEl>
                                      </p:cBhvr>
                                    </p:animEffect>
                                    <p:anim calcmode="lin" valueType="num">
                                      <p:cBhvr>
                                        <p:cTn id="40" dur="1822" tmFilter="0,0; 0.14,0.36; 0.43,0.73; 0.71,0.91; 1.0,1.0">
                                          <p:stCondLst>
                                            <p:cond delay="0"/>
                                          </p:stCondLst>
                                        </p:cTn>
                                        <p:tgtEl>
                                          <p:spTgt spid="2868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868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868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868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8687"/>
                                        </p:tgtEl>
                                        <p:attrNameLst>
                                          <p:attrName>ppt_y</p:attrName>
                                        </p:attrNameLst>
                                      </p:cBhvr>
                                      <p:tavLst>
                                        <p:tav tm="0" fmla="#ppt_y-sin(pi*$)/81">
                                          <p:val>
                                            <p:fltVal val="0"/>
                                          </p:val>
                                        </p:tav>
                                        <p:tav tm="100000">
                                          <p:val>
                                            <p:fltVal val="1"/>
                                          </p:val>
                                        </p:tav>
                                      </p:tavLst>
                                    </p:anim>
                                    <p:animScale>
                                      <p:cBhvr>
                                        <p:cTn id="45" dur="26">
                                          <p:stCondLst>
                                            <p:cond delay="650"/>
                                          </p:stCondLst>
                                        </p:cTn>
                                        <p:tgtEl>
                                          <p:spTgt spid="28687"/>
                                        </p:tgtEl>
                                      </p:cBhvr>
                                      <p:to x="100000" y="60000"/>
                                    </p:animScale>
                                    <p:animScale>
                                      <p:cBhvr>
                                        <p:cTn id="46" dur="166" decel="50000">
                                          <p:stCondLst>
                                            <p:cond delay="676"/>
                                          </p:stCondLst>
                                        </p:cTn>
                                        <p:tgtEl>
                                          <p:spTgt spid="28687"/>
                                        </p:tgtEl>
                                      </p:cBhvr>
                                      <p:to x="100000" y="100000"/>
                                    </p:animScale>
                                    <p:animScale>
                                      <p:cBhvr>
                                        <p:cTn id="47" dur="26">
                                          <p:stCondLst>
                                            <p:cond delay="1312"/>
                                          </p:stCondLst>
                                        </p:cTn>
                                        <p:tgtEl>
                                          <p:spTgt spid="28687"/>
                                        </p:tgtEl>
                                      </p:cBhvr>
                                      <p:to x="100000" y="80000"/>
                                    </p:animScale>
                                    <p:animScale>
                                      <p:cBhvr>
                                        <p:cTn id="48" dur="166" decel="50000">
                                          <p:stCondLst>
                                            <p:cond delay="1338"/>
                                          </p:stCondLst>
                                        </p:cTn>
                                        <p:tgtEl>
                                          <p:spTgt spid="28687"/>
                                        </p:tgtEl>
                                      </p:cBhvr>
                                      <p:to x="100000" y="100000"/>
                                    </p:animScale>
                                    <p:animScale>
                                      <p:cBhvr>
                                        <p:cTn id="49" dur="26">
                                          <p:stCondLst>
                                            <p:cond delay="1642"/>
                                          </p:stCondLst>
                                        </p:cTn>
                                        <p:tgtEl>
                                          <p:spTgt spid="28687"/>
                                        </p:tgtEl>
                                      </p:cBhvr>
                                      <p:to x="100000" y="90000"/>
                                    </p:animScale>
                                    <p:animScale>
                                      <p:cBhvr>
                                        <p:cTn id="50" dur="166" decel="50000">
                                          <p:stCondLst>
                                            <p:cond delay="1668"/>
                                          </p:stCondLst>
                                        </p:cTn>
                                        <p:tgtEl>
                                          <p:spTgt spid="28687"/>
                                        </p:tgtEl>
                                      </p:cBhvr>
                                      <p:to x="100000" y="100000"/>
                                    </p:animScale>
                                    <p:animScale>
                                      <p:cBhvr>
                                        <p:cTn id="51" dur="26">
                                          <p:stCondLst>
                                            <p:cond delay="1808"/>
                                          </p:stCondLst>
                                        </p:cTn>
                                        <p:tgtEl>
                                          <p:spTgt spid="28687"/>
                                        </p:tgtEl>
                                      </p:cBhvr>
                                      <p:to x="100000" y="95000"/>
                                    </p:animScale>
                                    <p:animScale>
                                      <p:cBhvr>
                                        <p:cTn id="52" dur="166" decel="50000">
                                          <p:stCondLst>
                                            <p:cond delay="1834"/>
                                          </p:stCondLst>
                                        </p:cTn>
                                        <p:tgtEl>
                                          <p:spTgt spid="28687"/>
                                        </p:tgtEl>
                                      </p:cBhvr>
                                      <p:to x="100000" y="100000"/>
                                    </p:animScale>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nodeType="clickEffect">
                                  <p:stCondLst>
                                    <p:cond delay="0"/>
                                  </p:stCondLst>
                                  <p:childTnLst>
                                    <p:set>
                                      <p:cBhvr>
                                        <p:cTn id="56" dur="1" fill="hold">
                                          <p:stCondLst>
                                            <p:cond delay="0"/>
                                          </p:stCondLst>
                                        </p:cTn>
                                        <p:tgtEl>
                                          <p:spTgt spid="28688"/>
                                        </p:tgtEl>
                                        <p:attrNameLst>
                                          <p:attrName>style.visibility</p:attrName>
                                        </p:attrNameLst>
                                      </p:cBhvr>
                                      <p:to>
                                        <p:strVal val="visible"/>
                                      </p:to>
                                    </p:set>
                                    <p:anim calcmode="lin" valueType="num">
                                      <p:cBhvr>
                                        <p:cTn id="57" dur="2000" fill="hold"/>
                                        <p:tgtEl>
                                          <p:spTgt spid="28688"/>
                                        </p:tgtEl>
                                        <p:attrNameLst>
                                          <p:attrName>ppt_w</p:attrName>
                                        </p:attrNameLst>
                                      </p:cBhvr>
                                      <p:tavLst>
                                        <p:tav tm="0">
                                          <p:val>
                                            <p:fltVal val="0"/>
                                          </p:val>
                                        </p:tav>
                                        <p:tav tm="100000">
                                          <p:val>
                                            <p:strVal val="#ppt_w"/>
                                          </p:val>
                                        </p:tav>
                                      </p:tavLst>
                                    </p:anim>
                                    <p:anim calcmode="lin" valueType="num">
                                      <p:cBhvr>
                                        <p:cTn id="58" dur="2000" fill="hold"/>
                                        <p:tgtEl>
                                          <p:spTgt spid="286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background</a:t>
            </a:r>
          </a:p>
        </p:txBody>
      </p:sp>
      <p:sp>
        <p:nvSpPr>
          <p:cNvPr id="3" name="Content Placeholder 2"/>
          <p:cNvSpPr>
            <a:spLocks noGrp="1"/>
          </p:cNvSpPr>
          <p:nvPr>
            <p:ph idx="1"/>
          </p:nvPr>
        </p:nvSpPr>
        <p:spPr>
          <a:xfrm>
            <a:off x="457200" y="1600200"/>
            <a:ext cx="7848600" cy="4525963"/>
          </a:xfrm>
        </p:spPr>
        <p:txBody>
          <a:bodyPr>
            <a:normAutofit lnSpcReduction="10000"/>
          </a:bodyPr>
          <a:lstStyle/>
          <a:p>
            <a:pPr marL="420624" indent="-384048" eaLnBrk="1" fontAlgn="auto" hangingPunct="1">
              <a:spcAft>
                <a:spcPts val="0"/>
              </a:spcAft>
              <a:buFont typeface="Wingdings 2"/>
              <a:buChar char=""/>
              <a:defRPr/>
            </a:pPr>
            <a:r>
              <a:rPr lang="en-US" sz="2800" dirty="0" smtClean="0">
                <a:ea typeface="+mn-ea"/>
              </a:rPr>
              <a:t>Size of collected and analyzed datasets for business intelligence is growing rapidly, making traditional warehousing more $$$</a:t>
            </a:r>
          </a:p>
          <a:p>
            <a:pPr marL="420624" indent="-384048" eaLnBrk="1" fontAlgn="auto" hangingPunct="1">
              <a:spcAft>
                <a:spcPts val="0"/>
              </a:spcAft>
              <a:buFont typeface="Wingdings 2"/>
              <a:buChar char=""/>
              <a:defRPr/>
            </a:pPr>
            <a:r>
              <a:rPr lang="en-US" sz="2800" dirty="0" err="1" smtClean="0">
                <a:ea typeface="+mn-ea"/>
              </a:rPr>
              <a:t>Hadoop</a:t>
            </a:r>
            <a:r>
              <a:rPr lang="en-US" sz="2800" dirty="0" smtClean="0">
                <a:ea typeface="+mn-ea"/>
              </a:rPr>
              <a:t> is a popular open source map-reduce as an alternative to store and process extremely large data sets on commodity hardware</a:t>
            </a:r>
          </a:p>
          <a:p>
            <a:pPr marL="420624" indent="-384048" eaLnBrk="1" fontAlgn="auto" hangingPunct="1">
              <a:spcAft>
                <a:spcPts val="0"/>
              </a:spcAft>
              <a:buFont typeface="Wingdings 2"/>
              <a:buChar char=""/>
              <a:defRPr/>
            </a:pPr>
            <a:r>
              <a:rPr lang="en-US" sz="2800" dirty="0" smtClean="0">
                <a:ea typeface="+mn-ea"/>
              </a:rPr>
              <a:t>However, map reduce itself is very low-level and required developers to write custom code.</a:t>
            </a:r>
          </a:p>
        </p:txBody>
      </p:sp>
      <p:sp>
        <p:nvSpPr>
          <p:cNvPr id="9220" name="Date Placeholder 3"/>
          <p:cNvSpPr>
            <a:spLocks noGrp="1"/>
          </p:cNvSpPr>
          <p:nvPr>
            <p:ph type="dt" sz="quarter" idx="10"/>
          </p:nvPr>
        </p:nvSpPr>
        <p:spPr bwMode="auto">
          <a:noFill/>
          <a:ln>
            <a:miter lim="800000"/>
            <a:headEnd/>
            <a:tailEnd/>
          </a:ln>
        </p:spPr>
        <p:txBody>
          <a:bodyPr/>
          <a:lstStyle/>
          <a:p>
            <a:fld id="{571CBB00-3D4C-450E-921B-5623C4AD7E97}" type="datetime1">
              <a:rPr lang="en-US" smtClean="0">
                <a:ea typeface="MS PGothic" pitchFamily="34" charset="-128"/>
              </a:rPr>
              <a:pPr/>
              <a:t>3/6/2015</a:t>
            </a:fld>
            <a:endParaRPr lang="en-US" smtClean="0">
              <a:ea typeface="MS PGothic" pitchFamily="34" charset="-128"/>
            </a:endParaRPr>
          </a:p>
        </p:txBody>
      </p:sp>
      <p:sp>
        <p:nvSpPr>
          <p:cNvPr id="9221" name="Slide Number Placeholder 4"/>
          <p:cNvSpPr>
            <a:spLocks noGrp="1"/>
          </p:cNvSpPr>
          <p:nvPr>
            <p:ph type="sldNum" sz="quarter" idx="12"/>
          </p:nvPr>
        </p:nvSpPr>
        <p:spPr bwMode="auto">
          <a:noFill/>
          <a:ln>
            <a:miter lim="800000"/>
            <a:headEnd/>
            <a:tailEnd/>
          </a:ln>
        </p:spPr>
        <p:txBody>
          <a:bodyPr/>
          <a:lstStyle/>
          <a:p>
            <a:fld id="{F5D54D15-F4BE-4D41-B0D4-98E93E2D9B30}" type="slidenum">
              <a:rPr lang="en-US" smtClean="0">
                <a:ea typeface="MS PGothic" pitchFamily="34" charset="-128"/>
              </a:rPr>
              <a:pPr/>
              <a:t>3</a:t>
            </a:fld>
            <a:endParaRPr lang="en-US" smtClean="0">
              <a:ea typeface="MS PGothic" pitchFamily="34" charset="-128"/>
            </a:endParaRPr>
          </a:p>
        </p:txBody>
      </p:sp>
      <p:sp>
        <p:nvSpPr>
          <p:cNvPr id="9222"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2743200" y="2667000"/>
            <a:ext cx="26670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43" name="Title 1"/>
          <p:cNvSpPr>
            <a:spLocks noGrp="1"/>
          </p:cNvSpPr>
          <p:nvPr>
            <p:ph type="title"/>
          </p:nvPr>
        </p:nvSpPr>
        <p:spPr/>
        <p:txBody>
          <a:bodyPr/>
          <a:lstStyle/>
          <a:p>
            <a:pPr algn="ctr" eaLnBrk="1" hangingPunct="1"/>
            <a:r>
              <a:rPr lang="en-US" smtClean="0"/>
              <a:t>General Ecosystem of DW</a:t>
            </a:r>
          </a:p>
        </p:txBody>
      </p:sp>
      <p:sp>
        <p:nvSpPr>
          <p:cNvPr id="10244" name="Date Placeholder 3"/>
          <p:cNvSpPr>
            <a:spLocks noGrp="1"/>
          </p:cNvSpPr>
          <p:nvPr>
            <p:ph type="dt" sz="quarter" idx="10"/>
          </p:nvPr>
        </p:nvSpPr>
        <p:spPr bwMode="auto">
          <a:noFill/>
          <a:ln>
            <a:miter lim="800000"/>
            <a:headEnd/>
            <a:tailEnd/>
          </a:ln>
        </p:spPr>
        <p:txBody>
          <a:bodyPr/>
          <a:lstStyle/>
          <a:p>
            <a:fld id="{149C9A04-6E8A-40F4-B6F8-D55E4601A47A}" type="datetime1">
              <a:rPr lang="en-US" smtClean="0">
                <a:ea typeface="MS PGothic" pitchFamily="34" charset="-128"/>
              </a:rPr>
              <a:pPr/>
              <a:t>3/6/2015</a:t>
            </a:fld>
            <a:endParaRPr lang="en-US" smtClean="0">
              <a:ea typeface="MS PGothic" pitchFamily="34" charset="-128"/>
            </a:endParaRPr>
          </a:p>
        </p:txBody>
      </p:sp>
      <p:sp>
        <p:nvSpPr>
          <p:cNvPr id="10245" name="Footer Placeholder 4"/>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
        <p:nvSpPr>
          <p:cNvPr id="10246" name="Slide Number Placeholder 5"/>
          <p:cNvSpPr>
            <a:spLocks noGrp="1"/>
          </p:cNvSpPr>
          <p:nvPr>
            <p:ph type="sldNum" sz="quarter" idx="12"/>
          </p:nvPr>
        </p:nvSpPr>
        <p:spPr bwMode="auto">
          <a:noFill/>
          <a:ln>
            <a:miter lim="800000"/>
            <a:headEnd/>
            <a:tailEnd/>
          </a:ln>
        </p:spPr>
        <p:txBody>
          <a:bodyPr/>
          <a:lstStyle/>
          <a:p>
            <a:fld id="{055D11E8-F755-4CB3-A72F-85D566E8F669}" type="slidenum">
              <a:rPr lang="en-US" smtClean="0">
                <a:ea typeface="MS PGothic" pitchFamily="34" charset="-128"/>
              </a:rPr>
              <a:pPr/>
              <a:t>4</a:t>
            </a:fld>
            <a:endParaRPr lang="en-US" smtClean="0">
              <a:ea typeface="MS PGothic" pitchFamily="34" charset="-128"/>
            </a:endParaRPr>
          </a:p>
        </p:txBody>
      </p:sp>
      <p:sp>
        <p:nvSpPr>
          <p:cNvPr id="11" name="Can 10"/>
          <p:cNvSpPr/>
          <p:nvPr/>
        </p:nvSpPr>
        <p:spPr>
          <a:xfrm>
            <a:off x="3276600" y="3124200"/>
            <a:ext cx="1676400" cy="1524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Hadoop</a:t>
            </a:r>
          </a:p>
        </p:txBody>
      </p:sp>
      <p:sp>
        <p:nvSpPr>
          <p:cNvPr id="12" name="Rounded Rectangle 11"/>
          <p:cNvSpPr/>
          <p:nvPr/>
        </p:nvSpPr>
        <p:spPr>
          <a:xfrm>
            <a:off x="3276600" y="3124200"/>
            <a:ext cx="167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M / R</a:t>
            </a:r>
          </a:p>
        </p:txBody>
      </p:sp>
      <p:sp>
        <p:nvSpPr>
          <p:cNvPr id="13" name="Rounded Rectangle 12"/>
          <p:cNvSpPr/>
          <p:nvPr/>
        </p:nvSpPr>
        <p:spPr>
          <a:xfrm>
            <a:off x="3276600" y="4419600"/>
            <a:ext cx="167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M / R</a:t>
            </a:r>
          </a:p>
        </p:txBody>
      </p:sp>
      <p:sp>
        <p:nvSpPr>
          <p:cNvPr id="10250" name="Content Placeholder 9"/>
          <p:cNvSpPr>
            <a:spLocks noGrp="1"/>
          </p:cNvSpPr>
          <p:nvPr>
            <p:ph idx="1"/>
          </p:nvPr>
        </p:nvSpPr>
        <p:spPr>
          <a:xfrm>
            <a:off x="457200" y="1371600"/>
            <a:ext cx="8229600" cy="5029200"/>
          </a:xfrm>
        </p:spPr>
        <p:txBody>
          <a:bodyPr/>
          <a:lstStyle/>
          <a:p>
            <a:pPr eaLnBrk="1" hangingPunct="1">
              <a:buFont typeface="Wingdings 2" pitchFamily="18" charset="2"/>
              <a:buNone/>
            </a:pPr>
            <a:endParaRPr lang="en-US" smtClean="0"/>
          </a:p>
        </p:txBody>
      </p:sp>
      <p:sp>
        <p:nvSpPr>
          <p:cNvPr id="15" name="Rounded Rectangle 14"/>
          <p:cNvSpPr/>
          <p:nvPr/>
        </p:nvSpPr>
        <p:spPr>
          <a:xfrm>
            <a:off x="2743200" y="1447800"/>
            <a:ext cx="2971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Reporting / BI layer</a:t>
            </a:r>
          </a:p>
        </p:txBody>
      </p:sp>
      <p:sp>
        <p:nvSpPr>
          <p:cNvPr id="16" name="Rectangle 15"/>
          <p:cNvSpPr/>
          <p:nvPr/>
        </p:nvSpPr>
        <p:spPr>
          <a:xfrm>
            <a:off x="3352800" y="198120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SQL</a:t>
            </a:r>
          </a:p>
        </p:txBody>
      </p:sp>
      <p:sp>
        <p:nvSpPr>
          <p:cNvPr id="17" name="Rounded Rectangle 16"/>
          <p:cNvSpPr/>
          <p:nvPr/>
        </p:nvSpPr>
        <p:spPr>
          <a:xfrm>
            <a:off x="2667000" y="5867400"/>
            <a:ext cx="3048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ETL</a:t>
            </a:r>
          </a:p>
        </p:txBody>
      </p:sp>
      <p:sp>
        <p:nvSpPr>
          <p:cNvPr id="18" name="Rectangle 17"/>
          <p:cNvSpPr/>
          <p:nvPr/>
        </p:nvSpPr>
        <p:spPr>
          <a:xfrm>
            <a:off x="3352800" y="556260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pitchFamily="-107" charset="-128"/>
              </a:rPr>
              <a:t>SQL</a:t>
            </a:r>
          </a:p>
        </p:txBody>
      </p:sp>
      <p:sp>
        <p:nvSpPr>
          <p:cNvPr id="22" name="Multiply 21"/>
          <p:cNvSpPr/>
          <p:nvPr/>
        </p:nvSpPr>
        <p:spPr>
          <a:xfrm>
            <a:off x="3429000" y="2057400"/>
            <a:ext cx="1447800" cy="1295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Multiply 22"/>
          <p:cNvSpPr/>
          <p:nvPr/>
        </p:nvSpPr>
        <p:spPr>
          <a:xfrm>
            <a:off x="3505200" y="4495800"/>
            <a:ext cx="1447800" cy="1295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amond(in)">
                                      <p:cBhvr>
                                        <p:cTn id="18" dur="2000"/>
                                        <p:tgtEl>
                                          <p:spTgt spid="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1"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ox(in)">
                                      <p:cBhvr>
                                        <p:cTn id="23" dur="500"/>
                                        <p:tgtEl>
                                          <p:spTgt spid="17"/>
                                        </p:tgtEl>
                                      </p:cBhvr>
                                    </p:animEffect>
                                  </p:childTnLst>
                                </p:cTn>
                              </p:par>
                              <p:par>
                                <p:cTn id="24" presetID="4" presetClass="entr" presetSubtype="16" fill="hold" grpId="1"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ox(in)">
                                      <p:cBhvr>
                                        <p:cTn id="26" dur="5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7"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what is hive ?</a:t>
            </a:r>
          </a:p>
        </p:txBody>
      </p:sp>
      <p:sp>
        <p:nvSpPr>
          <p:cNvPr id="11267" name="Content Placeholder 2"/>
          <p:cNvSpPr>
            <a:spLocks noGrp="1"/>
          </p:cNvSpPr>
          <p:nvPr>
            <p:ph idx="1"/>
          </p:nvPr>
        </p:nvSpPr>
        <p:spPr/>
        <p:txBody>
          <a:bodyPr/>
          <a:lstStyle/>
          <a:p>
            <a:pPr eaLnBrk="1" hangingPunct="1">
              <a:lnSpc>
                <a:spcPct val="90000"/>
              </a:lnSpc>
            </a:pPr>
            <a:r>
              <a:rPr lang="en-US" smtClean="0"/>
              <a:t>Open-source DW solution built on top of Hadoop</a:t>
            </a:r>
          </a:p>
          <a:p>
            <a:pPr eaLnBrk="1" hangingPunct="1">
              <a:lnSpc>
                <a:spcPct val="90000"/>
              </a:lnSpc>
            </a:pPr>
            <a:r>
              <a:rPr lang="en-US" smtClean="0"/>
              <a:t>Support SQL-like declarative language called HiveQL which are compiled into map-reduce jobs executed on Hadoop</a:t>
            </a:r>
          </a:p>
          <a:p>
            <a:pPr eaLnBrk="1" hangingPunct="1">
              <a:lnSpc>
                <a:spcPct val="90000"/>
              </a:lnSpc>
            </a:pPr>
            <a:r>
              <a:rPr lang="en-US" smtClean="0"/>
              <a:t>Also support custom map-reduce script to be plugged into query.</a:t>
            </a:r>
          </a:p>
          <a:p>
            <a:pPr eaLnBrk="1" hangingPunct="1">
              <a:lnSpc>
                <a:spcPct val="90000"/>
              </a:lnSpc>
            </a:pPr>
            <a:r>
              <a:rPr lang="en-US" smtClean="0"/>
              <a:t>Includes a system catalog, Hive Metastore for query optimizations and data exploration</a:t>
            </a:r>
          </a:p>
        </p:txBody>
      </p:sp>
      <p:sp>
        <p:nvSpPr>
          <p:cNvPr id="11268" name="Date Placeholder 3"/>
          <p:cNvSpPr>
            <a:spLocks noGrp="1"/>
          </p:cNvSpPr>
          <p:nvPr>
            <p:ph type="dt" sz="quarter" idx="10"/>
          </p:nvPr>
        </p:nvSpPr>
        <p:spPr bwMode="auto">
          <a:noFill/>
          <a:ln>
            <a:miter lim="800000"/>
            <a:headEnd/>
            <a:tailEnd/>
          </a:ln>
        </p:spPr>
        <p:txBody>
          <a:bodyPr/>
          <a:lstStyle/>
          <a:p>
            <a:fld id="{870E4E38-E1C4-4AF6-ADEB-2C3B749FA515}" type="datetime1">
              <a:rPr lang="en-US" smtClean="0">
                <a:ea typeface="MS PGothic" pitchFamily="34" charset="-128"/>
              </a:rPr>
              <a:pPr/>
              <a:t>3/6/2015</a:t>
            </a:fld>
            <a:endParaRPr lang="en-US" smtClean="0">
              <a:ea typeface="MS PGothic" pitchFamily="34" charset="-128"/>
            </a:endParaRPr>
          </a:p>
        </p:txBody>
      </p:sp>
      <p:sp>
        <p:nvSpPr>
          <p:cNvPr id="11269" name="Slide Number Placeholder 4"/>
          <p:cNvSpPr>
            <a:spLocks noGrp="1"/>
          </p:cNvSpPr>
          <p:nvPr>
            <p:ph type="sldNum" sz="quarter" idx="12"/>
          </p:nvPr>
        </p:nvSpPr>
        <p:spPr bwMode="auto">
          <a:noFill/>
          <a:ln>
            <a:miter lim="800000"/>
            <a:headEnd/>
            <a:tailEnd/>
          </a:ln>
        </p:spPr>
        <p:txBody>
          <a:bodyPr/>
          <a:lstStyle/>
          <a:p>
            <a:fld id="{96653081-4683-4D78-A9B7-AC05123D46DF}" type="slidenum">
              <a:rPr lang="en-US" smtClean="0">
                <a:ea typeface="MS PGothic" pitchFamily="34" charset="-128"/>
              </a:rPr>
              <a:pPr/>
              <a:t>5</a:t>
            </a:fld>
            <a:endParaRPr lang="en-US" smtClean="0">
              <a:ea typeface="MS PGothic" pitchFamily="34" charset="-128"/>
            </a:endParaRPr>
          </a:p>
        </p:txBody>
      </p:sp>
      <p:sp>
        <p:nvSpPr>
          <p:cNvPr id="11270"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152400"/>
            <a:ext cx="7467600" cy="1143000"/>
          </a:xfrm>
        </p:spPr>
        <p:txBody>
          <a:bodyPr/>
          <a:lstStyle/>
          <a:p>
            <a:pPr eaLnBrk="1" hangingPunct="1"/>
            <a:r>
              <a:rPr lang="en-US" smtClean="0"/>
              <a:t>Hive Database</a:t>
            </a:r>
          </a:p>
        </p:txBody>
      </p:sp>
      <p:sp>
        <p:nvSpPr>
          <p:cNvPr id="3" name="Content Placeholder 2"/>
          <p:cNvSpPr>
            <a:spLocks noGrp="1"/>
          </p:cNvSpPr>
          <p:nvPr>
            <p:ph idx="1"/>
          </p:nvPr>
        </p:nvSpPr>
        <p:spPr/>
        <p:txBody>
          <a:bodyPr>
            <a:normAutofit lnSpcReduction="10000"/>
          </a:bodyPr>
          <a:lstStyle/>
          <a:p>
            <a:pPr marL="420624" indent="-384048" eaLnBrk="1" fontAlgn="auto" hangingPunct="1">
              <a:spcAft>
                <a:spcPts val="0"/>
              </a:spcAft>
              <a:buFont typeface="Wingdings 2"/>
              <a:buChar char=""/>
              <a:defRPr/>
            </a:pPr>
            <a:r>
              <a:rPr lang="en-US" dirty="0" smtClean="0">
                <a:ea typeface="+mn-ea"/>
              </a:rPr>
              <a:t>Data Model</a:t>
            </a:r>
          </a:p>
          <a:p>
            <a:pPr marL="722376" lvl="1" indent="-274320" eaLnBrk="1" fontAlgn="auto" hangingPunct="1">
              <a:spcAft>
                <a:spcPts val="0"/>
              </a:spcAft>
              <a:buFont typeface="Wingdings 2"/>
              <a:buChar char=""/>
              <a:defRPr/>
            </a:pPr>
            <a:r>
              <a:rPr lang="en-US" dirty="0" smtClean="0">
                <a:ea typeface="+mn-ea"/>
              </a:rPr>
              <a:t>Tables</a:t>
            </a:r>
          </a:p>
          <a:p>
            <a:pPr marL="1005840" lvl="2" indent="-256032" eaLnBrk="1" fontAlgn="auto" hangingPunct="1">
              <a:spcAft>
                <a:spcPts val="0"/>
              </a:spcAft>
              <a:buFont typeface="Arial"/>
              <a:buChar char="○"/>
              <a:defRPr/>
            </a:pPr>
            <a:r>
              <a:rPr lang="en-US" dirty="0" smtClean="0">
                <a:ea typeface="+mn-ea"/>
              </a:rPr>
              <a:t>Analogous to tables in relational database</a:t>
            </a:r>
          </a:p>
          <a:p>
            <a:pPr marL="1005840" lvl="2" indent="-256032" eaLnBrk="1" fontAlgn="auto" hangingPunct="1">
              <a:spcAft>
                <a:spcPts val="0"/>
              </a:spcAft>
              <a:buFont typeface="Arial"/>
              <a:buChar char="○"/>
              <a:defRPr/>
            </a:pPr>
            <a:r>
              <a:rPr lang="en-US" dirty="0" smtClean="0">
                <a:ea typeface="+mn-ea"/>
              </a:rPr>
              <a:t>Each table has a corresponding HDFS dir</a:t>
            </a:r>
          </a:p>
          <a:p>
            <a:pPr marL="1005840" lvl="2" indent="-256032" eaLnBrk="1" fontAlgn="auto" hangingPunct="1">
              <a:spcAft>
                <a:spcPts val="0"/>
              </a:spcAft>
              <a:buFont typeface="Arial"/>
              <a:buChar char="○"/>
              <a:defRPr/>
            </a:pPr>
            <a:r>
              <a:rPr lang="en-US" dirty="0" smtClean="0">
                <a:ea typeface="+mn-ea"/>
              </a:rPr>
              <a:t>Data is serialized and stored in files within dir</a:t>
            </a:r>
          </a:p>
          <a:p>
            <a:pPr marL="1005840" lvl="2" indent="-256032" eaLnBrk="1" fontAlgn="auto" hangingPunct="1">
              <a:spcAft>
                <a:spcPts val="0"/>
              </a:spcAft>
              <a:buFont typeface="Arial"/>
              <a:buChar char="○"/>
              <a:defRPr/>
            </a:pPr>
            <a:r>
              <a:rPr lang="en-US" dirty="0" smtClean="0">
                <a:ea typeface="+mn-ea"/>
              </a:rPr>
              <a:t>Support  external tables on data stored in HDFS, NFS or local directory.</a:t>
            </a:r>
          </a:p>
          <a:p>
            <a:pPr marL="722376" lvl="1" indent="-274320" eaLnBrk="1" fontAlgn="auto" hangingPunct="1">
              <a:spcAft>
                <a:spcPts val="0"/>
              </a:spcAft>
              <a:buFont typeface="Wingdings 2"/>
              <a:buChar char=""/>
              <a:defRPr/>
            </a:pPr>
            <a:r>
              <a:rPr lang="en-US" dirty="0" smtClean="0">
                <a:ea typeface="+mn-ea"/>
              </a:rPr>
              <a:t>Partitions</a:t>
            </a:r>
          </a:p>
          <a:p>
            <a:pPr marL="1005840" lvl="2" indent="-256032" eaLnBrk="1" fontAlgn="auto" hangingPunct="1">
              <a:spcAft>
                <a:spcPts val="0"/>
              </a:spcAft>
              <a:buFont typeface="Arial"/>
              <a:buChar char="○"/>
              <a:defRPr/>
            </a:pPr>
            <a:r>
              <a:rPr lang="en-US" dirty="0" smtClean="0">
                <a:ea typeface="+mn-ea"/>
              </a:rPr>
              <a:t>@table can have 1 or more partitions (1-level) which determine the distribution of data within subdirectories of table directory.</a:t>
            </a:r>
          </a:p>
        </p:txBody>
      </p:sp>
      <p:sp>
        <p:nvSpPr>
          <p:cNvPr id="12292" name="Date Placeholder 3"/>
          <p:cNvSpPr>
            <a:spLocks noGrp="1"/>
          </p:cNvSpPr>
          <p:nvPr>
            <p:ph type="dt" sz="quarter" idx="10"/>
          </p:nvPr>
        </p:nvSpPr>
        <p:spPr bwMode="auto">
          <a:noFill/>
          <a:ln>
            <a:miter lim="800000"/>
            <a:headEnd/>
            <a:tailEnd/>
          </a:ln>
        </p:spPr>
        <p:txBody>
          <a:bodyPr/>
          <a:lstStyle/>
          <a:p>
            <a:fld id="{1E60BE9E-8BEB-4DE7-A13A-6E1B72992984}" type="datetime1">
              <a:rPr lang="en-US" smtClean="0">
                <a:ea typeface="MS PGothic" pitchFamily="34" charset="-128"/>
              </a:rPr>
              <a:pPr/>
              <a:t>3/6/2015</a:t>
            </a:fld>
            <a:endParaRPr lang="en-US" smtClean="0">
              <a:ea typeface="MS PGothic" pitchFamily="34" charset="-128"/>
            </a:endParaRPr>
          </a:p>
        </p:txBody>
      </p:sp>
      <p:sp>
        <p:nvSpPr>
          <p:cNvPr id="12293" name="Slide Number Placeholder 4"/>
          <p:cNvSpPr>
            <a:spLocks noGrp="1"/>
          </p:cNvSpPr>
          <p:nvPr>
            <p:ph type="sldNum" sz="quarter" idx="12"/>
          </p:nvPr>
        </p:nvSpPr>
        <p:spPr bwMode="auto">
          <a:noFill/>
          <a:ln>
            <a:miter lim="800000"/>
            <a:headEnd/>
            <a:tailEnd/>
          </a:ln>
        </p:spPr>
        <p:txBody>
          <a:bodyPr/>
          <a:lstStyle/>
          <a:p>
            <a:fld id="{0DEB0A92-2926-4B01-9A69-C3730FA011F2}" type="slidenum">
              <a:rPr lang="en-US" smtClean="0">
                <a:ea typeface="MS PGothic" pitchFamily="34" charset="-128"/>
              </a:rPr>
              <a:pPr/>
              <a:t>6</a:t>
            </a:fld>
            <a:endParaRPr lang="en-US" smtClean="0">
              <a:ea typeface="MS PGothic" pitchFamily="34" charset="-128"/>
            </a:endParaRPr>
          </a:p>
        </p:txBody>
      </p:sp>
      <p:sp>
        <p:nvSpPr>
          <p:cNvPr id="12294"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HIVE Database cont.</a:t>
            </a:r>
          </a:p>
        </p:txBody>
      </p:sp>
      <p:sp>
        <p:nvSpPr>
          <p:cNvPr id="13315" name="Content Placeholder 2"/>
          <p:cNvSpPr>
            <a:spLocks noGrp="1"/>
          </p:cNvSpPr>
          <p:nvPr>
            <p:ph idx="1"/>
          </p:nvPr>
        </p:nvSpPr>
        <p:spPr>
          <a:xfrm>
            <a:off x="457200" y="1600200"/>
            <a:ext cx="8686800" cy="4525963"/>
          </a:xfrm>
        </p:spPr>
        <p:txBody>
          <a:bodyPr/>
          <a:lstStyle/>
          <a:p>
            <a:pPr lvl="1" eaLnBrk="1" hangingPunct="1">
              <a:buFont typeface="Wingdings 2" pitchFamily="18" charset="2"/>
              <a:buNone/>
            </a:pPr>
            <a:r>
              <a:rPr lang="en-US" smtClean="0"/>
              <a:t>e.q :  Table T  under /wh/T and is partitioned on column ds + ctry</a:t>
            </a:r>
          </a:p>
          <a:p>
            <a:pPr lvl="1" eaLnBrk="1" hangingPunct="1">
              <a:buFont typeface="Wingdings 2" pitchFamily="18" charset="2"/>
              <a:buNone/>
            </a:pPr>
            <a:r>
              <a:rPr lang="en-US" smtClean="0"/>
              <a:t>For ds=20090101</a:t>
            </a:r>
          </a:p>
          <a:p>
            <a:pPr lvl="1" eaLnBrk="1" hangingPunct="1">
              <a:buFont typeface="Wingdings 2" pitchFamily="18" charset="2"/>
              <a:buNone/>
            </a:pPr>
            <a:r>
              <a:rPr lang="en-US" smtClean="0"/>
              <a:t>ctry=US</a:t>
            </a:r>
          </a:p>
          <a:p>
            <a:pPr lvl="1" eaLnBrk="1" hangingPunct="1">
              <a:buFont typeface="Wingdings 2" pitchFamily="18" charset="2"/>
              <a:buNone/>
            </a:pPr>
            <a:r>
              <a:rPr lang="en-US" smtClean="0"/>
              <a:t>Then data is stored within dir /wh/T/ds=20090101/ctry=US</a:t>
            </a:r>
          </a:p>
          <a:p>
            <a:pPr lvl="1" eaLnBrk="1" hangingPunct="1"/>
            <a:r>
              <a:rPr lang="en-US" smtClean="0"/>
              <a:t>Buckets</a:t>
            </a:r>
          </a:p>
          <a:p>
            <a:pPr lvl="2" eaLnBrk="1" hangingPunct="1"/>
            <a:r>
              <a:rPr lang="en-US" smtClean="0"/>
              <a:t>Data in each partition are divided into buckets based on hash of a column in the table. Each bucket is stored as a file in the partition directory.</a:t>
            </a:r>
          </a:p>
        </p:txBody>
      </p:sp>
      <p:sp>
        <p:nvSpPr>
          <p:cNvPr id="13316" name="Date Placeholder 3"/>
          <p:cNvSpPr>
            <a:spLocks noGrp="1"/>
          </p:cNvSpPr>
          <p:nvPr>
            <p:ph type="dt" sz="quarter" idx="10"/>
          </p:nvPr>
        </p:nvSpPr>
        <p:spPr bwMode="auto">
          <a:noFill/>
          <a:ln>
            <a:miter lim="800000"/>
            <a:headEnd/>
            <a:tailEnd/>
          </a:ln>
        </p:spPr>
        <p:txBody>
          <a:bodyPr/>
          <a:lstStyle/>
          <a:p>
            <a:fld id="{D10BB63B-A175-4186-9672-49E69208A790}" type="datetime1">
              <a:rPr lang="en-US" smtClean="0">
                <a:ea typeface="MS PGothic" pitchFamily="34" charset="-128"/>
              </a:rPr>
              <a:pPr/>
              <a:t>3/6/2015</a:t>
            </a:fld>
            <a:endParaRPr lang="en-US" smtClean="0">
              <a:ea typeface="MS PGothic" pitchFamily="34" charset="-128"/>
            </a:endParaRPr>
          </a:p>
        </p:txBody>
      </p:sp>
      <p:sp>
        <p:nvSpPr>
          <p:cNvPr id="13317" name="Slide Number Placeholder 4"/>
          <p:cNvSpPr>
            <a:spLocks noGrp="1"/>
          </p:cNvSpPr>
          <p:nvPr>
            <p:ph type="sldNum" sz="quarter" idx="12"/>
          </p:nvPr>
        </p:nvSpPr>
        <p:spPr bwMode="auto">
          <a:noFill/>
          <a:ln>
            <a:miter lim="800000"/>
            <a:headEnd/>
            <a:tailEnd/>
          </a:ln>
        </p:spPr>
        <p:txBody>
          <a:bodyPr/>
          <a:lstStyle/>
          <a:p>
            <a:fld id="{B4BFCCEB-CBF9-4CCE-9188-712D6E0831CC}" type="slidenum">
              <a:rPr lang="en-US" smtClean="0">
                <a:ea typeface="MS PGothic" pitchFamily="34" charset="-128"/>
              </a:rPr>
              <a:pPr/>
              <a:t>7</a:t>
            </a:fld>
            <a:endParaRPr lang="en-US" smtClean="0">
              <a:ea typeface="MS PGothic" pitchFamily="34" charset="-128"/>
            </a:endParaRPr>
          </a:p>
        </p:txBody>
      </p:sp>
      <p:sp>
        <p:nvSpPr>
          <p:cNvPr id="13318"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HIVE datatype</a:t>
            </a:r>
          </a:p>
        </p:txBody>
      </p:sp>
      <p:sp>
        <p:nvSpPr>
          <p:cNvPr id="14339" name="Content Placeholder 2"/>
          <p:cNvSpPr>
            <a:spLocks noGrp="1"/>
          </p:cNvSpPr>
          <p:nvPr>
            <p:ph idx="1"/>
          </p:nvPr>
        </p:nvSpPr>
        <p:spPr/>
        <p:txBody>
          <a:bodyPr/>
          <a:lstStyle/>
          <a:p>
            <a:pPr eaLnBrk="1" hangingPunct="1">
              <a:lnSpc>
                <a:spcPct val="90000"/>
              </a:lnSpc>
            </a:pPr>
            <a:r>
              <a:rPr lang="en-US" smtClean="0"/>
              <a:t>Support primitive column types </a:t>
            </a:r>
          </a:p>
          <a:p>
            <a:pPr lvl="1" eaLnBrk="1" hangingPunct="1">
              <a:lnSpc>
                <a:spcPct val="90000"/>
              </a:lnSpc>
            </a:pPr>
            <a:r>
              <a:rPr lang="en-US" smtClean="0"/>
              <a:t>Integer</a:t>
            </a:r>
          </a:p>
          <a:p>
            <a:pPr lvl="1" eaLnBrk="1" hangingPunct="1">
              <a:lnSpc>
                <a:spcPct val="90000"/>
              </a:lnSpc>
            </a:pPr>
            <a:r>
              <a:rPr lang="en-US" smtClean="0"/>
              <a:t>Floating point</a:t>
            </a:r>
          </a:p>
          <a:p>
            <a:pPr lvl="1" eaLnBrk="1" hangingPunct="1">
              <a:lnSpc>
                <a:spcPct val="90000"/>
              </a:lnSpc>
            </a:pPr>
            <a:r>
              <a:rPr lang="en-US" smtClean="0"/>
              <a:t>Strings</a:t>
            </a:r>
          </a:p>
          <a:p>
            <a:pPr lvl="1" eaLnBrk="1" hangingPunct="1">
              <a:lnSpc>
                <a:spcPct val="90000"/>
              </a:lnSpc>
            </a:pPr>
            <a:r>
              <a:rPr lang="en-US" smtClean="0"/>
              <a:t>Date</a:t>
            </a:r>
          </a:p>
          <a:p>
            <a:pPr lvl="1" eaLnBrk="1" hangingPunct="1">
              <a:lnSpc>
                <a:spcPct val="90000"/>
              </a:lnSpc>
            </a:pPr>
            <a:r>
              <a:rPr lang="en-US" smtClean="0"/>
              <a:t>Boolean</a:t>
            </a:r>
          </a:p>
          <a:p>
            <a:pPr eaLnBrk="1" hangingPunct="1">
              <a:lnSpc>
                <a:spcPct val="90000"/>
              </a:lnSpc>
            </a:pPr>
            <a:r>
              <a:rPr lang="en-US" smtClean="0"/>
              <a:t>As well as nestable collections such as array or map</a:t>
            </a:r>
          </a:p>
          <a:p>
            <a:pPr eaLnBrk="1" hangingPunct="1">
              <a:lnSpc>
                <a:spcPct val="90000"/>
              </a:lnSpc>
            </a:pPr>
            <a:r>
              <a:rPr lang="en-US" smtClean="0"/>
              <a:t>User can also define their own type programmatically</a:t>
            </a:r>
          </a:p>
        </p:txBody>
      </p:sp>
      <p:sp>
        <p:nvSpPr>
          <p:cNvPr id="14340" name="Date Placeholder 3"/>
          <p:cNvSpPr>
            <a:spLocks noGrp="1"/>
          </p:cNvSpPr>
          <p:nvPr>
            <p:ph type="dt" sz="quarter" idx="10"/>
          </p:nvPr>
        </p:nvSpPr>
        <p:spPr bwMode="auto">
          <a:noFill/>
          <a:ln>
            <a:miter lim="800000"/>
            <a:headEnd/>
            <a:tailEnd/>
          </a:ln>
        </p:spPr>
        <p:txBody>
          <a:bodyPr/>
          <a:lstStyle/>
          <a:p>
            <a:fld id="{C3F0F0B2-FFAD-4244-81E0-E2004C5783FB}" type="datetime1">
              <a:rPr lang="en-US" smtClean="0">
                <a:ea typeface="MS PGothic" pitchFamily="34" charset="-128"/>
              </a:rPr>
              <a:pPr/>
              <a:t>3/6/2015</a:t>
            </a:fld>
            <a:endParaRPr lang="en-US" smtClean="0">
              <a:ea typeface="MS PGothic" pitchFamily="34" charset="-128"/>
            </a:endParaRPr>
          </a:p>
        </p:txBody>
      </p:sp>
      <p:sp>
        <p:nvSpPr>
          <p:cNvPr id="14341" name="Slide Number Placeholder 4"/>
          <p:cNvSpPr>
            <a:spLocks noGrp="1"/>
          </p:cNvSpPr>
          <p:nvPr>
            <p:ph type="sldNum" sz="quarter" idx="12"/>
          </p:nvPr>
        </p:nvSpPr>
        <p:spPr bwMode="auto">
          <a:noFill/>
          <a:ln>
            <a:miter lim="800000"/>
            <a:headEnd/>
            <a:tailEnd/>
          </a:ln>
        </p:spPr>
        <p:txBody>
          <a:bodyPr/>
          <a:lstStyle/>
          <a:p>
            <a:fld id="{5BAC9199-55EC-4F35-9BB5-E8DB21653E5A}" type="slidenum">
              <a:rPr lang="en-US" smtClean="0">
                <a:ea typeface="MS PGothic" pitchFamily="34" charset="-128"/>
              </a:rPr>
              <a:pPr/>
              <a:t>8</a:t>
            </a:fld>
            <a:endParaRPr lang="en-US" smtClean="0">
              <a:ea typeface="MS PGothic" pitchFamily="34" charset="-128"/>
            </a:endParaRPr>
          </a:p>
        </p:txBody>
      </p:sp>
      <p:sp>
        <p:nvSpPr>
          <p:cNvPr id="14342" name="Footer Placeholder 5"/>
          <p:cNvSpPr>
            <a:spLocks noGrp="1"/>
          </p:cNvSpPr>
          <p:nvPr>
            <p:ph type="ftr" sz="quarter" idx="11"/>
          </p:nvPr>
        </p:nvSpPr>
        <p:spPr bwMode="auto">
          <a:noFill/>
          <a:ln>
            <a:miter lim="800000"/>
            <a:headEnd/>
            <a:tailEnd/>
          </a:ln>
        </p:spPr>
        <p:txBody>
          <a:bodyPr/>
          <a:lstStyle/>
          <a:p>
            <a:r>
              <a:rPr lang="en-US" smtClean="0">
                <a:ea typeface="MS PGothic" pitchFamily="34" charset="-128"/>
              </a:rPr>
              <a:t>HIVE - A warehouse solution over Map Reduce Framework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128588"/>
            <a:ext cx="8231188" cy="1435100"/>
          </a:xfrm>
        </p:spPr>
        <p:txBody>
          <a:bodyPr/>
          <a:lstStyle/>
          <a:p>
            <a:pPr>
              <a:tabLst>
                <a:tab pos="0" algn="l"/>
                <a:tab pos="411163" algn="l"/>
                <a:tab pos="822325" algn="l"/>
                <a:tab pos="1233488" algn="l"/>
                <a:tab pos="1644650" algn="l"/>
                <a:tab pos="2057400" algn="l"/>
                <a:tab pos="2468563" algn="l"/>
                <a:tab pos="2879725" algn="l"/>
                <a:tab pos="3290888" algn="l"/>
                <a:tab pos="3702050" algn="l"/>
                <a:tab pos="4114800" algn="l"/>
                <a:tab pos="4525963" algn="l"/>
                <a:tab pos="4937125" algn="l"/>
                <a:tab pos="5348288" algn="l"/>
                <a:tab pos="5759450" algn="l"/>
                <a:tab pos="6172200" algn="l"/>
                <a:tab pos="6583363" algn="l"/>
                <a:tab pos="6994525" algn="l"/>
                <a:tab pos="7405688" algn="l"/>
                <a:tab pos="7816850" algn="l"/>
                <a:tab pos="8229600" algn="l"/>
              </a:tabLst>
            </a:pPr>
            <a:r>
              <a:rPr lang="en-US" smtClean="0"/>
              <a:t>Data Units</a:t>
            </a:r>
          </a:p>
        </p:txBody>
      </p:sp>
      <p:sp>
        <p:nvSpPr>
          <p:cNvPr id="15363" name="Rectangle 2"/>
          <p:cNvSpPr>
            <a:spLocks noGrp="1" noChangeArrowheads="1"/>
          </p:cNvSpPr>
          <p:nvPr>
            <p:ph type="body" idx="1"/>
          </p:nvPr>
        </p:nvSpPr>
        <p:spPr>
          <a:xfrm>
            <a:off x="457200" y="1600200"/>
            <a:ext cx="8231188" cy="5356225"/>
          </a:xfrm>
        </p:spPr>
        <p:txBody>
          <a:bodyPr/>
          <a:lstStyle/>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mtClean="0"/>
              <a:t>Databases.</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mtClean="0"/>
              <a:t>Tables.</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mtClean="0"/>
              <a:t>Partitions.</a:t>
            </a:r>
          </a:p>
          <a:p>
            <a:pPr marL="330200" indent="-330200">
              <a:buSzPct val="93000"/>
              <a:buFont typeface="Wingdings 2" pitchFamily="18" charset="2"/>
              <a:buBlip>
                <a:blip r:embed="rId3"/>
              </a:buBlip>
              <a:tabLst>
                <a:tab pos="330200" algn="l"/>
                <a:tab pos="431800" algn="l"/>
                <a:tab pos="842963" algn="l"/>
                <a:tab pos="1255713" algn="l"/>
                <a:tab pos="1666875" algn="l"/>
                <a:tab pos="2078038" algn="l"/>
                <a:tab pos="2489200" algn="l"/>
                <a:tab pos="2900363" algn="l"/>
                <a:tab pos="3313113" algn="l"/>
                <a:tab pos="3724275" algn="l"/>
                <a:tab pos="4135438" algn="l"/>
                <a:tab pos="4546600" algn="l"/>
                <a:tab pos="4957763" algn="l"/>
                <a:tab pos="5370513" algn="l"/>
                <a:tab pos="5781675" algn="l"/>
                <a:tab pos="6192838" algn="l"/>
                <a:tab pos="6604000" algn="l"/>
                <a:tab pos="7015163" algn="l"/>
                <a:tab pos="7427913" algn="l"/>
                <a:tab pos="7839075" algn="l"/>
                <a:tab pos="8250238" algn="l"/>
              </a:tabLst>
            </a:pPr>
            <a:r>
              <a:rPr lang="en-US" smtClean="0"/>
              <a:t>Buckets (or Clusters)..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7309</TotalTime>
  <Words>1765</Words>
  <Application>Microsoft Office PowerPoint</Application>
  <PresentationFormat>On-screen Show (4:3)</PresentationFormat>
  <Paragraphs>224</Paragraphs>
  <Slides>21</Slides>
  <Notes>8</Notes>
  <HiddenSlides>0</HiddenSlides>
  <MMClips>0</MMClips>
  <ScaleCrop>false</ScaleCrop>
  <HeadingPairs>
    <vt:vector size="6" baseType="variant">
      <vt:variant>
        <vt:lpstr>Theme</vt:lpstr>
      </vt:variant>
      <vt:variant>
        <vt:i4>1</vt:i4>
      </vt:variant>
      <vt:variant>
        <vt:lpstr>Links</vt:lpstr>
      </vt:variant>
      <vt:variant>
        <vt:i4>8</vt:i4>
      </vt:variant>
      <vt:variant>
        <vt:lpstr>Slide Titles</vt:lpstr>
      </vt:variant>
      <vt:variant>
        <vt:i4>21</vt:i4>
      </vt:variant>
    </vt:vector>
  </HeadingPairs>
  <TitlesOfParts>
    <vt:vector size="30" baseType="lpstr">
      <vt:lpstr>Technic</vt:lpstr>
      <vt:lpstr>???</vt:lpstr>
      <vt:lpstr>???</vt:lpstr>
      <vt:lpstr>???</vt:lpstr>
      <vt:lpstr>???</vt:lpstr>
      <vt:lpstr>???</vt:lpstr>
      <vt:lpstr>???</vt:lpstr>
      <vt:lpstr>???</vt:lpstr>
      <vt:lpstr>???</vt:lpstr>
      <vt:lpstr>HIVE</vt:lpstr>
      <vt:lpstr>overview</vt:lpstr>
      <vt:lpstr>background</vt:lpstr>
      <vt:lpstr>General Ecosystem of DW</vt:lpstr>
      <vt:lpstr>what is hive ?</vt:lpstr>
      <vt:lpstr>Hive Database</vt:lpstr>
      <vt:lpstr>HIVE Database cont.</vt:lpstr>
      <vt:lpstr>HIVE datatype</vt:lpstr>
      <vt:lpstr>Data Units</vt:lpstr>
      <vt:lpstr>Type System</vt:lpstr>
      <vt:lpstr>Examples – DDL Operations</vt:lpstr>
      <vt:lpstr>Examples – DML Operations</vt:lpstr>
      <vt:lpstr>SELECTS and FILTERS</vt:lpstr>
      <vt:lpstr>hiveQL</vt:lpstr>
      <vt:lpstr>hiveQL cont.</vt:lpstr>
      <vt:lpstr>Aggregations and Groups</vt:lpstr>
      <vt:lpstr>Join</vt:lpstr>
      <vt:lpstr>Multi table insert - Dynamic partition insert</vt:lpstr>
      <vt:lpstr>HIVE Architecture</vt:lpstr>
      <vt:lpstr>HIVE Components</vt:lpstr>
      <vt:lpstr>Execution 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 – A</dc:title>
  <dc:creator>lkhan</dc:creator>
  <cp:lastModifiedBy>Khan, Latifur</cp:lastModifiedBy>
  <cp:revision>79</cp:revision>
  <cp:lastPrinted>2013-03-16T18:47:21Z</cp:lastPrinted>
  <dcterms:created xsi:type="dcterms:W3CDTF">2010-06-06T23:25:09Z</dcterms:created>
  <dcterms:modified xsi:type="dcterms:W3CDTF">2015-03-06T23:48:40Z</dcterms:modified>
</cp:coreProperties>
</file>