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8" r:id="rId10"/>
    <p:sldId id="265" r:id="rId11"/>
    <p:sldId id="279" r:id="rId12"/>
    <p:sldId id="285" r:id="rId13"/>
    <p:sldId id="286" r:id="rId14"/>
    <p:sldId id="287" r:id="rId15"/>
    <p:sldId id="272" r:id="rId16"/>
    <p:sldId id="269" r:id="rId17"/>
    <p:sldId id="281" r:id="rId18"/>
    <p:sldId id="280" r:id="rId19"/>
    <p:sldId id="283" r:id="rId20"/>
    <p:sldId id="284" r:id="rId21"/>
    <p:sldId id="275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DFDDDB"/>
    <a:srgbClr val="1B3D6E"/>
    <a:srgbClr val="8CD2D0"/>
    <a:srgbClr val="64D1F0"/>
    <a:srgbClr val="FCC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2" autoAdjust="0"/>
    <p:restoredTop sz="94660"/>
  </p:normalViewPr>
  <p:slideViewPr>
    <p:cSldViewPr snapToGrid="0" showGuides="1">
      <p:cViewPr varScale="1">
        <p:scale>
          <a:sx n="170" d="100"/>
          <a:sy n="170" d="100"/>
        </p:scale>
        <p:origin x="184" y="208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A69A-8833-4672-9E5B-CCBF442CCAB7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2AE8-C61B-4962-A0CA-B880998896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 1038"/>
          <p:cNvSpPr/>
          <p:nvPr/>
        </p:nvSpPr>
        <p:spPr bwMode="auto">
          <a:xfrm>
            <a:off x="3872068" y="-17381"/>
            <a:ext cx="2879663" cy="5160881"/>
          </a:xfrm>
          <a:custGeom>
            <a:avLst/>
            <a:gdLst>
              <a:gd name="T0" fmla="*/ 0 w 649"/>
              <a:gd name="T1" fmla="*/ 0 h 1162"/>
              <a:gd name="T2" fmla="*/ 573 w 649"/>
              <a:gd name="T3" fmla="*/ 1162 h 1162"/>
              <a:gd name="T4" fmla="*/ 649 w 649"/>
              <a:gd name="T5" fmla="*/ 1162 h 1162"/>
              <a:gd name="T6" fmla="*/ 0 w 649"/>
              <a:gd name="T7" fmla="*/ 0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9" h="1162">
                <a:moveTo>
                  <a:pt x="0" y="0"/>
                </a:moveTo>
                <a:cubicBezTo>
                  <a:pt x="0" y="0"/>
                  <a:pt x="573" y="341"/>
                  <a:pt x="573" y="1162"/>
                </a:cubicBezTo>
                <a:cubicBezTo>
                  <a:pt x="649" y="1162"/>
                  <a:pt x="649" y="1162"/>
                  <a:pt x="649" y="1162"/>
                </a:cubicBezTo>
                <a:cubicBezTo>
                  <a:pt x="649" y="341"/>
                  <a:pt x="0" y="0"/>
                  <a:pt x="0" y="0"/>
                </a:cubicBezTo>
                <a:close/>
              </a:path>
            </a:pathLst>
          </a:custGeom>
          <a:solidFill>
            <a:srgbClr val="8CD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任意多边形 1065"/>
          <p:cNvSpPr/>
          <p:nvPr/>
        </p:nvSpPr>
        <p:spPr>
          <a:xfrm>
            <a:off x="3883814" y="-17383"/>
            <a:ext cx="5271933" cy="5168884"/>
          </a:xfrm>
          <a:custGeom>
            <a:avLst/>
            <a:gdLst>
              <a:gd name="connsiteX0" fmla="*/ 4620713 w 5271933"/>
              <a:gd name="connsiteY0" fmla="*/ 0 h 5168884"/>
              <a:gd name="connsiteX1" fmla="*/ 5271933 w 5271933"/>
              <a:gd name="connsiteY1" fmla="*/ 0 h 5168884"/>
              <a:gd name="connsiteX2" fmla="*/ 5271933 w 5271933"/>
              <a:gd name="connsiteY2" fmla="*/ 5168883 h 5168884"/>
              <a:gd name="connsiteX3" fmla="*/ 4633725 w 5271933"/>
              <a:gd name="connsiteY3" fmla="*/ 5168883 h 5168884"/>
              <a:gd name="connsiteX4" fmla="*/ 4633725 w 5271933"/>
              <a:gd name="connsiteY4" fmla="*/ 5168884 h 5168884"/>
              <a:gd name="connsiteX5" fmla="*/ 2862790 w 5271933"/>
              <a:gd name="connsiteY5" fmla="*/ 5168884 h 5168884"/>
              <a:gd name="connsiteX6" fmla="*/ 0 w 5271933"/>
              <a:gd name="connsiteY6" fmla="*/ 2 h 5168884"/>
              <a:gd name="connsiteX7" fmla="*/ 1730989 w 5271933"/>
              <a:gd name="connsiteY7" fmla="*/ 2 h 5168884"/>
              <a:gd name="connsiteX8" fmla="*/ 4620713 w 5271933"/>
              <a:gd name="connsiteY8" fmla="*/ 2 h 5168884"/>
              <a:gd name="connsiteX0-1" fmla="*/ 4620713 w 5271933"/>
              <a:gd name="connsiteY0-2" fmla="*/ 0 h 5168884"/>
              <a:gd name="connsiteX1-3" fmla="*/ 5271933 w 5271933"/>
              <a:gd name="connsiteY1-4" fmla="*/ 0 h 5168884"/>
              <a:gd name="connsiteX2-5" fmla="*/ 5271933 w 5271933"/>
              <a:gd name="connsiteY2-6" fmla="*/ 5168883 h 5168884"/>
              <a:gd name="connsiteX3-7" fmla="*/ 4633725 w 5271933"/>
              <a:gd name="connsiteY3-8" fmla="*/ 5168883 h 5168884"/>
              <a:gd name="connsiteX4-9" fmla="*/ 2862790 w 5271933"/>
              <a:gd name="connsiteY4-10" fmla="*/ 5168884 h 5168884"/>
              <a:gd name="connsiteX5-11" fmla="*/ 0 w 5271933"/>
              <a:gd name="connsiteY5-12" fmla="*/ 2 h 5168884"/>
              <a:gd name="connsiteX6-13" fmla="*/ 1730989 w 5271933"/>
              <a:gd name="connsiteY6-14" fmla="*/ 2 h 5168884"/>
              <a:gd name="connsiteX7-15" fmla="*/ 4620713 w 5271933"/>
              <a:gd name="connsiteY7-16" fmla="*/ 2 h 5168884"/>
              <a:gd name="connsiteX8-17" fmla="*/ 4620713 w 5271933"/>
              <a:gd name="connsiteY8-18" fmla="*/ 0 h 5168884"/>
              <a:gd name="connsiteX0-19" fmla="*/ 4620713 w 5271933"/>
              <a:gd name="connsiteY0-20" fmla="*/ 0 h 5168884"/>
              <a:gd name="connsiteX1-21" fmla="*/ 5271933 w 5271933"/>
              <a:gd name="connsiteY1-22" fmla="*/ 0 h 5168884"/>
              <a:gd name="connsiteX2-23" fmla="*/ 5271933 w 5271933"/>
              <a:gd name="connsiteY2-24" fmla="*/ 5168883 h 5168884"/>
              <a:gd name="connsiteX3-25" fmla="*/ 2862790 w 5271933"/>
              <a:gd name="connsiteY3-26" fmla="*/ 5168884 h 5168884"/>
              <a:gd name="connsiteX4-27" fmla="*/ 0 w 5271933"/>
              <a:gd name="connsiteY4-28" fmla="*/ 2 h 5168884"/>
              <a:gd name="connsiteX5-29" fmla="*/ 1730989 w 5271933"/>
              <a:gd name="connsiteY5-30" fmla="*/ 2 h 5168884"/>
              <a:gd name="connsiteX6-31" fmla="*/ 4620713 w 5271933"/>
              <a:gd name="connsiteY6-32" fmla="*/ 2 h 5168884"/>
              <a:gd name="connsiteX7-33" fmla="*/ 4620713 w 5271933"/>
              <a:gd name="connsiteY7-34" fmla="*/ 0 h 5168884"/>
              <a:gd name="connsiteX0-35" fmla="*/ 4620713 w 5271933"/>
              <a:gd name="connsiteY0-36" fmla="*/ 2 h 5168884"/>
              <a:gd name="connsiteX1-37" fmla="*/ 5271933 w 5271933"/>
              <a:gd name="connsiteY1-38" fmla="*/ 0 h 5168884"/>
              <a:gd name="connsiteX2-39" fmla="*/ 5271933 w 5271933"/>
              <a:gd name="connsiteY2-40" fmla="*/ 5168883 h 5168884"/>
              <a:gd name="connsiteX3-41" fmla="*/ 2862790 w 5271933"/>
              <a:gd name="connsiteY3-42" fmla="*/ 5168884 h 5168884"/>
              <a:gd name="connsiteX4-43" fmla="*/ 0 w 5271933"/>
              <a:gd name="connsiteY4-44" fmla="*/ 2 h 5168884"/>
              <a:gd name="connsiteX5-45" fmla="*/ 1730989 w 5271933"/>
              <a:gd name="connsiteY5-46" fmla="*/ 2 h 5168884"/>
              <a:gd name="connsiteX6-47" fmla="*/ 4620713 w 5271933"/>
              <a:gd name="connsiteY6-48" fmla="*/ 2 h 5168884"/>
              <a:gd name="connsiteX0-49" fmla="*/ 1730989 w 5271933"/>
              <a:gd name="connsiteY0-50" fmla="*/ 2 h 5168884"/>
              <a:gd name="connsiteX1-51" fmla="*/ 5271933 w 5271933"/>
              <a:gd name="connsiteY1-52" fmla="*/ 0 h 5168884"/>
              <a:gd name="connsiteX2-53" fmla="*/ 5271933 w 5271933"/>
              <a:gd name="connsiteY2-54" fmla="*/ 5168883 h 5168884"/>
              <a:gd name="connsiteX3-55" fmla="*/ 2862790 w 5271933"/>
              <a:gd name="connsiteY3-56" fmla="*/ 5168884 h 5168884"/>
              <a:gd name="connsiteX4-57" fmla="*/ 0 w 5271933"/>
              <a:gd name="connsiteY4-58" fmla="*/ 2 h 5168884"/>
              <a:gd name="connsiteX5-59" fmla="*/ 1730989 w 5271933"/>
              <a:gd name="connsiteY5-60" fmla="*/ 2 h 5168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71933" h="5168884">
                <a:moveTo>
                  <a:pt x="1730989" y="2"/>
                </a:moveTo>
                <a:lnTo>
                  <a:pt x="5271933" y="0"/>
                </a:lnTo>
                <a:lnTo>
                  <a:pt x="5271933" y="5168883"/>
                </a:lnTo>
                <a:lnTo>
                  <a:pt x="2862790" y="5168884"/>
                </a:lnTo>
                <a:cubicBezTo>
                  <a:pt x="2862790" y="1679889"/>
                  <a:pt x="244114" y="138136"/>
                  <a:pt x="0" y="2"/>
                </a:cubicBezTo>
                <a:lnTo>
                  <a:pt x="1730989" y="2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5" name="Group 1050"/>
          <p:cNvGrpSpPr>
            <a:grpSpLocks noChangeAspect="1"/>
          </p:cNvGrpSpPr>
          <p:nvPr/>
        </p:nvGrpSpPr>
        <p:grpSpPr bwMode="auto">
          <a:xfrm>
            <a:off x="228544" y="235668"/>
            <a:ext cx="828126" cy="821962"/>
            <a:chOff x="1443" y="631"/>
            <a:chExt cx="1209" cy="1200"/>
          </a:xfrm>
          <a:solidFill>
            <a:srgbClr val="8CD2D0"/>
          </a:solidFill>
        </p:grpSpPr>
        <p:sp>
          <p:nvSpPr>
            <p:cNvPr id="1057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9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0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1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82" name="文本框 1081"/>
          <p:cNvSpPr txBox="1"/>
          <p:nvPr/>
        </p:nvSpPr>
        <p:spPr>
          <a:xfrm>
            <a:off x="294286" y="1209008"/>
            <a:ext cx="40969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6000" b="1" dirty="0">
                <a:solidFill>
                  <a:schemeClr val="accent1"/>
                </a:solidFill>
                <a:latin typeface="Calibri" panose="020F0502020204030204" pitchFamily="34" charset="0"/>
              </a:rPr>
              <a:t>Health </a:t>
            </a:r>
            <a:r>
              <a:rPr lang="en-US" altLang="zh-CN" sz="6000" b="1" dirty="0">
                <a:solidFill>
                  <a:prstClr val="white"/>
                </a:solidFill>
                <a:latin typeface="Calibri" panose="020F0502020204030204" pitchFamily="34" charset="0"/>
              </a:rPr>
              <a:t>Care</a:t>
            </a:r>
            <a:r>
              <a:rPr lang="zh-Hans" altLang="en-US" sz="6000" b="1" dirty="0">
                <a:solidFill>
                  <a:prstClr val="white"/>
                </a:solidFill>
                <a:latin typeface="Calibri" panose="020F0502020204030204" pitchFamily="34" charset="0"/>
              </a:rPr>
              <a:t> </a:t>
            </a:r>
            <a:endParaRPr lang="en-US" altLang="zh-Hans" sz="6000" b="1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r>
              <a:rPr lang="en-US" altLang="zh-Hans" sz="6000" b="1" dirty="0">
                <a:solidFill>
                  <a:schemeClr val="accent1"/>
                </a:solidFill>
                <a:latin typeface="Calibri" panose="020F0502020204030204" pitchFamily="34" charset="0"/>
              </a:rPr>
              <a:t>Database</a:t>
            </a:r>
            <a:endParaRPr lang="en-US" altLang="zh-CN" sz="60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084" name="矩形 1083"/>
          <p:cNvSpPr/>
          <p:nvPr/>
        </p:nvSpPr>
        <p:spPr>
          <a:xfrm>
            <a:off x="336832" y="3148000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sz="1050" kern="0" dirty="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1050" kern="0" dirty="0" err="1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Wuping</a:t>
            </a:r>
            <a:r>
              <a:rPr lang="en-US" altLang="zh-CN" sz="1050" kern="0" dirty="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Wang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1050" kern="0" dirty="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Team Members: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1050" kern="0" dirty="0" err="1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Zi</a:t>
            </a:r>
            <a:r>
              <a:rPr lang="en-US" altLang="zh-CN" sz="1050" kern="0" dirty="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Wang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1050" kern="0" dirty="0" err="1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Yuting</a:t>
            </a:r>
            <a:r>
              <a:rPr lang="en-US" altLang="zh-CN" sz="1050" kern="0" dirty="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 Wu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1050" kern="0" dirty="0" err="1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Yidi</a:t>
            </a:r>
            <a:r>
              <a:rPr lang="en-US" altLang="zh-CN" sz="1050" kern="0" dirty="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Xu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altLang="zh-Hans" sz="1050" kern="0" dirty="0" err="1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Hongyun</a:t>
            </a:r>
            <a:r>
              <a:rPr lang="en-US" altLang="zh-Hans" sz="1050" kern="0" dirty="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Shen</a:t>
            </a:r>
            <a:endParaRPr lang="zh-CN" altLang="en-US" sz="1050" kern="0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3" t="2974" r="4841" b="-1"/>
          <a:stretch>
            <a:fillRect/>
          </a:stretch>
        </p:blipFill>
        <p:spPr>
          <a:xfrm>
            <a:off x="4549214" y="1093287"/>
            <a:ext cx="4609322" cy="4050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3701845" y="942289"/>
            <a:ext cx="5299195" cy="167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8301" y="158394"/>
            <a:ext cx="2864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B3D6E"/>
                </a:solidFill>
                <a:latin typeface="Calibri" panose="020F0502020204030204" pitchFamily="34" charset="0"/>
              </a:rPr>
              <a:t>SQL Statements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3866406" y="1604840"/>
            <a:ext cx="4598191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Create 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ProviderRole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Table with Clustered Primary Key: 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ProviderRoleID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and 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RoleID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endParaRPr lang="zh-CN" altLang="en-US" sz="1050" kern="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866406" y="1145556"/>
            <a:ext cx="442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Calibri" panose="020F0502020204030204" pitchFamily="34" charset="0"/>
              </a:rPr>
              <a:t>Create Table with Clustered Primary Key</a:t>
            </a:r>
          </a:p>
        </p:txBody>
      </p:sp>
      <p:sp>
        <p:nvSpPr>
          <p:cNvPr id="107" name="矩形 106"/>
          <p:cNvSpPr/>
          <p:nvPr/>
        </p:nvSpPr>
        <p:spPr>
          <a:xfrm>
            <a:off x="3701845" y="2964426"/>
            <a:ext cx="5299195" cy="1685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3866406" y="3655086"/>
            <a:ext cx="4598191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Create Provider Table using Alter statements: Alter Add Constraint, and Alter Add.</a:t>
            </a:r>
            <a:endParaRPr lang="zh-CN" altLang="en-US" sz="1050" kern="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866406" y="3221344"/>
            <a:ext cx="411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Calibri" panose="020F0502020204030204" pitchFamily="34" charset="0"/>
              </a:rPr>
              <a:t>Create Table using Alter Statements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1E4DB4-5712-7142-A76A-4E462444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830"/>
            <a:ext cx="3611244" cy="16907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2EBBB2-84DF-AF44-ADFC-B672F205D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" y="2964426"/>
            <a:ext cx="3580377" cy="170516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4424517" y="847452"/>
            <a:ext cx="4576524" cy="1931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8299" y="114758"/>
            <a:ext cx="2864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B3D6E"/>
                </a:solidFill>
                <a:latin typeface="Calibri" panose="020F0502020204030204" pitchFamily="34" charset="0"/>
              </a:rPr>
              <a:t>SQL Statements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4501685" y="1588661"/>
            <a:ext cx="43620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Add FK into 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PatientRecord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and 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InsuranceCompanyBillingProcess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Tables using Alter Table Add Constraint Foreign Key References.</a:t>
            </a:r>
            <a:endParaRPr lang="zh-CN" altLang="en-US" sz="1050" kern="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01685" y="1095411"/>
            <a:ext cx="442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Calibri" panose="020F0502020204030204" pitchFamily="34" charset="0"/>
              </a:rPr>
              <a:t>Add Foreign Key into Tables</a:t>
            </a:r>
          </a:p>
        </p:txBody>
      </p:sp>
      <p:sp>
        <p:nvSpPr>
          <p:cNvPr id="107" name="矩形 106"/>
          <p:cNvSpPr/>
          <p:nvPr/>
        </p:nvSpPr>
        <p:spPr>
          <a:xfrm>
            <a:off x="4424517" y="2962238"/>
            <a:ext cx="4576523" cy="199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545810" y="3690148"/>
            <a:ext cx="4378064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Insert date into Table 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PatientRecord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using Insert and Values.</a:t>
            </a:r>
            <a:endParaRPr lang="zh-CN" altLang="en-US" sz="1050" kern="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596452" y="3147595"/>
            <a:ext cx="411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Calibri" panose="020F0502020204030204" pitchFamily="34" charset="0"/>
              </a:rPr>
              <a:t>Insert date into Tables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5C5AF-078A-BA44-A0C4-CB1475BE0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59" y="847452"/>
            <a:ext cx="4360259" cy="19317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1E5748-8664-F842-85B1-1B8860DB8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59" y="2962238"/>
            <a:ext cx="4360259" cy="19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0842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1532510" y="769883"/>
            <a:ext cx="5208825" cy="867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8301" y="158394"/>
            <a:ext cx="2864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B3D6E"/>
                </a:solidFill>
                <a:latin typeface="Calibri" panose="020F0502020204030204" pitchFamily="34" charset="0"/>
              </a:rPr>
              <a:t>SQL Statements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25828" y="987862"/>
            <a:ext cx="442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/>
                </a:solidFill>
                <a:latin typeface="Calibri" panose="020F0502020204030204" pitchFamily="34" charset="0"/>
              </a:rPr>
              <a:t>Table Encryption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3866406" y="3221344"/>
            <a:ext cx="411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Calibri" panose="020F0502020204030204" pitchFamily="34" charset="0"/>
              </a:rPr>
              <a:t>Create Table using Alter Statements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13CACA-C4E8-4590-B98C-003053DE9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9" y="1748357"/>
            <a:ext cx="7015502" cy="29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91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301" y="158394"/>
            <a:ext cx="2864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B3D6E"/>
                </a:solidFill>
                <a:latin typeface="Calibri" panose="020F0502020204030204" pitchFamily="34" charset="0"/>
              </a:rPr>
              <a:t>SQL Statements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8EE06FA7-0D2E-40FE-B3FB-E6F86CF493CA}"/>
              </a:ext>
            </a:extLst>
          </p:cNvPr>
          <p:cNvSpPr/>
          <p:nvPr/>
        </p:nvSpPr>
        <p:spPr>
          <a:xfrm>
            <a:off x="218315" y="966957"/>
            <a:ext cx="5208825" cy="369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E69FEB-288B-4216-87CC-391E3D75DFD3}"/>
              </a:ext>
            </a:extLst>
          </p:cNvPr>
          <p:cNvSpPr/>
          <p:nvPr/>
        </p:nvSpPr>
        <p:spPr>
          <a:xfrm>
            <a:off x="219752" y="3197130"/>
            <a:ext cx="5208825" cy="369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044005-5EE3-489C-A825-BB867AAD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1448404"/>
            <a:ext cx="4747671" cy="16003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9A0EA1A-ECD7-4335-B873-F3D7A58F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" y="3715476"/>
            <a:ext cx="4884843" cy="83827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FEFAAAE-C7BA-47CD-A2D4-958E6B302850}"/>
              </a:ext>
            </a:extLst>
          </p:cNvPr>
          <p:cNvSpPr txBox="1"/>
          <p:nvPr/>
        </p:nvSpPr>
        <p:spPr>
          <a:xfrm>
            <a:off x="449642" y="951881"/>
            <a:ext cx="442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/>
                </a:solidFill>
                <a:latin typeface="Calibri" panose="020F0502020204030204" pitchFamily="34" charset="0"/>
              </a:rPr>
              <a:t>Stored Procedure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726F57-AF61-41CD-9453-E769E723F5E7}"/>
              </a:ext>
            </a:extLst>
          </p:cNvPr>
          <p:cNvSpPr txBox="1"/>
          <p:nvPr/>
        </p:nvSpPr>
        <p:spPr>
          <a:xfrm>
            <a:off x="449642" y="3166979"/>
            <a:ext cx="442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/>
                </a:solidFill>
                <a:latin typeface="Calibri" panose="020F0502020204030204" pitchFamily="34" charset="0"/>
              </a:rPr>
              <a:t>Execute Procedure</a:t>
            </a:r>
          </a:p>
        </p:txBody>
      </p:sp>
    </p:spTree>
    <p:extLst>
      <p:ext uri="{BB962C8B-B14F-4D97-AF65-F5344CB8AC3E}">
        <p14:creationId xmlns:p14="http://schemas.microsoft.com/office/powerpoint/2010/main" val="33545335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301" y="158394"/>
            <a:ext cx="2864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B3D6E"/>
                </a:solidFill>
                <a:latin typeface="Calibri" panose="020F0502020204030204" pitchFamily="34" charset="0"/>
              </a:rPr>
              <a:t>SQL Statements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117F298-E423-48F3-8DBC-D4C915364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8" y="624327"/>
            <a:ext cx="5052142" cy="447978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C71B325-FC9F-4FFE-BC0A-72638EC32388}"/>
              </a:ext>
            </a:extLst>
          </p:cNvPr>
          <p:cNvSpPr/>
          <p:nvPr/>
        </p:nvSpPr>
        <p:spPr>
          <a:xfrm rot="1894288">
            <a:off x="5597087" y="2148165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44498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1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49" name="任意多边形 48"/>
          <p:cNvSpPr/>
          <p:nvPr/>
        </p:nvSpPr>
        <p:spPr>
          <a:xfrm>
            <a:off x="0" y="1807696"/>
            <a:ext cx="4156364" cy="1528108"/>
          </a:xfrm>
          <a:custGeom>
            <a:avLst/>
            <a:gdLst>
              <a:gd name="connsiteX0" fmla="*/ 0 w 4156364"/>
              <a:gd name="connsiteY0" fmla="*/ 0 h 1528108"/>
              <a:gd name="connsiteX1" fmla="*/ 3392310 w 4156364"/>
              <a:gd name="connsiteY1" fmla="*/ 0 h 1528108"/>
              <a:gd name="connsiteX2" fmla="*/ 4156364 w 4156364"/>
              <a:gd name="connsiteY2" fmla="*/ 764054 h 1528108"/>
              <a:gd name="connsiteX3" fmla="*/ 3392310 w 4156364"/>
              <a:gd name="connsiteY3" fmla="*/ 1528108 h 1528108"/>
              <a:gd name="connsiteX4" fmla="*/ 0 w 4156364"/>
              <a:gd name="connsiteY4" fmla="*/ 1528108 h 152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364" h="1528108">
                <a:moveTo>
                  <a:pt x="0" y="0"/>
                </a:moveTo>
                <a:lnTo>
                  <a:pt x="3392310" y="0"/>
                </a:lnTo>
                <a:cubicBezTo>
                  <a:pt x="3814285" y="0"/>
                  <a:pt x="4156364" y="342079"/>
                  <a:pt x="4156364" y="764054"/>
                </a:cubicBezTo>
                <a:cubicBezTo>
                  <a:pt x="4156364" y="1186029"/>
                  <a:pt x="3814285" y="1528108"/>
                  <a:pt x="3392310" y="1528108"/>
                </a:cubicBezTo>
                <a:lnTo>
                  <a:pt x="0" y="15281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664814" y="1906402"/>
            <a:ext cx="1330697" cy="13306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prstClr val="white"/>
                </a:solidFill>
                <a:latin typeface="Calibri" panose="020F0502020204030204"/>
              </a:rPr>
              <a:t>04</a:t>
            </a:r>
            <a:endParaRPr lang="zh-CN" altLang="en-US" sz="5400" b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20264" y="2187029"/>
            <a:ext cx="4009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prstClr val="white"/>
                </a:solidFill>
                <a:latin typeface="Calibri" panose="020F0502020204030204" pitchFamily="34" charset="0"/>
              </a:rPr>
              <a:t>Reporting Views</a:t>
            </a: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6" y="4832"/>
            <a:ext cx="119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B3D6E"/>
                </a:solidFill>
                <a:latin typeface="Calibri" panose="020F0502020204030204" pitchFamily="34" charset="0"/>
              </a:rPr>
              <a:t>Views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712599" y="1283609"/>
            <a:ext cx="2257063" cy="31946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65998" y="2166342"/>
            <a:ext cx="2150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Report patient 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information and record 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by </a:t>
            </a:r>
            <a:r>
              <a:rPr lang="en-US" altLang="zh-CN" sz="1200" kern="0" dirty="0" err="1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PatientID</a:t>
            </a:r>
            <a:endParaRPr lang="en-US" altLang="zh-CN" sz="1200" kern="0" dirty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which are modified by date 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751DBC9-4444-4F4A-9762-0356EA640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" y="602066"/>
            <a:ext cx="6430219" cy="24295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E6A46A8-8BB8-4ACB-99C6-BD18F803B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" y="3423149"/>
            <a:ext cx="6545181" cy="105507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6" y="4832"/>
            <a:ext cx="119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B3D6E"/>
                </a:solidFill>
                <a:latin typeface="Calibri" panose="020F0502020204030204" pitchFamily="34" charset="0"/>
              </a:rPr>
              <a:t>Views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712599" y="1283609"/>
            <a:ext cx="2257063" cy="31946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65998" y="2166342"/>
            <a:ext cx="2150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Report patients’ 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information of who have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paid the insurance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and live in Roxbury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EC943E-03C9-4337-B4B3-443D70799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2" y="3653703"/>
            <a:ext cx="6387874" cy="7649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EA1328-7B0C-4F2B-8859-CF3E35C19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1" y="519527"/>
            <a:ext cx="5651790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1504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1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49" name="任意多边形 48"/>
          <p:cNvSpPr/>
          <p:nvPr/>
        </p:nvSpPr>
        <p:spPr>
          <a:xfrm>
            <a:off x="0" y="1807696"/>
            <a:ext cx="4156364" cy="1528108"/>
          </a:xfrm>
          <a:custGeom>
            <a:avLst/>
            <a:gdLst>
              <a:gd name="connsiteX0" fmla="*/ 0 w 4156364"/>
              <a:gd name="connsiteY0" fmla="*/ 0 h 1528108"/>
              <a:gd name="connsiteX1" fmla="*/ 3392310 w 4156364"/>
              <a:gd name="connsiteY1" fmla="*/ 0 h 1528108"/>
              <a:gd name="connsiteX2" fmla="*/ 4156364 w 4156364"/>
              <a:gd name="connsiteY2" fmla="*/ 764054 h 1528108"/>
              <a:gd name="connsiteX3" fmla="*/ 3392310 w 4156364"/>
              <a:gd name="connsiteY3" fmla="*/ 1528108 h 1528108"/>
              <a:gd name="connsiteX4" fmla="*/ 0 w 4156364"/>
              <a:gd name="connsiteY4" fmla="*/ 1528108 h 152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364" h="1528108">
                <a:moveTo>
                  <a:pt x="0" y="0"/>
                </a:moveTo>
                <a:lnTo>
                  <a:pt x="3392310" y="0"/>
                </a:lnTo>
                <a:cubicBezTo>
                  <a:pt x="3814285" y="0"/>
                  <a:pt x="4156364" y="342079"/>
                  <a:pt x="4156364" y="764054"/>
                </a:cubicBezTo>
                <a:cubicBezTo>
                  <a:pt x="4156364" y="1186029"/>
                  <a:pt x="3814285" y="1528108"/>
                  <a:pt x="3392310" y="1528108"/>
                </a:cubicBezTo>
                <a:lnTo>
                  <a:pt x="0" y="15281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664814" y="1906402"/>
            <a:ext cx="1330697" cy="13306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prstClr val="white"/>
                </a:solidFill>
                <a:latin typeface="Calibri" panose="020F0502020204030204"/>
              </a:rPr>
              <a:t>05</a:t>
            </a:r>
            <a:endParaRPr lang="zh-CN" altLang="en-US" sz="5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97944" y="2187029"/>
            <a:ext cx="4049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>
                <a:solidFill>
                  <a:prstClr val="white"/>
                </a:solidFill>
                <a:latin typeface="Calibri" panose="020F0502020204030204" pitchFamily="34" charset="0"/>
              </a:rPr>
              <a:t>PowerBI</a:t>
            </a:r>
            <a:r>
              <a:rPr lang="en-US" altLang="zh-CN" sz="44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latin typeface="Calibri" panose="020F0502020204030204" pitchFamily="34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28349890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6" y="4832"/>
            <a:ext cx="1345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B3D6E"/>
                </a:solidFill>
                <a:latin typeface="Calibri" panose="020F0502020204030204" pitchFamily="34" charset="0"/>
              </a:rPr>
              <a:t>Report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6765998" y="2166342"/>
            <a:ext cx="2150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Report patients’ 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information of who have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paid the insurance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and live in Roxbury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C08A9C2-3607-4BA7-B0CA-80EC6F4F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8" y="1903504"/>
            <a:ext cx="8062659" cy="292633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F15700C-A2CA-443C-BEB8-CE5C819AE149}"/>
              </a:ext>
            </a:extLst>
          </p:cNvPr>
          <p:cNvSpPr/>
          <p:nvPr/>
        </p:nvSpPr>
        <p:spPr>
          <a:xfrm>
            <a:off x="399982" y="1167393"/>
            <a:ext cx="8373917" cy="5148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Report the count of patient by birthday and the latest modified 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58923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1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20073" y="169166"/>
            <a:ext cx="224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accent1"/>
                </a:solidFill>
                <a:latin typeface="Calibri" panose="020F0502020204030204" pitchFamily="34" charset="0"/>
              </a:rPr>
              <a:t>CONTENTS</a:t>
            </a:r>
            <a:endParaRPr lang="en-US" altLang="zh-CN" sz="3600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11784" y="2155536"/>
            <a:ext cx="849746" cy="84974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90167" y="2152488"/>
            <a:ext cx="849746" cy="84974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82138" y="752448"/>
            <a:ext cx="1921164" cy="34870"/>
            <a:chOff x="277091" y="815497"/>
            <a:chExt cx="1921164" cy="3487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277091" y="815497"/>
              <a:ext cx="19211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77091" y="850367"/>
              <a:ext cx="19211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椭圆 29"/>
          <p:cNvSpPr/>
          <p:nvPr/>
        </p:nvSpPr>
        <p:spPr>
          <a:xfrm>
            <a:off x="3884064" y="2152488"/>
            <a:ext cx="849746" cy="84974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824226" y="2152488"/>
            <a:ext cx="849746" cy="84974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45744" y="3125329"/>
            <a:ext cx="1156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Introduction</a:t>
            </a:r>
          </a:p>
        </p:txBody>
      </p:sp>
      <p:sp>
        <p:nvSpPr>
          <p:cNvPr id="34" name="矩形 33"/>
          <p:cNvSpPr/>
          <p:nvPr/>
        </p:nvSpPr>
        <p:spPr>
          <a:xfrm>
            <a:off x="2264010" y="3122281"/>
            <a:ext cx="502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ERD</a:t>
            </a:r>
          </a:p>
        </p:txBody>
      </p:sp>
      <p:sp>
        <p:nvSpPr>
          <p:cNvPr id="36" name="矩形 35"/>
          <p:cNvSpPr/>
          <p:nvPr/>
        </p:nvSpPr>
        <p:spPr>
          <a:xfrm>
            <a:off x="3604355" y="3122281"/>
            <a:ext cx="1409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SQL Statements</a:t>
            </a:r>
          </a:p>
        </p:txBody>
      </p:sp>
      <p:sp>
        <p:nvSpPr>
          <p:cNvPr id="38" name="矩形 37"/>
          <p:cNvSpPr/>
          <p:nvPr/>
        </p:nvSpPr>
        <p:spPr>
          <a:xfrm>
            <a:off x="5518518" y="3122281"/>
            <a:ext cx="1461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Reporting Views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72182" y="2226466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  <a:latin typeface="Calibri" panose="020F0502020204030204" pitchFamily="34" charset="0"/>
              </a:rPr>
              <a:t>01</a:t>
            </a:r>
            <a:endParaRPr lang="en-US" altLang="zh-CN" sz="4000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63020" y="2223418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  <a:latin typeface="Calibri" panose="020F0502020204030204" pitchFamily="34" charset="0"/>
              </a:rPr>
              <a:t>02</a:t>
            </a:r>
            <a:endParaRPr lang="en-US" altLang="zh-CN" sz="4000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56917" y="2223418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  <a:latin typeface="Calibri" panose="020F0502020204030204" pitchFamily="34" charset="0"/>
              </a:rPr>
              <a:t>03</a:t>
            </a:r>
            <a:endParaRPr lang="en-US" altLang="zh-CN" sz="4000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97079" y="2223418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latin typeface="Calibri" panose="020F0502020204030204" pitchFamily="34" charset="0"/>
              </a:rPr>
              <a:t>04</a:t>
            </a:r>
            <a:endParaRPr lang="en-US" altLang="zh-CN" sz="4000" b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椭圆 30">
            <a:extLst>
              <a:ext uri="{FF2B5EF4-FFF2-40B4-BE49-F238E27FC236}">
                <a16:creationId xmlns:a16="http://schemas.microsoft.com/office/drawing/2014/main" id="{D5187DD5-65A7-564D-98FB-D408A13A2970}"/>
              </a:ext>
            </a:extLst>
          </p:cNvPr>
          <p:cNvSpPr/>
          <p:nvPr/>
        </p:nvSpPr>
        <p:spPr>
          <a:xfrm>
            <a:off x="7722897" y="2152488"/>
            <a:ext cx="849746" cy="84974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37">
            <a:extLst>
              <a:ext uri="{FF2B5EF4-FFF2-40B4-BE49-F238E27FC236}">
                <a16:creationId xmlns:a16="http://schemas.microsoft.com/office/drawing/2014/main" id="{1DDF703C-501E-AF4E-8DAA-7280D409C637}"/>
              </a:ext>
            </a:extLst>
          </p:cNvPr>
          <p:cNvSpPr/>
          <p:nvPr/>
        </p:nvSpPr>
        <p:spPr>
          <a:xfrm>
            <a:off x="7408916" y="3122281"/>
            <a:ext cx="1477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err="1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PowerBI</a:t>
            </a:r>
            <a:r>
              <a:rPr lang="en-US" altLang="zh-CN" sz="12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Reports</a:t>
            </a:r>
          </a:p>
        </p:txBody>
      </p:sp>
      <p:sp>
        <p:nvSpPr>
          <p:cNvPr id="46" name="文本框 42">
            <a:extLst>
              <a:ext uri="{FF2B5EF4-FFF2-40B4-BE49-F238E27FC236}">
                <a16:creationId xmlns:a16="http://schemas.microsoft.com/office/drawing/2014/main" id="{395B079A-3D22-0447-8CA4-7F491618B47A}"/>
              </a:ext>
            </a:extLst>
          </p:cNvPr>
          <p:cNvSpPr txBox="1"/>
          <p:nvPr/>
        </p:nvSpPr>
        <p:spPr>
          <a:xfrm>
            <a:off x="7795750" y="2223418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latin typeface="Calibri" panose="020F0502020204030204" pitchFamily="34" charset="0"/>
              </a:rPr>
              <a:t>05</a:t>
            </a:r>
            <a:endParaRPr lang="en-US" altLang="zh-CN" sz="4000" b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6" y="4832"/>
            <a:ext cx="1345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B3D6E"/>
                </a:solidFill>
                <a:latin typeface="Calibri" panose="020F0502020204030204" pitchFamily="34" charset="0"/>
              </a:rPr>
              <a:t>Report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6765998" y="2166342"/>
            <a:ext cx="2150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Report patients’ 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information of who have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paid the insurance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and live in Roxbury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653A17-815B-4271-9720-F7037FDC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5" y="1995597"/>
            <a:ext cx="7932829" cy="247361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452387A-F16C-452D-A7B1-04C7DACF32A8}"/>
              </a:ext>
            </a:extLst>
          </p:cNvPr>
          <p:cNvSpPr/>
          <p:nvPr/>
        </p:nvSpPr>
        <p:spPr>
          <a:xfrm>
            <a:off x="399982" y="1167393"/>
            <a:ext cx="8373917" cy="5148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Report the count of patient by the billing status and the billing 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9131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 1038"/>
          <p:cNvSpPr/>
          <p:nvPr/>
        </p:nvSpPr>
        <p:spPr bwMode="auto">
          <a:xfrm>
            <a:off x="3872068" y="-17381"/>
            <a:ext cx="2879663" cy="5160881"/>
          </a:xfrm>
          <a:custGeom>
            <a:avLst/>
            <a:gdLst>
              <a:gd name="T0" fmla="*/ 0 w 649"/>
              <a:gd name="T1" fmla="*/ 0 h 1162"/>
              <a:gd name="T2" fmla="*/ 573 w 649"/>
              <a:gd name="T3" fmla="*/ 1162 h 1162"/>
              <a:gd name="T4" fmla="*/ 649 w 649"/>
              <a:gd name="T5" fmla="*/ 1162 h 1162"/>
              <a:gd name="T6" fmla="*/ 0 w 649"/>
              <a:gd name="T7" fmla="*/ 0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9" h="1162">
                <a:moveTo>
                  <a:pt x="0" y="0"/>
                </a:moveTo>
                <a:cubicBezTo>
                  <a:pt x="0" y="0"/>
                  <a:pt x="573" y="341"/>
                  <a:pt x="573" y="1162"/>
                </a:cubicBezTo>
                <a:cubicBezTo>
                  <a:pt x="649" y="1162"/>
                  <a:pt x="649" y="1162"/>
                  <a:pt x="649" y="1162"/>
                </a:cubicBezTo>
                <a:cubicBezTo>
                  <a:pt x="649" y="341"/>
                  <a:pt x="0" y="0"/>
                  <a:pt x="0" y="0"/>
                </a:cubicBezTo>
                <a:close/>
              </a:path>
            </a:pathLst>
          </a:custGeom>
          <a:solidFill>
            <a:srgbClr val="8CD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82" name="文本框 1081"/>
          <p:cNvSpPr txBox="1"/>
          <p:nvPr/>
        </p:nvSpPr>
        <p:spPr>
          <a:xfrm>
            <a:off x="187796" y="2282825"/>
            <a:ext cx="4014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chemeClr val="accent1"/>
                </a:solidFill>
                <a:latin typeface="Calibri" panose="020F0502020204030204" pitchFamily="34" charset="0"/>
              </a:rPr>
              <a:t>THANK </a:t>
            </a:r>
            <a:r>
              <a:rPr lang="en-US" altLang="zh-CN" sz="6000" b="1">
                <a:solidFill>
                  <a:prstClr val="white"/>
                </a:solidFill>
                <a:latin typeface="Calibri" panose="020F0502020204030204" pitchFamily="34" charset="0"/>
              </a:rPr>
              <a:t>YOU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41301" y="1111170"/>
            <a:ext cx="1432698" cy="1171655"/>
            <a:chOff x="152" y="473"/>
            <a:chExt cx="1180" cy="965"/>
          </a:xfrm>
          <a:solidFill>
            <a:schemeClr val="accent1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240" y="473"/>
              <a:ext cx="1006" cy="301"/>
            </a:xfrm>
            <a:custGeom>
              <a:avLst/>
              <a:gdLst>
                <a:gd name="T0" fmla="*/ 52 w 1317"/>
                <a:gd name="T1" fmla="*/ 196 h 394"/>
                <a:gd name="T2" fmla="*/ 274 w 1317"/>
                <a:gd name="T3" fmla="*/ 110 h 394"/>
                <a:gd name="T4" fmla="*/ 279 w 1317"/>
                <a:gd name="T5" fmla="*/ 110 h 394"/>
                <a:gd name="T6" fmla="*/ 565 w 1317"/>
                <a:gd name="T7" fmla="*/ 258 h 394"/>
                <a:gd name="T8" fmla="*/ 657 w 1317"/>
                <a:gd name="T9" fmla="*/ 394 h 394"/>
                <a:gd name="T10" fmla="*/ 745 w 1317"/>
                <a:gd name="T11" fmla="*/ 256 h 394"/>
                <a:gd name="T12" fmla="*/ 1030 w 1317"/>
                <a:gd name="T13" fmla="*/ 102 h 394"/>
                <a:gd name="T14" fmla="*/ 1037 w 1317"/>
                <a:gd name="T15" fmla="*/ 102 h 394"/>
                <a:gd name="T16" fmla="*/ 1317 w 1317"/>
                <a:gd name="T17" fmla="*/ 254 h 394"/>
                <a:gd name="T18" fmla="*/ 974 w 1317"/>
                <a:gd name="T19" fmla="*/ 4 h 394"/>
                <a:gd name="T20" fmla="*/ 654 w 1317"/>
                <a:gd name="T21" fmla="*/ 216 h 394"/>
                <a:gd name="T22" fmla="*/ 330 w 1317"/>
                <a:gd name="T23" fmla="*/ 12 h 394"/>
                <a:gd name="T24" fmla="*/ 0 w 1317"/>
                <a:gd name="T25" fmla="*/ 257 h 394"/>
                <a:gd name="T26" fmla="*/ 52 w 1317"/>
                <a:gd name="T27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7" h="394">
                  <a:moveTo>
                    <a:pt x="52" y="196"/>
                  </a:moveTo>
                  <a:cubicBezTo>
                    <a:pt x="112" y="141"/>
                    <a:pt x="191" y="110"/>
                    <a:pt x="274" y="110"/>
                  </a:cubicBezTo>
                  <a:cubicBezTo>
                    <a:pt x="279" y="110"/>
                    <a:pt x="279" y="110"/>
                    <a:pt x="279" y="110"/>
                  </a:cubicBezTo>
                  <a:cubicBezTo>
                    <a:pt x="395" y="110"/>
                    <a:pt x="502" y="165"/>
                    <a:pt x="565" y="258"/>
                  </a:cubicBezTo>
                  <a:cubicBezTo>
                    <a:pt x="657" y="394"/>
                    <a:pt x="657" y="394"/>
                    <a:pt x="657" y="394"/>
                  </a:cubicBezTo>
                  <a:cubicBezTo>
                    <a:pt x="745" y="256"/>
                    <a:pt x="745" y="256"/>
                    <a:pt x="745" y="256"/>
                  </a:cubicBezTo>
                  <a:cubicBezTo>
                    <a:pt x="805" y="161"/>
                    <a:pt x="912" y="103"/>
                    <a:pt x="1030" y="102"/>
                  </a:cubicBezTo>
                  <a:cubicBezTo>
                    <a:pt x="1037" y="102"/>
                    <a:pt x="1037" y="102"/>
                    <a:pt x="1037" y="102"/>
                  </a:cubicBezTo>
                  <a:cubicBezTo>
                    <a:pt x="1153" y="102"/>
                    <a:pt x="1256" y="163"/>
                    <a:pt x="1317" y="254"/>
                  </a:cubicBezTo>
                  <a:cubicBezTo>
                    <a:pt x="1254" y="103"/>
                    <a:pt x="1124" y="0"/>
                    <a:pt x="974" y="4"/>
                  </a:cubicBezTo>
                  <a:cubicBezTo>
                    <a:pt x="837" y="6"/>
                    <a:pt x="719" y="90"/>
                    <a:pt x="654" y="216"/>
                  </a:cubicBezTo>
                  <a:cubicBezTo>
                    <a:pt x="587" y="92"/>
                    <a:pt x="467" y="11"/>
                    <a:pt x="330" y="12"/>
                  </a:cubicBezTo>
                  <a:cubicBezTo>
                    <a:pt x="186" y="13"/>
                    <a:pt x="61" y="112"/>
                    <a:pt x="0" y="257"/>
                  </a:cubicBezTo>
                  <a:cubicBezTo>
                    <a:pt x="15" y="235"/>
                    <a:pt x="32" y="214"/>
                    <a:pt x="52" y="1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126" y="714"/>
              <a:ext cx="134" cy="265"/>
            </a:xfrm>
            <a:custGeom>
              <a:avLst/>
              <a:gdLst>
                <a:gd name="T0" fmla="*/ 167 w 175"/>
                <a:gd name="T1" fmla="*/ 24 h 347"/>
                <a:gd name="T2" fmla="*/ 165 w 175"/>
                <a:gd name="T3" fmla="*/ 17 h 347"/>
                <a:gd name="T4" fmla="*/ 116 w 175"/>
                <a:gd name="T5" fmla="*/ 76 h 347"/>
                <a:gd name="T6" fmla="*/ 93 w 175"/>
                <a:gd name="T7" fmla="*/ 244 h 347"/>
                <a:gd name="T8" fmla="*/ 91 w 175"/>
                <a:gd name="T9" fmla="*/ 219 h 347"/>
                <a:gd name="T10" fmla="*/ 78 w 175"/>
                <a:gd name="T11" fmla="*/ 157 h 347"/>
                <a:gd name="T12" fmla="*/ 25 w 175"/>
                <a:gd name="T13" fmla="*/ 212 h 347"/>
                <a:gd name="T14" fmla="*/ 0 w 175"/>
                <a:gd name="T15" fmla="*/ 347 h 347"/>
                <a:gd name="T16" fmla="*/ 167 w 175"/>
                <a:gd name="T17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347">
                  <a:moveTo>
                    <a:pt x="167" y="24"/>
                  </a:moveTo>
                  <a:cubicBezTo>
                    <a:pt x="167" y="22"/>
                    <a:pt x="166" y="20"/>
                    <a:pt x="165" y="17"/>
                  </a:cubicBezTo>
                  <a:cubicBezTo>
                    <a:pt x="158" y="0"/>
                    <a:pt x="115" y="43"/>
                    <a:pt x="116" y="76"/>
                  </a:cubicBezTo>
                  <a:cubicBezTo>
                    <a:pt x="120" y="140"/>
                    <a:pt x="111" y="196"/>
                    <a:pt x="93" y="244"/>
                  </a:cubicBezTo>
                  <a:cubicBezTo>
                    <a:pt x="93" y="236"/>
                    <a:pt x="92" y="227"/>
                    <a:pt x="91" y="219"/>
                  </a:cubicBezTo>
                  <a:cubicBezTo>
                    <a:pt x="88" y="198"/>
                    <a:pt x="84" y="177"/>
                    <a:pt x="78" y="157"/>
                  </a:cubicBezTo>
                  <a:cubicBezTo>
                    <a:pt x="73" y="139"/>
                    <a:pt x="26" y="178"/>
                    <a:pt x="25" y="212"/>
                  </a:cubicBezTo>
                  <a:cubicBezTo>
                    <a:pt x="23" y="263"/>
                    <a:pt x="14" y="307"/>
                    <a:pt x="0" y="347"/>
                  </a:cubicBezTo>
                  <a:cubicBezTo>
                    <a:pt x="93" y="285"/>
                    <a:pt x="175" y="181"/>
                    <a:pt x="16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23" y="714"/>
              <a:ext cx="133" cy="265"/>
            </a:xfrm>
            <a:custGeom>
              <a:avLst/>
              <a:gdLst>
                <a:gd name="T0" fmla="*/ 8 w 175"/>
                <a:gd name="T1" fmla="*/ 24 h 347"/>
                <a:gd name="T2" fmla="*/ 10 w 175"/>
                <a:gd name="T3" fmla="*/ 17 h 347"/>
                <a:gd name="T4" fmla="*/ 59 w 175"/>
                <a:gd name="T5" fmla="*/ 76 h 347"/>
                <a:gd name="T6" fmla="*/ 82 w 175"/>
                <a:gd name="T7" fmla="*/ 244 h 347"/>
                <a:gd name="T8" fmla="*/ 84 w 175"/>
                <a:gd name="T9" fmla="*/ 219 h 347"/>
                <a:gd name="T10" fmla="*/ 97 w 175"/>
                <a:gd name="T11" fmla="*/ 157 h 347"/>
                <a:gd name="T12" fmla="*/ 150 w 175"/>
                <a:gd name="T13" fmla="*/ 212 h 347"/>
                <a:gd name="T14" fmla="*/ 175 w 175"/>
                <a:gd name="T15" fmla="*/ 347 h 347"/>
                <a:gd name="T16" fmla="*/ 8 w 175"/>
                <a:gd name="T17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347">
                  <a:moveTo>
                    <a:pt x="8" y="24"/>
                  </a:moveTo>
                  <a:cubicBezTo>
                    <a:pt x="9" y="22"/>
                    <a:pt x="9" y="20"/>
                    <a:pt x="10" y="17"/>
                  </a:cubicBezTo>
                  <a:cubicBezTo>
                    <a:pt x="17" y="0"/>
                    <a:pt x="61" y="43"/>
                    <a:pt x="59" y="76"/>
                  </a:cubicBezTo>
                  <a:cubicBezTo>
                    <a:pt x="55" y="140"/>
                    <a:pt x="64" y="196"/>
                    <a:pt x="82" y="244"/>
                  </a:cubicBezTo>
                  <a:cubicBezTo>
                    <a:pt x="82" y="236"/>
                    <a:pt x="83" y="227"/>
                    <a:pt x="84" y="219"/>
                  </a:cubicBezTo>
                  <a:cubicBezTo>
                    <a:pt x="87" y="198"/>
                    <a:pt x="91" y="177"/>
                    <a:pt x="97" y="157"/>
                  </a:cubicBezTo>
                  <a:cubicBezTo>
                    <a:pt x="102" y="139"/>
                    <a:pt x="149" y="178"/>
                    <a:pt x="150" y="212"/>
                  </a:cubicBezTo>
                  <a:cubicBezTo>
                    <a:pt x="152" y="263"/>
                    <a:pt x="161" y="307"/>
                    <a:pt x="175" y="347"/>
                  </a:cubicBezTo>
                  <a:cubicBezTo>
                    <a:pt x="82" y="285"/>
                    <a:pt x="0" y="181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773" y="654"/>
              <a:ext cx="559" cy="784"/>
            </a:xfrm>
            <a:custGeom>
              <a:avLst/>
              <a:gdLst>
                <a:gd name="T0" fmla="*/ 729 w 731"/>
                <a:gd name="T1" fmla="*/ 189 h 1026"/>
                <a:gd name="T2" fmla="*/ 725 w 731"/>
                <a:gd name="T3" fmla="*/ 140 h 1026"/>
                <a:gd name="T4" fmla="*/ 681 w 731"/>
                <a:gd name="T5" fmla="*/ 2 h 1026"/>
                <a:gd name="T6" fmla="*/ 641 w 731"/>
                <a:gd name="T7" fmla="*/ 66 h 1026"/>
                <a:gd name="T8" fmla="*/ 257 w 731"/>
                <a:gd name="T9" fmla="*/ 517 h 1026"/>
                <a:gd name="T10" fmla="*/ 196 w 731"/>
                <a:gd name="T11" fmla="*/ 456 h 1026"/>
                <a:gd name="T12" fmla="*/ 232 w 731"/>
                <a:gd name="T13" fmla="*/ 302 h 1026"/>
                <a:gd name="T14" fmla="*/ 215 w 731"/>
                <a:gd name="T15" fmla="*/ 184 h 1026"/>
                <a:gd name="T16" fmla="*/ 21 w 731"/>
                <a:gd name="T17" fmla="*/ 555 h 1026"/>
                <a:gd name="T18" fmla="*/ 3 w 731"/>
                <a:gd name="T19" fmla="*/ 755 h 1026"/>
                <a:gd name="T20" fmla="*/ 58 w 731"/>
                <a:gd name="T21" fmla="*/ 1026 h 1026"/>
                <a:gd name="T22" fmla="*/ 246 w 731"/>
                <a:gd name="T23" fmla="*/ 879 h 1026"/>
                <a:gd name="T24" fmla="*/ 712 w 731"/>
                <a:gd name="T25" fmla="*/ 350 h 1026"/>
                <a:gd name="T26" fmla="*/ 731 w 731"/>
                <a:gd name="T27" fmla="*/ 221 h 1026"/>
                <a:gd name="T28" fmla="*/ 729 w 731"/>
                <a:gd name="T29" fmla="*/ 189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1" h="1026">
                  <a:moveTo>
                    <a:pt x="729" y="189"/>
                  </a:moveTo>
                  <a:cubicBezTo>
                    <a:pt x="729" y="172"/>
                    <a:pt x="727" y="156"/>
                    <a:pt x="725" y="140"/>
                  </a:cubicBezTo>
                  <a:cubicBezTo>
                    <a:pt x="717" y="91"/>
                    <a:pt x="702" y="44"/>
                    <a:pt x="681" y="2"/>
                  </a:cubicBezTo>
                  <a:cubicBezTo>
                    <a:pt x="668" y="0"/>
                    <a:pt x="637" y="38"/>
                    <a:pt x="641" y="66"/>
                  </a:cubicBezTo>
                  <a:cubicBezTo>
                    <a:pt x="677" y="338"/>
                    <a:pt x="457" y="493"/>
                    <a:pt x="257" y="517"/>
                  </a:cubicBezTo>
                  <a:cubicBezTo>
                    <a:pt x="219" y="521"/>
                    <a:pt x="194" y="502"/>
                    <a:pt x="196" y="456"/>
                  </a:cubicBezTo>
                  <a:cubicBezTo>
                    <a:pt x="205" y="404"/>
                    <a:pt x="217" y="353"/>
                    <a:pt x="232" y="302"/>
                  </a:cubicBezTo>
                  <a:cubicBezTo>
                    <a:pt x="248" y="247"/>
                    <a:pt x="235" y="167"/>
                    <a:pt x="215" y="184"/>
                  </a:cubicBezTo>
                  <a:cubicBezTo>
                    <a:pt x="113" y="274"/>
                    <a:pt x="42" y="411"/>
                    <a:pt x="21" y="555"/>
                  </a:cubicBezTo>
                  <a:cubicBezTo>
                    <a:pt x="6" y="618"/>
                    <a:pt x="0" y="684"/>
                    <a:pt x="3" y="755"/>
                  </a:cubicBezTo>
                  <a:cubicBezTo>
                    <a:pt x="7" y="845"/>
                    <a:pt x="27" y="936"/>
                    <a:pt x="58" y="1026"/>
                  </a:cubicBezTo>
                  <a:cubicBezTo>
                    <a:pt x="115" y="984"/>
                    <a:pt x="180" y="933"/>
                    <a:pt x="246" y="879"/>
                  </a:cubicBezTo>
                  <a:cubicBezTo>
                    <a:pt x="457" y="707"/>
                    <a:pt x="684" y="493"/>
                    <a:pt x="712" y="350"/>
                  </a:cubicBezTo>
                  <a:cubicBezTo>
                    <a:pt x="724" y="310"/>
                    <a:pt x="730" y="266"/>
                    <a:pt x="731" y="221"/>
                  </a:cubicBezTo>
                  <a:cubicBezTo>
                    <a:pt x="730" y="210"/>
                    <a:pt x="730" y="199"/>
                    <a:pt x="729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52" y="654"/>
              <a:ext cx="558" cy="784"/>
            </a:xfrm>
            <a:custGeom>
              <a:avLst/>
              <a:gdLst>
                <a:gd name="T0" fmla="*/ 2 w 731"/>
                <a:gd name="T1" fmla="*/ 189 h 1026"/>
                <a:gd name="T2" fmla="*/ 6 w 731"/>
                <a:gd name="T3" fmla="*/ 140 h 1026"/>
                <a:gd name="T4" fmla="*/ 50 w 731"/>
                <a:gd name="T5" fmla="*/ 2 h 1026"/>
                <a:gd name="T6" fmla="*/ 90 w 731"/>
                <a:gd name="T7" fmla="*/ 66 h 1026"/>
                <a:gd name="T8" fmla="*/ 474 w 731"/>
                <a:gd name="T9" fmla="*/ 517 h 1026"/>
                <a:gd name="T10" fmla="*/ 535 w 731"/>
                <a:gd name="T11" fmla="*/ 456 h 1026"/>
                <a:gd name="T12" fmla="*/ 499 w 731"/>
                <a:gd name="T13" fmla="*/ 302 h 1026"/>
                <a:gd name="T14" fmla="*/ 515 w 731"/>
                <a:gd name="T15" fmla="*/ 184 h 1026"/>
                <a:gd name="T16" fmla="*/ 710 w 731"/>
                <a:gd name="T17" fmla="*/ 555 h 1026"/>
                <a:gd name="T18" fmla="*/ 728 w 731"/>
                <a:gd name="T19" fmla="*/ 755 h 1026"/>
                <a:gd name="T20" fmla="*/ 673 w 731"/>
                <a:gd name="T21" fmla="*/ 1026 h 1026"/>
                <a:gd name="T22" fmla="*/ 485 w 731"/>
                <a:gd name="T23" fmla="*/ 879 h 1026"/>
                <a:gd name="T24" fmla="*/ 19 w 731"/>
                <a:gd name="T25" fmla="*/ 350 h 1026"/>
                <a:gd name="T26" fmla="*/ 0 w 731"/>
                <a:gd name="T27" fmla="*/ 221 h 1026"/>
                <a:gd name="T28" fmla="*/ 2 w 731"/>
                <a:gd name="T29" fmla="*/ 189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1" h="1026">
                  <a:moveTo>
                    <a:pt x="2" y="189"/>
                  </a:moveTo>
                  <a:cubicBezTo>
                    <a:pt x="2" y="172"/>
                    <a:pt x="4" y="156"/>
                    <a:pt x="6" y="140"/>
                  </a:cubicBezTo>
                  <a:cubicBezTo>
                    <a:pt x="14" y="91"/>
                    <a:pt x="29" y="44"/>
                    <a:pt x="50" y="2"/>
                  </a:cubicBezTo>
                  <a:cubicBezTo>
                    <a:pt x="63" y="0"/>
                    <a:pt x="93" y="38"/>
                    <a:pt x="90" y="66"/>
                  </a:cubicBezTo>
                  <a:cubicBezTo>
                    <a:pt x="54" y="338"/>
                    <a:pt x="274" y="493"/>
                    <a:pt x="474" y="517"/>
                  </a:cubicBezTo>
                  <a:cubicBezTo>
                    <a:pt x="511" y="521"/>
                    <a:pt x="537" y="502"/>
                    <a:pt x="535" y="456"/>
                  </a:cubicBezTo>
                  <a:cubicBezTo>
                    <a:pt x="526" y="404"/>
                    <a:pt x="513" y="353"/>
                    <a:pt x="499" y="302"/>
                  </a:cubicBezTo>
                  <a:cubicBezTo>
                    <a:pt x="483" y="247"/>
                    <a:pt x="496" y="167"/>
                    <a:pt x="515" y="184"/>
                  </a:cubicBezTo>
                  <a:cubicBezTo>
                    <a:pt x="618" y="274"/>
                    <a:pt x="688" y="411"/>
                    <a:pt x="710" y="555"/>
                  </a:cubicBezTo>
                  <a:cubicBezTo>
                    <a:pt x="725" y="618"/>
                    <a:pt x="731" y="684"/>
                    <a:pt x="728" y="755"/>
                  </a:cubicBezTo>
                  <a:cubicBezTo>
                    <a:pt x="724" y="845"/>
                    <a:pt x="704" y="936"/>
                    <a:pt x="673" y="1026"/>
                  </a:cubicBezTo>
                  <a:cubicBezTo>
                    <a:pt x="615" y="984"/>
                    <a:pt x="551" y="933"/>
                    <a:pt x="485" y="879"/>
                  </a:cubicBezTo>
                  <a:cubicBezTo>
                    <a:pt x="274" y="707"/>
                    <a:pt x="47" y="493"/>
                    <a:pt x="19" y="350"/>
                  </a:cubicBezTo>
                  <a:cubicBezTo>
                    <a:pt x="7" y="310"/>
                    <a:pt x="0" y="266"/>
                    <a:pt x="0" y="221"/>
                  </a:cubicBezTo>
                  <a:cubicBezTo>
                    <a:pt x="1" y="210"/>
                    <a:pt x="1" y="199"/>
                    <a:pt x="2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任意多边形 35"/>
          <p:cNvSpPr/>
          <p:nvPr/>
        </p:nvSpPr>
        <p:spPr>
          <a:xfrm>
            <a:off x="3883814" y="-17383"/>
            <a:ext cx="5271933" cy="5168884"/>
          </a:xfrm>
          <a:custGeom>
            <a:avLst/>
            <a:gdLst>
              <a:gd name="connsiteX0" fmla="*/ 4620713 w 5271933"/>
              <a:gd name="connsiteY0" fmla="*/ 0 h 5168884"/>
              <a:gd name="connsiteX1" fmla="*/ 5271933 w 5271933"/>
              <a:gd name="connsiteY1" fmla="*/ 0 h 5168884"/>
              <a:gd name="connsiteX2" fmla="*/ 5271933 w 5271933"/>
              <a:gd name="connsiteY2" fmla="*/ 5168883 h 5168884"/>
              <a:gd name="connsiteX3" fmla="*/ 4633725 w 5271933"/>
              <a:gd name="connsiteY3" fmla="*/ 5168883 h 5168884"/>
              <a:gd name="connsiteX4" fmla="*/ 4633725 w 5271933"/>
              <a:gd name="connsiteY4" fmla="*/ 5168884 h 5168884"/>
              <a:gd name="connsiteX5" fmla="*/ 2862790 w 5271933"/>
              <a:gd name="connsiteY5" fmla="*/ 5168884 h 5168884"/>
              <a:gd name="connsiteX6" fmla="*/ 0 w 5271933"/>
              <a:gd name="connsiteY6" fmla="*/ 2 h 5168884"/>
              <a:gd name="connsiteX7" fmla="*/ 1730989 w 5271933"/>
              <a:gd name="connsiteY7" fmla="*/ 2 h 5168884"/>
              <a:gd name="connsiteX8" fmla="*/ 4620713 w 5271933"/>
              <a:gd name="connsiteY8" fmla="*/ 2 h 5168884"/>
              <a:gd name="connsiteX0-1" fmla="*/ 4620713 w 5271933"/>
              <a:gd name="connsiteY0-2" fmla="*/ 0 h 5168884"/>
              <a:gd name="connsiteX1-3" fmla="*/ 5271933 w 5271933"/>
              <a:gd name="connsiteY1-4" fmla="*/ 0 h 5168884"/>
              <a:gd name="connsiteX2-5" fmla="*/ 5271933 w 5271933"/>
              <a:gd name="connsiteY2-6" fmla="*/ 5168883 h 5168884"/>
              <a:gd name="connsiteX3-7" fmla="*/ 4633725 w 5271933"/>
              <a:gd name="connsiteY3-8" fmla="*/ 5168883 h 5168884"/>
              <a:gd name="connsiteX4-9" fmla="*/ 2862790 w 5271933"/>
              <a:gd name="connsiteY4-10" fmla="*/ 5168884 h 5168884"/>
              <a:gd name="connsiteX5-11" fmla="*/ 0 w 5271933"/>
              <a:gd name="connsiteY5-12" fmla="*/ 2 h 5168884"/>
              <a:gd name="connsiteX6-13" fmla="*/ 1730989 w 5271933"/>
              <a:gd name="connsiteY6-14" fmla="*/ 2 h 5168884"/>
              <a:gd name="connsiteX7-15" fmla="*/ 4620713 w 5271933"/>
              <a:gd name="connsiteY7-16" fmla="*/ 2 h 5168884"/>
              <a:gd name="connsiteX8-17" fmla="*/ 4620713 w 5271933"/>
              <a:gd name="connsiteY8-18" fmla="*/ 0 h 5168884"/>
              <a:gd name="connsiteX0-19" fmla="*/ 4620713 w 5271933"/>
              <a:gd name="connsiteY0-20" fmla="*/ 0 h 5168884"/>
              <a:gd name="connsiteX1-21" fmla="*/ 5271933 w 5271933"/>
              <a:gd name="connsiteY1-22" fmla="*/ 0 h 5168884"/>
              <a:gd name="connsiteX2-23" fmla="*/ 5271933 w 5271933"/>
              <a:gd name="connsiteY2-24" fmla="*/ 5168883 h 5168884"/>
              <a:gd name="connsiteX3-25" fmla="*/ 2862790 w 5271933"/>
              <a:gd name="connsiteY3-26" fmla="*/ 5168884 h 5168884"/>
              <a:gd name="connsiteX4-27" fmla="*/ 0 w 5271933"/>
              <a:gd name="connsiteY4-28" fmla="*/ 2 h 5168884"/>
              <a:gd name="connsiteX5-29" fmla="*/ 1730989 w 5271933"/>
              <a:gd name="connsiteY5-30" fmla="*/ 2 h 5168884"/>
              <a:gd name="connsiteX6-31" fmla="*/ 4620713 w 5271933"/>
              <a:gd name="connsiteY6-32" fmla="*/ 2 h 5168884"/>
              <a:gd name="connsiteX7-33" fmla="*/ 4620713 w 5271933"/>
              <a:gd name="connsiteY7-34" fmla="*/ 0 h 5168884"/>
              <a:gd name="connsiteX0-35" fmla="*/ 4620713 w 5271933"/>
              <a:gd name="connsiteY0-36" fmla="*/ 2 h 5168884"/>
              <a:gd name="connsiteX1-37" fmla="*/ 5271933 w 5271933"/>
              <a:gd name="connsiteY1-38" fmla="*/ 0 h 5168884"/>
              <a:gd name="connsiteX2-39" fmla="*/ 5271933 w 5271933"/>
              <a:gd name="connsiteY2-40" fmla="*/ 5168883 h 5168884"/>
              <a:gd name="connsiteX3-41" fmla="*/ 2862790 w 5271933"/>
              <a:gd name="connsiteY3-42" fmla="*/ 5168884 h 5168884"/>
              <a:gd name="connsiteX4-43" fmla="*/ 0 w 5271933"/>
              <a:gd name="connsiteY4-44" fmla="*/ 2 h 5168884"/>
              <a:gd name="connsiteX5-45" fmla="*/ 1730989 w 5271933"/>
              <a:gd name="connsiteY5-46" fmla="*/ 2 h 5168884"/>
              <a:gd name="connsiteX6-47" fmla="*/ 4620713 w 5271933"/>
              <a:gd name="connsiteY6-48" fmla="*/ 2 h 5168884"/>
              <a:gd name="connsiteX0-49" fmla="*/ 1730989 w 5271933"/>
              <a:gd name="connsiteY0-50" fmla="*/ 2 h 5168884"/>
              <a:gd name="connsiteX1-51" fmla="*/ 5271933 w 5271933"/>
              <a:gd name="connsiteY1-52" fmla="*/ 0 h 5168884"/>
              <a:gd name="connsiteX2-53" fmla="*/ 5271933 w 5271933"/>
              <a:gd name="connsiteY2-54" fmla="*/ 5168883 h 5168884"/>
              <a:gd name="connsiteX3-55" fmla="*/ 2862790 w 5271933"/>
              <a:gd name="connsiteY3-56" fmla="*/ 5168884 h 5168884"/>
              <a:gd name="connsiteX4-57" fmla="*/ 0 w 5271933"/>
              <a:gd name="connsiteY4-58" fmla="*/ 2 h 5168884"/>
              <a:gd name="connsiteX5-59" fmla="*/ 1730989 w 5271933"/>
              <a:gd name="connsiteY5-60" fmla="*/ 2 h 5168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71933" h="5168884">
                <a:moveTo>
                  <a:pt x="1730989" y="2"/>
                </a:moveTo>
                <a:lnTo>
                  <a:pt x="5271933" y="0"/>
                </a:lnTo>
                <a:lnTo>
                  <a:pt x="5271933" y="5168883"/>
                </a:lnTo>
                <a:lnTo>
                  <a:pt x="2862790" y="5168884"/>
                </a:lnTo>
                <a:cubicBezTo>
                  <a:pt x="2862790" y="1679889"/>
                  <a:pt x="244114" y="138136"/>
                  <a:pt x="0" y="2"/>
                </a:cubicBezTo>
                <a:lnTo>
                  <a:pt x="1730989" y="2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38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9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0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1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3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4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3" t="2974" r="4841" b="-1"/>
          <a:stretch>
            <a:fillRect/>
          </a:stretch>
        </p:blipFill>
        <p:spPr>
          <a:xfrm>
            <a:off x="4549214" y="1093287"/>
            <a:ext cx="4609322" cy="405021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1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9" name="任意多边形 48"/>
          <p:cNvSpPr/>
          <p:nvPr/>
        </p:nvSpPr>
        <p:spPr>
          <a:xfrm>
            <a:off x="0" y="1807696"/>
            <a:ext cx="4156364" cy="1528108"/>
          </a:xfrm>
          <a:custGeom>
            <a:avLst/>
            <a:gdLst>
              <a:gd name="connsiteX0" fmla="*/ 0 w 4156364"/>
              <a:gd name="connsiteY0" fmla="*/ 0 h 1528108"/>
              <a:gd name="connsiteX1" fmla="*/ 3392310 w 4156364"/>
              <a:gd name="connsiteY1" fmla="*/ 0 h 1528108"/>
              <a:gd name="connsiteX2" fmla="*/ 4156364 w 4156364"/>
              <a:gd name="connsiteY2" fmla="*/ 764054 h 1528108"/>
              <a:gd name="connsiteX3" fmla="*/ 3392310 w 4156364"/>
              <a:gd name="connsiteY3" fmla="*/ 1528108 h 1528108"/>
              <a:gd name="connsiteX4" fmla="*/ 0 w 4156364"/>
              <a:gd name="connsiteY4" fmla="*/ 1528108 h 152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364" h="1528108">
                <a:moveTo>
                  <a:pt x="0" y="0"/>
                </a:moveTo>
                <a:lnTo>
                  <a:pt x="3392310" y="0"/>
                </a:lnTo>
                <a:cubicBezTo>
                  <a:pt x="3814285" y="0"/>
                  <a:pt x="4156364" y="342079"/>
                  <a:pt x="4156364" y="764054"/>
                </a:cubicBezTo>
                <a:cubicBezTo>
                  <a:pt x="4156364" y="1186029"/>
                  <a:pt x="3814285" y="1528108"/>
                  <a:pt x="3392310" y="1528108"/>
                </a:cubicBezTo>
                <a:lnTo>
                  <a:pt x="0" y="15281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664814" y="1906402"/>
            <a:ext cx="1330697" cy="13306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latin typeface="+mj-lt"/>
              </a:rPr>
              <a:t>01</a:t>
            </a:r>
            <a:endParaRPr lang="zh-CN" altLang="en-US" sz="5400" b="1">
              <a:latin typeface="+mj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23872" y="2187029"/>
            <a:ext cx="3106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Calibri" panose="020F0502020204030204" pitchFamily="34" charset="0"/>
              </a:rPr>
              <a:t>Introduction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6" y="347416"/>
            <a:ext cx="230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6" y="1379135"/>
            <a:ext cx="4762694" cy="317512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866750" y="1379135"/>
            <a:ext cx="4277250" cy="3175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897041" y="1509014"/>
            <a:ext cx="421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HealthCare</a:t>
            </a:r>
            <a:r>
              <a:rPr lang="en-US" altLang="zh-CN" sz="3600" b="1" dirty="0">
                <a:solidFill>
                  <a:prstClr val="white"/>
                </a:solidFill>
                <a:latin typeface="Calibri" panose="020F0502020204030204" pitchFamily="34" charset="0"/>
              </a:rPr>
              <a:t>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C30ED7-5FA4-4F41-B781-7C4BD9253B12}"/>
              </a:ext>
            </a:extLst>
          </p:cNvPr>
          <p:cNvSpPr txBox="1"/>
          <p:nvPr/>
        </p:nvSpPr>
        <p:spPr>
          <a:xfrm>
            <a:off x="5021715" y="2108310"/>
            <a:ext cx="39673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Advantages of HealthCare Database: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200" dirty="0">
                <a:solidFill>
                  <a:schemeClr val="bg1"/>
                </a:solidFill>
              </a:rPr>
              <a:t>Providing accurate, up-to-date, and complete information about patients at the point of care.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200" dirty="0">
                <a:solidFill>
                  <a:schemeClr val="bg1"/>
                </a:solidFill>
              </a:rPr>
              <a:t>Enabling quick access to patient records for more coordinated, efficient care.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200" dirty="0">
                <a:solidFill>
                  <a:schemeClr val="bg1"/>
                </a:solidFill>
              </a:rPr>
              <a:t>Improving patient and provider interaction and communication, as well as health care convenience.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200" dirty="0">
                <a:solidFill>
                  <a:schemeClr val="bg1"/>
                </a:solidFill>
              </a:rPr>
              <a:t>Helping promote legible, complete documentation and accurate, streamlined coding and billing.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200" dirty="0">
                <a:solidFill>
                  <a:schemeClr val="bg1"/>
                </a:solidFill>
              </a:rPr>
              <a:t>Enhancing privacy and security of patient data.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200" dirty="0">
                <a:solidFill>
                  <a:schemeClr val="bg1"/>
                </a:solidFill>
              </a:rPr>
              <a:t>Reducing costs through decreased paperwork, improved safety, reduced duplication of testing, and improved health.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3997" y="331939"/>
            <a:ext cx="230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4976230" y="1539470"/>
            <a:ext cx="2962744" cy="2887310"/>
            <a:chOff x="3073" y="965"/>
            <a:chExt cx="2278" cy="2220"/>
          </a:xfrm>
        </p:grpSpPr>
        <p:sp>
          <p:nvSpPr>
            <p:cNvPr id="33" name="Freeform 5"/>
            <p:cNvSpPr/>
            <p:nvPr/>
          </p:nvSpPr>
          <p:spPr bwMode="auto">
            <a:xfrm>
              <a:off x="3073" y="2451"/>
              <a:ext cx="1289" cy="705"/>
            </a:xfrm>
            <a:custGeom>
              <a:avLst/>
              <a:gdLst>
                <a:gd name="T0" fmla="*/ 412 w 824"/>
                <a:gd name="T1" fmla="*/ 0 h 451"/>
                <a:gd name="T2" fmla="*/ 0 w 824"/>
                <a:gd name="T3" fmla="*/ 451 h 451"/>
                <a:gd name="T4" fmla="*/ 824 w 824"/>
                <a:gd name="T5" fmla="*/ 451 h 451"/>
                <a:gd name="T6" fmla="*/ 412 w 824"/>
                <a:gd name="T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4" h="451">
                  <a:moveTo>
                    <a:pt x="412" y="0"/>
                  </a:moveTo>
                  <a:cubicBezTo>
                    <a:pt x="185" y="0"/>
                    <a:pt x="0" y="198"/>
                    <a:pt x="0" y="451"/>
                  </a:cubicBezTo>
                  <a:cubicBezTo>
                    <a:pt x="824" y="451"/>
                    <a:pt x="824" y="451"/>
                    <a:pt x="824" y="451"/>
                  </a:cubicBezTo>
                  <a:cubicBezTo>
                    <a:pt x="824" y="198"/>
                    <a:pt x="640" y="0"/>
                    <a:pt x="412" y="0"/>
                  </a:cubicBezTo>
                </a:path>
              </a:pathLst>
            </a:custGeom>
            <a:solidFill>
              <a:srgbClr val="FE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3073" y="2473"/>
              <a:ext cx="1289" cy="683"/>
            </a:xfrm>
            <a:custGeom>
              <a:avLst/>
              <a:gdLst>
                <a:gd name="T0" fmla="*/ 530 w 824"/>
                <a:gd name="T1" fmla="*/ 4 h 437"/>
                <a:gd name="T2" fmla="*/ 419 w 824"/>
                <a:gd name="T3" fmla="*/ 90 h 437"/>
                <a:gd name="T4" fmla="*/ 308 w 824"/>
                <a:gd name="T5" fmla="*/ 0 h 437"/>
                <a:gd name="T6" fmla="*/ 0 w 824"/>
                <a:gd name="T7" fmla="*/ 437 h 437"/>
                <a:gd name="T8" fmla="*/ 824 w 824"/>
                <a:gd name="T9" fmla="*/ 437 h 437"/>
                <a:gd name="T10" fmla="*/ 530 w 824"/>
                <a:gd name="T11" fmla="*/ 4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437">
                  <a:moveTo>
                    <a:pt x="530" y="4"/>
                  </a:moveTo>
                  <a:cubicBezTo>
                    <a:pt x="517" y="53"/>
                    <a:pt x="472" y="90"/>
                    <a:pt x="419" y="90"/>
                  </a:cubicBezTo>
                  <a:cubicBezTo>
                    <a:pt x="364" y="90"/>
                    <a:pt x="319" y="51"/>
                    <a:pt x="308" y="0"/>
                  </a:cubicBezTo>
                  <a:cubicBezTo>
                    <a:pt x="131" y="50"/>
                    <a:pt x="0" y="224"/>
                    <a:pt x="0" y="437"/>
                  </a:cubicBezTo>
                  <a:cubicBezTo>
                    <a:pt x="824" y="437"/>
                    <a:pt x="824" y="437"/>
                    <a:pt x="824" y="437"/>
                  </a:cubicBezTo>
                  <a:cubicBezTo>
                    <a:pt x="824" y="229"/>
                    <a:pt x="700" y="59"/>
                    <a:pt x="530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3728" y="2478"/>
              <a:ext cx="634" cy="699"/>
            </a:xfrm>
            <a:custGeom>
              <a:avLst/>
              <a:gdLst>
                <a:gd name="T0" fmla="*/ 111 w 405"/>
                <a:gd name="T1" fmla="*/ 0 h 447"/>
                <a:gd name="T2" fmla="*/ 0 w 405"/>
                <a:gd name="T3" fmla="*/ 447 h 447"/>
                <a:gd name="T4" fmla="*/ 405 w 405"/>
                <a:gd name="T5" fmla="*/ 447 h 447"/>
                <a:gd name="T6" fmla="*/ 405 w 405"/>
                <a:gd name="T7" fmla="*/ 354 h 447"/>
                <a:gd name="T8" fmla="*/ 111 w 405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47">
                  <a:moveTo>
                    <a:pt x="111" y="0"/>
                  </a:moveTo>
                  <a:cubicBezTo>
                    <a:pt x="0" y="447"/>
                    <a:pt x="0" y="447"/>
                    <a:pt x="0" y="447"/>
                  </a:cubicBezTo>
                  <a:cubicBezTo>
                    <a:pt x="405" y="447"/>
                    <a:pt x="405" y="447"/>
                    <a:pt x="405" y="447"/>
                  </a:cubicBezTo>
                  <a:cubicBezTo>
                    <a:pt x="405" y="354"/>
                    <a:pt x="405" y="354"/>
                    <a:pt x="405" y="354"/>
                  </a:cubicBezTo>
                  <a:cubicBezTo>
                    <a:pt x="405" y="179"/>
                    <a:pt x="279" y="34"/>
                    <a:pt x="1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3075" y="2480"/>
              <a:ext cx="653" cy="697"/>
            </a:xfrm>
            <a:custGeom>
              <a:avLst/>
              <a:gdLst>
                <a:gd name="T0" fmla="*/ 0 w 418"/>
                <a:gd name="T1" fmla="*/ 353 h 446"/>
                <a:gd name="T2" fmla="*/ 0 w 418"/>
                <a:gd name="T3" fmla="*/ 446 h 446"/>
                <a:gd name="T4" fmla="*/ 418 w 418"/>
                <a:gd name="T5" fmla="*/ 446 h 446"/>
                <a:gd name="T6" fmla="*/ 290 w 418"/>
                <a:gd name="T7" fmla="*/ 0 h 446"/>
                <a:gd name="T8" fmla="*/ 0 w 418"/>
                <a:gd name="T9" fmla="*/ 353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46">
                  <a:moveTo>
                    <a:pt x="0" y="353"/>
                  </a:moveTo>
                  <a:cubicBezTo>
                    <a:pt x="0" y="446"/>
                    <a:pt x="0" y="446"/>
                    <a:pt x="0" y="446"/>
                  </a:cubicBezTo>
                  <a:cubicBezTo>
                    <a:pt x="418" y="446"/>
                    <a:pt x="418" y="446"/>
                    <a:pt x="418" y="446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124" y="35"/>
                    <a:pt x="0" y="180"/>
                    <a:pt x="0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3592" y="2244"/>
              <a:ext cx="251" cy="289"/>
            </a:xfrm>
            <a:custGeom>
              <a:avLst/>
              <a:gdLst>
                <a:gd name="T0" fmla="*/ 251 w 251"/>
                <a:gd name="T1" fmla="*/ 250 h 289"/>
                <a:gd name="T2" fmla="*/ 122 w 251"/>
                <a:gd name="T3" fmla="*/ 289 h 289"/>
                <a:gd name="T4" fmla="*/ 0 w 251"/>
                <a:gd name="T5" fmla="*/ 250 h 289"/>
                <a:gd name="T6" fmla="*/ 0 w 251"/>
                <a:gd name="T7" fmla="*/ 0 h 289"/>
                <a:gd name="T8" fmla="*/ 251 w 251"/>
                <a:gd name="T9" fmla="*/ 0 h 289"/>
                <a:gd name="T10" fmla="*/ 251 w 251"/>
                <a:gd name="T11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289">
                  <a:moveTo>
                    <a:pt x="251" y="250"/>
                  </a:moveTo>
                  <a:lnTo>
                    <a:pt x="122" y="289"/>
                  </a:lnTo>
                  <a:lnTo>
                    <a:pt x="0" y="25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250"/>
                  </a:lnTo>
                  <a:close/>
                </a:path>
              </a:pathLst>
            </a:custGeom>
            <a:solidFill>
              <a:srgbClr val="FE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3592" y="2244"/>
              <a:ext cx="251" cy="289"/>
            </a:xfrm>
            <a:custGeom>
              <a:avLst/>
              <a:gdLst>
                <a:gd name="T0" fmla="*/ 251 w 251"/>
                <a:gd name="T1" fmla="*/ 250 h 289"/>
                <a:gd name="T2" fmla="*/ 122 w 251"/>
                <a:gd name="T3" fmla="*/ 289 h 289"/>
                <a:gd name="T4" fmla="*/ 0 w 251"/>
                <a:gd name="T5" fmla="*/ 250 h 289"/>
                <a:gd name="T6" fmla="*/ 0 w 251"/>
                <a:gd name="T7" fmla="*/ 0 h 289"/>
                <a:gd name="T8" fmla="*/ 251 w 251"/>
                <a:gd name="T9" fmla="*/ 0 h 289"/>
                <a:gd name="T10" fmla="*/ 251 w 251"/>
                <a:gd name="T11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289">
                  <a:moveTo>
                    <a:pt x="251" y="250"/>
                  </a:moveTo>
                  <a:lnTo>
                    <a:pt x="122" y="289"/>
                  </a:lnTo>
                  <a:lnTo>
                    <a:pt x="0" y="25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3728" y="2480"/>
              <a:ext cx="379" cy="697"/>
            </a:xfrm>
            <a:custGeom>
              <a:avLst/>
              <a:gdLst>
                <a:gd name="T0" fmla="*/ 0 w 242"/>
                <a:gd name="T1" fmla="*/ 446 h 446"/>
                <a:gd name="T2" fmla="*/ 175 w 242"/>
                <a:gd name="T3" fmla="*/ 172 h 446"/>
                <a:gd name="T4" fmla="*/ 122 w 242"/>
                <a:gd name="T5" fmla="*/ 147 h 446"/>
                <a:gd name="T6" fmla="*/ 206 w 242"/>
                <a:gd name="T7" fmla="*/ 123 h 446"/>
                <a:gd name="T8" fmla="*/ 242 w 242"/>
                <a:gd name="T9" fmla="*/ 53 h 446"/>
                <a:gd name="T10" fmla="*/ 111 w 242"/>
                <a:gd name="T11" fmla="*/ 0 h 446"/>
                <a:gd name="T12" fmla="*/ 0 w 242"/>
                <a:gd name="T13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446">
                  <a:moveTo>
                    <a:pt x="0" y="446"/>
                  </a:moveTo>
                  <a:cubicBezTo>
                    <a:pt x="175" y="172"/>
                    <a:pt x="175" y="172"/>
                    <a:pt x="175" y="172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242" y="53"/>
                    <a:pt x="242" y="53"/>
                    <a:pt x="242" y="53"/>
                  </a:cubicBezTo>
                  <a:cubicBezTo>
                    <a:pt x="242" y="53"/>
                    <a:pt x="185" y="9"/>
                    <a:pt x="111" y="0"/>
                  </a:cubicBezTo>
                  <a:cubicBezTo>
                    <a:pt x="92" y="78"/>
                    <a:pt x="0" y="446"/>
                    <a:pt x="0" y="446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3347" y="2467"/>
              <a:ext cx="381" cy="710"/>
            </a:xfrm>
            <a:custGeom>
              <a:avLst/>
              <a:gdLst>
                <a:gd name="T0" fmla="*/ 244 w 244"/>
                <a:gd name="T1" fmla="*/ 454 h 454"/>
                <a:gd name="T2" fmla="*/ 69 w 244"/>
                <a:gd name="T3" fmla="*/ 180 h 454"/>
                <a:gd name="T4" fmla="*/ 122 w 244"/>
                <a:gd name="T5" fmla="*/ 155 h 454"/>
                <a:gd name="T6" fmla="*/ 38 w 244"/>
                <a:gd name="T7" fmla="*/ 131 h 454"/>
                <a:gd name="T8" fmla="*/ 0 w 244"/>
                <a:gd name="T9" fmla="*/ 52 h 454"/>
                <a:gd name="T10" fmla="*/ 131 w 244"/>
                <a:gd name="T11" fmla="*/ 0 h 454"/>
                <a:gd name="T12" fmla="*/ 244 w 244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54">
                  <a:moveTo>
                    <a:pt x="244" y="454"/>
                  </a:moveTo>
                  <a:cubicBezTo>
                    <a:pt x="69" y="180"/>
                    <a:pt x="69" y="180"/>
                    <a:pt x="69" y="180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57" y="17"/>
                    <a:pt x="131" y="0"/>
                  </a:cubicBezTo>
                  <a:cubicBezTo>
                    <a:pt x="150" y="78"/>
                    <a:pt x="244" y="454"/>
                    <a:pt x="244" y="454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3180" y="1154"/>
              <a:ext cx="1075" cy="1136"/>
            </a:xfrm>
            <a:prstGeom prst="ellipse">
              <a:avLst/>
            </a:prstGeom>
            <a:solidFill>
              <a:srgbClr val="10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3317" y="1307"/>
              <a:ext cx="801" cy="1099"/>
            </a:xfrm>
            <a:prstGeom prst="ellipse">
              <a:avLst/>
            </a:prstGeom>
            <a:solidFill>
              <a:srgbClr val="FE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3935" y="1693"/>
              <a:ext cx="287" cy="358"/>
            </a:xfrm>
            <a:custGeom>
              <a:avLst/>
              <a:gdLst>
                <a:gd name="T0" fmla="*/ 78 w 184"/>
                <a:gd name="T1" fmla="*/ 224 h 229"/>
                <a:gd name="T2" fmla="*/ 8 w 184"/>
                <a:gd name="T3" fmla="*/ 105 h 229"/>
                <a:gd name="T4" fmla="*/ 106 w 184"/>
                <a:gd name="T5" fmla="*/ 5 h 229"/>
                <a:gd name="T6" fmla="*/ 176 w 184"/>
                <a:gd name="T7" fmla="*/ 123 h 229"/>
                <a:gd name="T8" fmla="*/ 78 w 184"/>
                <a:gd name="T9" fmla="*/ 2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29">
                  <a:moveTo>
                    <a:pt x="78" y="224"/>
                  </a:moveTo>
                  <a:cubicBezTo>
                    <a:pt x="32" y="218"/>
                    <a:pt x="0" y="165"/>
                    <a:pt x="8" y="105"/>
                  </a:cubicBezTo>
                  <a:cubicBezTo>
                    <a:pt x="16" y="45"/>
                    <a:pt x="60" y="0"/>
                    <a:pt x="106" y="5"/>
                  </a:cubicBezTo>
                  <a:cubicBezTo>
                    <a:pt x="153" y="10"/>
                    <a:pt x="184" y="63"/>
                    <a:pt x="176" y="123"/>
                  </a:cubicBezTo>
                  <a:cubicBezTo>
                    <a:pt x="168" y="184"/>
                    <a:pt x="124" y="229"/>
                    <a:pt x="78" y="224"/>
                  </a:cubicBezTo>
                </a:path>
              </a:pathLst>
            </a:custGeom>
            <a:solidFill>
              <a:srgbClr val="FE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3216" y="1693"/>
              <a:ext cx="287" cy="358"/>
            </a:xfrm>
            <a:custGeom>
              <a:avLst/>
              <a:gdLst>
                <a:gd name="T0" fmla="*/ 8 w 184"/>
                <a:gd name="T1" fmla="*/ 123 h 229"/>
                <a:gd name="T2" fmla="*/ 78 w 184"/>
                <a:gd name="T3" fmla="*/ 5 h 229"/>
                <a:gd name="T4" fmla="*/ 176 w 184"/>
                <a:gd name="T5" fmla="*/ 105 h 229"/>
                <a:gd name="T6" fmla="*/ 106 w 184"/>
                <a:gd name="T7" fmla="*/ 224 h 229"/>
                <a:gd name="T8" fmla="*/ 8 w 184"/>
                <a:gd name="T9" fmla="*/ 1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29">
                  <a:moveTo>
                    <a:pt x="8" y="123"/>
                  </a:moveTo>
                  <a:cubicBezTo>
                    <a:pt x="0" y="63"/>
                    <a:pt x="31" y="10"/>
                    <a:pt x="78" y="5"/>
                  </a:cubicBezTo>
                  <a:cubicBezTo>
                    <a:pt x="124" y="0"/>
                    <a:pt x="168" y="45"/>
                    <a:pt x="176" y="105"/>
                  </a:cubicBezTo>
                  <a:cubicBezTo>
                    <a:pt x="184" y="165"/>
                    <a:pt x="152" y="218"/>
                    <a:pt x="106" y="224"/>
                  </a:cubicBezTo>
                  <a:cubicBezTo>
                    <a:pt x="60" y="229"/>
                    <a:pt x="16" y="184"/>
                    <a:pt x="8" y="123"/>
                  </a:cubicBezTo>
                  <a:close/>
                </a:path>
              </a:pathLst>
            </a:custGeom>
            <a:solidFill>
              <a:srgbClr val="FE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3447" y="965"/>
              <a:ext cx="541" cy="541"/>
            </a:xfrm>
            <a:prstGeom prst="ellipse">
              <a:avLst/>
            </a:prstGeom>
            <a:solidFill>
              <a:srgbClr val="10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8"/>
            <p:cNvSpPr/>
            <p:nvPr/>
          </p:nvSpPr>
          <p:spPr bwMode="auto">
            <a:xfrm>
              <a:off x="3285" y="1249"/>
              <a:ext cx="865" cy="522"/>
            </a:xfrm>
            <a:custGeom>
              <a:avLst/>
              <a:gdLst>
                <a:gd name="T0" fmla="*/ 554 w 554"/>
                <a:gd name="T1" fmla="*/ 334 h 334"/>
                <a:gd name="T2" fmla="*/ 554 w 554"/>
                <a:gd name="T3" fmla="*/ 332 h 334"/>
                <a:gd name="T4" fmla="*/ 292 w 554"/>
                <a:gd name="T5" fmla="*/ 0 h 334"/>
                <a:gd name="T6" fmla="*/ 0 w 554"/>
                <a:gd name="T7" fmla="*/ 332 h 334"/>
                <a:gd name="T8" fmla="*/ 0 w 554"/>
                <a:gd name="T9" fmla="*/ 334 h 334"/>
                <a:gd name="T10" fmla="*/ 554 w 554"/>
                <a:gd name="T1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334">
                  <a:moveTo>
                    <a:pt x="554" y="334"/>
                  </a:moveTo>
                  <a:cubicBezTo>
                    <a:pt x="554" y="333"/>
                    <a:pt x="554" y="333"/>
                    <a:pt x="554" y="332"/>
                  </a:cubicBezTo>
                  <a:cubicBezTo>
                    <a:pt x="554" y="171"/>
                    <a:pt x="445" y="0"/>
                    <a:pt x="292" y="0"/>
                  </a:cubicBezTo>
                  <a:cubicBezTo>
                    <a:pt x="139" y="0"/>
                    <a:pt x="0" y="171"/>
                    <a:pt x="0" y="332"/>
                  </a:cubicBezTo>
                  <a:cubicBezTo>
                    <a:pt x="0" y="333"/>
                    <a:pt x="0" y="333"/>
                    <a:pt x="0" y="334"/>
                  </a:cubicBezTo>
                  <a:cubicBezTo>
                    <a:pt x="554" y="334"/>
                    <a:pt x="554" y="334"/>
                    <a:pt x="554" y="334"/>
                  </a:cubicBezTo>
                </a:path>
              </a:pathLst>
            </a:custGeom>
            <a:solidFill>
              <a:srgbClr val="10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9"/>
            <p:cNvSpPr/>
            <p:nvPr/>
          </p:nvSpPr>
          <p:spPr bwMode="auto">
            <a:xfrm>
              <a:off x="3374" y="1088"/>
              <a:ext cx="703" cy="438"/>
            </a:xfrm>
            <a:custGeom>
              <a:avLst/>
              <a:gdLst>
                <a:gd name="T0" fmla="*/ 20 w 450"/>
                <a:gd name="T1" fmla="*/ 280 h 280"/>
                <a:gd name="T2" fmla="*/ 235 w 450"/>
                <a:gd name="T3" fmla="*/ 200 h 280"/>
                <a:gd name="T4" fmla="*/ 436 w 450"/>
                <a:gd name="T5" fmla="*/ 269 h 280"/>
                <a:gd name="T6" fmla="*/ 450 w 450"/>
                <a:gd name="T7" fmla="*/ 79 h 280"/>
                <a:gd name="T8" fmla="*/ 235 w 450"/>
                <a:gd name="T9" fmla="*/ 0 h 280"/>
                <a:gd name="T10" fmla="*/ 0 w 450"/>
                <a:gd name="T11" fmla="*/ 98 h 280"/>
                <a:gd name="T12" fmla="*/ 20 w 450"/>
                <a:gd name="T1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280">
                  <a:moveTo>
                    <a:pt x="20" y="280"/>
                  </a:moveTo>
                  <a:cubicBezTo>
                    <a:pt x="78" y="230"/>
                    <a:pt x="153" y="200"/>
                    <a:pt x="235" y="200"/>
                  </a:cubicBezTo>
                  <a:cubicBezTo>
                    <a:pt x="311" y="200"/>
                    <a:pt x="380" y="226"/>
                    <a:pt x="436" y="269"/>
                  </a:cubicBezTo>
                  <a:cubicBezTo>
                    <a:pt x="450" y="79"/>
                    <a:pt x="450" y="79"/>
                    <a:pt x="450" y="79"/>
                  </a:cubicBezTo>
                  <a:cubicBezTo>
                    <a:pt x="392" y="30"/>
                    <a:pt x="317" y="0"/>
                    <a:pt x="235" y="0"/>
                  </a:cubicBezTo>
                  <a:cubicBezTo>
                    <a:pt x="143" y="0"/>
                    <a:pt x="60" y="37"/>
                    <a:pt x="0" y="98"/>
                  </a:cubicBezTo>
                  <a:cubicBezTo>
                    <a:pt x="20" y="280"/>
                    <a:pt x="20" y="280"/>
                    <a:pt x="20" y="280"/>
                  </a:cubicBezTo>
                </a:path>
              </a:pathLst>
            </a:custGeom>
            <a:solidFill>
              <a:srgbClr val="FAF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3692" y="1132"/>
              <a:ext cx="51" cy="207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3692" y="1132"/>
              <a:ext cx="5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3614" y="1210"/>
              <a:ext cx="207" cy="49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3614" y="1210"/>
              <a:ext cx="207" cy="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4"/>
            <p:cNvSpPr/>
            <p:nvPr/>
          </p:nvSpPr>
          <p:spPr bwMode="auto">
            <a:xfrm>
              <a:off x="3728" y="965"/>
              <a:ext cx="244" cy="178"/>
            </a:xfrm>
            <a:custGeom>
              <a:avLst/>
              <a:gdLst>
                <a:gd name="T0" fmla="*/ 0 w 156"/>
                <a:gd name="T1" fmla="*/ 0 h 114"/>
                <a:gd name="T2" fmla="*/ 0 w 156"/>
                <a:gd name="T3" fmla="*/ 79 h 114"/>
                <a:gd name="T4" fmla="*/ 8 w 156"/>
                <a:gd name="T5" fmla="*/ 79 h 114"/>
                <a:gd name="T6" fmla="*/ 156 w 156"/>
                <a:gd name="T7" fmla="*/ 114 h 114"/>
                <a:gd name="T8" fmla="*/ 0 w 15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4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5" y="79"/>
                    <a:pt x="8" y="79"/>
                  </a:cubicBezTo>
                  <a:cubicBezTo>
                    <a:pt x="61" y="79"/>
                    <a:pt x="111" y="91"/>
                    <a:pt x="156" y="114"/>
                  </a:cubicBezTo>
                  <a:cubicBezTo>
                    <a:pt x="132" y="49"/>
                    <a:pt x="72" y="3"/>
                    <a:pt x="0" y="0"/>
                  </a:cubicBezTo>
                </a:path>
              </a:pathLst>
            </a:custGeom>
            <a:solidFill>
              <a:srgbClr val="0F2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5"/>
            <p:cNvSpPr>
              <a:spLocks noEditPoints="1"/>
            </p:cNvSpPr>
            <p:nvPr/>
          </p:nvSpPr>
          <p:spPr bwMode="auto">
            <a:xfrm>
              <a:off x="3902" y="1210"/>
              <a:ext cx="175" cy="1270"/>
            </a:xfrm>
            <a:custGeom>
              <a:avLst/>
              <a:gdLst>
                <a:gd name="T0" fmla="*/ 0 w 112"/>
                <a:gd name="T1" fmla="*/ 811 h 812"/>
                <a:gd name="T2" fmla="*/ 0 w 112"/>
                <a:gd name="T3" fmla="*/ 812 h 812"/>
                <a:gd name="T4" fmla="*/ 0 w 112"/>
                <a:gd name="T5" fmla="*/ 812 h 812"/>
                <a:gd name="T6" fmla="*/ 0 w 112"/>
                <a:gd name="T7" fmla="*/ 811 h 812"/>
                <a:gd name="T8" fmla="*/ 0 w 112"/>
                <a:gd name="T9" fmla="*/ 811 h 812"/>
                <a:gd name="T10" fmla="*/ 0 w 112"/>
                <a:gd name="T11" fmla="*/ 811 h 812"/>
                <a:gd name="T12" fmla="*/ 112 w 112"/>
                <a:gd name="T13" fmla="*/ 1 h 812"/>
                <a:gd name="T14" fmla="*/ 108 w 112"/>
                <a:gd name="T15" fmla="*/ 54 h 812"/>
                <a:gd name="T16" fmla="*/ 108 w 112"/>
                <a:gd name="T17" fmla="*/ 54 h 812"/>
                <a:gd name="T18" fmla="*/ 112 w 112"/>
                <a:gd name="T19" fmla="*/ 1 h 812"/>
                <a:gd name="T20" fmla="*/ 111 w 112"/>
                <a:gd name="T21" fmla="*/ 1 h 812"/>
                <a:gd name="T22" fmla="*/ 111 w 112"/>
                <a:gd name="T23" fmla="*/ 1 h 812"/>
                <a:gd name="T24" fmla="*/ 111 w 112"/>
                <a:gd name="T25" fmla="*/ 1 h 812"/>
                <a:gd name="T26" fmla="*/ 111 w 112"/>
                <a:gd name="T27" fmla="*/ 0 h 812"/>
                <a:gd name="T28" fmla="*/ 111 w 112"/>
                <a:gd name="T29" fmla="*/ 1 h 812"/>
                <a:gd name="T30" fmla="*/ 111 w 112"/>
                <a:gd name="T31" fmla="*/ 0 h 812"/>
                <a:gd name="T32" fmla="*/ 110 w 112"/>
                <a:gd name="T33" fmla="*/ 0 h 812"/>
                <a:gd name="T34" fmla="*/ 110 w 112"/>
                <a:gd name="T35" fmla="*/ 0 h 812"/>
                <a:gd name="T36" fmla="*/ 110 w 112"/>
                <a:gd name="T37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12">
                  <a:moveTo>
                    <a:pt x="0" y="811"/>
                  </a:moveTo>
                  <a:cubicBezTo>
                    <a:pt x="0" y="812"/>
                    <a:pt x="0" y="812"/>
                    <a:pt x="0" y="812"/>
                  </a:cubicBezTo>
                  <a:cubicBezTo>
                    <a:pt x="0" y="812"/>
                    <a:pt x="0" y="812"/>
                    <a:pt x="0" y="812"/>
                  </a:cubicBezTo>
                  <a:cubicBezTo>
                    <a:pt x="0" y="811"/>
                    <a:pt x="0" y="811"/>
                    <a:pt x="0" y="811"/>
                  </a:cubicBezTo>
                  <a:cubicBezTo>
                    <a:pt x="0" y="811"/>
                    <a:pt x="0" y="811"/>
                    <a:pt x="0" y="811"/>
                  </a:cubicBezTo>
                  <a:cubicBezTo>
                    <a:pt x="0" y="811"/>
                    <a:pt x="0" y="811"/>
                    <a:pt x="0" y="811"/>
                  </a:cubicBezTo>
                  <a:moveTo>
                    <a:pt x="112" y="1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12" y="1"/>
                    <a:pt x="112" y="1"/>
                    <a:pt x="112" y="1"/>
                  </a:cubicBezTo>
                  <a:moveTo>
                    <a:pt x="111" y="1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0"/>
                  </a:cubicBezTo>
                  <a:moveTo>
                    <a:pt x="110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6"/>
            <p:cNvSpPr>
              <a:spLocks noEditPoints="1"/>
            </p:cNvSpPr>
            <p:nvPr/>
          </p:nvSpPr>
          <p:spPr bwMode="auto">
            <a:xfrm>
              <a:off x="3728" y="2464"/>
              <a:ext cx="174" cy="150"/>
            </a:xfrm>
            <a:custGeom>
              <a:avLst/>
              <a:gdLst>
                <a:gd name="T0" fmla="*/ 111 w 111"/>
                <a:gd name="T1" fmla="*/ 10 h 96"/>
                <a:gd name="T2" fmla="*/ 111 w 111"/>
                <a:gd name="T3" fmla="*/ 10 h 96"/>
                <a:gd name="T4" fmla="*/ 111 w 111"/>
                <a:gd name="T5" fmla="*/ 10 h 96"/>
                <a:gd name="T6" fmla="*/ 111 w 111"/>
                <a:gd name="T7" fmla="*/ 10 h 96"/>
                <a:gd name="T8" fmla="*/ 111 w 111"/>
                <a:gd name="T9" fmla="*/ 10 h 96"/>
                <a:gd name="T10" fmla="*/ 111 w 111"/>
                <a:gd name="T11" fmla="*/ 10 h 96"/>
                <a:gd name="T12" fmla="*/ 73 w 111"/>
                <a:gd name="T13" fmla="*/ 0 h 96"/>
                <a:gd name="T14" fmla="*/ 73 w 111"/>
                <a:gd name="T15" fmla="*/ 19 h 96"/>
                <a:gd name="T16" fmla="*/ 0 w 111"/>
                <a:gd name="T17" fmla="*/ 41 h 96"/>
                <a:gd name="T18" fmla="*/ 0 w 111"/>
                <a:gd name="T19" fmla="*/ 96 h 96"/>
                <a:gd name="T20" fmla="*/ 111 w 111"/>
                <a:gd name="T21" fmla="*/ 10 h 96"/>
                <a:gd name="T22" fmla="*/ 111 w 111"/>
                <a:gd name="T23" fmla="*/ 10 h 96"/>
                <a:gd name="T24" fmla="*/ 73 w 111"/>
                <a:gd name="T25" fmla="*/ 0 h 96"/>
                <a:gd name="T26" fmla="*/ 73 w 111"/>
                <a:gd name="T27" fmla="*/ 0 h 96"/>
                <a:gd name="T28" fmla="*/ 73 w 111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96">
                  <a:moveTo>
                    <a:pt x="111" y="10"/>
                  </a:moveTo>
                  <a:cubicBezTo>
                    <a:pt x="111" y="10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moveTo>
                    <a:pt x="73" y="0"/>
                  </a:moveTo>
                  <a:cubicBezTo>
                    <a:pt x="73" y="19"/>
                    <a:pt x="73" y="19"/>
                    <a:pt x="73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53" y="96"/>
                    <a:pt x="98" y="59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98" y="6"/>
                    <a:pt x="86" y="3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EAC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7"/>
            <p:cNvSpPr/>
            <p:nvPr/>
          </p:nvSpPr>
          <p:spPr bwMode="auto">
            <a:xfrm>
              <a:off x="3728" y="2480"/>
              <a:ext cx="174" cy="676"/>
            </a:xfrm>
            <a:custGeom>
              <a:avLst/>
              <a:gdLst>
                <a:gd name="T0" fmla="*/ 111 w 111"/>
                <a:gd name="T1" fmla="*/ 0 h 433"/>
                <a:gd name="T2" fmla="*/ 0 w 111"/>
                <a:gd name="T3" fmla="*/ 86 h 433"/>
                <a:gd name="T4" fmla="*/ 0 w 111"/>
                <a:gd name="T5" fmla="*/ 433 h 433"/>
                <a:gd name="T6" fmla="*/ 3 w 111"/>
                <a:gd name="T7" fmla="*/ 433 h 433"/>
                <a:gd name="T8" fmla="*/ 100 w 111"/>
                <a:gd name="T9" fmla="*/ 46 h 433"/>
                <a:gd name="T10" fmla="*/ 111 w 111"/>
                <a:gd name="T11" fmla="*/ 0 h 433"/>
                <a:gd name="T12" fmla="*/ 111 w 111"/>
                <a:gd name="T13" fmla="*/ 0 h 433"/>
                <a:gd name="T14" fmla="*/ 111 w 111"/>
                <a:gd name="T15" fmla="*/ 0 h 433"/>
                <a:gd name="T16" fmla="*/ 111 w 111"/>
                <a:gd name="T17" fmla="*/ 0 h 433"/>
                <a:gd name="T18" fmla="*/ 111 w 111"/>
                <a:gd name="T19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433">
                  <a:moveTo>
                    <a:pt x="111" y="0"/>
                  </a:moveTo>
                  <a:cubicBezTo>
                    <a:pt x="98" y="49"/>
                    <a:pt x="53" y="86"/>
                    <a:pt x="0" y="86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3" y="433"/>
                    <a:pt x="3" y="433"/>
                    <a:pt x="3" y="433"/>
                  </a:cubicBezTo>
                  <a:cubicBezTo>
                    <a:pt x="17" y="377"/>
                    <a:pt x="73" y="154"/>
                    <a:pt x="100" y="4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8"/>
            <p:cNvSpPr>
              <a:spLocks noEditPoints="1"/>
            </p:cNvSpPr>
            <p:nvPr/>
          </p:nvSpPr>
          <p:spPr bwMode="auto">
            <a:xfrm>
              <a:off x="3728" y="2478"/>
              <a:ext cx="377" cy="699"/>
            </a:xfrm>
            <a:custGeom>
              <a:avLst/>
              <a:gdLst>
                <a:gd name="T0" fmla="*/ 0 w 241"/>
                <a:gd name="T1" fmla="*/ 447 h 447"/>
                <a:gd name="T2" fmla="*/ 0 w 241"/>
                <a:gd name="T3" fmla="*/ 447 h 447"/>
                <a:gd name="T4" fmla="*/ 0 w 241"/>
                <a:gd name="T5" fmla="*/ 447 h 447"/>
                <a:gd name="T6" fmla="*/ 0 w 241"/>
                <a:gd name="T7" fmla="*/ 447 h 447"/>
                <a:gd name="T8" fmla="*/ 0 w 241"/>
                <a:gd name="T9" fmla="*/ 447 h 447"/>
                <a:gd name="T10" fmla="*/ 3 w 241"/>
                <a:gd name="T11" fmla="*/ 435 h 447"/>
                <a:gd name="T12" fmla="*/ 0 w 241"/>
                <a:gd name="T13" fmla="*/ 447 h 447"/>
                <a:gd name="T14" fmla="*/ 0 w 241"/>
                <a:gd name="T15" fmla="*/ 447 h 447"/>
                <a:gd name="T16" fmla="*/ 3 w 241"/>
                <a:gd name="T17" fmla="*/ 435 h 447"/>
                <a:gd name="T18" fmla="*/ 234 w 241"/>
                <a:gd name="T19" fmla="*/ 48 h 447"/>
                <a:gd name="T20" fmla="*/ 241 w 241"/>
                <a:gd name="T21" fmla="*/ 53 h 447"/>
                <a:gd name="T22" fmla="*/ 241 w 241"/>
                <a:gd name="T23" fmla="*/ 53 h 447"/>
                <a:gd name="T24" fmla="*/ 234 w 241"/>
                <a:gd name="T25" fmla="*/ 48 h 447"/>
                <a:gd name="T26" fmla="*/ 112 w 241"/>
                <a:gd name="T27" fmla="*/ 0 h 447"/>
                <a:gd name="T28" fmla="*/ 112 w 241"/>
                <a:gd name="T29" fmla="*/ 0 h 447"/>
                <a:gd name="T30" fmla="*/ 112 w 241"/>
                <a:gd name="T31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447">
                  <a:moveTo>
                    <a:pt x="0" y="447"/>
                  </a:moveTo>
                  <a:cubicBezTo>
                    <a:pt x="0" y="447"/>
                    <a:pt x="0" y="447"/>
                    <a:pt x="0" y="447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447"/>
                    <a:pt x="0" y="447"/>
                    <a:pt x="0" y="447"/>
                  </a:cubicBezTo>
                  <a:moveTo>
                    <a:pt x="3" y="435"/>
                  </a:moveTo>
                  <a:cubicBezTo>
                    <a:pt x="2" y="441"/>
                    <a:pt x="1" y="445"/>
                    <a:pt x="0" y="447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1" y="445"/>
                    <a:pt x="2" y="441"/>
                    <a:pt x="3" y="435"/>
                  </a:cubicBezTo>
                  <a:moveTo>
                    <a:pt x="234" y="48"/>
                  </a:moveTo>
                  <a:cubicBezTo>
                    <a:pt x="237" y="50"/>
                    <a:pt x="239" y="52"/>
                    <a:pt x="241" y="53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39" y="52"/>
                    <a:pt x="237" y="50"/>
                    <a:pt x="234" y="48"/>
                  </a:cubicBezTo>
                  <a:moveTo>
                    <a:pt x="112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9"/>
            <p:cNvSpPr>
              <a:spLocks noEditPoints="1"/>
            </p:cNvSpPr>
            <p:nvPr/>
          </p:nvSpPr>
          <p:spPr bwMode="auto">
            <a:xfrm>
              <a:off x="3728" y="2478"/>
              <a:ext cx="407" cy="699"/>
            </a:xfrm>
            <a:custGeom>
              <a:avLst/>
              <a:gdLst>
                <a:gd name="T0" fmla="*/ 241 w 260"/>
                <a:gd name="T1" fmla="*/ 53 h 447"/>
                <a:gd name="T2" fmla="*/ 242 w 260"/>
                <a:gd name="T3" fmla="*/ 54 h 447"/>
                <a:gd name="T4" fmla="*/ 206 w 260"/>
                <a:gd name="T5" fmla="*/ 124 h 447"/>
                <a:gd name="T6" fmla="*/ 122 w 260"/>
                <a:gd name="T7" fmla="*/ 148 h 447"/>
                <a:gd name="T8" fmla="*/ 175 w 260"/>
                <a:gd name="T9" fmla="*/ 173 h 447"/>
                <a:gd name="T10" fmla="*/ 0 w 260"/>
                <a:gd name="T11" fmla="*/ 447 h 447"/>
                <a:gd name="T12" fmla="*/ 0 w 260"/>
                <a:gd name="T13" fmla="*/ 447 h 447"/>
                <a:gd name="T14" fmla="*/ 0 w 260"/>
                <a:gd name="T15" fmla="*/ 447 h 447"/>
                <a:gd name="T16" fmla="*/ 0 w 260"/>
                <a:gd name="T17" fmla="*/ 447 h 447"/>
                <a:gd name="T18" fmla="*/ 137 w 260"/>
                <a:gd name="T19" fmla="*/ 447 h 447"/>
                <a:gd name="T20" fmla="*/ 137 w 260"/>
                <a:gd name="T21" fmla="*/ 438 h 447"/>
                <a:gd name="T22" fmla="*/ 136 w 260"/>
                <a:gd name="T23" fmla="*/ 438 h 447"/>
                <a:gd name="T24" fmla="*/ 137 w 260"/>
                <a:gd name="T25" fmla="*/ 404 h 447"/>
                <a:gd name="T26" fmla="*/ 137 w 260"/>
                <a:gd name="T27" fmla="*/ 350 h 447"/>
                <a:gd name="T28" fmla="*/ 260 w 260"/>
                <a:gd name="T29" fmla="*/ 66 h 447"/>
                <a:gd name="T30" fmla="*/ 241 w 260"/>
                <a:gd name="T31" fmla="*/ 53 h 447"/>
                <a:gd name="T32" fmla="*/ 241 w 260"/>
                <a:gd name="T33" fmla="*/ 53 h 447"/>
                <a:gd name="T34" fmla="*/ 241 w 260"/>
                <a:gd name="T35" fmla="*/ 53 h 447"/>
                <a:gd name="T36" fmla="*/ 111 w 260"/>
                <a:gd name="T37" fmla="*/ 0 h 447"/>
                <a:gd name="T38" fmla="*/ 111 w 260"/>
                <a:gd name="T39" fmla="*/ 1 h 447"/>
                <a:gd name="T40" fmla="*/ 111 w 260"/>
                <a:gd name="T41" fmla="*/ 1 h 447"/>
                <a:gd name="T42" fmla="*/ 100 w 260"/>
                <a:gd name="T43" fmla="*/ 47 h 447"/>
                <a:gd name="T44" fmla="*/ 111 w 260"/>
                <a:gd name="T45" fmla="*/ 1 h 447"/>
                <a:gd name="T46" fmla="*/ 127 w 260"/>
                <a:gd name="T47" fmla="*/ 4 h 447"/>
                <a:gd name="T48" fmla="*/ 112 w 260"/>
                <a:gd name="T49" fmla="*/ 0 h 447"/>
                <a:gd name="T50" fmla="*/ 112 w 260"/>
                <a:gd name="T51" fmla="*/ 0 h 447"/>
                <a:gd name="T52" fmla="*/ 111 w 260"/>
                <a:gd name="T53" fmla="*/ 0 h 447"/>
                <a:gd name="T54" fmla="*/ 111 w 260"/>
                <a:gd name="T55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447">
                  <a:moveTo>
                    <a:pt x="241" y="53"/>
                  </a:moveTo>
                  <a:cubicBezTo>
                    <a:pt x="241" y="53"/>
                    <a:pt x="242" y="54"/>
                    <a:pt x="242" y="54"/>
                  </a:cubicBezTo>
                  <a:cubicBezTo>
                    <a:pt x="206" y="124"/>
                    <a:pt x="206" y="124"/>
                    <a:pt x="206" y="124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75" y="173"/>
                    <a:pt x="175" y="173"/>
                    <a:pt x="175" y="173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137" y="447"/>
                    <a:pt x="137" y="447"/>
                    <a:pt x="137" y="447"/>
                  </a:cubicBezTo>
                  <a:cubicBezTo>
                    <a:pt x="137" y="438"/>
                    <a:pt x="137" y="438"/>
                    <a:pt x="137" y="438"/>
                  </a:cubicBezTo>
                  <a:cubicBezTo>
                    <a:pt x="136" y="438"/>
                    <a:pt x="136" y="438"/>
                    <a:pt x="136" y="438"/>
                  </a:cubicBezTo>
                  <a:cubicBezTo>
                    <a:pt x="136" y="426"/>
                    <a:pt x="136" y="415"/>
                    <a:pt x="137" y="404"/>
                  </a:cubicBezTo>
                  <a:cubicBezTo>
                    <a:pt x="137" y="350"/>
                    <a:pt x="137" y="350"/>
                    <a:pt x="137" y="350"/>
                  </a:cubicBezTo>
                  <a:cubicBezTo>
                    <a:pt x="137" y="239"/>
                    <a:pt x="184" y="138"/>
                    <a:pt x="260" y="66"/>
                  </a:cubicBezTo>
                  <a:cubicBezTo>
                    <a:pt x="253" y="61"/>
                    <a:pt x="247" y="57"/>
                    <a:pt x="241" y="53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41" y="53"/>
                    <a:pt x="241" y="53"/>
                    <a:pt x="241" y="53"/>
                  </a:cubicBezTo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5" y="27"/>
                    <a:pt x="109" y="12"/>
                    <a:pt x="111" y="1"/>
                  </a:cubicBezTo>
                  <a:cubicBezTo>
                    <a:pt x="117" y="2"/>
                    <a:pt x="122" y="3"/>
                    <a:pt x="127" y="4"/>
                  </a:cubicBezTo>
                  <a:cubicBezTo>
                    <a:pt x="122" y="2"/>
                    <a:pt x="117" y="1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0"/>
            <p:cNvSpPr/>
            <p:nvPr/>
          </p:nvSpPr>
          <p:spPr bwMode="auto">
            <a:xfrm>
              <a:off x="3728" y="2376"/>
              <a:ext cx="115" cy="152"/>
            </a:xfrm>
            <a:custGeom>
              <a:avLst/>
              <a:gdLst>
                <a:gd name="T0" fmla="*/ 73 w 73"/>
                <a:gd name="T1" fmla="*/ 0 h 97"/>
                <a:gd name="T2" fmla="*/ 0 w 73"/>
                <a:gd name="T3" fmla="*/ 19 h 97"/>
                <a:gd name="T4" fmla="*/ 0 w 73"/>
                <a:gd name="T5" fmla="*/ 97 h 97"/>
                <a:gd name="T6" fmla="*/ 73 w 73"/>
                <a:gd name="T7" fmla="*/ 75 h 97"/>
                <a:gd name="T8" fmla="*/ 73 w 73"/>
                <a:gd name="T9" fmla="*/ 56 h 97"/>
                <a:gd name="T10" fmla="*/ 73 w 73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97">
                  <a:moveTo>
                    <a:pt x="73" y="0"/>
                  </a:moveTo>
                  <a:cubicBezTo>
                    <a:pt x="50" y="11"/>
                    <a:pt x="26" y="18"/>
                    <a:pt x="0" y="19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EAC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1"/>
            <p:cNvSpPr/>
            <p:nvPr/>
          </p:nvSpPr>
          <p:spPr bwMode="auto">
            <a:xfrm>
              <a:off x="3728" y="2480"/>
              <a:ext cx="379" cy="697"/>
            </a:xfrm>
            <a:custGeom>
              <a:avLst/>
              <a:gdLst>
                <a:gd name="T0" fmla="*/ 111 w 242"/>
                <a:gd name="T1" fmla="*/ 0 h 446"/>
                <a:gd name="T2" fmla="*/ 100 w 242"/>
                <a:gd name="T3" fmla="*/ 46 h 446"/>
                <a:gd name="T4" fmla="*/ 3 w 242"/>
                <a:gd name="T5" fmla="*/ 433 h 446"/>
                <a:gd name="T6" fmla="*/ 3 w 242"/>
                <a:gd name="T7" fmla="*/ 433 h 446"/>
                <a:gd name="T8" fmla="*/ 3 w 242"/>
                <a:gd name="T9" fmla="*/ 434 h 446"/>
                <a:gd name="T10" fmla="*/ 0 w 242"/>
                <a:gd name="T11" fmla="*/ 446 h 446"/>
                <a:gd name="T12" fmla="*/ 0 w 242"/>
                <a:gd name="T13" fmla="*/ 446 h 446"/>
                <a:gd name="T14" fmla="*/ 0 w 242"/>
                <a:gd name="T15" fmla="*/ 446 h 446"/>
                <a:gd name="T16" fmla="*/ 175 w 242"/>
                <a:gd name="T17" fmla="*/ 172 h 446"/>
                <a:gd name="T18" fmla="*/ 122 w 242"/>
                <a:gd name="T19" fmla="*/ 147 h 446"/>
                <a:gd name="T20" fmla="*/ 206 w 242"/>
                <a:gd name="T21" fmla="*/ 123 h 446"/>
                <a:gd name="T22" fmla="*/ 242 w 242"/>
                <a:gd name="T23" fmla="*/ 53 h 446"/>
                <a:gd name="T24" fmla="*/ 241 w 242"/>
                <a:gd name="T25" fmla="*/ 52 h 446"/>
                <a:gd name="T26" fmla="*/ 234 w 242"/>
                <a:gd name="T27" fmla="*/ 47 h 446"/>
                <a:gd name="T28" fmla="*/ 128 w 242"/>
                <a:gd name="T29" fmla="*/ 3 h 446"/>
                <a:gd name="T30" fmla="*/ 127 w 242"/>
                <a:gd name="T31" fmla="*/ 3 h 446"/>
                <a:gd name="T32" fmla="*/ 111 w 242"/>
                <a:gd name="T3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2" h="446">
                  <a:moveTo>
                    <a:pt x="111" y="0"/>
                  </a:moveTo>
                  <a:cubicBezTo>
                    <a:pt x="109" y="11"/>
                    <a:pt x="105" y="26"/>
                    <a:pt x="100" y="46"/>
                  </a:cubicBezTo>
                  <a:cubicBezTo>
                    <a:pt x="73" y="154"/>
                    <a:pt x="17" y="377"/>
                    <a:pt x="3" y="433"/>
                  </a:cubicBezTo>
                  <a:cubicBezTo>
                    <a:pt x="3" y="433"/>
                    <a:pt x="3" y="433"/>
                    <a:pt x="3" y="433"/>
                  </a:cubicBezTo>
                  <a:cubicBezTo>
                    <a:pt x="3" y="433"/>
                    <a:pt x="3" y="434"/>
                    <a:pt x="3" y="434"/>
                  </a:cubicBezTo>
                  <a:cubicBezTo>
                    <a:pt x="2" y="440"/>
                    <a:pt x="1" y="444"/>
                    <a:pt x="0" y="446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175" y="172"/>
                    <a:pt x="175" y="172"/>
                    <a:pt x="175" y="172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242" y="53"/>
                    <a:pt x="242" y="53"/>
                    <a:pt x="242" y="53"/>
                  </a:cubicBezTo>
                  <a:cubicBezTo>
                    <a:pt x="242" y="53"/>
                    <a:pt x="241" y="52"/>
                    <a:pt x="241" y="52"/>
                  </a:cubicBezTo>
                  <a:cubicBezTo>
                    <a:pt x="239" y="51"/>
                    <a:pt x="237" y="49"/>
                    <a:pt x="234" y="47"/>
                  </a:cubicBezTo>
                  <a:cubicBezTo>
                    <a:pt x="217" y="36"/>
                    <a:pt x="177" y="12"/>
                    <a:pt x="128" y="3"/>
                  </a:cubicBezTo>
                  <a:cubicBezTo>
                    <a:pt x="128" y="3"/>
                    <a:pt x="127" y="3"/>
                    <a:pt x="127" y="3"/>
                  </a:cubicBezTo>
                  <a:cubicBezTo>
                    <a:pt x="122" y="2"/>
                    <a:pt x="117" y="1"/>
                    <a:pt x="111" y="0"/>
                  </a:cubicBezTo>
                </a:path>
              </a:pathLst>
            </a:custGeom>
            <a:solidFill>
              <a:srgbClr val="DE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2"/>
            <p:cNvSpPr>
              <a:spLocks noEditPoints="1"/>
            </p:cNvSpPr>
            <p:nvPr/>
          </p:nvSpPr>
          <p:spPr bwMode="auto">
            <a:xfrm>
              <a:off x="4030" y="1295"/>
              <a:ext cx="185" cy="891"/>
            </a:xfrm>
            <a:custGeom>
              <a:avLst/>
              <a:gdLst>
                <a:gd name="T0" fmla="*/ 114 w 118"/>
                <a:gd name="T1" fmla="*/ 388 h 570"/>
                <a:gd name="T2" fmla="*/ 37 w 118"/>
                <a:gd name="T3" fmla="*/ 478 h 570"/>
                <a:gd name="T4" fmla="*/ 0 w 118"/>
                <a:gd name="T5" fmla="*/ 570 h 570"/>
                <a:gd name="T6" fmla="*/ 118 w 118"/>
                <a:gd name="T7" fmla="*/ 413 h 570"/>
                <a:gd name="T8" fmla="*/ 114 w 118"/>
                <a:gd name="T9" fmla="*/ 388 h 570"/>
                <a:gd name="T10" fmla="*/ 102 w 118"/>
                <a:gd name="T11" fmla="*/ 281 h 570"/>
                <a:gd name="T12" fmla="*/ 99 w 118"/>
                <a:gd name="T13" fmla="*/ 296 h 570"/>
                <a:gd name="T14" fmla="*/ 103 w 118"/>
                <a:gd name="T15" fmla="*/ 304 h 570"/>
                <a:gd name="T16" fmla="*/ 102 w 118"/>
                <a:gd name="T17" fmla="*/ 281 h 570"/>
                <a:gd name="T18" fmla="*/ 26 w 118"/>
                <a:gd name="T19" fmla="*/ 0 h 570"/>
                <a:gd name="T20" fmla="*/ 19 w 118"/>
                <a:gd name="T21" fmla="*/ 99 h 570"/>
                <a:gd name="T22" fmla="*/ 76 w 118"/>
                <a:gd name="T23" fmla="*/ 271 h 570"/>
                <a:gd name="T24" fmla="*/ 87 w 118"/>
                <a:gd name="T25" fmla="*/ 281 h 570"/>
                <a:gd name="T26" fmla="*/ 84 w 118"/>
                <a:gd name="T27" fmla="*/ 68 h 570"/>
                <a:gd name="T28" fmla="*/ 26 w 118"/>
                <a:gd name="T29" fmla="*/ 0 h 570"/>
                <a:gd name="T30" fmla="*/ 26 w 118"/>
                <a:gd name="T31" fmla="*/ 0 h 570"/>
                <a:gd name="T32" fmla="*/ 26 w 118"/>
                <a:gd name="T33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570">
                  <a:moveTo>
                    <a:pt x="114" y="388"/>
                  </a:moveTo>
                  <a:cubicBezTo>
                    <a:pt x="104" y="435"/>
                    <a:pt x="73" y="471"/>
                    <a:pt x="37" y="478"/>
                  </a:cubicBezTo>
                  <a:cubicBezTo>
                    <a:pt x="27" y="511"/>
                    <a:pt x="15" y="542"/>
                    <a:pt x="0" y="570"/>
                  </a:cubicBezTo>
                  <a:cubicBezTo>
                    <a:pt x="52" y="530"/>
                    <a:pt x="93" y="476"/>
                    <a:pt x="118" y="413"/>
                  </a:cubicBezTo>
                  <a:cubicBezTo>
                    <a:pt x="116" y="405"/>
                    <a:pt x="115" y="396"/>
                    <a:pt x="114" y="388"/>
                  </a:cubicBezTo>
                  <a:moveTo>
                    <a:pt x="102" y="281"/>
                  </a:moveTo>
                  <a:cubicBezTo>
                    <a:pt x="100" y="286"/>
                    <a:pt x="99" y="291"/>
                    <a:pt x="99" y="296"/>
                  </a:cubicBezTo>
                  <a:cubicBezTo>
                    <a:pt x="100" y="298"/>
                    <a:pt x="102" y="301"/>
                    <a:pt x="103" y="304"/>
                  </a:cubicBezTo>
                  <a:cubicBezTo>
                    <a:pt x="103" y="296"/>
                    <a:pt x="102" y="288"/>
                    <a:pt x="102" y="281"/>
                  </a:cubicBezTo>
                  <a:moveTo>
                    <a:pt x="26" y="0"/>
                  </a:moveTo>
                  <a:cubicBezTo>
                    <a:pt x="19" y="99"/>
                    <a:pt x="19" y="99"/>
                    <a:pt x="19" y="99"/>
                  </a:cubicBezTo>
                  <a:cubicBezTo>
                    <a:pt x="50" y="150"/>
                    <a:pt x="70" y="210"/>
                    <a:pt x="76" y="271"/>
                  </a:cubicBezTo>
                  <a:cubicBezTo>
                    <a:pt x="80" y="274"/>
                    <a:pt x="84" y="277"/>
                    <a:pt x="87" y="281"/>
                  </a:cubicBezTo>
                  <a:cubicBezTo>
                    <a:pt x="71" y="226"/>
                    <a:pt x="66" y="146"/>
                    <a:pt x="84" y="68"/>
                  </a:cubicBezTo>
                  <a:cubicBezTo>
                    <a:pt x="67" y="43"/>
                    <a:pt x="48" y="2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F2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3"/>
            <p:cNvSpPr/>
            <p:nvPr/>
          </p:nvSpPr>
          <p:spPr bwMode="auto">
            <a:xfrm>
              <a:off x="3728" y="1771"/>
              <a:ext cx="360" cy="635"/>
            </a:xfrm>
            <a:custGeom>
              <a:avLst/>
              <a:gdLst>
                <a:gd name="T0" fmla="*/ 159 w 230"/>
                <a:gd name="T1" fmla="*/ 0 h 406"/>
                <a:gd name="T2" fmla="*/ 0 w 230"/>
                <a:gd name="T3" fmla="*/ 0 h 406"/>
                <a:gd name="T4" fmla="*/ 0 w 230"/>
                <a:gd name="T5" fmla="*/ 406 h 406"/>
                <a:gd name="T6" fmla="*/ 73 w 230"/>
                <a:gd name="T7" fmla="*/ 387 h 406"/>
                <a:gd name="T8" fmla="*/ 73 w 230"/>
                <a:gd name="T9" fmla="*/ 387 h 406"/>
                <a:gd name="T10" fmla="*/ 73 w 230"/>
                <a:gd name="T11" fmla="*/ 387 h 406"/>
                <a:gd name="T12" fmla="*/ 193 w 230"/>
                <a:gd name="T13" fmla="*/ 265 h 406"/>
                <a:gd name="T14" fmla="*/ 193 w 230"/>
                <a:gd name="T15" fmla="*/ 265 h 406"/>
                <a:gd name="T16" fmla="*/ 230 w 230"/>
                <a:gd name="T17" fmla="*/ 173 h 406"/>
                <a:gd name="T18" fmla="*/ 217 w 230"/>
                <a:gd name="T19" fmla="*/ 174 h 406"/>
                <a:gd name="T20" fmla="*/ 210 w 230"/>
                <a:gd name="T21" fmla="*/ 174 h 406"/>
                <a:gd name="T22" fmla="*/ 140 w 230"/>
                <a:gd name="T23" fmla="*/ 55 h 406"/>
                <a:gd name="T24" fmla="*/ 159 w 230"/>
                <a:gd name="T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406">
                  <a:moveTo>
                    <a:pt x="1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6" y="405"/>
                    <a:pt x="50" y="398"/>
                    <a:pt x="73" y="387"/>
                  </a:cubicBezTo>
                  <a:cubicBezTo>
                    <a:pt x="73" y="387"/>
                    <a:pt x="73" y="387"/>
                    <a:pt x="73" y="387"/>
                  </a:cubicBezTo>
                  <a:cubicBezTo>
                    <a:pt x="73" y="387"/>
                    <a:pt x="73" y="387"/>
                    <a:pt x="73" y="387"/>
                  </a:cubicBezTo>
                  <a:cubicBezTo>
                    <a:pt x="121" y="364"/>
                    <a:pt x="162" y="321"/>
                    <a:pt x="193" y="265"/>
                  </a:cubicBezTo>
                  <a:cubicBezTo>
                    <a:pt x="193" y="265"/>
                    <a:pt x="193" y="265"/>
                    <a:pt x="193" y="265"/>
                  </a:cubicBezTo>
                  <a:cubicBezTo>
                    <a:pt x="208" y="237"/>
                    <a:pt x="220" y="206"/>
                    <a:pt x="230" y="173"/>
                  </a:cubicBezTo>
                  <a:cubicBezTo>
                    <a:pt x="226" y="173"/>
                    <a:pt x="221" y="174"/>
                    <a:pt x="217" y="174"/>
                  </a:cubicBezTo>
                  <a:cubicBezTo>
                    <a:pt x="215" y="174"/>
                    <a:pt x="212" y="174"/>
                    <a:pt x="210" y="174"/>
                  </a:cubicBezTo>
                  <a:cubicBezTo>
                    <a:pt x="164" y="168"/>
                    <a:pt x="132" y="115"/>
                    <a:pt x="140" y="55"/>
                  </a:cubicBezTo>
                  <a:cubicBezTo>
                    <a:pt x="143" y="34"/>
                    <a:pt x="150" y="16"/>
                    <a:pt x="159" y="0"/>
                  </a:cubicBezTo>
                </a:path>
              </a:pathLst>
            </a:custGeom>
            <a:solidFill>
              <a:srgbClr val="EAC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4"/>
            <p:cNvSpPr/>
            <p:nvPr/>
          </p:nvSpPr>
          <p:spPr bwMode="auto">
            <a:xfrm>
              <a:off x="3935" y="1718"/>
              <a:ext cx="273" cy="325"/>
            </a:xfrm>
            <a:custGeom>
              <a:avLst/>
              <a:gdLst>
                <a:gd name="T0" fmla="*/ 137 w 175"/>
                <a:gd name="T1" fmla="*/ 0 h 208"/>
                <a:gd name="T2" fmla="*/ 138 w 175"/>
                <a:gd name="T3" fmla="*/ 32 h 208"/>
                <a:gd name="T4" fmla="*/ 138 w 175"/>
                <a:gd name="T5" fmla="*/ 34 h 208"/>
                <a:gd name="T6" fmla="*/ 27 w 175"/>
                <a:gd name="T7" fmla="*/ 34 h 208"/>
                <a:gd name="T8" fmla="*/ 8 w 175"/>
                <a:gd name="T9" fmla="*/ 89 h 208"/>
                <a:gd name="T10" fmla="*/ 78 w 175"/>
                <a:gd name="T11" fmla="*/ 208 h 208"/>
                <a:gd name="T12" fmla="*/ 85 w 175"/>
                <a:gd name="T13" fmla="*/ 208 h 208"/>
                <a:gd name="T14" fmla="*/ 98 w 175"/>
                <a:gd name="T15" fmla="*/ 207 h 208"/>
                <a:gd name="T16" fmla="*/ 175 w 175"/>
                <a:gd name="T17" fmla="*/ 117 h 208"/>
                <a:gd name="T18" fmla="*/ 164 w 175"/>
                <a:gd name="T19" fmla="*/ 33 h 208"/>
                <a:gd name="T20" fmla="*/ 160 w 175"/>
                <a:gd name="T21" fmla="*/ 25 h 208"/>
                <a:gd name="T22" fmla="*/ 161 w 175"/>
                <a:gd name="T23" fmla="*/ 44 h 208"/>
                <a:gd name="T24" fmla="*/ 148 w 175"/>
                <a:gd name="T25" fmla="*/ 10 h 208"/>
                <a:gd name="T26" fmla="*/ 137 w 17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" h="208">
                  <a:moveTo>
                    <a:pt x="137" y="0"/>
                  </a:moveTo>
                  <a:cubicBezTo>
                    <a:pt x="138" y="11"/>
                    <a:pt x="138" y="21"/>
                    <a:pt x="138" y="32"/>
                  </a:cubicBezTo>
                  <a:cubicBezTo>
                    <a:pt x="138" y="33"/>
                    <a:pt x="138" y="33"/>
                    <a:pt x="13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18" y="50"/>
                    <a:pt x="11" y="68"/>
                    <a:pt x="8" y="89"/>
                  </a:cubicBezTo>
                  <a:cubicBezTo>
                    <a:pt x="0" y="149"/>
                    <a:pt x="32" y="202"/>
                    <a:pt x="78" y="208"/>
                  </a:cubicBezTo>
                  <a:cubicBezTo>
                    <a:pt x="80" y="208"/>
                    <a:pt x="83" y="208"/>
                    <a:pt x="85" y="208"/>
                  </a:cubicBezTo>
                  <a:cubicBezTo>
                    <a:pt x="89" y="208"/>
                    <a:pt x="94" y="207"/>
                    <a:pt x="98" y="207"/>
                  </a:cubicBezTo>
                  <a:cubicBezTo>
                    <a:pt x="134" y="200"/>
                    <a:pt x="165" y="164"/>
                    <a:pt x="175" y="117"/>
                  </a:cubicBezTo>
                  <a:cubicBezTo>
                    <a:pt x="170" y="88"/>
                    <a:pt x="167" y="59"/>
                    <a:pt x="164" y="33"/>
                  </a:cubicBezTo>
                  <a:cubicBezTo>
                    <a:pt x="163" y="30"/>
                    <a:pt x="161" y="27"/>
                    <a:pt x="160" y="25"/>
                  </a:cubicBezTo>
                  <a:cubicBezTo>
                    <a:pt x="159" y="31"/>
                    <a:pt x="160" y="37"/>
                    <a:pt x="161" y="44"/>
                  </a:cubicBezTo>
                  <a:cubicBezTo>
                    <a:pt x="157" y="34"/>
                    <a:pt x="152" y="23"/>
                    <a:pt x="148" y="10"/>
                  </a:cubicBezTo>
                  <a:cubicBezTo>
                    <a:pt x="145" y="6"/>
                    <a:pt x="141" y="3"/>
                    <a:pt x="137" y="0"/>
                  </a:cubicBezTo>
                </a:path>
              </a:pathLst>
            </a:custGeom>
            <a:solidFill>
              <a:srgbClr val="EAC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5"/>
            <p:cNvSpPr/>
            <p:nvPr/>
          </p:nvSpPr>
          <p:spPr bwMode="auto">
            <a:xfrm>
              <a:off x="3728" y="1401"/>
              <a:ext cx="422" cy="370"/>
            </a:xfrm>
            <a:custGeom>
              <a:avLst/>
              <a:gdLst>
                <a:gd name="T0" fmla="*/ 8 w 270"/>
                <a:gd name="T1" fmla="*/ 0 h 237"/>
                <a:gd name="T2" fmla="*/ 0 w 270"/>
                <a:gd name="T3" fmla="*/ 0 h 237"/>
                <a:gd name="T4" fmla="*/ 0 w 270"/>
                <a:gd name="T5" fmla="*/ 237 h 237"/>
                <a:gd name="T6" fmla="*/ 159 w 270"/>
                <a:gd name="T7" fmla="*/ 237 h 237"/>
                <a:gd name="T8" fmla="*/ 270 w 270"/>
                <a:gd name="T9" fmla="*/ 237 h 237"/>
                <a:gd name="T10" fmla="*/ 270 w 270"/>
                <a:gd name="T11" fmla="*/ 235 h 237"/>
                <a:gd name="T12" fmla="*/ 269 w 270"/>
                <a:gd name="T13" fmla="*/ 203 h 237"/>
                <a:gd name="T14" fmla="*/ 212 w 270"/>
                <a:gd name="T15" fmla="*/ 31 h 237"/>
                <a:gd name="T16" fmla="*/ 209 w 270"/>
                <a:gd name="T17" fmla="*/ 69 h 237"/>
                <a:gd name="T18" fmla="*/ 8 w 270"/>
                <a:gd name="T1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237">
                  <a:moveTo>
                    <a:pt x="8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59" y="237"/>
                    <a:pt x="159" y="237"/>
                    <a:pt x="159" y="237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0" y="236"/>
                    <a:pt x="270" y="236"/>
                    <a:pt x="270" y="235"/>
                  </a:cubicBezTo>
                  <a:cubicBezTo>
                    <a:pt x="270" y="224"/>
                    <a:pt x="270" y="214"/>
                    <a:pt x="269" y="203"/>
                  </a:cubicBezTo>
                  <a:cubicBezTo>
                    <a:pt x="263" y="142"/>
                    <a:pt x="243" y="82"/>
                    <a:pt x="212" y="31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153" y="26"/>
                    <a:pt x="84" y="0"/>
                    <a:pt x="8" y="0"/>
                  </a:cubicBezTo>
                </a:path>
              </a:pathLst>
            </a:custGeom>
            <a:solidFill>
              <a:srgbClr val="0F2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6"/>
            <p:cNvSpPr/>
            <p:nvPr/>
          </p:nvSpPr>
          <p:spPr bwMode="auto">
            <a:xfrm>
              <a:off x="3728" y="1088"/>
              <a:ext cx="349" cy="421"/>
            </a:xfrm>
            <a:custGeom>
              <a:avLst/>
              <a:gdLst>
                <a:gd name="T0" fmla="*/ 8 w 223"/>
                <a:gd name="T1" fmla="*/ 0 h 269"/>
                <a:gd name="T2" fmla="*/ 0 w 223"/>
                <a:gd name="T3" fmla="*/ 0 h 269"/>
                <a:gd name="T4" fmla="*/ 0 w 223"/>
                <a:gd name="T5" fmla="*/ 28 h 269"/>
                <a:gd name="T6" fmla="*/ 9 w 223"/>
                <a:gd name="T7" fmla="*/ 28 h 269"/>
                <a:gd name="T8" fmla="*/ 9 w 223"/>
                <a:gd name="T9" fmla="*/ 78 h 269"/>
                <a:gd name="T10" fmla="*/ 59 w 223"/>
                <a:gd name="T11" fmla="*/ 78 h 269"/>
                <a:gd name="T12" fmla="*/ 59 w 223"/>
                <a:gd name="T13" fmla="*/ 109 h 269"/>
                <a:gd name="T14" fmla="*/ 9 w 223"/>
                <a:gd name="T15" fmla="*/ 109 h 269"/>
                <a:gd name="T16" fmla="*/ 9 w 223"/>
                <a:gd name="T17" fmla="*/ 160 h 269"/>
                <a:gd name="T18" fmla="*/ 0 w 223"/>
                <a:gd name="T19" fmla="*/ 160 h 269"/>
                <a:gd name="T20" fmla="*/ 0 w 223"/>
                <a:gd name="T21" fmla="*/ 200 h 269"/>
                <a:gd name="T22" fmla="*/ 8 w 223"/>
                <a:gd name="T23" fmla="*/ 200 h 269"/>
                <a:gd name="T24" fmla="*/ 209 w 223"/>
                <a:gd name="T25" fmla="*/ 269 h 269"/>
                <a:gd name="T26" fmla="*/ 212 w 223"/>
                <a:gd name="T27" fmla="*/ 231 h 269"/>
                <a:gd name="T28" fmla="*/ 219 w 223"/>
                <a:gd name="T29" fmla="*/ 132 h 269"/>
                <a:gd name="T30" fmla="*/ 223 w 223"/>
                <a:gd name="T31" fmla="*/ 79 h 269"/>
                <a:gd name="T32" fmla="*/ 223 w 223"/>
                <a:gd name="T33" fmla="*/ 79 h 269"/>
                <a:gd name="T34" fmla="*/ 222 w 223"/>
                <a:gd name="T35" fmla="*/ 79 h 269"/>
                <a:gd name="T36" fmla="*/ 222 w 223"/>
                <a:gd name="T37" fmla="*/ 79 h 269"/>
                <a:gd name="T38" fmla="*/ 222 w 223"/>
                <a:gd name="T39" fmla="*/ 79 h 269"/>
                <a:gd name="T40" fmla="*/ 222 w 223"/>
                <a:gd name="T41" fmla="*/ 78 h 269"/>
                <a:gd name="T42" fmla="*/ 221 w 223"/>
                <a:gd name="T43" fmla="*/ 78 h 269"/>
                <a:gd name="T44" fmla="*/ 221 w 223"/>
                <a:gd name="T45" fmla="*/ 78 h 269"/>
                <a:gd name="T46" fmla="*/ 156 w 223"/>
                <a:gd name="T47" fmla="*/ 35 h 269"/>
                <a:gd name="T48" fmla="*/ 156 w 223"/>
                <a:gd name="T49" fmla="*/ 35 h 269"/>
                <a:gd name="T50" fmla="*/ 8 w 223"/>
                <a:gd name="T5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269">
                  <a:moveTo>
                    <a:pt x="8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3" y="200"/>
                    <a:pt x="5" y="200"/>
                    <a:pt x="8" y="200"/>
                  </a:cubicBezTo>
                  <a:cubicBezTo>
                    <a:pt x="84" y="200"/>
                    <a:pt x="153" y="226"/>
                    <a:pt x="209" y="269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9" y="132"/>
                    <a:pt x="219" y="132"/>
                    <a:pt x="219" y="132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22" y="79"/>
                    <a:pt x="222" y="79"/>
                    <a:pt x="222" y="79"/>
                  </a:cubicBezTo>
                  <a:cubicBezTo>
                    <a:pt x="222" y="79"/>
                    <a:pt x="222" y="79"/>
                    <a:pt x="222" y="79"/>
                  </a:cubicBezTo>
                  <a:cubicBezTo>
                    <a:pt x="222" y="79"/>
                    <a:pt x="222" y="79"/>
                    <a:pt x="222" y="79"/>
                  </a:cubicBezTo>
                  <a:cubicBezTo>
                    <a:pt x="222" y="79"/>
                    <a:pt x="222" y="79"/>
                    <a:pt x="222" y="78"/>
                  </a:cubicBezTo>
                  <a:cubicBezTo>
                    <a:pt x="221" y="78"/>
                    <a:pt x="221" y="78"/>
                    <a:pt x="221" y="78"/>
                  </a:cubicBezTo>
                  <a:cubicBezTo>
                    <a:pt x="221" y="78"/>
                    <a:pt x="221" y="78"/>
                    <a:pt x="221" y="78"/>
                  </a:cubicBezTo>
                  <a:cubicBezTo>
                    <a:pt x="201" y="61"/>
                    <a:pt x="179" y="47"/>
                    <a:pt x="156" y="35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11" y="12"/>
                    <a:pt x="61" y="0"/>
                    <a:pt x="8" y="0"/>
                  </a:cubicBezTo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7"/>
            <p:cNvSpPr>
              <a:spLocks noEditPoints="1"/>
            </p:cNvSpPr>
            <p:nvPr/>
          </p:nvSpPr>
          <p:spPr bwMode="auto">
            <a:xfrm>
              <a:off x="3728" y="1132"/>
              <a:ext cx="15" cy="207"/>
            </a:xfrm>
            <a:custGeom>
              <a:avLst/>
              <a:gdLst>
                <a:gd name="T0" fmla="*/ 15 w 15"/>
                <a:gd name="T1" fmla="*/ 127 h 207"/>
                <a:gd name="T2" fmla="*/ 0 w 15"/>
                <a:gd name="T3" fmla="*/ 127 h 207"/>
                <a:gd name="T4" fmla="*/ 0 w 15"/>
                <a:gd name="T5" fmla="*/ 207 h 207"/>
                <a:gd name="T6" fmla="*/ 15 w 15"/>
                <a:gd name="T7" fmla="*/ 207 h 207"/>
                <a:gd name="T8" fmla="*/ 15 w 15"/>
                <a:gd name="T9" fmla="*/ 127 h 207"/>
                <a:gd name="T10" fmla="*/ 15 w 15"/>
                <a:gd name="T11" fmla="*/ 0 h 207"/>
                <a:gd name="T12" fmla="*/ 0 w 15"/>
                <a:gd name="T13" fmla="*/ 0 h 207"/>
                <a:gd name="T14" fmla="*/ 0 w 15"/>
                <a:gd name="T15" fmla="*/ 78 h 207"/>
                <a:gd name="T16" fmla="*/ 15 w 15"/>
                <a:gd name="T17" fmla="*/ 78 h 207"/>
                <a:gd name="T18" fmla="*/ 15 w 15"/>
                <a:gd name="T1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07">
                  <a:moveTo>
                    <a:pt x="15" y="127"/>
                  </a:moveTo>
                  <a:lnTo>
                    <a:pt x="0" y="127"/>
                  </a:lnTo>
                  <a:lnTo>
                    <a:pt x="0" y="207"/>
                  </a:lnTo>
                  <a:lnTo>
                    <a:pt x="15" y="207"/>
                  </a:lnTo>
                  <a:lnTo>
                    <a:pt x="15" y="127"/>
                  </a:lnTo>
                  <a:close/>
                  <a:moveTo>
                    <a:pt x="15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15" y="7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8"/>
            <p:cNvSpPr>
              <a:spLocks noEditPoints="1"/>
            </p:cNvSpPr>
            <p:nvPr/>
          </p:nvSpPr>
          <p:spPr bwMode="auto">
            <a:xfrm>
              <a:off x="3728" y="1132"/>
              <a:ext cx="15" cy="207"/>
            </a:xfrm>
            <a:custGeom>
              <a:avLst/>
              <a:gdLst>
                <a:gd name="T0" fmla="*/ 15 w 15"/>
                <a:gd name="T1" fmla="*/ 127 h 207"/>
                <a:gd name="T2" fmla="*/ 0 w 15"/>
                <a:gd name="T3" fmla="*/ 127 h 207"/>
                <a:gd name="T4" fmla="*/ 0 w 15"/>
                <a:gd name="T5" fmla="*/ 207 h 207"/>
                <a:gd name="T6" fmla="*/ 15 w 15"/>
                <a:gd name="T7" fmla="*/ 207 h 207"/>
                <a:gd name="T8" fmla="*/ 15 w 15"/>
                <a:gd name="T9" fmla="*/ 127 h 207"/>
                <a:gd name="T10" fmla="*/ 15 w 15"/>
                <a:gd name="T11" fmla="*/ 0 h 207"/>
                <a:gd name="T12" fmla="*/ 0 w 15"/>
                <a:gd name="T13" fmla="*/ 0 h 207"/>
                <a:gd name="T14" fmla="*/ 0 w 15"/>
                <a:gd name="T15" fmla="*/ 78 h 207"/>
                <a:gd name="T16" fmla="*/ 15 w 15"/>
                <a:gd name="T17" fmla="*/ 78 h 207"/>
                <a:gd name="T18" fmla="*/ 15 w 15"/>
                <a:gd name="T1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07">
                  <a:moveTo>
                    <a:pt x="15" y="127"/>
                  </a:moveTo>
                  <a:lnTo>
                    <a:pt x="0" y="127"/>
                  </a:lnTo>
                  <a:lnTo>
                    <a:pt x="0" y="207"/>
                  </a:lnTo>
                  <a:lnTo>
                    <a:pt x="15" y="207"/>
                  </a:lnTo>
                  <a:lnTo>
                    <a:pt x="15" y="127"/>
                  </a:lnTo>
                  <a:moveTo>
                    <a:pt x="15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15" y="78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9"/>
            <p:cNvSpPr/>
            <p:nvPr/>
          </p:nvSpPr>
          <p:spPr bwMode="auto">
            <a:xfrm>
              <a:off x="3728" y="1210"/>
              <a:ext cx="93" cy="49"/>
            </a:xfrm>
            <a:custGeom>
              <a:avLst/>
              <a:gdLst>
                <a:gd name="T0" fmla="*/ 93 w 93"/>
                <a:gd name="T1" fmla="*/ 0 h 49"/>
                <a:gd name="T2" fmla="*/ 15 w 93"/>
                <a:gd name="T3" fmla="*/ 0 h 49"/>
                <a:gd name="T4" fmla="*/ 0 w 93"/>
                <a:gd name="T5" fmla="*/ 0 h 49"/>
                <a:gd name="T6" fmla="*/ 0 w 93"/>
                <a:gd name="T7" fmla="*/ 49 h 49"/>
                <a:gd name="T8" fmla="*/ 15 w 93"/>
                <a:gd name="T9" fmla="*/ 49 h 49"/>
                <a:gd name="T10" fmla="*/ 93 w 93"/>
                <a:gd name="T11" fmla="*/ 49 h 49"/>
                <a:gd name="T12" fmla="*/ 93 w 93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49">
                  <a:moveTo>
                    <a:pt x="93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5" y="49"/>
                  </a:lnTo>
                  <a:lnTo>
                    <a:pt x="93" y="4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0"/>
            <p:cNvSpPr/>
            <p:nvPr/>
          </p:nvSpPr>
          <p:spPr bwMode="auto">
            <a:xfrm>
              <a:off x="3728" y="1210"/>
              <a:ext cx="93" cy="49"/>
            </a:xfrm>
            <a:custGeom>
              <a:avLst/>
              <a:gdLst>
                <a:gd name="T0" fmla="*/ 93 w 93"/>
                <a:gd name="T1" fmla="*/ 0 h 49"/>
                <a:gd name="T2" fmla="*/ 15 w 93"/>
                <a:gd name="T3" fmla="*/ 0 h 49"/>
                <a:gd name="T4" fmla="*/ 0 w 93"/>
                <a:gd name="T5" fmla="*/ 0 h 49"/>
                <a:gd name="T6" fmla="*/ 0 w 93"/>
                <a:gd name="T7" fmla="*/ 49 h 49"/>
                <a:gd name="T8" fmla="*/ 15 w 93"/>
                <a:gd name="T9" fmla="*/ 49 h 49"/>
                <a:gd name="T10" fmla="*/ 93 w 93"/>
                <a:gd name="T11" fmla="*/ 49 h 49"/>
                <a:gd name="T12" fmla="*/ 93 w 93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49">
                  <a:moveTo>
                    <a:pt x="93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5" y="49"/>
                  </a:lnTo>
                  <a:lnTo>
                    <a:pt x="93" y="49"/>
                  </a:lnTo>
                  <a:lnTo>
                    <a:pt x="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1"/>
            <p:cNvSpPr/>
            <p:nvPr/>
          </p:nvSpPr>
          <p:spPr bwMode="auto">
            <a:xfrm>
              <a:off x="3941" y="2390"/>
              <a:ext cx="1410" cy="773"/>
            </a:xfrm>
            <a:custGeom>
              <a:avLst/>
              <a:gdLst>
                <a:gd name="T0" fmla="*/ 451 w 902"/>
                <a:gd name="T1" fmla="*/ 0 h 494"/>
                <a:gd name="T2" fmla="*/ 0 w 902"/>
                <a:gd name="T3" fmla="*/ 494 h 494"/>
                <a:gd name="T4" fmla="*/ 902 w 902"/>
                <a:gd name="T5" fmla="*/ 494 h 494"/>
                <a:gd name="T6" fmla="*/ 451 w 902"/>
                <a:gd name="T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2" h="494">
                  <a:moveTo>
                    <a:pt x="451" y="0"/>
                  </a:moveTo>
                  <a:cubicBezTo>
                    <a:pt x="202" y="0"/>
                    <a:pt x="0" y="217"/>
                    <a:pt x="0" y="494"/>
                  </a:cubicBezTo>
                  <a:cubicBezTo>
                    <a:pt x="902" y="494"/>
                    <a:pt x="902" y="494"/>
                    <a:pt x="902" y="494"/>
                  </a:cubicBezTo>
                  <a:cubicBezTo>
                    <a:pt x="902" y="217"/>
                    <a:pt x="700" y="0"/>
                    <a:pt x="451" y="0"/>
                  </a:cubicBezTo>
                </a:path>
              </a:pathLst>
            </a:custGeom>
            <a:solidFill>
              <a:srgbClr val="FE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2"/>
            <p:cNvSpPr/>
            <p:nvPr/>
          </p:nvSpPr>
          <p:spPr bwMode="auto">
            <a:xfrm>
              <a:off x="3943" y="2408"/>
              <a:ext cx="1408" cy="777"/>
            </a:xfrm>
            <a:custGeom>
              <a:avLst/>
              <a:gdLst>
                <a:gd name="T0" fmla="*/ 901 w 901"/>
                <a:gd name="T1" fmla="*/ 497 h 497"/>
                <a:gd name="T2" fmla="*/ 901 w 901"/>
                <a:gd name="T3" fmla="*/ 395 h 497"/>
                <a:gd name="T4" fmla="*/ 499 w 901"/>
                <a:gd name="T5" fmla="*/ 0 h 497"/>
                <a:gd name="T6" fmla="*/ 402 w 901"/>
                <a:gd name="T7" fmla="*/ 0 h 497"/>
                <a:gd name="T8" fmla="*/ 0 w 901"/>
                <a:gd name="T9" fmla="*/ 395 h 497"/>
                <a:gd name="T10" fmla="*/ 0 w 901"/>
                <a:gd name="T11" fmla="*/ 497 h 497"/>
                <a:gd name="T12" fmla="*/ 901 w 901"/>
                <a:gd name="T13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" h="497">
                  <a:moveTo>
                    <a:pt x="901" y="497"/>
                  </a:moveTo>
                  <a:cubicBezTo>
                    <a:pt x="901" y="395"/>
                    <a:pt x="901" y="395"/>
                    <a:pt x="901" y="395"/>
                  </a:cubicBezTo>
                  <a:cubicBezTo>
                    <a:pt x="901" y="177"/>
                    <a:pt x="721" y="0"/>
                    <a:pt x="499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80" y="0"/>
                    <a:pt x="0" y="177"/>
                    <a:pt x="0" y="395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901" y="497"/>
                    <a:pt x="901" y="497"/>
                    <a:pt x="901" y="4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3"/>
            <p:cNvSpPr/>
            <p:nvPr/>
          </p:nvSpPr>
          <p:spPr bwMode="auto">
            <a:xfrm>
              <a:off x="4437" y="2420"/>
              <a:ext cx="412" cy="765"/>
            </a:xfrm>
            <a:custGeom>
              <a:avLst/>
              <a:gdLst>
                <a:gd name="T0" fmla="*/ 0 w 412"/>
                <a:gd name="T1" fmla="*/ 2 h 765"/>
                <a:gd name="T2" fmla="*/ 222 w 412"/>
                <a:gd name="T3" fmla="*/ 765 h 765"/>
                <a:gd name="T4" fmla="*/ 412 w 412"/>
                <a:gd name="T5" fmla="*/ 0 h 765"/>
                <a:gd name="T6" fmla="*/ 0 w 412"/>
                <a:gd name="T7" fmla="*/ 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765">
                  <a:moveTo>
                    <a:pt x="0" y="2"/>
                  </a:moveTo>
                  <a:lnTo>
                    <a:pt x="222" y="765"/>
                  </a:lnTo>
                  <a:lnTo>
                    <a:pt x="41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4"/>
            <p:cNvSpPr/>
            <p:nvPr/>
          </p:nvSpPr>
          <p:spPr bwMode="auto">
            <a:xfrm>
              <a:off x="4437" y="2420"/>
              <a:ext cx="412" cy="765"/>
            </a:xfrm>
            <a:custGeom>
              <a:avLst/>
              <a:gdLst>
                <a:gd name="T0" fmla="*/ 0 w 412"/>
                <a:gd name="T1" fmla="*/ 2 h 765"/>
                <a:gd name="T2" fmla="*/ 222 w 412"/>
                <a:gd name="T3" fmla="*/ 765 h 765"/>
                <a:gd name="T4" fmla="*/ 412 w 412"/>
                <a:gd name="T5" fmla="*/ 0 h 765"/>
                <a:gd name="T6" fmla="*/ 0 w 412"/>
                <a:gd name="T7" fmla="*/ 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765">
                  <a:moveTo>
                    <a:pt x="0" y="2"/>
                  </a:moveTo>
                  <a:lnTo>
                    <a:pt x="222" y="765"/>
                  </a:lnTo>
                  <a:lnTo>
                    <a:pt x="412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5"/>
            <p:cNvSpPr/>
            <p:nvPr/>
          </p:nvSpPr>
          <p:spPr bwMode="auto">
            <a:xfrm>
              <a:off x="4563" y="2480"/>
              <a:ext cx="191" cy="705"/>
            </a:xfrm>
            <a:custGeom>
              <a:avLst/>
              <a:gdLst>
                <a:gd name="T0" fmla="*/ 122 w 191"/>
                <a:gd name="T1" fmla="*/ 142 h 705"/>
                <a:gd name="T2" fmla="*/ 174 w 191"/>
                <a:gd name="T3" fmla="*/ 86 h 705"/>
                <a:gd name="T4" fmla="*/ 80 w 191"/>
                <a:gd name="T5" fmla="*/ 0 h 705"/>
                <a:gd name="T6" fmla="*/ 16 w 191"/>
                <a:gd name="T7" fmla="*/ 86 h 705"/>
                <a:gd name="T8" fmla="*/ 69 w 191"/>
                <a:gd name="T9" fmla="*/ 142 h 705"/>
                <a:gd name="T10" fmla="*/ 0 w 191"/>
                <a:gd name="T11" fmla="*/ 531 h 705"/>
                <a:gd name="T12" fmla="*/ 96 w 191"/>
                <a:gd name="T13" fmla="*/ 705 h 705"/>
                <a:gd name="T14" fmla="*/ 191 w 191"/>
                <a:gd name="T15" fmla="*/ 540 h 705"/>
                <a:gd name="T16" fmla="*/ 122 w 191"/>
                <a:gd name="T17" fmla="*/ 14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705">
                  <a:moveTo>
                    <a:pt x="122" y="142"/>
                  </a:moveTo>
                  <a:lnTo>
                    <a:pt x="174" y="86"/>
                  </a:lnTo>
                  <a:lnTo>
                    <a:pt x="80" y="0"/>
                  </a:lnTo>
                  <a:lnTo>
                    <a:pt x="16" y="86"/>
                  </a:lnTo>
                  <a:lnTo>
                    <a:pt x="69" y="142"/>
                  </a:lnTo>
                  <a:lnTo>
                    <a:pt x="0" y="531"/>
                  </a:lnTo>
                  <a:lnTo>
                    <a:pt x="96" y="705"/>
                  </a:lnTo>
                  <a:lnTo>
                    <a:pt x="191" y="540"/>
                  </a:lnTo>
                  <a:lnTo>
                    <a:pt x="122" y="142"/>
                  </a:lnTo>
                  <a:close/>
                </a:path>
              </a:pathLst>
            </a:custGeom>
            <a:solidFill>
              <a:srgbClr val="046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6"/>
            <p:cNvSpPr/>
            <p:nvPr/>
          </p:nvSpPr>
          <p:spPr bwMode="auto">
            <a:xfrm>
              <a:off x="4563" y="2480"/>
              <a:ext cx="191" cy="705"/>
            </a:xfrm>
            <a:custGeom>
              <a:avLst/>
              <a:gdLst>
                <a:gd name="T0" fmla="*/ 122 w 191"/>
                <a:gd name="T1" fmla="*/ 142 h 705"/>
                <a:gd name="T2" fmla="*/ 174 w 191"/>
                <a:gd name="T3" fmla="*/ 86 h 705"/>
                <a:gd name="T4" fmla="*/ 80 w 191"/>
                <a:gd name="T5" fmla="*/ 0 h 705"/>
                <a:gd name="T6" fmla="*/ 16 w 191"/>
                <a:gd name="T7" fmla="*/ 86 h 705"/>
                <a:gd name="T8" fmla="*/ 69 w 191"/>
                <a:gd name="T9" fmla="*/ 142 h 705"/>
                <a:gd name="T10" fmla="*/ 0 w 191"/>
                <a:gd name="T11" fmla="*/ 531 h 705"/>
                <a:gd name="T12" fmla="*/ 96 w 191"/>
                <a:gd name="T13" fmla="*/ 705 h 705"/>
                <a:gd name="T14" fmla="*/ 191 w 191"/>
                <a:gd name="T15" fmla="*/ 540 h 705"/>
                <a:gd name="T16" fmla="*/ 122 w 191"/>
                <a:gd name="T17" fmla="*/ 14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705">
                  <a:moveTo>
                    <a:pt x="122" y="142"/>
                  </a:moveTo>
                  <a:lnTo>
                    <a:pt x="174" y="86"/>
                  </a:lnTo>
                  <a:lnTo>
                    <a:pt x="80" y="0"/>
                  </a:lnTo>
                  <a:lnTo>
                    <a:pt x="16" y="86"/>
                  </a:lnTo>
                  <a:lnTo>
                    <a:pt x="69" y="142"/>
                  </a:lnTo>
                  <a:lnTo>
                    <a:pt x="0" y="531"/>
                  </a:lnTo>
                  <a:lnTo>
                    <a:pt x="96" y="705"/>
                  </a:lnTo>
                  <a:lnTo>
                    <a:pt x="191" y="540"/>
                  </a:lnTo>
                  <a:lnTo>
                    <a:pt x="122" y="1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7"/>
            <p:cNvSpPr/>
            <p:nvPr/>
          </p:nvSpPr>
          <p:spPr bwMode="auto">
            <a:xfrm>
              <a:off x="4510" y="2197"/>
              <a:ext cx="272" cy="283"/>
            </a:xfrm>
            <a:custGeom>
              <a:avLst/>
              <a:gdLst>
                <a:gd name="T0" fmla="*/ 272 w 272"/>
                <a:gd name="T1" fmla="*/ 240 h 283"/>
                <a:gd name="T2" fmla="*/ 133 w 272"/>
                <a:gd name="T3" fmla="*/ 283 h 283"/>
                <a:gd name="T4" fmla="*/ 0 w 272"/>
                <a:gd name="T5" fmla="*/ 240 h 283"/>
                <a:gd name="T6" fmla="*/ 0 w 272"/>
                <a:gd name="T7" fmla="*/ 0 h 283"/>
                <a:gd name="T8" fmla="*/ 272 w 272"/>
                <a:gd name="T9" fmla="*/ 0 h 283"/>
                <a:gd name="T10" fmla="*/ 272 w 272"/>
                <a:gd name="T11" fmla="*/ 24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83">
                  <a:moveTo>
                    <a:pt x="272" y="240"/>
                  </a:moveTo>
                  <a:lnTo>
                    <a:pt x="133" y="283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240"/>
                  </a:lnTo>
                  <a:close/>
                </a:path>
              </a:pathLst>
            </a:custGeom>
            <a:solidFill>
              <a:srgbClr val="FE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8"/>
            <p:cNvSpPr/>
            <p:nvPr/>
          </p:nvSpPr>
          <p:spPr bwMode="auto">
            <a:xfrm>
              <a:off x="4510" y="2197"/>
              <a:ext cx="272" cy="283"/>
            </a:xfrm>
            <a:custGeom>
              <a:avLst/>
              <a:gdLst>
                <a:gd name="T0" fmla="*/ 272 w 272"/>
                <a:gd name="T1" fmla="*/ 240 h 283"/>
                <a:gd name="T2" fmla="*/ 133 w 272"/>
                <a:gd name="T3" fmla="*/ 283 h 283"/>
                <a:gd name="T4" fmla="*/ 0 w 272"/>
                <a:gd name="T5" fmla="*/ 240 h 283"/>
                <a:gd name="T6" fmla="*/ 0 w 272"/>
                <a:gd name="T7" fmla="*/ 0 h 283"/>
                <a:gd name="T8" fmla="*/ 272 w 272"/>
                <a:gd name="T9" fmla="*/ 0 h 283"/>
                <a:gd name="T10" fmla="*/ 272 w 272"/>
                <a:gd name="T11" fmla="*/ 24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83">
                  <a:moveTo>
                    <a:pt x="272" y="240"/>
                  </a:moveTo>
                  <a:lnTo>
                    <a:pt x="133" y="283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2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9"/>
            <p:cNvSpPr/>
            <p:nvPr/>
          </p:nvSpPr>
          <p:spPr bwMode="auto">
            <a:xfrm>
              <a:off x="4659" y="2422"/>
              <a:ext cx="414" cy="763"/>
            </a:xfrm>
            <a:custGeom>
              <a:avLst/>
              <a:gdLst>
                <a:gd name="T0" fmla="*/ 0 w 265"/>
                <a:gd name="T1" fmla="*/ 488 h 488"/>
                <a:gd name="T2" fmla="*/ 191 w 265"/>
                <a:gd name="T3" fmla="*/ 189 h 488"/>
                <a:gd name="T4" fmla="*/ 133 w 265"/>
                <a:gd name="T5" fmla="*/ 161 h 488"/>
                <a:gd name="T6" fmla="*/ 226 w 265"/>
                <a:gd name="T7" fmla="*/ 135 h 488"/>
                <a:gd name="T8" fmla="*/ 265 w 265"/>
                <a:gd name="T9" fmla="*/ 58 h 488"/>
                <a:gd name="T10" fmla="*/ 122 w 265"/>
                <a:gd name="T11" fmla="*/ 0 h 488"/>
                <a:gd name="T12" fmla="*/ 0 w 265"/>
                <a:gd name="T1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488">
                  <a:moveTo>
                    <a:pt x="0" y="488"/>
                  </a:moveTo>
                  <a:cubicBezTo>
                    <a:pt x="191" y="189"/>
                    <a:pt x="191" y="189"/>
                    <a:pt x="191" y="189"/>
                  </a:cubicBezTo>
                  <a:cubicBezTo>
                    <a:pt x="133" y="161"/>
                    <a:pt x="133" y="161"/>
                    <a:pt x="133" y="161"/>
                  </a:cubicBezTo>
                  <a:cubicBezTo>
                    <a:pt x="226" y="135"/>
                    <a:pt x="226" y="135"/>
                    <a:pt x="226" y="135"/>
                  </a:cubicBezTo>
                  <a:cubicBezTo>
                    <a:pt x="265" y="58"/>
                    <a:pt x="265" y="58"/>
                    <a:pt x="265" y="58"/>
                  </a:cubicBezTo>
                  <a:cubicBezTo>
                    <a:pt x="265" y="58"/>
                    <a:pt x="202" y="9"/>
                    <a:pt x="122" y="0"/>
                  </a:cubicBezTo>
                  <a:cubicBezTo>
                    <a:pt x="100" y="86"/>
                    <a:pt x="0" y="488"/>
                    <a:pt x="0" y="488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0"/>
            <p:cNvSpPr/>
            <p:nvPr/>
          </p:nvSpPr>
          <p:spPr bwMode="auto">
            <a:xfrm>
              <a:off x="4241" y="2408"/>
              <a:ext cx="418" cy="777"/>
            </a:xfrm>
            <a:custGeom>
              <a:avLst/>
              <a:gdLst>
                <a:gd name="T0" fmla="*/ 267 w 267"/>
                <a:gd name="T1" fmla="*/ 497 h 497"/>
                <a:gd name="T2" fmla="*/ 75 w 267"/>
                <a:gd name="T3" fmla="*/ 198 h 497"/>
                <a:gd name="T4" fmla="*/ 133 w 267"/>
                <a:gd name="T5" fmla="*/ 170 h 497"/>
                <a:gd name="T6" fmla="*/ 41 w 267"/>
                <a:gd name="T7" fmla="*/ 144 h 497"/>
                <a:gd name="T8" fmla="*/ 0 w 267"/>
                <a:gd name="T9" fmla="*/ 58 h 497"/>
                <a:gd name="T10" fmla="*/ 143 w 267"/>
                <a:gd name="T11" fmla="*/ 0 h 497"/>
                <a:gd name="T12" fmla="*/ 267 w 267"/>
                <a:gd name="T13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497">
                  <a:moveTo>
                    <a:pt x="267" y="497"/>
                  </a:moveTo>
                  <a:cubicBezTo>
                    <a:pt x="75" y="198"/>
                    <a:pt x="75" y="198"/>
                    <a:pt x="75" y="198"/>
                  </a:cubicBezTo>
                  <a:cubicBezTo>
                    <a:pt x="133" y="170"/>
                    <a:pt x="133" y="170"/>
                    <a:pt x="133" y="170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2" y="19"/>
                    <a:pt x="143" y="0"/>
                  </a:cubicBezTo>
                  <a:cubicBezTo>
                    <a:pt x="164" y="86"/>
                    <a:pt x="267" y="497"/>
                    <a:pt x="267" y="497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1"/>
            <p:cNvSpPr/>
            <p:nvPr/>
          </p:nvSpPr>
          <p:spPr bwMode="auto">
            <a:xfrm>
              <a:off x="4365" y="2400"/>
              <a:ext cx="562" cy="237"/>
            </a:xfrm>
            <a:custGeom>
              <a:avLst/>
              <a:gdLst>
                <a:gd name="T0" fmla="*/ 90 w 360"/>
                <a:gd name="T1" fmla="*/ 1 h 152"/>
                <a:gd name="T2" fmla="*/ 178 w 360"/>
                <a:gd name="T3" fmla="*/ 49 h 152"/>
                <a:gd name="T4" fmla="*/ 270 w 360"/>
                <a:gd name="T5" fmla="*/ 1 h 152"/>
                <a:gd name="T6" fmla="*/ 360 w 360"/>
                <a:gd name="T7" fmla="*/ 21 h 152"/>
                <a:gd name="T8" fmla="*/ 284 w 360"/>
                <a:gd name="T9" fmla="*/ 152 h 152"/>
                <a:gd name="T10" fmla="*/ 178 w 360"/>
                <a:gd name="T11" fmla="*/ 53 h 152"/>
                <a:gd name="T12" fmla="*/ 90 w 360"/>
                <a:gd name="T13" fmla="*/ 148 h 152"/>
                <a:gd name="T14" fmla="*/ 0 w 360"/>
                <a:gd name="T15" fmla="*/ 22 h 152"/>
                <a:gd name="T16" fmla="*/ 90 w 360"/>
                <a:gd name="T17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52">
                  <a:moveTo>
                    <a:pt x="90" y="1"/>
                  </a:moveTo>
                  <a:cubicBezTo>
                    <a:pt x="178" y="49"/>
                    <a:pt x="178" y="49"/>
                    <a:pt x="178" y="49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360" y="21"/>
                    <a:pt x="360" y="21"/>
                    <a:pt x="360" y="21"/>
                  </a:cubicBezTo>
                  <a:cubicBezTo>
                    <a:pt x="284" y="152"/>
                    <a:pt x="284" y="152"/>
                    <a:pt x="284" y="152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56" y="0"/>
                    <a:pt x="90" y="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2"/>
            <p:cNvSpPr/>
            <p:nvPr/>
          </p:nvSpPr>
          <p:spPr bwMode="auto">
            <a:xfrm>
              <a:off x="4186" y="1073"/>
              <a:ext cx="910" cy="1283"/>
            </a:xfrm>
            <a:custGeom>
              <a:avLst/>
              <a:gdLst>
                <a:gd name="T0" fmla="*/ 582 w 582"/>
                <a:gd name="T1" fmla="*/ 371 h 821"/>
                <a:gd name="T2" fmla="*/ 291 w 582"/>
                <a:gd name="T3" fmla="*/ 0 h 821"/>
                <a:gd name="T4" fmla="*/ 0 w 582"/>
                <a:gd name="T5" fmla="*/ 371 h 821"/>
                <a:gd name="T6" fmla="*/ 82 w 582"/>
                <a:gd name="T7" fmla="*/ 735 h 821"/>
                <a:gd name="T8" fmla="*/ 290 w 582"/>
                <a:gd name="T9" fmla="*/ 821 h 821"/>
                <a:gd name="T10" fmla="*/ 290 w 582"/>
                <a:gd name="T11" fmla="*/ 821 h 821"/>
                <a:gd name="T12" fmla="*/ 291 w 582"/>
                <a:gd name="T13" fmla="*/ 821 h 821"/>
                <a:gd name="T14" fmla="*/ 291 w 582"/>
                <a:gd name="T15" fmla="*/ 821 h 821"/>
                <a:gd name="T16" fmla="*/ 291 w 582"/>
                <a:gd name="T17" fmla="*/ 821 h 821"/>
                <a:gd name="T18" fmla="*/ 500 w 582"/>
                <a:gd name="T19" fmla="*/ 735 h 821"/>
                <a:gd name="T20" fmla="*/ 582 w 582"/>
                <a:gd name="T21" fmla="*/ 37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2" h="821">
                  <a:moveTo>
                    <a:pt x="582" y="371"/>
                  </a:moveTo>
                  <a:cubicBezTo>
                    <a:pt x="582" y="135"/>
                    <a:pt x="451" y="0"/>
                    <a:pt x="291" y="0"/>
                  </a:cubicBezTo>
                  <a:cubicBezTo>
                    <a:pt x="130" y="0"/>
                    <a:pt x="0" y="135"/>
                    <a:pt x="0" y="371"/>
                  </a:cubicBezTo>
                  <a:cubicBezTo>
                    <a:pt x="0" y="470"/>
                    <a:pt x="30" y="690"/>
                    <a:pt x="82" y="735"/>
                  </a:cubicBezTo>
                  <a:cubicBezTo>
                    <a:pt x="117" y="766"/>
                    <a:pt x="233" y="821"/>
                    <a:pt x="290" y="821"/>
                  </a:cubicBezTo>
                  <a:cubicBezTo>
                    <a:pt x="290" y="821"/>
                    <a:pt x="290" y="821"/>
                    <a:pt x="290" y="821"/>
                  </a:cubicBezTo>
                  <a:cubicBezTo>
                    <a:pt x="291" y="821"/>
                    <a:pt x="291" y="821"/>
                    <a:pt x="291" y="821"/>
                  </a:cubicBezTo>
                  <a:cubicBezTo>
                    <a:pt x="291" y="821"/>
                    <a:pt x="291" y="821"/>
                    <a:pt x="291" y="821"/>
                  </a:cubicBezTo>
                  <a:cubicBezTo>
                    <a:pt x="291" y="821"/>
                    <a:pt x="291" y="821"/>
                    <a:pt x="291" y="821"/>
                  </a:cubicBezTo>
                  <a:cubicBezTo>
                    <a:pt x="348" y="821"/>
                    <a:pt x="464" y="766"/>
                    <a:pt x="500" y="735"/>
                  </a:cubicBezTo>
                  <a:cubicBezTo>
                    <a:pt x="554" y="678"/>
                    <a:pt x="582" y="462"/>
                    <a:pt x="582" y="371"/>
                  </a:cubicBezTo>
                </a:path>
              </a:pathLst>
            </a:custGeom>
            <a:solidFill>
              <a:srgbClr val="FE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3"/>
            <p:cNvSpPr/>
            <p:nvPr/>
          </p:nvSpPr>
          <p:spPr bwMode="auto">
            <a:xfrm>
              <a:off x="4888" y="1535"/>
              <a:ext cx="327" cy="383"/>
            </a:xfrm>
            <a:custGeom>
              <a:avLst/>
              <a:gdLst>
                <a:gd name="T0" fmla="*/ 89 w 209"/>
                <a:gd name="T1" fmla="*/ 239 h 245"/>
                <a:gd name="T2" fmla="*/ 9 w 209"/>
                <a:gd name="T3" fmla="*/ 112 h 245"/>
                <a:gd name="T4" fmla="*/ 121 w 209"/>
                <a:gd name="T5" fmla="*/ 5 h 245"/>
                <a:gd name="T6" fmla="*/ 200 w 209"/>
                <a:gd name="T7" fmla="*/ 132 h 245"/>
                <a:gd name="T8" fmla="*/ 89 w 209"/>
                <a:gd name="T9" fmla="*/ 23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45">
                  <a:moveTo>
                    <a:pt x="89" y="239"/>
                  </a:moveTo>
                  <a:cubicBezTo>
                    <a:pt x="36" y="234"/>
                    <a:pt x="0" y="177"/>
                    <a:pt x="9" y="112"/>
                  </a:cubicBezTo>
                  <a:cubicBezTo>
                    <a:pt x="18" y="48"/>
                    <a:pt x="68" y="0"/>
                    <a:pt x="121" y="5"/>
                  </a:cubicBezTo>
                  <a:cubicBezTo>
                    <a:pt x="173" y="11"/>
                    <a:pt x="209" y="68"/>
                    <a:pt x="200" y="132"/>
                  </a:cubicBezTo>
                  <a:cubicBezTo>
                    <a:pt x="191" y="197"/>
                    <a:pt x="141" y="245"/>
                    <a:pt x="89" y="239"/>
                  </a:cubicBezTo>
                </a:path>
              </a:pathLst>
            </a:custGeom>
            <a:solidFill>
              <a:srgbClr val="FE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4"/>
            <p:cNvSpPr/>
            <p:nvPr/>
          </p:nvSpPr>
          <p:spPr bwMode="auto">
            <a:xfrm>
              <a:off x="4069" y="1535"/>
              <a:ext cx="327" cy="383"/>
            </a:xfrm>
            <a:custGeom>
              <a:avLst/>
              <a:gdLst>
                <a:gd name="T0" fmla="*/ 9 w 209"/>
                <a:gd name="T1" fmla="*/ 132 h 245"/>
                <a:gd name="T2" fmla="*/ 89 w 209"/>
                <a:gd name="T3" fmla="*/ 5 h 245"/>
                <a:gd name="T4" fmla="*/ 200 w 209"/>
                <a:gd name="T5" fmla="*/ 112 h 245"/>
                <a:gd name="T6" fmla="*/ 121 w 209"/>
                <a:gd name="T7" fmla="*/ 239 h 245"/>
                <a:gd name="T8" fmla="*/ 9 w 209"/>
                <a:gd name="T9" fmla="*/ 1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45">
                  <a:moveTo>
                    <a:pt x="9" y="132"/>
                  </a:moveTo>
                  <a:cubicBezTo>
                    <a:pt x="0" y="68"/>
                    <a:pt x="36" y="11"/>
                    <a:pt x="89" y="5"/>
                  </a:cubicBezTo>
                  <a:cubicBezTo>
                    <a:pt x="142" y="0"/>
                    <a:pt x="192" y="48"/>
                    <a:pt x="200" y="112"/>
                  </a:cubicBezTo>
                  <a:cubicBezTo>
                    <a:pt x="209" y="177"/>
                    <a:pt x="174" y="234"/>
                    <a:pt x="121" y="239"/>
                  </a:cubicBezTo>
                  <a:cubicBezTo>
                    <a:pt x="68" y="245"/>
                    <a:pt x="18" y="197"/>
                    <a:pt x="9" y="132"/>
                  </a:cubicBezTo>
                  <a:close/>
                </a:path>
              </a:pathLst>
            </a:custGeom>
            <a:solidFill>
              <a:srgbClr val="FE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5"/>
            <p:cNvSpPr/>
            <p:nvPr/>
          </p:nvSpPr>
          <p:spPr bwMode="auto">
            <a:xfrm>
              <a:off x="4097" y="1042"/>
              <a:ext cx="904" cy="745"/>
            </a:xfrm>
            <a:custGeom>
              <a:avLst/>
              <a:gdLst>
                <a:gd name="T0" fmla="*/ 538 w 578"/>
                <a:gd name="T1" fmla="*/ 170 h 477"/>
                <a:gd name="T2" fmla="*/ 319 w 578"/>
                <a:gd name="T3" fmla="*/ 312 h 477"/>
                <a:gd name="T4" fmla="*/ 57 w 578"/>
                <a:gd name="T5" fmla="*/ 477 h 477"/>
                <a:gd name="T6" fmla="*/ 326 w 578"/>
                <a:gd name="T7" fmla="*/ 0 h 477"/>
                <a:gd name="T8" fmla="*/ 538 w 578"/>
                <a:gd name="T9" fmla="*/ 17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477">
                  <a:moveTo>
                    <a:pt x="538" y="170"/>
                  </a:moveTo>
                  <a:cubicBezTo>
                    <a:pt x="538" y="170"/>
                    <a:pt x="511" y="241"/>
                    <a:pt x="319" y="312"/>
                  </a:cubicBezTo>
                  <a:cubicBezTo>
                    <a:pt x="127" y="383"/>
                    <a:pt x="42" y="406"/>
                    <a:pt x="57" y="477"/>
                  </a:cubicBezTo>
                  <a:cubicBezTo>
                    <a:pt x="0" y="364"/>
                    <a:pt x="6" y="0"/>
                    <a:pt x="326" y="0"/>
                  </a:cubicBezTo>
                  <a:cubicBezTo>
                    <a:pt x="578" y="0"/>
                    <a:pt x="568" y="125"/>
                    <a:pt x="538" y="17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6"/>
            <p:cNvSpPr/>
            <p:nvPr/>
          </p:nvSpPr>
          <p:spPr bwMode="auto">
            <a:xfrm>
              <a:off x="4835" y="1163"/>
              <a:ext cx="322" cy="419"/>
            </a:xfrm>
            <a:custGeom>
              <a:avLst/>
              <a:gdLst>
                <a:gd name="T0" fmla="*/ 191 w 206"/>
                <a:gd name="T1" fmla="*/ 268 h 268"/>
                <a:gd name="T2" fmla="*/ 0 w 206"/>
                <a:gd name="T3" fmla="*/ 95 h 268"/>
                <a:gd name="T4" fmla="*/ 81 w 206"/>
                <a:gd name="T5" fmla="*/ 6 h 268"/>
                <a:gd name="T6" fmla="*/ 191 w 206"/>
                <a:gd name="T7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68">
                  <a:moveTo>
                    <a:pt x="191" y="268"/>
                  </a:moveTo>
                  <a:cubicBezTo>
                    <a:pt x="191" y="268"/>
                    <a:pt x="79" y="103"/>
                    <a:pt x="0" y="95"/>
                  </a:cubicBezTo>
                  <a:cubicBezTo>
                    <a:pt x="35" y="0"/>
                    <a:pt x="81" y="6"/>
                    <a:pt x="81" y="6"/>
                  </a:cubicBezTo>
                  <a:cubicBezTo>
                    <a:pt x="81" y="6"/>
                    <a:pt x="206" y="26"/>
                    <a:pt x="191" y="268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4782" y="1518"/>
              <a:ext cx="569" cy="1507"/>
            </a:xfrm>
            <a:custGeom>
              <a:avLst/>
              <a:gdLst>
                <a:gd name="T0" fmla="*/ 364 w 364"/>
                <a:gd name="T1" fmla="*/ 963 h 964"/>
                <a:gd name="T2" fmla="*/ 364 w 364"/>
                <a:gd name="T3" fmla="*/ 963 h 964"/>
                <a:gd name="T4" fmla="*/ 364 w 364"/>
                <a:gd name="T5" fmla="*/ 962 h 964"/>
                <a:gd name="T6" fmla="*/ 364 w 364"/>
                <a:gd name="T7" fmla="*/ 961 h 964"/>
                <a:gd name="T8" fmla="*/ 364 w 364"/>
                <a:gd name="T9" fmla="*/ 960 h 964"/>
                <a:gd name="T10" fmla="*/ 364 w 364"/>
                <a:gd name="T11" fmla="*/ 959 h 964"/>
                <a:gd name="T12" fmla="*/ 364 w 364"/>
                <a:gd name="T13" fmla="*/ 959 h 964"/>
                <a:gd name="T14" fmla="*/ 364 w 364"/>
                <a:gd name="T15" fmla="*/ 958 h 964"/>
                <a:gd name="T16" fmla="*/ 364 w 364"/>
                <a:gd name="T17" fmla="*/ 957 h 964"/>
                <a:gd name="T18" fmla="*/ 364 w 364"/>
                <a:gd name="T19" fmla="*/ 956 h 964"/>
                <a:gd name="T20" fmla="*/ 364 w 364"/>
                <a:gd name="T21" fmla="*/ 956 h 964"/>
                <a:gd name="T22" fmla="*/ 364 w 364"/>
                <a:gd name="T23" fmla="*/ 954 h 964"/>
                <a:gd name="T24" fmla="*/ 364 w 364"/>
                <a:gd name="T25" fmla="*/ 953 h 964"/>
                <a:gd name="T26" fmla="*/ 0 w 364"/>
                <a:gd name="T27" fmla="*/ 566 h 964"/>
                <a:gd name="T28" fmla="*/ 3 w 364"/>
                <a:gd name="T29" fmla="*/ 565 h 964"/>
                <a:gd name="T30" fmla="*/ 119 w 364"/>
                <a:gd name="T31" fmla="*/ 450 h 964"/>
                <a:gd name="T32" fmla="*/ 119 w 364"/>
                <a:gd name="T33" fmla="*/ 450 h 964"/>
                <a:gd name="T34" fmla="*/ 119 w 364"/>
                <a:gd name="T35" fmla="*/ 449 h 964"/>
                <a:gd name="T36" fmla="*/ 119 w 364"/>
                <a:gd name="T37" fmla="*/ 449 h 964"/>
                <a:gd name="T38" fmla="*/ 120 w 364"/>
                <a:gd name="T39" fmla="*/ 449 h 964"/>
                <a:gd name="T40" fmla="*/ 120 w 364"/>
                <a:gd name="T41" fmla="*/ 449 h 964"/>
                <a:gd name="T42" fmla="*/ 120 w 364"/>
                <a:gd name="T43" fmla="*/ 448 h 964"/>
                <a:gd name="T44" fmla="*/ 120 w 364"/>
                <a:gd name="T45" fmla="*/ 448 h 964"/>
                <a:gd name="T46" fmla="*/ 120 w 364"/>
                <a:gd name="T47" fmla="*/ 448 h 964"/>
                <a:gd name="T48" fmla="*/ 121 w 364"/>
                <a:gd name="T49" fmla="*/ 448 h 964"/>
                <a:gd name="T50" fmla="*/ 135 w 364"/>
                <a:gd name="T51" fmla="*/ 426 h 964"/>
                <a:gd name="T52" fmla="*/ 135 w 364"/>
                <a:gd name="T53" fmla="*/ 426 h 964"/>
                <a:gd name="T54" fmla="*/ 136 w 364"/>
                <a:gd name="T55" fmla="*/ 426 h 964"/>
                <a:gd name="T56" fmla="*/ 136 w 364"/>
                <a:gd name="T57" fmla="*/ 425 h 964"/>
                <a:gd name="T58" fmla="*/ 136 w 364"/>
                <a:gd name="T59" fmla="*/ 425 h 964"/>
                <a:gd name="T60" fmla="*/ 136 w 364"/>
                <a:gd name="T61" fmla="*/ 425 h 964"/>
                <a:gd name="T62" fmla="*/ 136 w 364"/>
                <a:gd name="T63" fmla="*/ 424 h 964"/>
                <a:gd name="T64" fmla="*/ 136 w 364"/>
                <a:gd name="T65" fmla="*/ 424 h 964"/>
                <a:gd name="T66" fmla="*/ 137 w 364"/>
                <a:gd name="T67" fmla="*/ 424 h 964"/>
                <a:gd name="T68" fmla="*/ 213 w 364"/>
                <a:gd name="T69" fmla="*/ 236 h 964"/>
                <a:gd name="T70" fmla="*/ 213 w 364"/>
                <a:gd name="T71" fmla="*/ 236 h 964"/>
                <a:gd name="T72" fmla="*/ 214 w 364"/>
                <a:gd name="T73" fmla="*/ 235 h 964"/>
                <a:gd name="T74" fmla="*/ 214 w 364"/>
                <a:gd name="T75" fmla="*/ 235 h 964"/>
                <a:gd name="T76" fmla="*/ 214 w 364"/>
                <a:gd name="T77" fmla="*/ 235 h 964"/>
                <a:gd name="T78" fmla="*/ 268 w 364"/>
                <a:gd name="T79" fmla="*/ 145 h 964"/>
                <a:gd name="T80" fmla="*/ 268 w 364"/>
                <a:gd name="T81" fmla="*/ 144 h 964"/>
                <a:gd name="T82" fmla="*/ 268 w 364"/>
                <a:gd name="T83" fmla="*/ 144 h 964"/>
                <a:gd name="T84" fmla="*/ 268 w 364"/>
                <a:gd name="T85" fmla="*/ 143 h 964"/>
                <a:gd name="T86" fmla="*/ 268 w 364"/>
                <a:gd name="T87" fmla="*/ 143 h 964"/>
                <a:gd name="T88" fmla="*/ 268 w 364"/>
                <a:gd name="T89" fmla="*/ 143 h 964"/>
                <a:gd name="T90" fmla="*/ 211 w 364"/>
                <a:gd name="T91" fmla="*/ 22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4" h="964">
                  <a:moveTo>
                    <a:pt x="364" y="963"/>
                  </a:moveTo>
                  <a:cubicBezTo>
                    <a:pt x="364" y="963"/>
                    <a:pt x="364" y="964"/>
                    <a:pt x="364" y="964"/>
                  </a:cubicBezTo>
                  <a:cubicBezTo>
                    <a:pt x="364" y="964"/>
                    <a:pt x="364" y="963"/>
                    <a:pt x="364" y="963"/>
                  </a:cubicBezTo>
                  <a:moveTo>
                    <a:pt x="364" y="963"/>
                  </a:moveTo>
                  <a:cubicBezTo>
                    <a:pt x="364" y="963"/>
                    <a:pt x="364" y="963"/>
                    <a:pt x="364" y="963"/>
                  </a:cubicBezTo>
                  <a:cubicBezTo>
                    <a:pt x="364" y="963"/>
                    <a:pt x="364" y="963"/>
                    <a:pt x="364" y="963"/>
                  </a:cubicBezTo>
                  <a:moveTo>
                    <a:pt x="364" y="962"/>
                  </a:moveTo>
                  <a:cubicBezTo>
                    <a:pt x="364" y="962"/>
                    <a:pt x="364" y="962"/>
                    <a:pt x="364" y="962"/>
                  </a:cubicBezTo>
                  <a:cubicBezTo>
                    <a:pt x="364" y="962"/>
                    <a:pt x="364" y="962"/>
                    <a:pt x="364" y="962"/>
                  </a:cubicBezTo>
                  <a:moveTo>
                    <a:pt x="364" y="961"/>
                  </a:moveTo>
                  <a:cubicBezTo>
                    <a:pt x="364" y="961"/>
                    <a:pt x="364" y="961"/>
                    <a:pt x="364" y="961"/>
                  </a:cubicBezTo>
                  <a:cubicBezTo>
                    <a:pt x="364" y="961"/>
                    <a:pt x="364" y="961"/>
                    <a:pt x="364" y="961"/>
                  </a:cubicBezTo>
                  <a:moveTo>
                    <a:pt x="364" y="960"/>
                  </a:moveTo>
                  <a:cubicBezTo>
                    <a:pt x="364" y="960"/>
                    <a:pt x="364" y="960"/>
                    <a:pt x="364" y="960"/>
                  </a:cubicBezTo>
                  <a:cubicBezTo>
                    <a:pt x="364" y="960"/>
                    <a:pt x="364" y="960"/>
                    <a:pt x="364" y="960"/>
                  </a:cubicBezTo>
                  <a:moveTo>
                    <a:pt x="364" y="959"/>
                  </a:moveTo>
                  <a:cubicBezTo>
                    <a:pt x="364" y="960"/>
                    <a:pt x="364" y="960"/>
                    <a:pt x="364" y="960"/>
                  </a:cubicBezTo>
                  <a:cubicBezTo>
                    <a:pt x="364" y="960"/>
                    <a:pt x="364" y="960"/>
                    <a:pt x="364" y="959"/>
                  </a:cubicBezTo>
                  <a:moveTo>
                    <a:pt x="364" y="959"/>
                  </a:moveTo>
                  <a:cubicBezTo>
                    <a:pt x="364" y="959"/>
                    <a:pt x="364" y="959"/>
                    <a:pt x="364" y="959"/>
                  </a:cubicBezTo>
                  <a:cubicBezTo>
                    <a:pt x="364" y="959"/>
                    <a:pt x="364" y="959"/>
                    <a:pt x="364" y="959"/>
                  </a:cubicBezTo>
                  <a:moveTo>
                    <a:pt x="364" y="958"/>
                  </a:moveTo>
                  <a:cubicBezTo>
                    <a:pt x="364" y="958"/>
                    <a:pt x="364" y="958"/>
                    <a:pt x="364" y="958"/>
                  </a:cubicBezTo>
                  <a:cubicBezTo>
                    <a:pt x="364" y="958"/>
                    <a:pt x="364" y="958"/>
                    <a:pt x="364" y="958"/>
                  </a:cubicBezTo>
                  <a:moveTo>
                    <a:pt x="364" y="957"/>
                  </a:moveTo>
                  <a:cubicBezTo>
                    <a:pt x="364" y="957"/>
                    <a:pt x="364" y="957"/>
                    <a:pt x="364" y="957"/>
                  </a:cubicBezTo>
                  <a:cubicBezTo>
                    <a:pt x="364" y="957"/>
                    <a:pt x="364" y="957"/>
                    <a:pt x="364" y="957"/>
                  </a:cubicBezTo>
                  <a:moveTo>
                    <a:pt x="364" y="956"/>
                  </a:moveTo>
                  <a:cubicBezTo>
                    <a:pt x="364" y="956"/>
                    <a:pt x="364" y="956"/>
                    <a:pt x="364" y="956"/>
                  </a:cubicBezTo>
                  <a:cubicBezTo>
                    <a:pt x="364" y="956"/>
                    <a:pt x="364" y="956"/>
                    <a:pt x="364" y="956"/>
                  </a:cubicBezTo>
                  <a:moveTo>
                    <a:pt x="364" y="956"/>
                  </a:moveTo>
                  <a:cubicBezTo>
                    <a:pt x="364" y="956"/>
                    <a:pt x="364" y="956"/>
                    <a:pt x="364" y="956"/>
                  </a:cubicBezTo>
                  <a:cubicBezTo>
                    <a:pt x="364" y="956"/>
                    <a:pt x="364" y="956"/>
                    <a:pt x="364" y="956"/>
                  </a:cubicBezTo>
                  <a:moveTo>
                    <a:pt x="364" y="954"/>
                  </a:moveTo>
                  <a:cubicBezTo>
                    <a:pt x="364" y="954"/>
                    <a:pt x="364" y="954"/>
                    <a:pt x="364" y="954"/>
                  </a:cubicBezTo>
                  <a:cubicBezTo>
                    <a:pt x="364" y="954"/>
                    <a:pt x="364" y="954"/>
                    <a:pt x="364" y="954"/>
                  </a:cubicBezTo>
                  <a:moveTo>
                    <a:pt x="364" y="953"/>
                  </a:moveTo>
                  <a:cubicBezTo>
                    <a:pt x="364" y="953"/>
                    <a:pt x="364" y="953"/>
                    <a:pt x="364" y="953"/>
                  </a:cubicBezTo>
                  <a:cubicBezTo>
                    <a:pt x="364" y="953"/>
                    <a:pt x="364" y="953"/>
                    <a:pt x="364" y="953"/>
                  </a:cubicBezTo>
                  <a:moveTo>
                    <a:pt x="0" y="514"/>
                  </a:moveTo>
                  <a:cubicBezTo>
                    <a:pt x="0" y="514"/>
                    <a:pt x="0" y="514"/>
                    <a:pt x="0" y="514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3" y="565"/>
                    <a:pt x="3" y="565"/>
                    <a:pt x="3" y="565"/>
                  </a:cubicBezTo>
                  <a:cubicBezTo>
                    <a:pt x="93" y="585"/>
                    <a:pt x="93" y="585"/>
                    <a:pt x="93" y="585"/>
                  </a:cubicBezTo>
                  <a:cubicBezTo>
                    <a:pt x="3" y="565"/>
                    <a:pt x="3" y="565"/>
                    <a:pt x="3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14"/>
                    <a:pt x="0" y="514"/>
                    <a:pt x="0" y="514"/>
                  </a:cubicBezTo>
                  <a:moveTo>
                    <a:pt x="119" y="450"/>
                  </a:moveTo>
                  <a:cubicBezTo>
                    <a:pt x="119" y="450"/>
                    <a:pt x="119" y="450"/>
                    <a:pt x="119" y="450"/>
                  </a:cubicBezTo>
                  <a:cubicBezTo>
                    <a:pt x="119" y="450"/>
                    <a:pt x="119" y="450"/>
                    <a:pt x="119" y="450"/>
                  </a:cubicBezTo>
                  <a:moveTo>
                    <a:pt x="119" y="450"/>
                  </a:moveTo>
                  <a:cubicBezTo>
                    <a:pt x="119" y="450"/>
                    <a:pt x="119" y="450"/>
                    <a:pt x="119" y="450"/>
                  </a:cubicBezTo>
                  <a:cubicBezTo>
                    <a:pt x="119" y="450"/>
                    <a:pt x="119" y="450"/>
                    <a:pt x="119" y="450"/>
                  </a:cubicBezTo>
                  <a:moveTo>
                    <a:pt x="119" y="449"/>
                  </a:moveTo>
                  <a:cubicBezTo>
                    <a:pt x="119" y="449"/>
                    <a:pt x="119" y="449"/>
                    <a:pt x="119" y="449"/>
                  </a:cubicBezTo>
                  <a:cubicBezTo>
                    <a:pt x="119" y="449"/>
                    <a:pt x="119" y="449"/>
                    <a:pt x="119" y="449"/>
                  </a:cubicBezTo>
                  <a:moveTo>
                    <a:pt x="119" y="449"/>
                  </a:moveTo>
                  <a:cubicBezTo>
                    <a:pt x="119" y="449"/>
                    <a:pt x="119" y="449"/>
                    <a:pt x="119" y="449"/>
                  </a:cubicBezTo>
                  <a:cubicBezTo>
                    <a:pt x="119" y="449"/>
                    <a:pt x="119" y="449"/>
                    <a:pt x="119" y="449"/>
                  </a:cubicBezTo>
                  <a:moveTo>
                    <a:pt x="120" y="449"/>
                  </a:moveTo>
                  <a:cubicBezTo>
                    <a:pt x="119" y="449"/>
                    <a:pt x="119" y="449"/>
                    <a:pt x="119" y="449"/>
                  </a:cubicBezTo>
                  <a:cubicBezTo>
                    <a:pt x="119" y="449"/>
                    <a:pt x="119" y="449"/>
                    <a:pt x="120" y="449"/>
                  </a:cubicBezTo>
                  <a:moveTo>
                    <a:pt x="120" y="449"/>
                  </a:moveTo>
                  <a:cubicBezTo>
                    <a:pt x="120" y="449"/>
                    <a:pt x="120" y="449"/>
                    <a:pt x="120" y="449"/>
                  </a:cubicBezTo>
                  <a:cubicBezTo>
                    <a:pt x="120" y="449"/>
                    <a:pt x="120" y="449"/>
                    <a:pt x="120" y="449"/>
                  </a:cubicBezTo>
                  <a:moveTo>
                    <a:pt x="120" y="448"/>
                  </a:moveTo>
                  <a:cubicBezTo>
                    <a:pt x="120" y="448"/>
                    <a:pt x="120" y="449"/>
                    <a:pt x="120" y="449"/>
                  </a:cubicBezTo>
                  <a:cubicBezTo>
                    <a:pt x="120" y="449"/>
                    <a:pt x="120" y="448"/>
                    <a:pt x="120" y="448"/>
                  </a:cubicBezTo>
                  <a:moveTo>
                    <a:pt x="120" y="448"/>
                  </a:moveTo>
                  <a:cubicBezTo>
                    <a:pt x="120" y="448"/>
                    <a:pt x="120" y="448"/>
                    <a:pt x="120" y="448"/>
                  </a:cubicBezTo>
                  <a:cubicBezTo>
                    <a:pt x="120" y="448"/>
                    <a:pt x="120" y="448"/>
                    <a:pt x="120" y="448"/>
                  </a:cubicBezTo>
                  <a:moveTo>
                    <a:pt x="120" y="448"/>
                  </a:moveTo>
                  <a:cubicBezTo>
                    <a:pt x="120" y="448"/>
                    <a:pt x="120" y="448"/>
                    <a:pt x="120" y="448"/>
                  </a:cubicBezTo>
                  <a:cubicBezTo>
                    <a:pt x="120" y="448"/>
                    <a:pt x="120" y="448"/>
                    <a:pt x="120" y="448"/>
                  </a:cubicBezTo>
                  <a:moveTo>
                    <a:pt x="121" y="448"/>
                  </a:moveTo>
                  <a:cubicBezTo>
                    <a:pt x="121" y="448"/>
                    <a:pt x="121" y="448"/>
                    <a:pt x="120" y="448"/>
                  </a:cubicBezTo>
                  <a:cubicBezTo>
                    <a:pt x="121" y="448"/>
                    <a:pt x="121" y="448"/>
                    <a:pt x="121" y="448"/>
                  </a:cubicBezTo>
                  <a:moveTo>
                    <a:pt x="135" y="426"/>
                  </a:moveTo>
                  <a:cubicBezTo>
                    <a:pt x="131" y="435"/>
                    <a:pt x="126" y="442"/>
                    <a:pt x="121" y="448"/>
                  </a:cubicBezTo>
                  <a:cubicBezTo>
                    <a:pt x="126" y="442"/>
                    <a:pt x="131" y="435"/>
                    <a:pt x="135" y="426"/>
                  </a:cubicBezTo>
                  <a:moveTo>
                    <a:pt x="135" y="426"/>
                  </a:moveTo>
                  <a:cubicBezTo>
                    <a:pt x="135" y="426"/>
                    <a:pt x="135" y="426"/>
                    <a:pt x="135" y="426"/>
                  </a:cubicBezTo>
                  <a:cubicBezTo>
                    <a:pt x="135" y="426"/>
                    <a:pt x="135" y="426"/>
                    <a:pt x="135" y="426"/>
                  </a:cubicBezTo>
                  <a:moveTo>
                    <a:pt x="136" y="426"/>
                  </a:moveTo>
                  <a:cubicBezTo>
                    <a:pt x="136" y="426"/>
                    <a:pt x="136" y="426"/>
                    <a:pt x="136" y="426"/>
                  </a:cubicBezTo>
                  <a:cubicBezTo>
                    <a:pt x="136" y="426"/>
                    <a:pt x="136" y="426"/>
                    <a:pt x="136" y="426"/>
                  </a:cubicBezTo>
                  <a:moveTo>
                    <a:pt x="136" y="425"/>
                  </a:moveTo>
                  <a:cubicBezTo>
                    <a:pt x="136" y="425"/>
                    <a:pt x="136" y="425"/>
                    <a:pt x="136" y="426"/>
                  </a:cubicBezTo>
                  <a:cubicBezTo>
                    <a:pt x="136" y="425"/>
                    <a:pt x="136" y="425"/>
                    <a:pt x="136" y="425"/>
                  </a:cubicBezTo>
                  <a:moveTo>
                    <a:pt x="136" y="425"/>
                  </a:moveTo>
                  <a:cubicBezTo>
                    <a:pt x="136" y="425"/>
                    <a:pt x="136" y="425"/>
                    <a:pt x="136" y="425"/>
                  </a:cubicBezTo>
                  <a:cubicBezTo>
                    <a:pt x="136" y="425"/>
                    <a:pt x="136" y="425"/>
                    <a:pt x="136" y="425"/>
                  </a:cubicBezTo>
                  <a:moveTo>
                    <a:pt x="136" y="425"/>
                  </a:moveTo>
                  <a:cubicBezTo>
                    <a:pt x="136" y="425"/>
                    <a:pt x="136" y="425"/>
                    <a:pt x="136" y="425"/>
                  </a:cubicBezTo>
                  <a:cubicBezTo>
                    <a:pt x="136" y="425"/>
                    <a:pt x="136" y="425"/>
                    <a:pt x="136" y="425"/>
                  </a:cubicBezTo>
                  <a:moveTo>
                    <a:pt x="136" y="424"/>
                  </a:moveTo>
                  <a:cubicBezTo>
                    <a:pt x="136" y="424"/>
                    <a:pt x="136" y="424"/>
                    <a:pt x="136" y="424"/>
                  </a:cubicBezTo>
                  <a:cubicBezTo>
                    <a:pt x="136" y="424"/>
                    <a:pt x="136" y="424"/>
                    <a:pt x="136" y="424"/>
                  </a:cubicBezTo>
                  <a:moveTo>
                    <a:pt x="136" y="424"/>
                  </a:moveTo>
                  <a:cubicBezTo>
                    <a:pt x="136" y="424"/>
                    <a:pt x="136" y="424"/>
                    <a:pt x="136" y="424"/>
                  </a:cubicBezTo>
                  <a:cubicBezTo>
                    <a:pt x="136" y="424"/>
                    <a:pt x="136" y="424"/>
                    <a:pt x="136" y="424"/>
                  </a:cubicBezTo>
                  <a:moveTo>
                    <a:pt x="137" y="424"/>
                  </a:moveTo>
                  <a:cubicBezTo>
                    <a:pt x="137" y="424"/>
                    <a:pt x="137" y="424"/>
                    <a:pt x="137" y="424"/>
                  </a:cubicBezTo>
                  <a:cubicBezTo>
                    <a:pt x="137" y="424"/>
                    <a:pt x="137" y="424"/>
                    <a:pt x="137" y="424"/>
                  </a:cubicBezTo>
                  <a:moveTo>
                    <a:pt x="213" y="236"/>
                  </a:moveTo>
                  <a:cubicBezTo>
                    <a:pt x="205" y="241"/>
                    <a:pt x="195" y="246"/>
                    <a:pt x="186" y="248"/>
                  </a:cubicBezTo>
                  <a:cubicBezTo>
                    <a:pt x="186" y="248"/>
                    <a:pt x="186" y="248"/>
                    <a:pt x="186" y="248"/>
                  </a:cubicBezTo>
                  <a:cubicBezTo>
                    <a:pt x="195" y="246"/>
                    <a:pt x="205" y="241"/>
                    <a:pt x="213" y="236"/>
                  </a:cubicBezTo>
                  <a:moveTo>
                    <a:pt x="214" y="235"/>
                  </a:moveTo>
                  <a:cubicBezTo>
                    <a:pt x="214" y="235"/>
                    <a:pt x="213" y="235"/>
                    <a:pt x="213" y="236"/>
                  </a:cubicBezTo>
                  <a:cubicBezTo>
                    <a:pt x="213" y="235"/>
                    <a:pt x="214" y="235"/>
                    <a:pt x="214" y="235"/>
                  </a:cubicBezTo>
                  <a:moveTo>
                    <a:pt x="214" y="235"/>
                  </a:moveTo>
                  <a:cubicBezTo>
                    <a:pt x="214" y="235"/>
                    <a:pt x="214" y="235"/>
                    <a:pt x="214" y="235"/>
                  </a:cubicBezTo>
                  <a:cubicBezTo>
                    <a:pt x="214" y="235"/>
                    <a:pt x="214" y="235"/>
                    <a:pt x="214" y="235"/>
                  </a:cubicBezTo>
                  <a:moveTo>
                    <a:pt x="214" y="235"/>
                  </a:moveTo>
                  <a:cubicBezTo>
                    <a:pt x="214" y="235"/>
                    <a:pt x="214" y="235"/>
                    <a:pt x="214" y="235"/>
                  </a:cubicBezTo>
                  <a:cubicBezTo>
                    <a:pt x="214" y="235"/>
                    <a:pt x="214" y="235"/>
                    <a:pt x="214" y="235"/>
                  </a:cubicBezTo>
                  <a:moveTo>
                    <a:pt x="268" y="145"/>
                  </a:moveTo>
                  <a:cubicBezTo>
                    <a:pt x="268" y="145"/>
                    <a:pt x="268" y="145"/>
                    <a:pt x="268" y="145"/>
                  </a:cubicBezTo>
                  <a:cubicBezTo>
                    <a:pt x="268" y="145"/>
                    <a:pt x="268" y="145"/>
                    <a:pt x="268" y="145"/>
                  </a:cubicBezTo>
                  <a:moveTo>
                    <a:pt x="268" y="144"/>
                  </a:moveTo>
                  <a:cubicBezTo>
                    <a:pt x="268" y="144"/>
                    <a:pt x="268" y="144"/>
                    <a:pt x="268" y="144"/>
                  </a:cubicBezTo>
                  <a:cubicBezTo>
                    <a:pt x="268" y="144"/>
                    <a:pt x="268" y="144"/>
                    <a:pt x="268" y="144"/>
                  </a:cubicBezTo>
                  <a:moveTo>
                    <a:pt x="268" y="144"/>
                  </a:moveTo>
                  <a:cubicBezTo>
                    <a:pt x="268" y="144"/>
                    <a:pt x="268" y="144"/>
                    <a:pt x="268" y="144"/>
                  </a:cubicBezTo>
                  <a:cubicBezTo>
                    <a:pt x="268" y="144"/>
                    <a:pt x="268" y="144"/>
                    <a:pt x="268" y="144"/>
                  </a:cubicBezTo>
                  <a:moveTo>
                    <a:pt x="268" y="143"/>
                  </a:moveTo>
                  <a:cubicBezTo>
                    <a:pt x="268" y="143"/>
                    <a:pt x="268" y="144"/>
                    <a:pt x="268" y="144"/>
                  </a:cubicBezTo>
                  <a:cubicBezTo>
                    <a:pt x="268" y="144"/>
                    <a:pt x="268" y="143"/>
                    <a:pt x="268" y="143"/>
                  </a:cubicBezTo>
                  <a:moveTo>
                    <a:pt x="268" y="143"/>
                  </a:moveTo>
                  <a:cubicBezTo>
                    <a:pt x="268" y="143"/>
                    <a:pt x="268" y="143"/>
                    <a:pt x="268" y="143"/>
                  </a:cubicBezTo>
                  <a:cubicBezTo>
                    <a:pt x="268" y="143"/>
                    <a:pt x="268" y="143"/>
                    <a:pt x="268" y="143"/>
                  </a:cubicBezTo>
                  <a:moveTo>
                    <a:pt x="268" y="143"/>
                  </a:moveTo>
                  <a:cubicBezTo>
                    <a:pt x="268" y="143"/>
                    <a:pt x="268" y="143"/>
                    <a:pt x="268" y="143"/>
                  </a:cubicBezTo>
                  <a:cubicBezTo>
                    <a:pt x="268" y="143"/>
                    <a:pt x="268" y="143"/>
                    <a:pt x="268" y="143"/>
                  </a:cubicBezTo>
                  <a:moveTo>
                    <a:pt x="195" y="0"/>
                  </a:moveTo>
                  <a:cubicBezTo>
                    <a:pt x="195" y="0"/>
                    <a:pt x="195" y="0"/>
                    <a:pt x="195" y="0"/>
                  </a:cubicBezTo>
                  <a:cubicBezTo>
                    <a:pt x="201" y="9"/>
                    <a:pt x="207" y="16"/>
                    <a:pt x="211" y="22"/>
                  </a:cubicBezTo>
                  <a:cubicBezTo>
                    <a:pt x="211" y="22"/>
                    <a:pt x="211" y="22"/>
                    <a:pt x="211" y="22"/>
                  </a:cubicBezTo>
                  <a:cubicBezTo>
                    <a:pt x="207" y="16"/>
                    <a:pt x="201" y="8"/>
                    <a:pt x="195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58"/>
            <p:cNvSpPr>
              <a:spLocks noEditPoints="1"/>
            </p:cNvSpPr>
            <p:nvPr/>
          </p:nvSpPr>
          <p:spPr bwMode="auto">
            <a:xfrm>
              <a:off x="4646" y="2512"/>
              <a:ext cx="705" cy="673"/>
            </a:xfrm>
            <a:custGeom>
              <a:avLst/>
              <a:gdLst>
                <a:gd name="T0" fmla="*/ 8 w 451"/>
                <a:gd name="T1" fmla="*/ 430 h 430"/>
                <a:gd name="T2" fmla="*/ 8 w 451"/>
                <a:gd name="T3" fmla="*/ 430 h 430"/>
                <a:gd name="T4" fmla="*/ 8 w 451"/>
                <a:gd name="T5" fmla="*/ 430 h 430"/>
                <a:gd name="T6" fmla="*/ 8 w 451"/>
                <a:gd name="T7" fmla="*/ 430 h 430"/>
                <a:gd name="T8" fmla="*/ 0 w 451"/>
                <a:gd name="T9" fmla="*/ 418 h 430"/>
                <a:gd name="T10" fmla="*/ 0 w 451"/>
                <a:gd name="T11" fmla="*/ 430 h 430"/>
                <a:gd name="T12" fmla="*/ 8 w 451"/>
                <a:gd name="T13" fmla="*/ 430 h 430"/>
                <a:gd name="T14" fmla="*/ 7 w 451"/>
                <a:gd name="T15" fmla="*/ 429 h 430"/>
                <a:gd name="T16" fmla="*/ 0 w 451"/>
                <a:gd name="T17" fmla="*/ 418 h 430"/>
                <a:gd name="T18" fmla="*/ 97 w 451"/>
                <a:gd name="T19" fmla="*/ 73 h 430"/>
                <a:gd name="T20" fmla="*/ 55 w 451"/>
                <a:gd name="T21" fmla="*/ 242 h 430"/>
                <a:gd name="T22" fmla="*/ 55 w 451"/>
                <a:gd name="T23" fmla="*/ 242 h 430"/>
                <a:gd name="T24" fmla="*/ 97 w 451"/>
                <a:gd name="T25" fmla="*/ 73 h 430"/>
                <a:gd name="T26" fmla="*/ 97 w 451"/>
                <a:gd name="T27" fmla="*/ 73 h 430"/>
                <a:gd name="T28" fmla="*/ 273 w 451"/>
                <a:gd name="T29" fmla="*/ 0 h 430"/>
                <a:gd name="T30" fmla="*/ 234 w 451"/>
                <a:gd name="T31" fmla="*/ 77 h 430"/>
                <a:gd name="T32" fmla="*/ 141 w 451"/>
                <a:gd name="T33" fmla="*/ 103 h 430"/>
                <a:gd name="T34" fmla="*/ 199 w 451"/>
                <a:gd name="T35" fmla="*/ 131 h 430"/>
                <a:gd name="T36" fmla="*/ 8 w 451"/>
                <a:gd name="T37" fmla="*/ 430 h 430"/>
                <a:gd name="T38" fmla="*/ 451 w 451"/>
                <a:gd name="T39" fmla="*/ 430 h 430"/>
                <a:gd name="T40" fmla="*/ 451 w 451"/>
                <a:gd name="T41" fmla="*/ 328 h 430"/>
                <a:gd name="T42" fmla="*/ 451 w 451"/>
                <a:gd name="T43" fmla="*/ 328 h 430"/>
                <a:gd name="T44" fmla="*/ 451 w 451"/>
                <a:gd name="T45" fmla="*/ 328 h 430"/>
                <a:gd name="T46" fmla="*/ 451 w 451"/>
                <a:gd name="T47" fmla="*/ 327 h 430"/>
                <a:gd name="T48" fmla="*/ 451 w 451"/>
                <a:gd name="T49" fmla="*/ 327 h 430"/>
                <a:gd name="T50" fmla="*/ 451 w 451"/>
                <a:gd name="T51" fmla="*/ 327 h 430"/>
                <a:gd name="T52" fmla="*/ 451 w 451"/>
                <a:gd name="T53" fmla="*/ 326 h 430"/>
                <a:gd name="T54" fmla="*/ 451 w 451"/>
                <a:gd name="T55" fmla="*/ 326 h 430"/>
                <a:gd name="T56" fmla="*/ 451 w 451"/>
                <a:gd name="T57" fmla="*/ 325 h 430"/>
                <a:gd name="T58" fmla="*/ 451 w 451"/>
                <a:gd name="T59" fmla="*/ 325 h 430"/>
                <a:gd name="T60" fmla="*/ 451 w 451"/>
                <a:gd name="T61" fmla="*/ 324 h 430"/>
                <a:gd name="T62" fmla="*/ 451 w 451"/>
                <a:gd name="T63" fmla="*/ 324 h 430"/>
                <a:gd name="T64" fmla="*/ 451 w 451"/>
                <a:gd name="T65" fmla="*/ 324 h 430"/>
                <a:gd name="T66" fmla="*/ 451 w 451"/>
                <a:gd name="T67" fmla="*/ 323 h 430"/>
                <a:gd name="T68" fmla="*/ 451 w 451"/>
                <a:gd name="T69" fmla="*/ 323 h 430"/>
                <a:gd name="T70" fmla="*/ 451 w 451"/>
                <a:gd name="T71" fmla="*/ 323 h 430"/>
                <a:gd name="T72" fmla="*/ 451 w 451"/>
                <a:gd name="T73" fmla="*/ 322 h 430"/>
                <a:gd name="T74" fmla="*/ 451 w 451"/>
                <a:gd name="T75" fmla="*/ 322 h 430"/>
                <a:gd name="T76" fmla="*/ 451 w 451"/>
                <a:gd name="T77" fmla="*/ 321 h 430"/>
                <a:gd name="T78" fmla="*/ 451 w 451"/>
                <a:gd name="T79" fmla="*/ 321 h 430"/>
                <a:gd name="T80" fmla="*/ 451 w 451"/>
                <a:gd name="T81" fmla="*/ 320 h 430"/>
                <a:gd name="T82" fmla="*/ 451 w 451"/>
                <a:gd name="T83" fmla="*/ 320 h 430"/>
                <a:gd name="T84" fmla="*/ 451 w 451"/>
                <a:gd name="T85" fmla="*/ 320 h 430"/>
                <a:gd name="T86" fmla="*/ 451 w 451"/>
                <a:gd name="T87" fmla="*/ 320 h 430"/>
                <a:gd name="T88" fmla="*/ 451 w 451"/>
                <a:gd name="T89" fmla="*/ 318 h 430"/>
                <a:gd name="T90" fmla="*/ 451 w 451"/>
                <a:gd name="T91" fmla="*/ 318 h 430"/>
                <a:gd name="T92" fmla="*/ 451 w 451"/>
                <a:gd name="T93" fmla="*/ 317 h 430"/>
                <a:gd name="T94" fmla="*/ 451 w 451"/>
                <a:gd name="T95" fmla="*/ 317 h 430"/>
                <a:gd name="T96" fmla="*/ 273 w 451"/>
                <a:gd name="T9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1" h="430">
                  <a:moveTo>
                    <a:pt x="8" y="430"/>
                  </a:moveTo>
                  <a:cubicBezTo>
                    <a:pt x="8" y="430"/>
                    <a:pt x="8" y="430"/>
                    <a:pt x="8" y="430"/>
                  </a:cubicBezTo>
                  <a:cubicBezTo>
                    <a:pt x="8" y="430"/>
                    <a:pt x="8" y="430"/>
                    <a:pt x="8" y="430"/>
                  </a:cubicBezTo>
                  <a:cubicBezTo>
                    <a:pt x="8" y="430"/>
                    <a:pt x="8" y="430"/>
                    <a:pt x="8" y="430"/>
                  </a:cubicBezTo>
                  <a:moveTo>
                    <a:pt x="0" y="418"/>
                  </a:moveTo>
                  <a:cubicBezTo>
                    <a:pt x="0" y="430"/>
                    <a:pt x="0" y="430"/>
                    <a:pt x="0" y="430"/>
                  </a:cubicBezTo>
                  <a:cubicBezTo>
                    <a:pt x="8" y="430"/>
                    <a:pt x="8" y="430"/>
                    <a:pt x="8" y="430"/>
                  </a:cubicBezTo>
                  <a:cubicBezTo>
                    <a:pt x="7" y="429"/>
                    <a:pt x="7" y="429"/>
                    <a:pt x="7" y="429"/>
                  </a:cubicBezTo>
                  <a:cubicBezTo>
                    <a:pt x="0" y="418"/>
                    <a:pt x="0" y="418"/>
                    <a:pt x="0" y="418"/>
                  </a:cubicBezTo>
                  <a:moveTo>
                    <a:pt x="97" y="73"/>
                  </a:moveTo>
                  <a:cubicBezTo>
                    <a:pt x="55" y="242"/>
                    <a:pt x="55" y="242"/>
                    <a:pt x="55" y="242"/>
                  </a:cubicBezTo>
                  <a:cubicBezTo>
                    <a:pt x="55" y="242"/>
                    <a:pt x="55" y="242"/>
                    <a:pt x="55" y="242"/>
                  </a:cubicBezTo>
                  <a:cubicBezTo>
                    <a:pt x="69" y="186"/>
                    <a:pt x="84" y="126"/>
                    <a:pt x="97" y="73"/>
                  </a:cubicBezTo>
                  <a:cubicBezTo>
                    <a:pt x="97" y="73"/>
                    <a:pt x="97" y="73"/>
                    <a:pt x="97" y="73"/>
                  </a:cubicBezTo>
                  <a:moveTo>
                    <a:pt x="273" y="0"/>
                  </a:moveTo>
                  <a:cubicBezTo>
                    <a:pt x="234" y="77"/>
                    <a:pt x="234" y="77"/>
                    <a:pt x="234" y="77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8" y="430"/>
                    <a:pt x="8" y="430"/>
                    <a:pt x="8" y="430"/>
                  </a:cubicBezTo>
                  <a:cubicBezTo>
                    <a:pt x="451" y="430"/>
                    <a:pt x="451" y="430"/>
                    <a:pt x="451" y="430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1" y="328"/>
                    <a:pt x="451" y="327"/>
                    <a:pt x="451" y="327"/>
                  </a:cubicBezTo>
                  <a:cubicBezTo>
                    <a:pt x="451" y="327"/>
                    <a:pt x="451" y="327"/>
                    <a:pt x="451" y="327"/>
                  </a:cubicBezTo>
                  <a:cubicBezTo>
                    <a:pt x="451" y="327"/>
                    <a:pt x="451" y="327"/>
                    <a:pt x="451" y="327"/>
                  </a:cubicBezTo>
                  <a:cubicBezTo>
                    <a:pt x="451" y="326"/>
                    <a:pt x="451" y="326"/>
                    <a:pt x="451" y="326"/>
                  </a:cubicBezTo>
                  <a:cubicBezTo>
                    <a:pt x="451" y="326"/>
                    <a:pt x="451" y="326"/>
                    <a:pt x="451" y="326"/>
                  </a:cubicBezTo>
                  <a:cubicBezTo>
                    <a:pt x="451" y="326"/>
                    <a:pt x="451" y="325"/>
                    <a:pt x="451" y="325"/>
                  </a:cubicBezTo>
                  <a:cubicBezTo>
                    <a:pt x="451" y="325"/>
                    <a:pt x="451" y="325"/>
                    <a:pt x="451" y="325"/>
                  </a:cubicBezTo>
                  <a:cubicBezTo>
                    <a:pt x="451" y="325"/>
                    <a:pt x="451" y="325"/>
                    <a:pt x="451" y="324"/>
                  </a:cubicBezTo>
                  <a:cubicBezTo>
                    <a:pt x="451" y="324"/>
                    <a:pt x="451" y="324"/>
                    <a:pt x="451" y="324"/>
                  </a:cubicBezTo>
                  <a:cubicBezTo>
                    <a:pt x="451" y="324"/>
                    <a:pt x="451" y="324"/>
                    <a:pt x="451" y="324"/>
                  </a:cubicBezTo>
                  <a:cubicBezTo>
                    <a:pt x="451" y="324"/>
                    <a:pt x="451" y="324"/>
                    <a:pt x="451" y="323"/>
                  </a:cubicBezTo>
                  <a:cubicBezTo>
                    <a:pt x="451" y="323"/>
                    <a:pt x="451" y="323"/>
                    <a:pt x="451" y="323"/>
                  </a:cubicBezTo>
                  <a:cubicBezTo>
                    <a:pt x="451" y="323"/>
                    <a:pt x="451" y="323"/>
                    <a:pt x="451" y="323"/>
                  </a:cubicBezTo>
                  <a:cubicBezTo>
                    <a:pt x="451" y="322"/>
                    <a:pt x="451" y="322"/>
                    <a:pt x="451" y="322"/>
                  </a:cubicBezTo>
                  <a:cubicBezTo>
                    <a:pt x="451" y="322"/>
                    <a:pt x="451" y="322"/>
                    <a:pt x="451" y="322"/>
                  </a:cubicBezTo>
                  <a:cubicBezTo>
                    <a:pt x="451" y="322"/>
                    <a:pt x="451" y="321"/>
                    <a:pt x="451" y="321"/>
                  </a:cubicBezTo>
                  <a:cubicBezTo>
                    <a:pt x="451" y="321"/>
                    <a:pt x="451" y="321"/>
                    <a:pt x="451" y="321"/>
                  </a:cubicBezTo>
                  <a:cubicBezTo>
                    <a:pt x="451" y="321"/>
                    <a:pt x="451" y="321"/>
                    <a:pt x="451" y="320"/>
                  </a:cubicBezTo>
                  <a:cubicBezTo>
                    <a:pt x="451" y="320"/>
                    <a:pt x="451" y="320"/>
                    <a:pt x="451" y="320"/>
                  </a:cubicBezTo>
                  <a:cubicBezTo>
                    <a:pt x="451" y="320"/>
                    <a:pt x="451" y="320"/>
                    <a:pt x="451" y="320"/>
                  </a:cubicBezTo>
                  <a:cubicBezTo>
                    <a:pt x="451" y="320"/>
                    <a:pt x="451" y="320"/>
                    <a:pt x="451" y="320"/>
                  </a:cubicBezTo>
                  <a:cubicBezTo>
                    <a:pt x="451" y="319"/>
                    <a:pt x="451" y="319"/>
                    <a:pt x="451" y="318"/>
                  </a:cubicBezTo>
                  <a:cubicBezTo>
                    <a:pt x="451" y="318"/>
                    <a:pt x="451" y="318"/>
                    <a:pt x="451" y="318"/>
                  </a:cubicBezTo>
                  <a:cubicBezTo>
                    <a:pt x="451" y="318"/>
                    <a:pt x="451" y="317"/>
                    <a:pt x="451" y="317"/>
                  </a:cubicBezTo>
                  <a:cubicBezTo>
                    <a:pt x="451" y="317"/>
                    <a:pt x="451" y="317"/>
                    <a:pt x="451" y="317"/>
                  </a:cubicBezTo>
                  <a:cubicBezTo>
                    <a:pt x="447" y="185"/>
                    <a:pt x="377" y="69"/>
                    <a:pt x="273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9"/>
            <p:cNvSpPr>
              <a:spLocks noEditPoints="1"/>
            </p:cNvSpPr>
            <p:nvPr/>
          </p:nvSpPr>
          <p:spPr bwMode="auto">
            <a:xfrm>
              <a:off x="4659" y="2567"/>
              <a:ext cx="139" cy="618"/>
            </a:xfrm>
            <a:custGeom>
              <a:avLst/>
              <a:gdLst>
                <a:gd name="T0" fmla="*/ 0 w 89"/>
                <a:gd name="T1" fmla="*/ 395 h 395"/>
                <a:gd name="T2" fmla="*/ 0 w 89"/>
                <a:gd name="T3" fmla="*/ 395 h 395"/>
                <a:gd name="T4" fmla="*/ 0 w 89"/>
                <a:gd name="T5" fmla="*/ 395 h 395"/>
                <a:gd name="T6" fmla="*/ 0 w 89"/>
                <a:gd name="T7" fmla="*/ 395 h 395"/>
                <a:gd name="T8" fmla="*/ 0 w 89"/>
                <a:gd name="T9" fmla="*/ 395 h 395"/>
                <a:gd name="T10" fmla="*/ 49 w 89"/>
                <a:gd name="T11" fmla="*/ 0 h 395"/>
                <a:gd name="T12" fmla="*/ 17 w 89"/>
                <a:gd name="T13" fmla="*/ 35 h 395"/>
                <a:gd name="T14" fmla="*/ 47 w 89"/>
                <a:gd name="T15" fmla="*/ 207 h 395"/>
                <a:gd name="T16" fmla="*/ 89 w 89"/>
                <a:gd name="T17" fmla="*/ 38 h 395"/>
                <a:gd name="T18" fmla="*/ 49 w 89"/>
                <a:gd name="T1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395">
                  <a:moveTo>
                    <a:pt x="0" y="395"/>
                  </a:moveTo>
                  <a:cubicBezTo>
                    <a:pt x="0" y="395"/>
                    <a:pt x="0" y="395"/>
                    <a:pt x="0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5"/>
                    <a:pt x="0" y="395"/>
                    <a:pt x="0" y="395"/>
                  </a:cubicBezTo>
                  <a:moveTo>
                    <a:pt x="49" y="0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0"/>
            <p:cNvSpPr>
              <a:spLocks noEditPoints="1"/>
            </p:cNvSpPr>
            <p:nvPr/>
          </p:nvSpPr>
          <p:spPr bwMode="auto">
            <a:xfrm>
              <a:off x="4646" y="2486"/>
              <a:ext cx="89" cy="699"/>
            </a:xfrm>
            <a:custGeom>
              <a:avLst/>
              <a:gdLst>
                <a:gd name="T0" fmla="*/ 7 w 57"/>
                <a:gd name="T1" fmla="*/ 446 h 447"/>
                <a:gd name="T2" fmla="*/ 8 w 57"/>
                <a:gd name="T3" fmla="*/ 447 h 447"/>
                <a:gd name="T4" fmla="*/ 8 w 57"/>
                <a:gd name="T5" fmla="*/ 447 h 447"/>
                <a:gd name="T6" fmla="*/ 7 w 57"/>
                <a:gd name="T7" fmla="*/ 446 h 447"/>
                <a:gd name="T8" fmla="*/ 0 w 57"/>
                <a:gd name="T9" fmla="*/ 0 h 447"/>
                <a:gd name="T10" fmla="*/ 0 w 57"/>
                <a:gd name="T11" fmla="*/ 416 h 447"/>
                <a:gd name="T12" fmla="*/ 8 w 57"/>
                <a:gd name="T13" fmla="*/ 447 h 447"/>
                <a:gd name="T14" fmla="*/ 8 w 57"/>
                <a:gd name="T15" fmla="*/ 447 h 447"/>
                <a:gd name="T16" fmla="*/ 55 w 57"/>
                <a:gd name="T17" fmla="*/ 259 h 447"/>
                <a:gd name="T18" fmla="*/ 55 w 57"/>
                <a:gd name="T19" fmla="*/ 259 h 447"/>
                <a:gd name="T20" fmla="*/ 25 w 57"/>
                <a:gd name="T21" fmla="*/ 87 h 447"/>
                <a:gd name="T22" fmla="*/ 57 w 57"/>
                <a:gd name="T23" fmla="*/ 52 h 447"/>
                <a:gd name="T24" fmla="*/ 0 w 57"/>
                <a:gd name="T25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447">
                  <a:moveTo>
                    <a:pt x="7" y="446"/>
                  </a:moveTo>
                  <a:cubicBezTo>
                    <a:pt x="8" y="447"/>
                    <a:pt x="8" y="447"/>
                    <a:pt x="8" y="447"/>
                  </a:cubicBezTo>
                  <a:cubicBezTo>
                    <a:pt x="8" y="447"/>
                    <a:pt x="8" y="447"/>
                    <a:pt x="8" y="447"/>
                  </a:cubicBezTo>
                  <a:cubicBezTo>
                    <a:pt x="7" y="446"/>
                    <a:pt x="7" y="446"/>
                    <a:pt x="7" y="446"/>
                  </a:cubicBezTo>
                  <a:moveTo>
                    <a:pt x="0" y="0"/>
                  </a:moveTo>
                  <a:cubicBezTo>
                    <a:pt x="0" y="416"/>
                    <a:pt x="0" y="416"/>
                    <a:pt x="0" y="416"/>
                  </a:cubicBezTo>
                  <a:cubicBezTo>
                    <a:pt x="5" y="435"/>
                    <a:pt x="7" y="446"/>
                    <a:pt x="8" y="447"/>
                  </a:cubicBezTo>
                  <a:cubicBezTo>
                    <a:pt x="8" y="447"/>
                    <a:pt x="8" y="447"/>
                    <a:pt x="8" y="447"/>
                  </a:cubicBezTo>
                  <a:cubicBezTo>
                    <a:pt x="9" y="441"/>
                    <a:pt x="30" y="357"/>
                    <a:pt x="55" y="259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46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1"/>
            <p:cNvSpPr/>
            <p:nvPr/>
          </p:nvSpPr>
          <p:spPr bwMode="auto">
            <a:xfrm>
              <a:off x="4646" y="2322"/>
              <a:ext cx="136" cy="153"/>
            </a:xfrm>
            <a:custGeom>
              <a:avLst/>
              <a:gdLst>
                <a:gd name="T0" fmla="*/ 87 w 87"/>
                <a:gd name="T1" fmla="*/ 0 h 98"/>
                <a:gd name="T2" fmla="*/ 0 w 87"/>
                <a:gd name="T3" fmla="*/ 21 h 98"/>
                <a:gd name="T4" fmla="*/ 0 w 87"/>
                <a:gd name="T5" fmla="*/ 98 h 98"/>
                <a:gd name="T6" fmla="*/ 87 w 87"/>
                <a:gd name="T7" fmla="*/ 52 h 98"/>
                <a:gd name="T8" fmla="*/ 87 w 87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8">
                  <a:moveTo>
                    <a:pt x="87" y="0"/>
                  </a:moveTo>
                  <a:cubicBezTo>
                    <a:pt x="55" y="12"/>
                    <a:pt x="23" y="21"/>
                    <a:pt x="0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EAC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2"/>
            <p:cNvSpPr/>
            <p:nvPr/>
          </p:nvSpPr>
          <p:spPr bwMode="auto">
            <a:xfrm>
              <a:off x="4659" y="2439"/>
              <a:ext cx="414" cy="746"/>
            </a:xfrm>
            <a:custGeom>
              <a:avLst/>
              <a:gdLst>
                <a:gd name="T0" fmla="*/ 170 w 265"/>
                <a:gd name="T1" fmla="*/ 0 h 477"/>
                <a:gd name="T2" fmla="*/ 96 w 265"/>
                <a:gd name="T3" fmla="*/ 127 h 477"/>
                <a:gd name="T4" fmla="*/ 89 w 265"/>
                <a:gd name="T5" fmla="*/ 120 h 477"/>
                <a:gd name="T6" fmla="*/ 47 w 265"/>
                <a:gd name="T7" fmla="*/ 289 h 477"/>
                <a:gd name="T8" fmla="*/ 0 w 265"/>
                <a:gd name="T9" fmla="*/ 477 h 477"/>
                <a:gd name="T10" fmla="*/ 0 w 265"/>
                <a:gd name="T11" fmla="*/ 477 h 477"/>
                <a:gd name="T12" fmla="*/ 0 w 265"/>
                <a:gd name="T13" fmla="*/ 477 h 477"/>
                <a:gd name="T14" fmla="*/ 191 w 265"/>
                <a:gd name="T15" fmla="*/ 178 h 477"/>
                <a:gd name="T16" fmla="*/ 133 w 265"/>
                <a:gd name="T17" fmla="*/ 150 h 477"/>
                <a:gd name="T18" fmla="*/ 226 w 265"/>
                <a:gd name="T19" fmla="*/ 124 h 477"/>
                <a:gd name="T20" fmla="*/ 265 w 265"/>
                <a:gd name="T21" fmla="*/ 47 h 477"/>
                <a:gd name="T22" fmla="*/ 265 w 265"/>
                <a:gd name="T23" fmla="*/ 47 h 477"/>
                <a:gd name="T24" fmla="*/ 265 w 265"/>
                <a:gd name="T25" fmla="*/ 47 h 477"/>
                <a:gd name="T26" fmla="*/ 265 w 265"/>
                <a:gd name="T27" fmla="*/ 47 h 477"/>
                <a:gd name="T28" fmla="*/ 170 w 265"/>
                <a:gd name="T29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477">
                  <a:moveTo>
                    <a:pt x="170" y="0"/>
                  </a:moveTo>
                  <a:cubicBezTo>
                    <a:pt x="96" y="127"/>
                    <a:pt x="96" y="127"/>
                    <a:pt x="96" y="127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76" y="173"/>
                    <a:pt x="61" y="233"/>
                    <a:pt x="47" y="289"/>
                  </a:cubicBezTo>
                  <a:cubicBezTo>
                    <a:pt x="22" y="387"/>
                    <a:pt x="1" y="471"/>
                    <a:pt x="0" y="477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133" y="150"/>
                    <a:pt x="133" y="150"/>
                    <a:pt x="133" y="150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7"/>
                    <a:pt x="226" y="17"/>
                    <a:pt x="170" y="0"/>
                  </a:cubicBezTo>
                </a:path>
              </a:pathLst>
            </a:custGeom>
            <a:solidFill>
              <a:srgbClr val="DE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3"/>
            <p:cNvSpPr/>
            <p:nvPr/>
          </p:nvSpPr>
          <p:spPr bwMode="auto">
            <a:xfrm>
              <a:off x="4646" y="3136"/>
              <a:ext cx="13" cy="49"/>
            </a:xfrm>
            <a:custGeom>
              <a:avLst/>
              <a:gdLst>
                <a:gd name="T0" fmla="*/ 0 w 8"/>
                <a:gd name="T1" fmla="*/ 0 h 31"/>
                <a:gd name="T2" fmla="*/ 0 w 8"/>
                <a:gd name="T3" fmla="*/ 19 h 31"/>
                <a:gd name="T4" fmla="*/ 7 w 8"/>
                <a:gd name="T5" fmla="*/ 30 h 31"/>
                <a:gd name="T6" fmla="*/ 8 w 8"/>
                <a:gd name="T7" fmla="*/ 31 h 31"/>
                <a:gd name="T8" fmla="*/ 8 w 8"/>
                <a:gd name="T9" fmla="*/ 31 h 31"/>
                <a:gd name="T10" fmla="*/ 8 w 8"/>
                <a:gd name="T11" fmla="*/ 31 h 31"/>
                <a:gd name="T12" fmla="*/ 0 w 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0"/>
                    <a:pt x="5" y="19"/>
                    <a:pt x="0" y="0"/>
                  </a:cubicBezTo>
                </a:path>
              </a:pathLst>
            </a:custGeom>
            <a:solidFill>
              <a:srgbClr val="DE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4"/>
            <p:cNvSpPr/>
            <p:nvPr/>
          </p:nvSpPr>
          <p:spPr bwMode="auto">
            <a:xfrm>
              <a:off x="4646" y="2401"/>
              <a:ext cx="281" cy="236"/>
            </a:xfrm>
            <a:custGeom>
              <a:avLst/>
              <a:gdLst>
                <a:gd name="T0" fmla="*/ 90 w 180"/>
                <a:gd name="T1" fmla="*/ 0 h 151"/>
                <a:gd name="T2" fmla="*/ 87 w 180"/>
                <a:gd name="T3" fmla="*/ 1 h 151"/>
                <a:gd name="T4" fmla="*/ 0 w 180"/>
                <a:gd name="T5" fmla="*/ 47 h 151"/>
                <a:gd name="T6" fmla="*/ 0 w 180"/>
                <a:gd name="T7" fmla="*/ 54 h 151"/>
                <a:gd name="T8" fmla="*/ 57 w 180"/>
                <a:gd name="T9" fmla="*/ 106 h 151"/>
                <a:gd name="T10" fmla="*/ 97 w 180"/>
                <a:gd name="T11" fmla="*/ 144 h 151"/>
                <a:gd name="T12" fmla="*/ 97 w 180"/>
                <a:gd name="T13" fmla="*/ 144 h 151"/>
                <a:gd name="T14" fmla="*/ 104 w 180"/>
                <a:gd name="T15" fmla="*/ 151 h 151"/>
                <a:gd name="T16" fmla="*/ 178 w 180"/>
                <a:gd name="T17" fmla="*/ 24 h 151"/>
                <a:gd name="T18" fmla="*/ 178 w 180"/>
                <a:gd name="T19" fmla="*/ 24 h 151"/>
                <a:gd name="T20" fmla="*/ 180 w 180"/>
                <a:gd name="T21" fmla="*/ 20 h 151"/>
                <a:gd name="T22" fmla="*/ 90 w 180"/>
                <a:gd name="T2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151">
                  <a:moveTo>
                    <a:pt x="90" y="0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104" y="151"/>
                    <a:pt x="104" y="151"/>
                    <a:pt x="104" y="151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5"/>
            <p:cNvSpPr/>
            <p:nvPr/>
          </p:nvSpPr>
          <p:spPr bwMode="auto">
            <a:xfrm>
              <a:off x="4646" y="1343"/>
              <a:ext cx="444" cy="1012"/>
            </a:xfrm>
            <a:custGeom>
              <a:avLst/>
              <a:gdLst>
                <a:gd name="T0" fmla="*/ 170 w 284"/>
                <a:gd name="T1" fmla="*/ 0 h 647"/>
                <a:gd name="T2" fmla="*/ 0 w 284"/>
                <a:gd name="T3" fmla="*/ 106 h 647"/>
                <a:gd name="T4" fmla="*/ 0 w 284"/>
                <a:gd name="T5" fmla="*/ 647 h 647"/>
                <a:gd name="T6" fmla="*/ 87 w 284"/>
                <a:gd name="T7" fmla="*/ 626 h 647"/>
                <a:gd name="T8" fmla="*/ 87 w 284"/>
                <a:gd name="T9" fmla="*/ 626 h 647"/>
                <a:gd name="T10" fmla="*/ 87 w 284"/>
                <a:gd name="T11" fmla="*/ 626 h 647"/>
                <a:gd name="T12" fmla="*/ 206 w 284"/>
                <a:gd name="T13" fmla="*/ 562 h 647"/>
                <a:gd name="T14" fmla="*/ 206 w 284"/>
                <a:gd name="T15" fmla="*/ 562 h 647"/>
                <a:gd name="T16" fmla="*/ 206 w 284"/>
                <a:gd name="T17" fmla="*/ 562 h 647"/>
                <a:gd name="T18" fmla="*/ 206 w 284"/>
                <a:gd name="T19" fmla="*/ 562 h 647"/>
                <a:gd name="T20" fmla="*/ 206 w 284"/>
                <a:gd name="T21" fmla="*/ 562 h 647"/>
                <a:gd name="T22" fmla="*/ 206 w 284"/>
                <a:gd name="T23" fmla="*/ 561 h 647"/>
                <a:gd name="T24" fmla="*/ 206 w 284"/>
                <a:gd name="T25" fmla="*/ 561 h 647"/>
                <a:gd name="T26" fmla="*/ 206 w 284"/>
                <a:gd name="T27" fmla="*/ 561 h 647"/>
                <a:gd name="T28" fmla="*/ 206 w 284"/>
                <a:gd name="T29" fmla="*/ 561 h 647"/>
                <a:gd name="T30" fmla="*/ 206 w 284"/>
                <a:gd name="T31" fmla="*/ 561 h 647"/>
                <a:gd name="T32" fmla="*/ 207 w 284"/>
                <a:gd name="T33" fmla="*/ 561 h 647"/>
                <a:gd name="T34" fmla="*/ 207 w 284"/>
                <a:gd name="T35" fmla="*/ 561 h 647"/>
                <a:gd name="T36" fmla="*/ 207 w 284"/>
                <a:gd name="T37" fmla="*/ 561 h 647"/>
                <a:gd name="T38" fmla="*/ 207 w 284"/>
                <a:gd name="T39" fmla="*/ 561 h 647"/>
                <a:gd name="T40" fmla="*/ 207 w 284"/>
                <a:gd name="T41" fmla="*/ 560 h 647"/>
                <a:gd name="T42" fmla="*/ 207 w 284"/>
                <a:gd name="T43" fmla="*/ 560 h 647"/>
                <a:gd name="T44" fmla="*/ 207 w 284"/>
                <a:gd name="T45" fmla="*/ 560 h 647"/>
                <a:gd name="T46" fmla="*/ 207 w 284"/>
                <a:gd name="T47" fmla="*/ 560 h 647"/>
                <a:gd name="T48" fmla="*/ 207 w 284"/>
                <a:gd name="T49" fmla="*/ 560 h 647"/>
                <a:gd name="T50" fmla="*/ 207 w 284"/>
                <a:gd name="T51" fmla="*/ 560 h 647"/>
                <a:gd name="T52" fmla="*/ 208 w 284"/>
                <a:gd name="T53" fmla="*/ 560 h 647"/>
                <a:gd name="T54" fmla="*/ 208 w 284"/>
                <a:gd name="T55" fmla="*/ 560 h 647"/>
                <a:gd name="T56" fmla="*/ 222 w 284"/>
                <a:gd name="T57" fmla="*/ 538 h 647"/>
                <a:gd name="T58" fmla="*/ 222 w 284"/>
                <a:gd name="T59" fmla="*/ 538 h 647"/>
                <a:gd name="T60" fmla="*/ 222 w 284"/>
                <a:gd name="T61" fmla="*/ 538 h 647"/>
                <a:gd name="T62" fmla="*/ 223 w 284"/>
                <a:gd name="T63" fmla="*/ 538 h 647"/>
                <a:gd name="T64" fmla="*/ 223 w 284"/>
                <a:gd name="T65" fmla="*/ 538 h 647"/>
                <a:gd name="T66" fmla="*/ 223 w 284"/>
                <a:gd name="T67" fmla="*/ 538 h 647"/>
                <a:gd name="T68" fmla="*/ 223 w 284"/>
                <a:gd name="T69" fmla="*/ 537 h 647"/>
                <a:gd name="T70" fmla="*/ 223 w 284"/>
                <a:gd name="T71" fmla="*/ 537 h 647"/>
                <a:gd name="T72" fmla="*/ 223 w 284"/>
                <a:gd name="T73" fmla="*/ 537 h 647"/>
                <a:gd name="T74" fmla="*/ 223 w 284"/>
                <a:gd name="T75" fmla="*/ 537 h 647"/>
                <a:gd name="T76" fmla="*/ 223 w 284"/>
                <a:gd name="T77" fmla="*/ 537 h 647"/>
                <a:gd name="T78" fmla="*/ 223 w 284"/>
                <a:gd name="T79" fmla="*/ 536 h 647"/>
                <a:gd name="T80" fmla="*/ 223 w 284"/>
                <a:gd name="T81" fmla="*/ 536 h 647"/>
                <a:gd name="T82" fmla="*/ 223 w 284"/>
                <a:gd name="T83" fmla="*/ 536 h 647"/>
                <a:gd name="T84" fmla="*/ 223 w 284"/>
                <a:gd name="T85" fmla="*/ 536 h 647"/>
                <a:gd name="T86" fmla="*/ 224 w 284"/>
                <a:gd name="T87" fmla="*/ 536 h 647"/>
                <a:gd name="T88" fmla="*/ 224 w 284"/>
                <a:gd name="T89" fmla="*/ 536 h 647"/>
                <a:gd name="T90" fmla="*/ 273 w 284"/>
                <a:gd name="T91" fmla="*/ 360 h 647"/>
                <a:gd name="T92" fmla="*/ 273 w 284"/>
                <a:gd name="T93" fmla="*/ 360 h 647"/>
                <a:gd name="T94" fmla="*/ 273 w 284"/>
                <a:gd name="T95" fmla="*/ 360 h 647"/>
                <a:gd name="T96" fmla="*/ 252 w 284"/>
                <a:gd name="T97" fmla="*/ 363 h 647"/>
                <a:gd name="T98" fmla="*/ 244 w 284"/>
                <a:gd name="T99" fmla="*/ 362 h 647"/>
                <a:gd name="T100" fmla="*/ 164 w 284"/>
                <a:gd name="T101" fmla="*/ 235 h 647"/>
                <a:gd name="T102" fmla="*/ 267 w 284"/>
                <a:gd name="T103" fmla="*/ 128 h 647"/>
                <a:gd name="T104" fmla="*/ 276 w 284"/>
                <a:gd name="T105" fmla="*/ 128 h 647"/>
                <a:gd name="T106" fmla="*/ 284 w 284"/>
                <a:gd name="T107" fmla="*/ 130 h 647"/>
                <a:gd name="T108" fmla="*/ 282 w 284"/>
                <a:gd name="T109" fmla="*/ 112 h 647"/>
                <a:gd name="T110" fmla="*/ 282 w 284"/>
                <a:gd name="T111" fmla="*/ 112 h 647"/>
                <a:gd name="T112" fmla="*/ 282 w 284"/>
                <a:gd name="T113" fmla="*/ 112 h 647"/>
                <a:gd name="T114" fmla="*/ 170 w 284"/>
                <a:gd name="T115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4" h="647">
                  <a:moveTo>
                    <a:pt x="170" y="0"/>
                  </a:moveTo>
                  <a:cubicBezTo>
                    <a:pt x="149" y="25"/>
                    <a:pt x="101" y="65"/>
                    <a:pt x="0" y="106"/>
                  </a:cubicBezTo>
                  <a:cubicBezTo>
                    <a:pt x="0" y="647"/>
                    <a:pt x="0" y="647"/>
                    <a:pt x="0" y="647"/>
                  </a:cubicBezTo>
                  <a:cubicBezTo>
                    <a:pt x="23" y="647"/>
                    <a:pt x="55" y="638"/>
                    <a:pt x="87" y="626"/>
                  </a:cubicBezTo>
                  <a:cubicBezTo>
                    <a:pt x="87" y="626"/>
                    <a:pt x="87" y="626"/>
                    <a:pt x="87" y="626"/>
                  </a:cubicBezTo>
                  <a:cubicBezTo>
                    <a:pt x="87" y="626"/>
                    <a:pt x="87" y="626"/>
                    <a:pt x="87" y="626"/>
                  </a:cubicBezTo>
                  <a:cubicBezTo>
                    <a:pt x="136" y="607"/>
                    <a:pt x="184" y="581"/>
                    <a:pt x="206" y="562"/>
                  </a:cubicBezTo>
                  <a:cubicBezTo>
                    <a:pt x="206" y="562"/>
                    <a:pt x="206" y="562"/>
                    <a:pt x="206" y="562"/>
                  </a:cubicBezTo>
                  <a:cubicBezTo>
                    <a:pt x="206" y="562"/>
                    <a:pt x="206" y="562"/>
                    <a:pt x="206" y="562"/>
                  </a:cubicBezTo>
                  <a:cubicBezTo>
                    <a:pt x="206" y="562"/>
                    <a:pt x="206" y="562"/>
                    <a:pt x="206" y="562"/>
                  </a:cubicBezTo>
                  <a:cubicBezTo>
                    <a:pt x="206" y="562"/>
                    <a:pt x="206" y="562"/>
                    <a:pt x="206" y="562"/>
                  </a:cubicBezTo>
                  <a:cubicBezTo>
                    <a:pt x="206" y="562"/>
                    <a:pt x="206" y="561"/>
                    <a:pt x="206" y="561"/>
                  </a:cubicBezTo>
                  <a:cubicBezTo>
                    <a:pt x="206" y="561"/>
                    <a:pt x="206" y="561"/>
                    <a:pt x="206" y="561"/>
                  </a:cubicBezTo>
                  <a:cubicBezTo>
                    <a:pt x="206" y="561"/>
                    <a:pt x="206" y="561"/>
                    <a:pt x="206" y="561"/>
                  </a:cubicBezTo>
                  <a:cubicBezTo>
                    <a:pt x="206" y="561"/>
                    <a:pt x="206" y="561"/>
                    <a:pt x="206" y="561"/>
                  </a:cubicBezTo>
                  <a:cubicBezTo>
                    <a:pt x="206" y="561"/>
                    <a:pt x="206" y="561"/>
                    <a:pt x="206" y="561"/>
                  </a:cubicBezTo>
                  <a:cubicBezTo>
                    <a:pt x="206" y="561"/>
                    <a:pt x="206" y="561"/>
                    <a:pt x="207" y="561"/>
                  </a:cubicBezTo>
                  <a:cubicBezTo>
                    <a:pt x="207" y="561"/>
                    <a:pt x="207" y="561"/>
                    <a:pt x="207" y="561"/>
                  </a:cubicBezTo>
                  <a:cubicBezTo>
                    <a:pt x="207" y="561"/>
                    <a:pt x="207" y="561"/>
                    <a:pt x="207" y="561"/>
                  </a:cubicBezTo>
                  <a:cubicBezTo>
                    <a:pt x="207" y="561"/>
                    <a:pt x="207" y="561"/>
                    <a:pt x="207" y="561"/>
                  </a:cubicBezTo>
                  <a:cubicBezTo>
                    <a:pt x="207" y="561"/>
                    <a:pt x="207" y="560"/>
                    <a:pt x="207" y="560"/>
                  </a:cubicBezTo>
                  <a:cubicBezTo>
                    <a:pt x="207" y="560"/>
                    <a:pt x="207" y="560"/>
                    <a:pt x="207" y="560"/>
                  </a:cubicBezTo>
                  <a:cubicBezTo>
                    <a:pt x="207" y="560"/>
                    <a:pt x="207" y="560"/>
                    <a:pt x="207" y="560"/>
                  </a:cubicBezTo>
                  <a:cubicBezTo>
                    <a:pt x="207" y="560"/>
                    <a:pt x="207" y="560"/>
                    <a:pt x="207" y="560"/>
                  </a:cubicBezTo>
                  <a:cubicBezTo>
                    <a:pt x="207" y="560"/>
                    <a:pt x="207" y="560"/>
                    <a:pt x="207" y="560"/>
                  </a:cubicBezTo>
                  <a:cubicBezTo>
                    <a:pt x="207" y="560"/>
                    <a:pt x="207" y="560"/>
                    <a:pt x="207" y="560"/>
                  </a:cubicBezTo>
                  <a:cubicBezTo>
                    <a:pt x="208" y="560"/>
                    <a:pt x="208" y="560"/>
                    <a:pt x="208" y="560"/>
                  </a:cubicBezTo>
                  <a:cubicBezTo>
                    <a:pt x="208" y="560"/>
                    <a:pt x="208" y="560"/>
                    <a:pt x="208" y="560"/>
                  </a:cubicBezTo>
                  <a:cubicBezTo>
                    <a:pt x="213" y="554"/>
                    <a:pt x="218" y="547"/>
                    <a:pt x="222" y="538"/>
                  </a:cubicBezTo>
                  <a:cubicBezTo>
                    <a:pt x="222" y="538"/>
                    <a:pt x="222" y="538"/>
                    <a:pt x="222" y="538"/>
                  </a:cubicBezTo>
                  <a:cubicBezTo>
                    <a:pt x="222" y="538"/>
                    <a:pt x="222" y="538"/>
                    <a:pt x="222" y="538"/>
                  </a:cubicBezTo>
                  <a:cubicBezTo>
                    <a:pt x="222" y="538"/>
                    <a:pt x="222" y="538"/>
                    <a:pt x="223" y="538"/>
                  </a:cubicBezTo>
                  <a:cubicBezTo>
                    <a:pt x="223" y="538"/>
                    <a:pt x="223" y="538"/>
                    <a:pt x="223" y="538"/>
                  </a:cubicBezTo>
                  <a:cubicBezTo>
                    <a:pt x="223" y="538"/>
                    <a:pt x="223" y="538"/>
                    <a:pt x="223" y="538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7"/>
                    <a:pt x="223" y="537"/>
                    <a:pt x="223" y="536"/>
                  </a:cubicBezTo>
                  <a:cubicBezTo>
                    <a:pt x="223" y="536"/>
                    <a:pt x="223" y="536"/>
                    <a:pt x="223" y="536"/>
                  </a:cubicBezTo>
                  <a:cubicBezTo>
                    <a:pt x="223" y="536"/>
                    <a:pt x="223" y="536"/>
                    <a:pt x="223" y="536"/>
                  </a:cubicBezTo>
                  <a:cubicBezTo>
                    <a:pt x="223" y="536"/>
                    <a:pt x="223" y="536"/>
                    <a:pt x="223" y="536"/>
                  </a:cubicBezTo>
                  <a:cubicBezTo>
                    <a:pt x="223" y="536"/>
                    <a:pt x="223" y="536"/>
                    <a:pt x="224" y="536"/>
                  </a:cubicBezTo>
                  <a:cubicBezTo>
                    <a:pt x="224" y="536"/>
                    <a:pt x="224" y="536"/>
                    <a:pt x="224" y="536"/>
                  </a:cubicBezTo>
                  <a:cubicBezTo>
                    <a:pt x="245" y="495"/>
                    <a:pt x="262" y="427"/>
                    <a:pt x="273" y="360"/>
                  </a:cubicBezTo>
                  <a:cubicBezTo>
                    <a:pt x="273" y="360"/>
                    <a:pt x="273" y="360"/>
                    <a:pt x="273" y="360"/>
                  </a:cubicBezTo>
                  <a:cubicBezTo>
                    <a:pt x="273" y="360"/>
                    <a:pt x="273" y="360"/>
                    <a:pt x="273" y="360"/>
                  </a:cubicBezTo>
                  <a:cubicBezTo>
                    <a:pt x="266" y="362"/>
                    <a:pt x="259" y="363"/>
                    <a:pt x="252" y="363"/>
                  </a:cubicBezTo>
                  <a:cubicBezTo>
                    <a:pt x="249" y="363"/>
                    <a:pt x="246" y="363"/>
                    <a:pt x="244" y="362"/>
                  </a:cubicBezTo>
                  <a:cubicBezTo>
                    <a:pt x="191" y="357"/>
                    <a:pt x="155" y="300"/>
                    <a:pt x="164" y="235"/>
                  </a:cubicBezTo>
                  <a:cubicBezTo>
                    <a:pt x="172" y="174"/>
                    <a:pt x="218" y="128"/>
                    <a:pt x="267" y="128"/>
                  </a:cubicBezTo>
                  <a:cubicBezTo>
                    <a:pt x="270" y="128"/>
                    <a:pt x="273" y="128"/>
                    <a:pt x="276" y="128"/>
                  </a:cubicBezTo>
                  <a:cubicBezTo>
                    <a:pt x="278" y="129"/>
                    <a:pt x="281" y="129"/>
                    <a:pt x="284" y="130"/>
                  </a:cubicBezTo>
                  <a:cubicBezTo>
                    <a:pt x="283" y="124"/>
                    <a:pt x="282" y="118"/>
                    <a:pt x="282" y="112"/>
                  </a:cubicBezTo>
                  <a:cubicBezTo>
                    <a:pt x="282" y="112"/>
                    <a:pt x="282" y="112"/>
                    <a:pt x="282" y="112"/>
                  </a:cubicBezTo>
                  <a:cubicBezTo>
                    <a:pt x="282" y="112"/>
                    <a:pt x="282" y="112"/>
                    <a:pt x="282" y="112"/>
                  </a:cubicBezTo>
                  <a:cubicBezTo>
                    <a:pt x="254" y="77"/>
                    <a:pt x="212" y="28"/>
                    <a:pt x="170" y="0"/>
                  </a:cubicBezTo>
                </a:path>
              </a:pathLst>
            </a:custGeom>
            <a:solidFill>
              <a:srgbClr val="EAC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6"/>
            <p:cNvSpPr/>
            <p:nvPr/>
          </p:nvSpPr>
          <p:spPr bwMode="auto">
            <a:xfrm>
              <a:off x="4888" y="1543"/>
              <a:ext cx="324" cy="368"/>
            </a:xfrm>
            <a:custGeom>
              <a:avLst/>
              <a:gdLst>
                <a:gd name="T0" fmla="*/ 112 w 207"/>
                <a:gd name="T1" fmla="*/ 0 h 235"/>
                <a:gd name="T2" fmla="*/ 9 w 207"/>
                <a:gd name="T3" fmla="*/ 107 h 235"/>
                <a:gd name="T4" fmla="*/ 89 w 207"/>
                <a:gd name="T5" fmla="*/ 234 h 235"/>
                <a:gd name="T6" fmla="*/ 97 w 207"/>
                <a:gd name="T7" fmla="*/ 235 h 235"/>
                <a:gd name="T8" fmla="*/ 118 w 207"/>
                <a:gd name="T9" fmla="*/ 232 h 235"/>
                <a:gd name="T10" fmla="*/ 145 w 207"/>
                <a:gd name="T11" fmla="*/ 220 h 235"/>
                <a:gd name="T12" fmla="*/ 145 w 207"/>
                <a:gd name="T13" fmla="*/ 220 h 235"/>
                <a:gd name="T14" fmla="*/ 146 w 207"/>
                <a:gd name="T15" fmla="*/ 219 h 235"/>
                <a:gd name="T16" fmla="*/ 146 w 207"/>
                <a:gd name="T17" fmla="*/ 219 h 235"/>
                <a:gd name="T18" fmla="*/ 146 w 207"/>
                <a:gd name="T19" fmla="*/ 219 h 235"/>
                <a:gd name="T20" fmla="*/ 146 w 207"/>
                <a:gd name="T21" fmla="*/ 219 h 235"/>
                <a:gd name="T22" fmla="*/ 146 w 207"/>
                <a:gd name="T23" fmla="*/ 219 h 235"/>
                <a:gd name="T24" fmla="*/ 200 w 207"/>
                <a:gd name="T25" fmla="*/ 129 h 235"/>
                <a:gd name="T26" fmla="*/ 200 w 207"/>
                <a:gd name="T27" fmla="*/ 129 h 235"/>
                <a:gd name="T28" fmla="*/ 200 w 207"/>
                <a:gd name="T29" fmla="*/ 128 h 235"/>
                <a:gd name="T30" fmla="*/ 200 w 207"/>
                <a:gd name="T31" fmla="*/ 128 h 235"/>
                <a:gd name="T32" fmla="*/ 200 w 207"/>
                <a:gd name="T33" fmla="*/ 128 h 235"/>
                <a:gd name="T34" fmla="*/ 200 w 207"/>
                <a:gd name="T35" fmla="*/ 128 h 235"/>
                <a:gd name="T36" fmla="*/ 200 w 207"/>
                <a:gd name="T37" fmla="*/ 128 h 235"/>
                <a:gd name="T38" fmla="*/ 200 w 207"/>
                <a:gd name="T39" fmla="*/ 127 h 235"/>
                <a:gd name="T40" fmla="*/ 200 w 207"/>
                <a:gd name="T41" fmla="*/ 127 h 235"/>
                <a:gd name="T42" fmla="*/ 200 w 207"/>
                <a:gd name="T43" fmla="*/ 127 h 235"/>
                <a:gd name="T44" fmla="*/ 200 w 207"/>
                <a:gd name="T45" fmla="*/ 127 h 235"/>
                <a:gd name="T46" fmla="*/ 200 w 207"/>
                <a:gd name="T47" fmla="*/ 127 h 235"/>
                <a:gd name="T48" fmla="*/ 200 w 207"/>
                <a:gd name="T49" fmla="*/ 127 h 235"/>
                <a:gd name="T50" fmla="*/ 157 w 207"/>
                <a:gd name="T51" fmla="*/ 14 h 235"/>
                <a:gd name="T52" fmla="*/ 157 w 207"/>
                <a:gd name="T53" fmla="*/ 25 h 235"/>
                <a:gd name="T54" fmla="*/ 143 w 207"/>
                <a:gd name="T55" fmla="*/ 6 h 235"/>
                <a:gd name="T56" fmla="*/ 143 w 207"/>
                <a:gd name="T57" fmla="*/ 6 h 235"/>
                <a:gd name="T58" fmla="*/ 144 w 207"/>
                <a:gd name="T59" fmla="*/ 7 h 235"/>
                <a:gd name="T60" fmla="*/ 129 w 207"/>
                <a:gd name="T61" fmla="*/ 2 h 235"/>
                <a:gd name="T62" fmla="*/ 129 w 207"/>
                <a:gd name="T63" fmla="*/ 2 h 235"/>
                <a:gd name="T64" fmla="*/ 121 w 207"/>
                <a:gd name="T65" fmla="*/ 0 h 235"/>
                <a:gd name="T66" fmla="*/ 112 w 207"/>
                <a:gd name="T6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" h="235">
                  <a:moveTo>
                    <a:pt x="112" y="0"/>
                  </a:moveTo>
                  <a:cubicBezTo>
                    <a:pt x="63" y="0"/>
                    <a:pt x="17" y="46"/>
                    <a:pt x="9" y="107"/>
                  </a:cubicBezTo>
                  <a:cubicBezTo>
                    <a:pt x="0" y="172"/>
                    <a:pt x="36" y="229"/>
                    <a:pt x="89" y="234"/>
                  </a:cubicBezTo>
                  <a:cubicBezTo>
                    <a:pt x="91" y="235"/>
                    <a:pt x="94" y="235"/>
                    <a:pt x="97" y="235"/>
                  </a:cubicBezTo>
                  <a:cubicBezTo>
                    <a:pt x="104" y="235"/>
                    <a:pt x="111" y="234"/>
                    <a:pt x="118" y="232"/>
                  </a:cubicBezTo>
                  <a:cubicBezTo>
                    <a:pt x="127" y="230"/>
                    <a:pt x="137" y="225"/>
                    <a:pt x="145" y="220"/>
                  </a:cubicBezTo>
                  <a:cubicBezTo>
                    <a:pt x="145" y="220"/>
                    <a:pt x="145" y="220"/>
                    <a:pt x="145" y="220"/>
                  </a:cubicBezTo>
                  <a:cubicBezTo>
                    <a:pt x="145" y="219"/>
                    <a:pt x="146" y="219"/>
                    <a:pt x="146" y="219"/>
                  </a:cubicBezTo>
                  <a:cubicBezTo>
                    <a:pt x="146" y="219"/>
                    <a:pt x="146" y="219"/>
                    <a:pt x="146" y="219"/>
                  </a:cubicBezTo>
                  <a:cubicBezTo>
                    <a:pt x="146" y="219"/>
                    <a:pt x="146" y="219"/>
                    <a:pt x="146" y="219"/>
                  </a:cubicBezTo>
                  <a:cubicBezTo>
                    <a:pt x="146" y="219"/>
                    <a:pt x="146" y="219"/>
                    <a:pt x="146" y="219"/>
                  </a:cubicBezTo>
                  <a:cubicBezTo>
                    <a:pt x="146" y="219"/>
                    <a:pt x="146" y="219"/>
                    <a:pt x="146" y="219"/>
                  </a:cubicBezTo>
                  <a:cubicBezTo>
                    <a:pt x="173" y="201"/>
                    <a:pt x="194" y="168"/>
                    <a:pt x="200" y="129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8"/>
                    <a:pt x="200" y="127"/>
                    <a:pt x="200" y="127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207" y="79"/>
                    <a:pt x="189" y="35"/>
                    <a:pt x="157" y="14"/>
                  </a:cubicBezTo>
                  <a:cubicBezTo>
                    <a:pt x="157" y="18"/>
                    <a:pt x="157" y="21"/>
                    <a:pt x="157" y="25"/>
                  </a:cubicBezTo>
                  <a:cubicBezTo>
                    <a:pt x="157" y="25"/>
                    <a:pt x="152" y="18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4" y="6"/>
                    <a:pt x="144" y="7"/>
                  </a:cubicBezTo>
                  <a:cubicBezTo>
                    <a:pt x="139" y="4"/>
                    <a:pt x="134" y="3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6" y="1"/>
                    <a:pt x="123" y="1"/>
                    <a:pt x="121" y="0"/>
                  </a:cubicBezTo>
                  <a:cubicBezTo>
                    <a:pt x="118" y="0"/>
                    <a:pt x="115" y="0"/>
                    <a:pt x="112" y="0"/>
                  </a:cubicBezTo>
                </a:path>
              </a:pathLst>
            </a:custGeom>
            <a:solidFill>
              <a:srgbClr val="EAC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7"/>
            <p:cNvSpPr/>
            <p:nvPr/>
          </p:nvSpPr>
          <p:spPr bwMode="auto">
            <a:xfrm>
              <a:off x="4646" y="1043"/>
              <a:ext cx="306" cy="466"/>
            </a:xfrm>
            <a:custGeom>
              <a:avLst/>
              <a:gdLst>
                <a:gd name="T0" fmla="*/ 0 w 196"/>
                <a:gd name="T1" fmla="*/ 0 h 298"/>
                <a:gd name="T2" fmla="*/ 0 w 196"/>
                <a:gd name="T3" fmla="*/ 298 h 298"/>
                <a:gd name="T4" fmla="*/ 170 w 196"/>
                <a:gd name="T5" fmla="*/ 192 h 298"/>
                <a:gd name="T6" fmla="*/ 121 w 196"/>
                <a:gd name="T7" fmla="*/ 172 h 298"/>
                <a:gd name="T8" fmla="*/ 196 w 196"/>
                <a:gd name="T9" fmla="*/ 84 h 298"/>
                <a:gd name="T10" fmla="*/ 0 w 196"/>
                <a:gd name="T1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101" y="257"/>
                    <a:pt x="149" y="217"/>
                    <a:pt x="170" y="192"/>
                  </a:cubicBezTo>
                  <a:cubicBezTo>
                    <a:pt x="153" y="181"/>
                    <a:pt x="137" y="174"/>
                    <a:pt x="121" y="172"/>
                  </a:cubicBezTo>
                  <a:cubicBezTo>
                    <a:pt x="148" y="99"/>
                    <a:pt x="182" y="86"/>
                    <a:pt x="196" y="84"/>
                  </a:cubicBezTo>
                  <a:cubicBezTo>
                    <a:pt x="179" y="43"/>
                    <a:pt x="126" y="4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68"/>
            <p:cNvSpPr/>
            <p:nvPr/>
          </p:nvSpPr>
          <p:spPr bwMode="auto">
            <a:xfrm>
              <a:off x="4835" y="1173"/>
              <a:ext cx="316" cy="409"/>
            </a:xfrm>
            <a:custGeom>
              <a:avLst/>
              <a:gdLst>
                <a:gd name="T0" fmla="*/ 79 w 202"/>
                <a:gd name="T1" fmla="*/ 0 h 262"/>
                <a:gd name="T2" fmla="*/ 75 w 202"/>
                <a:gd name="T3" fmla="*/ 1 h 262"/>
                <a:gd name="T4" fmla="*/ 75 w 202"/>
                <a:gd name="T5" fmla="*/ 1 h 262"/>
                <a:gd name="T6" fmla="*/ 0 w 202"/>
                <a:gd name="T7" fmla="*/ 89 h 262"/>
                <a:gd name="T8" fmla="*/ 49 w 202"/>
                <a:gd name="T9" fmla="*/ 109 h 262"/>
                <a:gd name="T10" fmla="*/ 161 w 202"/>
                <a:gd name="T11" fmla="*/ 221 h 262"/>
                <a:gd name="T12" fmla="*/ 177 w 202"/>
                <a:gd name="T13" fmla="*/ 243 h 262"/>
                <a:gd name="T14" fmla="*/ 191 w 202"/>
                <a:gd name="T15" fmla="*/ 262 h 262"/>
                <a:gd name="T16" fmla="*/ 191 w 202"/>
                <a:gd name="T17" fmla="*/ 251 h 262"/>
                <a:gd name="T18" fmla="*/ 191 w 202"/>
                <a:gd name="T19" fmla="*/ 251 h 262"/>
                <a:gd name="T20" fmla="*/ 81 w 202"/>
                <a:gd name="T21" fmla="*/ 0 h 262"/>
                <a:gd name="T22" fmla="*/ 81 w 202"/>
                <a:gd name="T23" fmla="*/ 0 h 262"/>
                <a:gd name="T24" fmla="*/ 81 w 202"/>
                <a:gd name="T25" fmla="*/ 0 h 262"/>
                <a:gd name="T26" fmla="*/ 79 w 202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62">
                  <a:moveTo>
                    <a:pt x="79" y="0"/>
                  </a:moveTo>
                  <a:cubicBezTo>
                    <a:pt x="78" y="0"/>
                    <a:pt x="77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61" y="3"/>
                    <a:pt x="27" y="16"/>
                    <a:pt x="0" y="89"/>
                  </a:cubicBezTo>
                  <a:cubicBezTo>
                    <a:pt x="16" y="91"/>
                    <a:pt x="32" y="98"/>
                    <a:pt x="49" y="109"/>
                  </a:cubicBezTo>
                  <a:cubicBezTo>
                    <a:pt x="91" y="137"/>
                    <a:pt x="133" y="186"/>
                    <a:pt x="161" y="221"/>
                  </a:cubicBezTo>
                  <a:cubicBezTo>
                    <a:pt x="167" y="229"/>
                    <a:pt x="173" y="237"/>
                    <a:pt x="177" y="243"/>
                  </a:cubicBezTo>
                  <a:cubicBezTo>
                    <a:pt x="186" y="255"/>
                    <a:pt x="191" y="262"/>
                    <a:pt x="191" y="262"/>
                  </a:cubicBezTo>
                  <a:cubicBezTo>
                    <a:pt x="191" y="258"/>
                    <a:pt x="191" y="255"/>
                    <a:pt x="191" y="251"/>
                  </a:cubicBezTo>
                  <a:cubicBezTo>
                    <a:pt x="191" y="251"/>
                    <a:pt x="191" y="251"/>
                    <a:pt x="191" y="251"/>
                  </a:cubicBezTo>
                  <a:cubicBezTo>
                    <a:pt x="202" y="19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79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7" name="矩形 96"/>
          <p:cNvSpPr/>
          <p:nvPr/>
        </p:nvSpPr>
        <p:spPr>
          <a:xfrm>
            <a:off x="294857" y="1252828"/>
            <a:ext cx="42134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sz="12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</a:rPr>
              <a:t>Mission Statement :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sz="12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</a:rPr>
              <a:t>Our healthcare database will: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</a:rPr>
              <a:t>Provide patients’ information including past medical records, and allergic history.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</a:rPr>
              <a:t>Help patients to find out useful real-time information including contact information of provider and their services.</a:t>
            </a:r>
            <a:endParaRPr lang="en-US" sz="1200" b="1" kern="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</a:rPr>
              <a:t>Enable physicians, pharmacists, and others to track prescribed medications and to report adverse drug reactions.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charset="-122"/>
                <a:cs typeface="Arial" panose="020B0604020202020204" pitchFamily="34" charset="0"/>
              </a:rPr>
              <a:t>Help providers to find information of particular value in database, to help them improve their services.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8123" y="309678"/>
            <a:ext cx="230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3686222" y="1950383"/>
            <a:ext cx="1712317" cy="171231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3104297" y="2955623"/>
            <a:ext cx="1712317" cy="171231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254361" y="2955623"/>
            <a:ext cx="1712317" cy="171231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3441972" y="1009278"/>
            <a:ext cx="23640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Entity-relationship diagram, which is a conceptual and representational model of data used to represent the entity framework infrastructure.</a:t>
            </a:r>
            <a:endParaRPr lang="zh-CN" altLang="en-US" sz="1000" kern="0" dirty="0">
              <a:solidFill>
                <a:schemeClr val="accent2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33544" y="3777072"/>
            <a:ext cx="2364014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sym typeface="Arial" panose="020B0604020202020204" pitchFamily="34" charset="0"/>
              </a:rPr>
              <a:t>DDL: Data Definition Language, like Create, Alter,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 and Drop schema objects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sym typeface="Arial" panose="020B0604020202020204" pitchFamily="34" charset="0"/>
              </a:rPr>
              <a:t> 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934735" y="3780702"/>
            <a:ext cx="23640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A view is a virtual table based on the result-set of an SQL statement. A view contains rows and columns, just like a real table. The fields in a view are fields from one or more real tables in the database.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1274372" y="3350117"/>
            <a:ext cx="182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</a:rPr>
              <a:t>SQL Statements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6074512" y="3350117"/>
            <a:ext cx="798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</a:rPr>
              <a:t>Views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4247636" y="694149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</a:rPr>
              <a:t>ERD</a:t>
            </a:r>
          </a:p>
        </p:txBody>
      </p:sp>
      <p:grpSp>
        <p:nvGrpSpPr>
          <p:cNvPr id="35" name="Group 173"/>
          <p:cNvGrpSpPr/>
          <p:nvPr/>
        </p:nvGrpSpPr>
        <p:grpSpPr>
          <a:xfrm>
            <a:off x="3578388" y="3550172"/>
            <a:ext cx="575115" cy="599826"/>
            <a:chOff x="839787" y="3005138"/>
            <a:chExt cx="406400" cy="423862"/>
          </a:xfrm>
          <a:solidFill>
            <a:sysClr val="window" lastClr="FFFFFF"/>
          </a:solidFill>
        </p:grpSpPr>
        <p:sp>
          <p:nvSpPr>
            <p:cNvPr id="36" name="Freeform 287"/>
            <p:cNvSpPr/>
            <p:nvPr/>
          </p:nvSpPr>
          <p:spPr bwMode="auto">
            <a:xfrm>
              <a:off x="985837" y="3094038"/>
              <a:ext cx="84138" cy="100013"/>
            </a:xfrm>
            <a:custGeom>
              <a:avLst/>
              <a:gdLst>
                <a:gd name="T0" fmla="*/ 53 w 53"/>
                <a:gd name="T1" fmla="*/ 54 h 63"/>
                <a:gd name="T2" fmla="*/ 40 w 53"/>
                <a:gd name="T3" fmla="*/ 63 h 63"/>
                <a:gd name="T4" fmla="*/ 0 w 53"/>
                <a:gd name="T5" fmla="*/ 9 h 63"/>
                <a:gd name="T6" fmla="*/ 12 w 53"/>
                <a:gd name="T7" fmla="*/ 0 h 63"/>
                <a:gd name="T8" fmla="*/ 53 w 53"/>
                <a:gd name="T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3">
                  <a:moveTo>
                    <a:pt x="53" y="54"/>
                  </a:moveTo>
                  <a:lnTo>
                    <a:pt x="40" y="63"/>
                  </a:lnTo>
                  <a:lnTo>
                    <a:pt x="0" y="9"/>
                  </a:lnTo>
                  <a:lnTo>
                    <a:pt x="12" y="0"/>
                  </a:lnTo>
                  <a:lnTo>
                    <a:pt x="53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7" name="Freeform 288"/>
            <p:cNvSpPr/>
            <p:nvPr/>
          </p:nvSpPr>
          <p:spPr bwMode="auto">
            <a:xfrm>
              <a:off x="1098550" y="3244850"/>
              <a:ext cx="82550" cy="100013"/>
            </a:xfrm>
            <a:custGeom>
              <a:avLst/>
              <a:gdLst>
                <a:gd name="T0" fmla="*/ 12 w 52"/>
                <a:gd name="T1" fmla="*/ 0 h 63"/>
                <a:gd name="T2" fmla="*/ 0 w 52"/>
                <a:gd name="T3" fmla="*/ 9 h 63"/>
                <a:gd name="T4" fmla="*/ 40 w 52"/>
                <a:gd name="T5" fmla="*/ 63 h 63"/>
                <a:gd name="T6" fmla="*/ 52 w 52"/>
                <a:gd name="T7" fmla="*/ 53 h 63"/>
                <a:gd name="T8" fmla="*/ 12 w 52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3">
                  <a:moveTo>
                    <a:pt x="12" y="0"/>
                  </a:moveTo>
                  <a:lnTo>
                    <a:pt x="0" y="9"/>
                  </a:lnTo>
                  <a:lnTo>
                    <a:pt x="40" y="63"/>
                  </a:lnTo>
                  <a:lnTo>
                    <a:pt x="52" y="5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8" name="Freeform 289"/>
            <p:cNvSpPr/>
            <p:nvPr/>
          </p:nvSpPr>
          <p:spPr bwMode="auto">
            <a:xfrm>
              <a:off x="1114425" y="3136900"/>
              <a:ext cx="95250" cy="74613"/>
            </a:xfrm>
            <a:custGeom>
              <a:avLst/>
              <a:gdLst>
                <a:gd name="T0" fmla="*/ 5 w 60"/>
                <a:gd name="T1" fmla="*/ 47 h 47"/>
                <a:gd name="T2" fmla="*/ 0 w 60"/>
                <a:gd name="T3" fmla="*/ 38 h 47"/>
                <a:gd name="T4" fmla="*/ 55 w 60"/>
                <a:gd name="T5" fmla="*/ 0 h 47"/>
                <a:gd name="T6" fmla="*/ 60 w 60"/>
                <a:gd name="T7" fmla="*/ 8 h 47"/>
                <a:gd name="T8" fmla="*/ 5 w 6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7">
                  <a:moveTo>
                    <a:pt x="5" y="47"/>
                  </a:moveTo>
                  <a:lnTo>
                    <a:pt x="0" y="38"/>
                  </a:lnTo>
                  <a:lnTo>
                    <a:pt x="55" y="0"/>
                  </a:lnTo>
                  <a:lnTo>
                    <a:pt x="60" y="8"/>
                  </a:lnTo>
                  <a:lnTo>
                    <a:pt x="5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9" name="Freeform 290"/>
            <p:cNvSpPr/>
            <p:nvPr/>
          </p:nvSpPr>
          <p:spPr bwMode="auto">
            <a:xfrm>
              <a:off x="958850" y="3233738"/>
              <a:ext cx="100013" cy="82550"/>
            </a:xfrm>
            <a:custGeom>
              <a:avLst/>
              <a:gdLst>
                <a:gd name="T0" fmla="*/ 63 w 63"/>
                <a:gd name="T1" fmla="*/ 13 h 52"/>
                <a:gd name="T2" fmla="*/ 54 w 63"/>
                <a:gd name="T3" fmla="*/ 0 h 52"/>
                <a:gd name="T4" fmla="*/ 0 w 63"/>
                <a:gd name="T5" fmla="*/ 40 h 52"/>
                <a:gd name="T6" fmla="*/ 9 w 63"/>
                <a:gd name="T7" fmla="*/ 52 h 52"/>
                <a:gd name="T8" fmla="*/ 63 w 63"/>
                <a:gd name="T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2">
                  <a:moveTo>
                    <a:pt x="63" y="13"/>
                  </a:moveTo>
                  <a:lnTo>
                    <a:pt x="54" y="0"/>
                  </a:lnTo>
                  <a:lnTo>
                    <a:pt x="0" y="40"/>
                  </a:lnTo>
                  <a:lnTo>
                    <a:pt x="9" y="52"/>
                  </a:lnTo>
                  <a:lnTo>
                    <a:pt x="63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0" name="Freeform 291"/>
            <p:cNvSpPr/>
            <p:nvPr/>
          </p:nvSpPr>
          <p:spPr bwMode="auto">
            <a:xfrm>
              <a:off x="995362" y="3127375"/>
              <a:ext cx="182563" cy="184150"/>
            </a:xfrm>
            <a:custGeom>
              <a:avLst/>
              <a:gdLst>
                <a:gd name="T0" fmla="*/ 219 w 243"/>
                <a:gd name="T1" fmla="*/ 166 h 244"/>
                <a:gd name="T2" fmla="*/ 78 w 243"/>
                <a:gd name="T3" fmla="*/ 220 h 244"/>
                <a:gd name="T4" fmla="*/ 24 w 243"/>
                <a:gd name="T5" fmla="*/ 78 h 244"/>
                <a:gd name="T6" fmla="*/ 165 w 243"/>
                <a:gd name="T7" fmla="*/ 24 h 244"/>
                <a:gd name="T8" fmla="*/ 219 w 243"/>
                <a:gd name="T9" fmla="*/ 16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4">
                  <a:moveTo>
                    <a:pt x="219" y="166"/>
                  </a:moveTo>
                  <a:cubicBezTo>
                    <a:pt x="195" y="220"/>
                    <a:pt x="132" y="244"/>
                    <a:pt x="78" y="220"/>
                  </a:cubicBezTo>
                  <a:cubicBezTo>
                    <a:pt x="24" y="196"/>
                    <a:pt x="0" y="132"/>
                    <a:pt x="24" y="78"/>
                  </a:cubicBezTo>
                  <a:cubicBezTo>
                    <a:pt x="48" y="25"/>
                    <a:pt x="111" y="0"/>
                    <a:pt x="165" y="24"/>
                  </a:cubicBezTo>
                  <a:cubicBezTo>
                    <a:pt x="219" y="49"/>
                    <a:pt x="243" y="112"/>
                    <a:pt x="21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1" name="Freeform 292"/>
            <p:cNvSpPr/>
            <p:nvPr/>
          </p:nvSpPr>
          <p:spPr bwMode="auto">
            <a:xfrm>
              <a:off x="909637" y="3005138"/>
              <a:ext cx="133350" cy="133350"/>
            </a:xfrm>
            <a:custGeom>
              <a:avLst/>
              <a:gdLst>
                <a:gd name="T0" fmla="*/ 160 w 178"/>
                <a:gd name="T1" fmla="*/ 120 h 177"/>
                <a:gd name="T2" fmla="*/ 57 w 178"/>
                <a:gd name="T3" fmla="*/ 160 h 177"/>
                <a:gd name="T4" fmla="*/ 18 w 178"/>
                <a:gd name="T5" fmla="*/ 57 h 177"/>
                <a:gd name="T6" fmla="*/ 121 w 178"/>
                <a:gd name="T7" fmla="*/ 17 h 177"/>
                <a:gd name="T8" fmla="*/ 160 w 178"/>
                <a:gd name="T9" fmla="*/ 12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">
                  <a:moveTo>
                    <a:pt x="160" y="120"/>
                  </a:moveTo>
                  <a:cubicBezTo>
                    <a:pt x="143" y="160"/>
                    <a:pt x="97" y="177"/>
                    <a:pt x="57" y="160"/>
                  </a:cubicBezTo>
                  <a:cubicBezTo>
                    <a:pt x="18" y="142"/>
                    <a:pt x="0" y="96"/>
                    <a:pt x="18" y="57"/>
                  </a:cubicBezTo>
                  <a:cubicBezTo>
                    <a:pt x="36" y="17"/>
                    <a:pt x="82" y="0"/>
                    <a:pt x="121" y="17"/>
                  </a:cubicBezTo>
                  <a:cubicBezTo>
                    <a:pt x="160" y="35"/>
                    <a:pt x="178" y="81"/>
                    <a:pt x="160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2" name="Freeform 293"/>
            <p:cNvSpPr/>
            <p:nvPr/>
          </p:nvSpPr>
          <p:spPr bwMode="auto">
            <a:xfrm>
              <a:off x="839787" y="3248025"/>
              <a:ext cx="179388" cy="180975"/>
            </a:xfrm>
            <a:custGeom>
              <a:avLst/>
              <a:gdLst>
                <a:gd name="T0" fmla="*/ 216 w 240"/>
                <a:gd name="T1" fmla="*/ 163 h 240"/>
                <a:gd name="T2" fmla="*/ 77 w 240"/>
                <a:gd name="T3" fmla="*/ 216 h 240"/>
                <a:gd name="T4" fmla="*/ 24 w 240"/>
                <a:gd name="T5" fmla="*/ 77 h 240"/>
                <a:gd name="T6" fmla="*/ 163 w 240"/>
                <a:gd name="T7" fmla="*/ 24 h 240"/>
                <a:gd name="T8" fmla="*/ 216 w 240"/>
                <a:gd name="T9" fmla="*/ 16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40">
                  <a:moveTo>
                    <a:pt x="216" y="163"/>
                  </a:moveTo>
                  <a:cubicBezTo>
                    <a:pt x="192" y="216"/>
                    <a:pt x="130" y="240"/>
                    <a:pt x="77" y="216"/>
                  </a:cubicBezTo>
                  <a:cubicBezTo>
                    <a:pt x="24" y="193"/>
                    <a:pt x="0" y="130"/>
                    <a:pt x="24" y="77"/>
                  </a:cubicBezTo>
                  <a:cubicBezTo>
                    <a:pt x="47" y="24"/>
                    <a:pt x="110" y="0"/>
                    <a:pt x="163" y="24"/>
                  </a:cubicBezTo>
                  <a:cubicBezTo>
                    <a:pt x="216" y="48"/>
                    <a:pt x="240" y="110"/>
                    <a:pt x="216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3" name="Freeform 294"/>
            <p:cNvSpPr/>
            <p:nvPr/>
          </p:nvSpPr>
          <p:spPr bwMode="auto">
            <a:xfrm>
              <a:off x="1185862" y="3105150"/>
              <a:ext cx="60325" cy="60325"/>
            </a:xfrm>
            <a:custGeom>
              <a:avLst/>
              <a:gdLst>
                <a:gd name="T0" fmla="*/ 75 w 81"/>
                <a:gd name="T1" fmla="*/ 50 h 80"/>
                <a:gd name="T2" fmla="*/ 31 w 81"/>
                <a:gd name="T3" fmla="*/ 75 h 80"/>
                <a:gd name="T4" fmla="*/ 6 w 81"/>
                <a:gd name="T5" fmla="*/ 31 h 80"/>
                <a:gd name="T6" fmla="*/ 50 w 81"/>
                <a:gd name="T7" fmla="*/ 5 h 80"/>
                <a:gd name="T8" fmla="*/ 75 w 81"/>
                <a:gd name="T9" fmla="*/ 5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0">
                  <a:moveTo>
                    <a:pt x="75" y="50"/>
                  </a:moveTo>
                  <a:cubicBezTo>
                    <a:pt x="70" y="69"/>
                    <a:pt x="50" y="80"/>
                    <a:pt x="31" y="75"/>
                  </a:cubicBezTo>
                  <a:cubicBezTo>
                    <a:pt x="12" y="70"/>
                    <a:pt x="0" y="50"/>
                    <a:pt x="6" y="31"/>
                  </a:cubicBezTo>
                  <a:cubicBezTo>
                    <a:pt x="11" y="12"/>
                    <a:pt x="31" y="0"/>
                    <a:pt x="50" y="5"/>
                  </a:cubicBezTo>
                  <a:cubicBezTo>
                    <a:pt x="69" y="11"/>
                    <a:pt x="81" y="31"/>
                    <a:pt x="7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4" name="Freeform 295"/>
            <p:cNvSpPr/>
            <p:nvPr/>
          </p:nvSpPr>
          <p:spPr bwMode="auto">
            <a:xfrm>
              <a:off x="1141412" y="3313113"/>
              <a:ext cx="79375" cy="77788"/>
            </a:xfrm>
            <a:custGeom>
              <a:avLst/>
              <a:gdLst>
                <a:gd name="T0" fmla="*/ 95 w 106"/>
                <a:gd name="T1" fmla="*/ 72 h 105"/>
                <a:gd name="T2" fmla="*/ 34 w 106"/>
                <a:gd name="T3" fmla="*/ 95 h 105"/>
                <a:gd name="T4" fmla="*/ 11 w 106"/>
                <a:gd name="T5" fmla="*/ 34 h 105"/>
                <a:gd name="T6" fmla="*/ 72 w 106"/>
                <a:gd name="T7" fmla="*/ 10 h 105"/>
                <a:gd name="T8" fmla="*/ 95 w 106"/>
                <a:gd name="T9" fmla="*/ 7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5">
                  <a:moveTo>
                    <a:pt x="95" y="72"/>
                  </a:moveTo>
                  <a:cubicBezTo>
                    <a:pt x="85" y="95"/>
                    <a:pt x="58" y="105"/>
                    <a:pt x="34" y="95"/>
                  </a:cubicBezTo>
                  <a:cubicBezTo>
                    <a:pt x="11" y="84"/>
                    <a:pt x="0" y="57"/>
                    <a:pt x="11" y="34"/>
                  </a:cubicBezTo>
                  <a:cubicBezTo>
                    <a:pt x="21" y="10"/>
                    <a:pt x="49" y="0"/>
                    <a:pt x="72" y="10"/>
                  </a:cubicBezTo>
                  <a:cubicBezTo>
                    <a:pt x="95" y="21"/>
                    <a:pt x="106" y="48"/>
                    <a:pt x="95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5" name="Group 195"/>
          <p:cNvGrpSpPr/>
          <p:nvPr/>
        </p:nvGrpSpPr>
        <p:grpSpPr>
          <a:xfrm>
            <a:off x="4855536" y="3601098"/>
            <a:ext cx="509966" cy="521198"/>
            <a:chOff x="5846763" y="3030538"/>
            <a:chExt cx="360363" cy="368300"/>
          </a:xfrm>
          <a:solidFill>
            <a:sysClr val="window" lastClr="FFFFFF"/>
          </a:solidFill>
        </p:grpSpPr>
        <p:sp>
          <p:nvSpPr>
            <p:cNvPr id="46" name="Freeform 304"/>
            <p:cNvSpPr/>
            <p:nvPr/>
          </p:nvSpPr>
          <p:spPr bwMode="auto">
            <a:xfrm>
              <a:off x="5922963" y="3030538"/>
              <a:ext cx="207963" cy="88900"/>
            </a:xfrm>
            <a:custGeom>
              <a:avLst/>
              <a:gdLst>
                <a:gd name="T0" fmla="*/ 45 w 276"/>
                <a:gd name="T1" fmla="*/ 117 h 117"/>
                <a:gd name="T2" fmla="*/ 45 w 276"/>
                <a:gd name="T3" fmla="*/ 61 h 117"/>
                <a:gd name="T4" fmla="*/ 65 w 276"/>
                <a:gd name="T5" fmla="*/ 41 h 117"/>
                <a:gd name="T6" fmla="*/ 211 w 276"/>
                <a:gd name="T7" fmla="*/ 41 h 117"/>
                <a:gd name="T8" fmla="*/ 231 w 276"/>
                <a:gd name="T9" fmla="*/ 61 h 117"/>
                <a:gd name="T10" fmla="*/ 231 w 276"/>
                <a:gd name="T11" fmla="*/ 117 h 117"/>
                <a:gd name="T12" fmla="*/ 276 w 276"/>
                <a:gd name="T13" fmla="*/ 117 h 117"/>
                <a:gd name="T14" fmla="*/ 276 w 276"/>
                <a:gd name="T15" fmla="*/ 42 h 117"/>
                <a:gd name="T16" fmla="*/ 235 w 276"/>
                <a:gd name="T17" fmla="*/ 0 h 117"/>
                <a:gd name="T18" fmla="*/ 41 w 276"/>
                <a:gd name="T19" fmla="*/ 0 h 117"/>
                <a:gd name="T20" fmla="*/ 0 w 276"/>
                <a:gd name="T21" fmla="*/ 42 h 117"/>
                <a:gd name="T22" fmla="*/ 0 w 276"/>
                <a:gd name="T23" fmla="*/ 117 h 117"/>
                <a:gd name="T24" fmla="*/ 45 w 276"/>
                <a:gd name="T2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" h="117">
                  <a:moveTo>
                    <a:pt x="45" y="117"/>
                  </a:moveTo>
                  <a:cubicBezTo>
                    <a:pt x="45" y="61"/>
                    <a:pt x="45" y="61"/>
                    <a:pt x="45" y="61"/>
                  </a:cubicBezTo>
                  <a:cubicBezTo>
                    <a:pt x="45" y="50"/>
                    <a:pt x="54" y="41"/>
                    <a:pt x="65" y="41"/>
                  </a:cubicBezTo>
                  <a:cubicBezTo>
                    <a:pt x="211" y="41"/>
                    <a:pt x="211" y="41"/>
                    <a:pt x="211" y="41"/>
                  </a:cubicBezTo>
                  <a:cubicBezTo>
                    <a:pt x="222" y="41"/>
                    <a:pt x="231" y="50"/>
                    <a:pt x="231" y="61"/>
                  </a:cubicBezTo>
                  <a:cubicBezTo>
                    <a:pt x="231" y="117"/>
                    <a:pt x="231" y="117"/>
                    <a:pt x="231" y="117"/>
                  </a:cubicBezTo>
                  <a:cubicBezTo>
                    <a:pt x="276" y="117"/>
                    <a:pt x="276" y="117"/>
                    <a:pt x="276" y="117"/>
                  </a:cubicBezTo>
                  <a:cubicBezTo>
                    <a:pt x="276" y="42"/>
                    <a:pt x="276" y="42"/>
                    <a:pt x="276" y="42"/>
                  </a:cubicBezTo>
                  <a:cubicBezTo>
                    <a:pt x="276" y="19"/>
                    <a:pt x="257" y="0"/>
                    <a:pt x="23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45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7" name="Freeform 305"/>
            <p:cNvSpPr>
              <a:spLocks noEditPoints="1"/>
            </p:cNvSpPr>
            <p:nvPr/>
          </p:nvSpPr>
          <p:spPr bwMode="auto">
            <a:xfrm>
              <a:off x="5846763" y="3119438"/>
              <a:ext cx="360363" cy="279400"/>
            </a:xfrm>
            <a:custGeom>
              <a:avLst/>
              <a:gdLst>
                <a:gd name="T0" fmla="*/ 441 w 478"/>
                <a:gd name="T1" fmla="*/ 0 h 373"/>
                <a:gd name="T2" fmla="*/ 37 w 478"/>
                <a:gd name="T3" fmla="*/ 0 h 373"/>
                <a:gd name="T4" fmla="*/ 0 w 478"/>
                <a:gd name="T5" fmla="*/ 37 h 373"/>
                <a:gd name="T6" fmla="*/ 0 w 478"/>
                <a:gd name="T7" fmla="*/ 336 h 373"/>
                <a:gd name="T8" fmla="*/ 37 w 478"/>
                <a:gd name="T9" fmla="*/ 373 h 373"/>
                <a:gd name="T10" fmla="*/ 441 w 478"/>
                <a:gd name="T11" fmla="*/ 373 h 373"/>
                <a:gd name="T12" fmla="*/ 478 w 478"/>
                <a:gd name="T13" fmla="*/ 336 h 373"/>
                <a:gd name="T14" fmla="*/ 478 w 478"/>
                <a:gd name="T15" fmla="*/ 37 h 373"/>
                <a:gd name="T16" fmla="*/ 441 w 478"/>
                <a:gd name="T17" fmla="*/ 0 h 373"/>
                <a:gd name="T18" fmla="*/ 378 w 478"/>
                <a:gd name="T19" fmla="*/ 204 h 373"/>
                <a:gd name="T20" fmla="*/ 356 w 478"/>
                <a:gd name="T21" fmla="*/ 226 h 373"/>
                <a:gd name="T22" fmla="*/ 279 w 478"/>
                <a:gd name="T23" fmla="*/ 226 h 373"/>
                <a:gd name="T24" fmla="*/ 279 w 478"/>
                <a:gd name="T25" fmla="*/ 303 h 373"/>
                <a:gd name="T26" fmla="*/ 257 w 478"/>
                <a:gd name="T27" fmla="*/ 325 h 373"/>
                <a:gd name="T28" fmla="*/ 221 w 478"/>
                <a:gd name="T29" fmla="*/ 325 h 373"/>
                <a:gd name="T30" fmla="*/ 199 w 478"/>
                <a:gd name="T31" fmla="*/ 303 h 373"/>
                <a:gd name="T32" fmla="*/ 199 w 478"/>
                <a:gd name="T33" fmla="*/ 226 h 373"/>
                <a:gd name="T34" fmla="*/ 122 w 478"/>
                <a:gd name="T35" fmla="*/ 226 h 373"/>
                <a:gd name="T36" fmla="*/ 100 w 478"/>
                <a:gd name="T37" fmla="*/ 204 h 373"/>
                <a:gd name="T38" fmla="*/ 100 w 478"/>
                <a:gd name="T39" fmla="*/ 168 h 373"/>
                <a:gd name="T40" fmla="*/ 122 w 478"/>
                <a:gd name="T41" fmla="*/ 146 h 373"/>
                <a:gd name="T42" fmla="*/ 199 w 478"/>
                <a:gd name="T43" fmla="*/ 146 h 373"/>
                <a:gd name="T44" fmla="*/ 199 w 478"/>
                <a:gd name="T45" fmla="*/ 69 h 373"/>
                <a:gd name="T46" fmla="*/ 221 w 478"/>
                <a:gd name="T47" fmla="*/ 47 h 373"/>
                <a:gd name="T48" fmla="*/ 257 w 478"/>
                <a:gd name="T49" fmla="*/ 47 h 373"/>
                <a:gd name="T50" fmla="*/ 279 w 478"/>
                <a:gd name="T51" fmla="*/ 69 h 373"/>
                <a:gd name="T52" fmla="*/ 279 w 478"/>
                <a:gd name="T53" fmla="*/ 146 h 373"/>
                <a:gd name="T54" fmla="*/ 356 w 478"/>
                <a:gd name="T55" fmla="*/ 146 h 373"/>
                <a:gd name="T56" fmla="*/ 378 w 478"/>
                <a:gd name="T57" fmla="*/ 168 h 373"/>
                <a:gd name="T58" fmla="*/ 378 w 478"/>
                <a:gd name="T59" fmla="*/ 20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8" h="373">
                  <a:moveTo>
                    <a:pt x="44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356"/>
                    <a:pt x="16" y="373"/>
                    <a:pt x="37" y="373"/>
                  </a:cubicBezTo>
                  <a:cubicBezTo>
                    <a:pt x="441" y="373"/>
                    <a:pt x="441" y="373"/>
                    <a:pt x="441" y="373"/>
                  </a:cubicBezTo>
                  <a:cubicBezTo>
                    <a:pt x="462" y="373"/>
                    <a:pt x="478" y="356"/>
                    <a:pt x="478" y="336"/>
                  </a:cubicBezTo>
                  <a:cubicBezTo>
                    <a:pt x="478" y="37"/>
                    <a:pt x="478" y="37"/>
                    <a:pt x="478" y="37"/>
                  </a:cubicBezTo>
                  <a:cubicBezTo>
                    <a:pt x="478" y="16"/>
                    <a:pt x="462" y="0"/>
                    <a:pt x="441" y="0"/>
                  </a:cubicBezTo>
                  <a:close/>
                  <a:moveTo>
                    <a:pt x="378" y="204"/>
                  </a:moveTo>
                  <a:cubicBezTo>
                    <a:pt x="378" y="216"/>
                    <a:pt x="368" y="226"/>
                    <a:pt x="356" y="226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9" y="303"/>
                    <a:pt x="279" y="303"/>
                    <a:pt x="279" y="303"/>
                  </a:cubicBezTo>
                  <a:cubicBezTo>
                    <a:pt x="279" y="316"/>
                    <a:pt x="269" y="325"/>
                    <a:pt x="257" y="325"/>
                  </a:cubicBezTo>
                  <a:cubicBezTo>
                    <a:pt x="221" y="325"/>
                    <a:pt x="221" y="325"/>
                    <a:pt x="221" y="325"/>
                  </a:cubicBezTo>
                  <a:cubicBezTo>
                    <a:pt x="209" y="325"/>
                    <a:pt x="199" y="316"/>
                    <a:pt x="199" y="303"/>
                  </a:cubicBezTo>
                  <a:cubicBezTo>
                    <a:pt x="199" y="226"/>
                    <a:pt x="199" y="226"/>
                    <a:pt x="199" y="226"/>
                  </a:cubicBezTo>
                  <a:cubicBezTo>
                    <a:pt x="122" y="226"/>
                    <a:pt x="122" y="226"/>
                    <a:pt x="122" y="226"/>
                  </a:cubicBezTo>
                  <a:cubicBezTo>
                    <a:pt x="110" y="226"/>
                    <a:pt x="100" y="216"/>
                    <a:pt x="100" y="204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100" y="156"/>
                    <a:pt x="110" y="146"/>
                    <a:pt x="122" y="146"/>
                  </a:cubicBezTo>
                  <a:cubicBezTo>
                    <a:pt x="199" y="146"/>
                    <a:pt x="199" y="146"/>
                    <a:pt x="199" y="146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9" y="57"/>
                    <a:pt x="209" y="47"/>
                    <a:pt x="221" y="47"/>
                  </a:cubicBezTo>
                  <a:cubicBezTo>
                    <a:pt x="257" y="47"/>
                    <a:pt x="257" y="47"/>
                    <a:pt x="257" y="47"/>
                  </a:cubicBezTo>
                  <a:cubicBezTo>
                    <a:pt x="269" y="47"/>
                    <a:pt x="279" y="57"/>
                    <a:pt x="279" y="69"/>
                  </a:cubicBezTo>
                  <a:cubicBezTo>
                    <a:pt x="279" y="146"/>
                    <a:pt x="279" y="146"/>
                    <a:pt x="279" y="146"/>
                  </a:cubicBezTo>
                  <a:cubicBezTo>
                    <a:pt x="356" y="146"/>
                    <a:pt x="356" y="146"/>
                    <a:pt x="356" y="146"/>
                  </a:cubicBezTo>
                  <a:cubicBezTo>
                    <a:pt x="368" y="146"/>
                    <a:pt x="378" y="156"/>
                    <a:pt x="378" y="168"/>
                  </a:cubicBezTo>
                  <a:lnTo>
                    <a:pt x="378" y="2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53" name="Group 246"/>
          <p:cNvGrpSpPr/>
          <p:nvPr/>
        </p:nvGrpSpPr>
        <p:grpSpPr>
          <a:xfrm>
            <a:off x="4216632" y="2529094"/>
            <a:ext cx="651497" cy="554895"/>
            <a:chOff x="1635125" y="3014663"/>
            <a:chExt cx="460375" cy="392112"/>
          </a:xfrm>
          <a:solidFill>
            <a:sysClr val="window" lastClr="FFFFFF"/>
          </a:solidFill>
        </p:grpSpPr>
        <p:sp>
          <p:nvSpPr>
            <p:cNvPr id="54" name="Freeform 348"/>
            <p:cNvSpPr/>
            <p:nvPr/>
          </p:nvSpPr>
          <p:spPr bwMode="auto">
            <a:xfrm>
              <a:off x="1635125" y="3014663"/>
              <a:ext cx="460375" cy="238125"/>
            </a:xfrm>
            <a:custGeom>
              <a:avLst/>
              <a:gdLst>
                <a:gd name="T0" fmla="*/ 159 w 613"/>
                <a:gd name="T1" fmla="*/ 254 h 316"/>
                <a:gd name="T2" fmla="*/ 203 w 613"/>
                <a:gd name="T3" fmla="*/ 148 h 316"/>
                <a:gd name="T4" fmla="*/ 222 w 613"/>
                <a:gd name="T5" fmla="*/ 136 h 316"/>
                <a:gd name="T6" fmla="*/ 240 w 613"/>
                <a:gd name="T7" fmla="*/ 149 h 316"/>
                <a:gd name="T8" fmla="*/ 306 w 613"/>
                <a:gd name="T9" fmla="*/ 316 h 316"/>
                <a:gd name="T10" fmla="*/ 372 w 613"/>
                <a:gd name="T11" fmla="*/ 149 h 316"/>
                <a:gd name="T12" fmla="*/ 391 w 613"/>
                <a:gd name="T13" fmla="*/ 136 h 316"/>
                <a:gd name="T14" fmla="*/ 391 w 613"/>
                <a:gd name="T15" fmla="*/ 136 h 316"/>
                <a:gd name="T16" fmla="*/ 409 w 613"/>
                <a:gd name="T17" fmla="*/ 148 h 316"/>
                <a:gd name="T18" fmla="*/ 452 w 613"/>
                <a:gd name="T19" fmla="*/ 254 h 316"/>
                <a:gd name="T20" fmla="*/ 583 w 613"/>
                <a:gd name="T21" fmla="*/ 254 h 316"/>
                <a:gd name="T22" fmla="*/ 613 w 613"/>
                <a:gd name="T23" fmla="*/ 161 h 316"/>
                <a:gd name="T24" fmla="*/ 566 w 613"/>
                <a:gd name="T25" fmla="*/ 47 h 316"/>
                <a:gd name="T26" fmla="*/ 453 w 613"/>
                <a:gd name="T27" fmla="*/ 0 h 316"/>
                <a:gd name="T28" fmla="*/ 339 w 613"/>
                <a:gd name="T29" fmla="*/ 47 h 316"/>
                <a:gd name="T30" fmla="*/ 307 w 613"/>
                <a:gd name="T31" fmla="*/ 80 h 316"/>
                <a:gd name="T32" fmla="*/ 273 w 613"/>
                <a:gd name="T33" fmla="*/ 46 h 316"/>
                <a:gd name="T34" fmla="*/ 160 w 613"/>
                <a:gd name="T35" fmla="*/ 0 h 316"/>
                <a:gd name="T36" fmla="*/ 47 w 613"/>
                <a:gd name="T37" fmla="*/ 47 h 316"/>
                <a:gd name="T38" fmla="*/ 0 w 613"/>
                <a:gd name="T39" fmla="*/ 160 h 316"/>
                <a:gd name="T40" fmla="*/ 30 w 613"/>
                <a:gd name="T41" fmla="*/ 254 h 316"/>
                <a:gd name="T42" fmla="*/ 159 w 613"/>
                <a:gd name="T43" fmla="*/ 25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3" h="316">
                  <a:moveTo>
                    <a:pt x="159" y="254"/>
                  </a:moveTo>
                  <a:cubicBezTo>
                    <a:pt x="203" y="148"/>
                    <a:pt x="203" y="148"/>
                    <a:pt x="203" y="148"/>
                  </a:cubicBezTo>
                  <a:cubicBezTo>
                    <a:pt x="207" y="141"/>
                    <a:pt x="214" y="136"/>
                    <a:pt x="222" y="136"/>
                  </a:cubicBezTo>
                  <a:cubicBezTo>
                    <a:pt x="230" y="136"/>
                    <a:pt x="237" y="141"/>
                    <a:pt x="240" y="149"/>
                  </a:cubicBezTo>
                  <a:cubicBezTo>
                    <a:pt x="306" y="316"/>
                    <a:pt x="306" y="316"/>
                    <a:pt x="306" y="316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5" y="141"/>
                    <a:pt x="382" y="136"/>
                    <a:pt x="391" y="136"/>
                  </a:cubicBezTo>
                  <a:cubicBezTo>
                    <a:pt x="391" y="136"/>
                    <a:pt x="391" y="136"/>
                    <a:pt x="391" y="136"/>
                  </a:cubicBezTo>
                  <a:cubicBezTo>
                    <a:pt x="399" y="136"/>
                    <a:pt x="406" y="141"/>
                    <a:pt x="409" y="148"/>
                  </a:cubicBezTo>
                  <a:cubicBezTo>
                    <a:pt x="452" y="254"/>
                    <a:pt x="452" y="254"/>
                    <a:pt x="452" y="254"/>
                  </a:cubicBezTo>
                  <a:cubicBezTo>
                    <a:pt x="583" y="254"/>
                    <a:pt x="583" y="254"/>
                    <a:pt x="583" y="254"/>
                  </a:cubicBezTo>
                  <a:cubicBezTo>
                    <a:pt x="602" y="227"/>
                    <a:pt x="613" y="195"/>
                    <a:pt x="613" y="161"/>
                  </a:cubicBezTo>
                  <a:cubicBezTo>
                    <a:pt x="613" y="118"/>
                    <a:pt x="596" y="78"/>
                    <a:pt x="566" y="47"/>
                  </a:cubicBezTo>
                  <a:cubicBezTo>
                    <a:pt x="536" y="17"/>
                    <a:pt x="495" y="0"/>
                    <a:pt x="453" y="0"/>
                  </a:cubicBezTo>
                  <a:cubicBezTo>
                    <a:pt x="410" y="0"/>
                    <a:pt x="370" y="17"/>
                    <a:pt x="339" y="47"/>
                  </a:cubicBezTo>
                  <a:cubicBezTo>
                    <a:pt x="307" y="80"/>
                    <a:pt x="307" y="80"/>
                    <a:pt x="307" y="80"/>
                  </a:cubicBezTo>
                  <a:cubicBezTo>
                    <a:pt x="273" y="46"/>
                    <a:pt x="273" y="46"/>
                    <a:pt x="273" y="46"/>
                  </a:cubicBezTo>
                  <a:cubicBezTo>
                    <a:pt x="243" y="16"/>
                    <a:pt x="203" y="0"/>
                    <a:pt x="160" y="0"/>
                  </a:cubicBezTo>
                  <a:cubicBezTo>
                    <a:pt x="117" y="0"/>
                    <a:pt x="77" y="16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194"/>
                    <a:pt x="10" y="227"/>
                    <a:pt x="30" y="254"/>
                  </a:cubicBezTo>
                  <a:lnTo>
                    <a:pt x="159" y="2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5" name="Freeform 349"/>
            <p:cNvSpPr/>
            <p:nvPr/>
          </p:nvSpPr>
          <p:spPr bwMode="auto">
            <a:xfrm>
              <a:off x="1685925" y="3171825"/>
              <a:ext cx="358775" cy="234950"/>
            </a:xfrm>
            <a:custGeom>
              <a:avLst/>
              <a:gdLst>
                <a:gd name="T0" fmla="*/ 372 w 479"/>
                <a:gd name="T1" fmla="*/ 85 h 312"/>
                <a:gd name="T2" fmla="*/ 353 w 479"/>
                <a:gd name="T3" fmla="*/ 72 h 312"/>
                <a:gd name="T4" fmla="*/ 324 w 479"/>
                <a:gd name="T5" fmla="*/ 1 h 312"/>
                <a:gd name="T6" fmla="*/ 258 w 479"/>
                <a:gd name="T7" fmla="*/ 169 h 312"/>
                <a:gd name="T8" fmla="*/ 239 w 479"/>
                <a:gd name="T9" fmla="*/ 182 h 312"/>
                <a:gd name="T10" fmla="*/ 221 w 479"/>
                <a:gd name="T11" fmla="*/ 169 h 312"/>
                <a:gd name="T12" fmla="*/ 154 w 479"/>
                <a:gd name="T13" fmla="*/ 0 h 312"/>
                <a:gd name="T14" fmla="*/ 123 w 479"/>
                <a:gd name="T15" fmla="*/ 72 h 312"/>
                <a:gd name="T16" fmla="*/ 105 w 479"/>
                <a:gd name="T17" fmla="*/ 85 h 312"/>
                <a:gd name="T18" fmla="*/ 0 w 479"/>
                <a:gd name="T19" fmla="*/ 85 h 312"/>
                <a:gd name="T20" fmla="*/ 220 w 479"/>
                <a:gd name="T21" fmla="*/ 303 h 312"/>
                <a:gd name="T22" fmla="*/ 241 w 479"/>
                <a:gd name="T23" fmla="*/ 312 h 312"/>
                <a:gd name="T24" fmla="*/ 241 w 479"/>
                <a:gd name="T25" fmla="*/ 312 h 312"/>
                <a:gd name="T26" fmla="*/ 262 w 479"/>
                <a:gd name="T27" fmla="*/ 303 h 312"/>
                <a:gd name="T28" fmla="*/ 479 w 479"/>
                <a:gd name="T29" fmla="*/ 85 h 312"/>
                <a:gd name="T30" fmla="*/ 372 w 479"/>
                <a:gd name="T31" fmla="*/ 8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312">
                  <a:moveTo>
                    <a:pt x="372" y="85"/>
                  </a:moveTo>
                  <a:cubicBezTo>
                    <a:pt x="364" y="85"/>
                    <a:pt x="356" y="80"/>
                    <a:pt x="353" y="7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5" y="177"/>
                    <a:pt x="248" y="182"/>
                    <a:pt x="239" y="182"/>
                  </a:cubicBezTo>
                  <a:cubicBezTo>
                    <a:pt x="231" y="182"/>
                    <a:pt x="224" y="177"/>
                    <a:pt x="221" y="169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0" y="80"/>
                    <a:pt x="113" y="85"/>
                    <a:pt x="105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26" y="309"/>
                    <a:pt x="233" y="312"/>
                    <a:pt x="241" y="312"/>
                  </a:cubicBezTo>
                  <a:cubicBezTo>
                    <a:pt x="241" y="312"/>
                    <a:pt x="241" y="312"/>
                    <a:pt x="241" y="312"/>
                  </a:cubicBezTo>
                  <a:cubicBezTo>
                    <a:pt x="249" y="312"/>
                    <a:pt x="256" y="309"/>
                    <a:pt x="262" y="303"/>
                  </a:cubicBezTo>
                  <a:cubicBezTo>
                    <a:pt x="479" y="85"/>
                    <a:pt x="479" y="85"/>
                    <a:pt x="479" y="85"/>
                  </a:cubicBezTo>
                  <a:lnTo>
                    <a:pt x="372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1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49" name="任意多边形 48"/>
          <p:cNvSpPr/>
          <p:nvPr/>
        </p:nvSpPr>
        <p:spPr>
          <a:xfrm>
            <a:off x="0" y="1807696"/>
            <a:ext cx="4156364" cy="1528108"/>
          </a:xfrm>
          <a:custGeom>
            <a:avLst/>
            <a:gdLst>
              <a:gd name="connsiteX0" fmla="*/ 0 w 4156364"/>
              <a:gd name="connsiteY0" fmla="*/ 0 h 1528108"/>
              <a:gd name="connsiteX1" fmla="*/ 3392310 w 4156364"/>
              <a:gd name="connsiteY1" fmla="*/ 0 h 1528108"/>
              <a:gd name="connsiteX2" fmla="*/ 4156364 w 4156364"/>
              <a:gd name="connsiteY2" fmla="*/ 764054 h 1528108"/>
              <a:gd name="connsiteX3" fmla="*/ 3392310 w 4156364"/>
              <a:gd name="connsiteY3" fmla="*/ 1528108 h 1528108"/>
              <a:gd name="connsiteX4" fmla="*/ 0 w 4156364"/>
              <a:gd name="connsiteY4" fmla="*/ 1528108 h 152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364" h="1528108">
                <a:moveTo>
                  <a:pt x="0" y="0"/>
                </a:moveTo>
                <a:lnTo>
                  <a:pt x="3392310" y="0"/>
                </a:lnTo>
                <a:cubicBezTo>
                  <a:pt x="3814285" y="0"/>
                  <a:pt x="4156364" y="342079"/>
                  <a:pt x="4156364" y="764054"/>
                </a:cubicBezTo>
                <a:cubicBezTo>
                  <a:pt x="4156364" y="1186029"/>
                  <a:pt x="3814285" y="1528108"/>
                  <a:pt x="3392310" y="1528108"/>
                </a:cubicBezTo>
                <a:lnTo>
                  <a:pt x="0" y="15281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664814" y="1906402"/>
            <a:ext cx="1330697" cy="13306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prstClr val="white"/>
                </a:solidFill>
                <a:latin typeface="Calibri" panose="020F0502020204030204"/>
              </a:rPr>
              <a:t>02</a:t>
            </a:r>
            <a:endParaRPr lang="zh-CN" altLang="en-US" sz="5400" b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41859" y="2187029"/>
            <a:ext cx="113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prstClr val="white"/>
                </a:solidFill>
                <a:latin typeface="Calibri" panose="020F0502020204030204" pitchFamily="34" charset="0"/>
              </a:rPr>
              <a:t>ERD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B016165-20F2-2E4D-BE25-CD8F0D8D48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9025" y="39552"/>
            <a:ext cx="873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B3D6E"/>
                </a:solidFill>
                <a:latin typeface="Calibri" panose="020F0502020204030204" pitchFamily="34" charset="0"/>
              </a:rPr>
              <a:t>ERD</a:t>
            </a:r>
          </a:p>
        </p:txBody>
      </p:sp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707204" y="159269"/>
            <a:ext cx="828126" cy="821962"/>
            <a:chOff x="1443" y="631"/>
            <a:chExt cx="1209" cy="1200"/>
          </a:xfrm>
          <a:solidFill>
            <a:schemeClr val="accent2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50"/>
          <p:cNvGrpSpPr>
            <a:grpSpLocks noChangeAspect="1"/>
          </p:cNvGrpSpPr>
          <p:nvPr/>
        </p:nvGrpSpPr>
        <p:grpSpPr bwMode="auto">
          <a:xfrm>
            <a:off x="7250004" y="169166"/>
            <a:ext cx="828126" cy="821962"/>
            <a:chOff x="1443" y="631"/>
            <a:chExt cx="1209" cy="1200"/>
          </a:xfrm>
          <a:solidFill>
            <a:schemeClr val="accent1"/>
          </a:solidFill>
        </p:grpSpPr>
        <p:sp>
          <p:nvSpPr>
            <p:cNvPr id="5" name="Freeform 1051"/>
            <p:cNvSpPr/>
            <p:nvPr/>
          </p:nvSpPr>
          <p:spPr bwMode="auto">
            <a:xfrm>
              <a:off x="1443" y="631"/>
              <a:ext cx="742" cy="818"/>
            </a:xfrm>
            <a:custGeom>
              <a:avLst/>
              <a:gdLst>
                <a:gd name="T0" fmla="*/ 332 w 665"/>
                <a:gd name="T1" fmla="*/ 733 h 733"/>
                <a:gd name="T2" fmla="*/ 0 w 665"/>
                <a:gd name="T3" fmla="*/ 401 h 733"/>
                <a:gd name="T4" fmla="*/ 0 w 665"/>
                <a:gd name="T5" fmla="*/ 36 h 733"/>
                <a:gd name="T6" fmla="*/ 36 w 665"/>
                <a:gd name="T7" fmla="*/ 0 h 733"/>
                <a:gd name="T8" fmla="*/ 72 w 665"/>
                <a:gd name="T9" fmla="*/ 36 h 733"/>
                <a:gd name="T10" fmla="*/ 72 w 665"/>
                <a:gd name="T11" fmla="*/ 401 h 733"/>
                <a:gd name="T12" fmla="*/ 332 w 665"/>
                <a:gd name="T13" fmla="*/ 661 h 733"/>
                <a:gd name="T14" fmla="*/ 593 w 665"/>
                <a:gd name="T15" fmla="*/ 401 h 733"/>
                <a:gd name="T16" fmla="*/ 593 w 665"/>
                <a:gd name="T17" fmla="*/ 36 h 733"/>
                <a:gd name="T18" fmla="*/ 629 w 665"/>
                <a:gd name="T19" fmla="*/ 0 h 733"/>
                <a:gd name="T20" fmla="*/ 665 w 665"/>
                <a:gd name="T21" fmla="*/ 36 h 733"/>
                <a:gd name="T22" fmla="*/ 665 w 665"/>
                <a:gd name="T23" fmla="*/ 401 h 733"/>
                <a:gd name="T24" fmla="*/ 332 w 665"/>
                <a:gd name="T25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5" h="733">
                  <a:moveTo>
                    <a:pt x="332" y="733"/>
                  </a:moveTo>
                  <a:cubicBezTo>
                    <a:pt x="149" y="733"/>
                    <a:pt x="0" y="584"/>
                    <a:pt x="0" y="40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2" y="545"/>
                    <a:pt x="189" y="661"/>
                    <a:pt x="332" y="661"/>
                  </a:cubicBezTo>
                  <a:cubicBezTo>
                    <a:pt x="476" y="661"/>
                    <a:pt x="593" y="545"/>
                    <a:pt x="593" y="401"/>
                  </a:cubicBezTo>
                  <a:cubicBezTo>
                    <a:pt x="593" y="36"/>
                    <a:pt x="593" y="36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8" y="0"/>
                    <a:pt x="665" y="16"/>
                    <a:pt x="665" y="36"/>
                  </a:cubicBezTo>
                  <a:cubicBezTo>
                    <a:pt x="665" y="401"/>
                    <a:pt x="665" y="401"/>
                    <a:pt x="665" y="401"/>
                  </a:cubicBezTo>
                  <a:cubicBezTo>
                    <a:pt x="665" y="584"/>
                    <a:pt x="515" y="733"/>
                    <a:pt x="332" y="7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6" name="Freeform 1052"/>
            <p:cNvSpPr/>
            <p:nvPr/>
          </p:nvSpPr>
          <p:spPr bwMode="auto">
            <a:xfrm>
              <a:off x="1773" y="1420"/>
              <a:ext cx="743" cy="411"/>
            </a:xfrm>
            <a:custGeom>
              <a:avLst/>
              <a:gdLst>
                <a:gd name="T0" fmla="*/ 333 w 665"/>
                <a:gd name="T1" fmla="*/ 368 h 368"/>
                <a:gd name="T2" fmla="*/ 0 w 665"/>
                <a:gd name="T3" fmla="*/ 36 h 368"/>
                <a:gd name="T4" fmla="*/ 36 w 665"/>
                <a:gd name="T5" fmla="*/ 0 h 368"/>
                <a:gd name="T6" fmla="*/ 72 w 665"/>
                <a:gd name="T7" fmla="*/ 36 h 368"/>
                <a:gd name="T8" fmla="*/ 333 w 665"/>
                <a:gd name="T9" fmla="*/ 296 h 368"/>
                <a:gd name="T10" fmla="*/ 593 w 665"/>
                <a:gd name="T11" fmla="*/ 36 h 368"/>
                <a:gd name="T12" fmla="*/ 629 w 665"/>
                <a:gd name="T13" fmla="*/ 0 h 368"/>
                <a:gd name="T14" fmla="*/ 665 w 665"/>
                <a:gd name="T15" fmla="*/ 36 h 368"/>
                <a:gd name="T16" fmla="*/ 333 w 665"/>
                <a:gd name="T1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368">
                  <a:moveTo>
                    <a:pt x="333" y="368"/>
                  </a:moveTo>
                  <a:cubicBezTo>
                    <a:pt x="149" y="368"/>
                    <a:pt x="0" y="21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80"/>
                    <a:pt x="189" y="296"/>
                    <a:pt x="333" y="296"/>
                  </a:cubicBezTo>
                  <a:cubicBezTo>
                    <a:pt x="476" y="296"/>
                    <a:pt x="593" y="180"/>
                    <a:pt x="593" y="36"/>
                  </a:cubicBezTo>
                  <a:cubicBezTo>
                    <a:pt x="593" y="16"/>
                    <a:pt x="609" y="0"/>
                    <a:pt x="629" y="0"/>
                  </a:cubicBezTo>
                  <a:cubicBezTo>
                    <a:pt x="649" y="0"/>
                    <a:pt x="665" y="16"/>
                    <a:pt x="665" y="36"/>
                  </a:cubicBezTo>
                  <a:cubicBezTo>
                    <a:pt x="665" y="219"/>
                    <a:pt x="516" y="368"/>
                    <a:pt x="33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7" name="Freeform 1053"/>
            <p:cNvSpPr/>
            <p:nvPr/>
          </p:nvSpPr>
          <p:spPr bwMode="auto">
            <a:xfrm>
              <a:off x="1606" y="1022"/>
              <a:ext cx="415" cy="241"/>
            </a:xfrm>
            <a:custGeom>
              <a:avLst/>
              <a:gdLst>
                <a:gd name="T0" fmla="*/ 186 w 372"/>
                <a:gd name="T1" fmla="*/ 216 h 216"/>
                <a:gd name="T2" fmla="*/ 0 w 372"/>
                <a:gd name="T3" fmla="*/ 30 h 216"/>
                <a:gd name="T4" fmla="*/ 30 w 372"/>
                <a:gd name="T5" fmla="*/ 0 h 216"/>
                <a:gd name="T6" fmla="*/ 60 w 372"/>
                <a:gd name="T7" fmla="*/ 30 h 216"/>
                <a:gd name="T8" fmla="*/ 186 w 372"/>
                <a:gd name="T9" fmla="*/ 156 h 216"/>
                <a:gd name="T10" fmla="*/ 312 w 372"/>
                <a:gd name="T11" fmla="*/ 30 h 216"/>
                <a:gd name="T12" fmla="*/ 342 w 372"/>
                <a:gd name="T13" fmla="*/ 0 h 216"/>
                <a:gd name="T14" fmla="*/ 372 w 372"/>
                <a:gd name="T15" fmla="*/ 30 h 216"/>
                <a:gd name="T16" fmla="*/ 186 w 372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16">
                  <a:moveTo>
                    <a:pt x="186" y="216"/>
                  </a:moveTo>
                  <a:cubicBezTo>
                    <a:pt x="84" y="216"/>
                    <a:pt x="0" y="132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99"/>
                    <a:pt x="117" y="156"/>
                    <a:pt x="186" y="156"/>
                  </a:cubicBezTo>
                  <a:cubicBezTo>
                    <a:pt x="256" y="156"/>
                    <a:pt x="312" y="99"/>
                    <a:pt x="312" y="30"/>
                  </a:cubicBezTo>
                  <a:cubicBezTo>
                    <a:pt x="312" y="13"/>
                    <a:pt x="325" y="0"/>
                    <a:pt x="342" y="0"/>
                  </a:cubicBezTo>
                  <a:cubicBezTo>
                    <a:pt x="359" y="0"/>
                    <a:pt x="372" y="13"/>
                    <a:pt x="372" y="30"/>
                  </a:cubicBezTo>
                  <a:cubicBezTo>
                    <a:pt x="372" y="132"/>
                    <a:pt x="289" y="216"/>
                    <a:pt x="186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8" name="Freeform 1054"/>
            <p:cNvSpPr>
              <a:spLocks noEditPoints="1"/>
            </p:cNvSpPr>
            <p:nvPr/>
          </p:nvSpPr>
          <p:spPr bwMode="auto">
            <a:xfrm>
              <a:off x="2306" y="1122"/>
              <a:ext cx="346" cy="347"/>
            </a:xfrm>
            <a:custGeom>
              <a:avLst/>
              <a:gdLst>
                <a:gd name="T0" fmla="*/ 155 w 310"/>
                <a:gd name="T1" fmla="*/ 311 h 311"/>
                <a:gd name="T2" fmla="*/ 0 w 310"/>
                <a:gd name="T3" fmla="*/ 156 h 311"/>
                <a:gd name="T4" fmla="*/ 155 w 310"/>
                <a:gd name="T5" fmla="*/ 0 h 311"/>
                <a:gd name="T6" fmla="*/ 310 w 310"/>
                <a:gd name="T7" fmla="*/ 156 h 311"/>
                <a:gd name="T8" fmla="*/ 155 w 310"/>
                <a:gd name="T9" fmla="*/ 311 h 311"/>
                <a:gd name="T10" fmla="*/ 155 w 310"/>
                <a:gd name="T11" fmla="*/ 60 h 311"/>
                <a:gd name="T12" fmla="*/ 60 w 310"/>
                <a:gd name="T13" fmla="*/ 156 h 311"/>
                <a:gd name="T14" fmla="*/ 155 w 310"/>
                <a:gd name="T15" fmla="*/ 251 h 311"/>
                <a:gd name="T16" fmla="*/ 250 w 310"/>
                <a:gd name="T17" fmla="*/ 156 h 311"/>
                <a:gd name="T18" fmla="*/ 155 w 310"/>
                <a:gd name="T19" fmla="*/ 6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1"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0" y="70"/>
                    <a:pt x="310" y="156"/>
                  </a:cubicBezTo>
                  <a:cubicBezTo>
                    <a:pt x="310" y="241"/>
                    <a:pt x="241" y="311"/>
                    <a:pt x="155" y="311"/>
                  </a:cubicBezTo>
                  <a:close/>
                  <a:moveTo>
                    <a:pt x="155" y="60"/>
                  </a:moveTo>
                  <a:cubicBezTo>
                    <a:pt x="102" y="60"/>
                    <a:pt x="60" y="103"/>
                    <a:pt x="60" y="156"/>
                  </a:cubicBezTo>
                  <a:cubicBezTo>
                    <a:pt x="60" y="208"/>
                    <a:pt x="102" y="251"/>
                    <a:pt x="155" y="251"/>
                  </a:cubicBezTo>
                  <a:cubicBezTo>
                    <a:pt x="208" y="251"/>
                    <a:pt x="250" y="208"/>
                    <a:pt x="250" y="156"/>
                  </a:cubicBezTo>
                  <a:cubicBezTo>
                    <a:pt x="250" y="103"/>
                    <a:pt x="208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9" name="Freeform 1055"/>
            <p:cNvSpPr/>
            <p:nvPr/>
          </p:nvSpPr>
          <p:spPr bwMode="auto">
            <a:xfrm>
              <a:off x="1680" y="1353"/>
              <a:ext cx="269" cy="155"/>
            </a:xfrm>
            <a:custGeom>
              <a:avLst/>
              <a:gdLst>
                <a:gd name="T0" fmla="*/ 179 w 241"/>
                <a:gd name="T1" fmla="*/ 123 h 139"/>
                <a:gd name="T2" fmla="*/ 159 w 241"/>
                <a:gd name="T3" fmla="*/ 139 h 139"/>
                <a:gd name="T4" fmla="*/ 82 w 241"/>
                <a:gd name="T5" fmla="*/ 139 h 139"/>
                <a:gd name="T6" fmla="*/ 62 w 241"/>
                <a:gd name="T7" fmla="*/ 123 h 139"/>
                <a:gd name="T8" fmla="*/ 5 w 241"/>
                <a:gd name="T9" fmla="*/ 15 h 139"/>
                <a:gd name="T10" fmla="*/ 26 w 241"/>
                <a:gd name="T11" fmla="*/ 0 h 139"/>
                <a:gd name="T12" fmla="*/ 215 w 241"/>
                <a:gd name="T13" fmla="*/ 0 h 139"/>
                <a:gd name="T14" fmla="*/ 236 w 241"/>
                <a:gd name="T15" fmla="*/ 15 h 139"/>
                <a:gd name="T16" fmla="*/ 179 w 241"/>
                <a:gd name="T17" fmla="*/ 1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39">
                  <a:moveTo>
                    <a:pt x="179" y="123"/>
                  </a:moveTo>
                  <a:cubicBezTo>
                    <a:pt x="175" y="132"/>
                    <a:pt x="166" y="139"/>
                    <a:pt x="159" y="139"/>
                  </a:cubicBezTo>
                  <a:cubicBezTo>
                    <a:pt x="133" y="139"/>
                    <a:pt x="108" y="139"/>
                    <a:pt x="82" y="139"/>
                  </a:cubicBezTo>
                  <a:cubicBezTo>
                    <a:pt x="75" y="139"/>
                    <a:pt x="66" y="132"/>
                    <a:pt x="62" y="123"/>
                  </a:cubicBezTo>
                  <a:cubicBezTo>
                    <a:pt x="43" y="87"/>
                    <a:pt x="24" y="51"/>
                    <a:pt x="5" y="15"/>
                  </a:cubicBezTo>
                  <a:cubicBezTo>
                    <a:pt x="0" y="7"/>
                    <a:pt x="9" y="0"/>
                    <a:pt x="26" y="0"/>
                  </a:cubicBezTo>
                  <a:cubicBezTo>
                    <a:pt x="89" y="0"/>
                    <a:pt x="152" y="0"/>
                    <a:pt x="215" y="0"/>
                  </a:cubicBezTo>
                  <a:cubicBezTo>
                    <a:pt x="232" y="0"/>
                    <a:pt x="241" y="7"/>
                    <a:pt x="236" y="15"/>
                  </a:cubicBezTo>
                  <a:cubicBezTo>
                    <a:pt x="217" y="51"/>
                    <a:pt x="198" y="87"/>
                    <a:pt x="17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0" name="Freeform 1056"/>
            <p:cNvSpPr/>
            <p:nvPr/>
          </p:nvSpPr>
          <p:spPr bwMode="auto">
            <a:xfrm>
              <a:off x="1955" y="910"/>
              <a:ext cx="85" cy="50"/>
            </a:xfrm>
            <a:custGeom>
              <a:avLst/>
              <a:gdLst>
                <a:gd name="T0" fmla="*/ 38 w 76"/>
                <a:gd name="T1" fmla="*/ 45 h 45"/>
                <a:gd name="T2" fmla="*/ 0 w 76"/>
                <a:gd name="T3" fmla="*/ 8 h 45"/>
                <a:gd name="T4" fmla="*/ 8 w 76"/>
                <a:gd name="T5" fmla="*/ 0 h 45"/>
                <a:gd name="T6" fmla="*/ 16 w 76"/>
                <a:gd name="T7" fmla="*/ 8 h 45"/>
                <a:gd name="T8" fmla="*/ 38 w 76"/>
                <a:gd name="T9" fmla="*/ 29 h 45"/>
                <a:gd name="T10" fmla="*/ 60 w 76"/>
                <a:gd name="T11" fmla="*/ 8 h 45"/>
                <a:gd name="T12" fmla="*/ 68 w 76"/>
                <a:gd name="T13" fmla="*/ 0 h 45"/>
                <a:gd name="T14" fmla="*/ 76 w 76"/>
                <a:gd name="T15" fmla="*/ 8 h 45"/>
                <a:gd name="T16" fmla="*/ 38 w 76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5">
                  <a:moveTo>
                    <a:pt x="38" y="45"/>
                  </a:moveTo>
                  <a:cubicBezTo>
                    <a:pt x="17" y="45"/>
                    <a:pt x="0" y="29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20"/>
                    <a:pt x="26" y="29"/>
                    <a:pt x="38" y="29"/>
                  </a:cubicBezTo>
                  <a:cubicBezTo>
                    <a:pt x="50" y="29"/>
                    <a:pt x="60" y="20"/>
                    <a:pt x="60" y="8"/>
                  </a:cubicBezTo>
                  <a:cubicBezTo>
                    <a:pt x="60" y="3"/>
                    <a:pt x="63" y="0"/>
                    <a:pt x="68" y="0"/>
                  </a:cubicBezTo>
                  <a:cubicBezTo>
                    <a:pt x="72" y="0"/>
                    <a:pt x="76" y="3"/>
                    <a:pt x="76" y="8"/>
                  </a:cubicBezTo>
                  <a:cubicBezTo>
                    <a:pt x="76" y="29"/>
                    <a:pt x="59" y="45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  <p:sp>
          <p:nvSpPr>
            <p:cNvPr id="11" name="Freeform 1057"/>
            <p:cNvSpPr>
              <a:spLocks noEditPoints="1"/>
            </p:cNvSpPr>
            <p:nvPr/>
          </p:nvSpPr>
          <p:spPr bwMode="auto">
            <a:xfrm>
              <a:off x="1592" y="873"/>
              <a:ext cx="83" cy="84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6 h 75"/>
                <a:gd name="T12" fmla="*/ 16 w 75"/>
                <a:gd name="T13" fmla="*/ 38 h 75"/>
                <a:gd name="T14" fmla="*/ 38 w 75"/>
                <a:gd name="T15" fmla="*/ 59 h 75"/>
                <a:gd name="T16" fmla="*/ 59 w 75"/>
                <a:gd name="T17" fmla="*/ 38 h 75"/>
                <a:gd name="T18" fmla="*/ 38 w 75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9"/>
                    <a:pt x="58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6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49" y="59"/>
                    <a:pt x="59" y="50"/>
                    <a:pt x="59" y="38"/>
                  </a:cubicBezTo>
                  <a:cubicBezTo>
                    <a:pt x="59" y="26"/>
                    <a:pt x="49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B3D6E"/>
                </a:solidFill>
              </a:endParaRPr>
            </a:p>
          </p:txBody>
        </p:sp>
      </p:grpSp>
      <p:sp>
        <p:nvSpPr>
          <p:cNvPr id="49" name="任意多边形 48"/>
          <p:cNvSpPr/>
          <p:nvPr/>
        </p:nvSpPr>
        <p:spPr>
          <a:xfrm>
            <a:off x="0" y="1807696"/>
            <a:ext cx="4156364" cy="1528108"/>
          </a:xfrm>
          <a:custGeom>
            <a:avLst/>
            <a:gdLst>
              <a:gd name="connsiteX0" fmla="*/ 0 w 4156364"/>
              <a:gd name="connsiteY0" fmla="*/ 0 h 1528108"/>
              <a:gd name="connsiteX1" fmla="*/ 3392310 w 4156364"/>
              <a:gd name="connsiteY1" fmla="*/ 0 h 1528108"/>
              <a:gd name="connsiteX2" fmla="*/ 4156364 w 4156364"/>
              <a:gd name="connsiteY2" fmla="*/ 764054 h 1528108"/>
              <a:gd name="connsiteX3" fmla="*/ 3392310 w 4156364"/>
              <a:gd name="connsiteY3" fmla="*/ 1528108 h 1528108"/>
              <a:gd name="connsiteX4" fmla="*/ 0 w 4156364"/>
              <a:gd name="connsiteY4" fmla="*/ 1528108 h 152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364" h="1528108">
                <a:moveTo>
                  <a:pt x="0" y="0"/>
                </a:moveTo>
                <a:lnTo>
                  <a:pt x="3392310" y="0"/>
                </a:lnTo>
                <a:cubicBezTo>
                  <a:pt x="3814285" y="0"/>
                  <a:pt x="4156364" y="342079"/>
                  <a:pt x="4156364" y="764054"/>
                </a:cubicBezTo>
                <a:cubicBezTo>
                  <a:pt x="4156364" y="1186029"/>
                  <a:pt x="3814285" y="1528108"/>
                  <a:pt x="3392310" y="1528108"/>
                </a:cubicBezTo>
                <a:lnTo>
                  <a:pt x="0" y="15281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664814" y="1906402"/>
            <a:ext cx="1330697" cy="13306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prstClr val="white"/>
                </a:solidFill>
                <a:latin typeface="Calibri" panose="020F0502020204030204"/>
              </a:rPr>
              <a:t>03</a:t>
            </a:r>
            <a:endParaRPr lang="zh-CN" altLang="en-US" sz="5400" b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47704" y="2187029"/>
            <a:ext cx="3866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prstClr val="white"/>
                </a:solidFill>
                <a:latin typeface="Calibri" panose="020F0502020204030204" pitchFamily="34" charset="0"/>
              </a:rPr>
              <a:t>SQL Statements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医学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D2D0"/>
      </a:accent1>
      <a:accent2>
        <a:srgbClr val="1B3D6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394</Words>
  <Application>Microsoft Macintosh PowerPoint</Application>
  <PresentationFormat>On-screen Show (16:9)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微软雅黑</vt:lpstr>
      <vt:lpstr>Microsoft YaHei UI</vt:lpstr>
      <vt:lpstr>幼圆</vt:lpstr>
      <vt:lpstr>微软雅黑 Light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Yidi Xu</cp:lastModifiedBy>
  <cp:revision>86</cp:revision>
  <dcterms:created xsi:type="dcterms:W3CDTF">2016-08-12T15:50:00Z</dcterms:created>
  <dcterms:modified xsi:type="dcterms:W3CDTF">2018-04-22T17:28:37Z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