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 defTabSz="642937">
              <a:defRPr b="1" cap="small" sz="56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30000"/>
              </a:lnSpc>
              <a:spcBef>
                <a:spcPts val="1100"/>
              </a:spcBef>
              <a:buSzTx/>
              <a:buNone/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>
              <a:lnSpc>
                <a:spcPct val="130000"/>
              </a:lnSpc>
              <a:spcBef>
                <a:spcPts val="1100"/>
              </a:spcBef>
              <a:buSzTx/>
              <a:buNone/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>
              <a:lnSpc>
                <a:spcPct val="130000"/>
              </a:lnSpc>
              <a:spcBef>
                <a:spcPts val="1100"/>
              </a:spcBef>
              <a:buSzTx/>
              <a:buNone/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>
              <a:lnSpc>
                <a:spcPct val="130000"/>
              </a:lnSpc>
              <a:spcBef>
                <a:spcPts val="1100"/>
              </a:spcBef>
              <a:buSzTx/>
              <a:buNone/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>
              <a:lnSpc>
                <a:spcPct val="130000"/>
              </a:lnSpc>
              <a:spcBef>
                <a:spcPts val="1100"/>
              </a:spcBef>
              <a:buSzTx/>
              <a:buNone/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age"/>
          <p:cNvSpPr txBox="1"/>
          <p:nvPr/>
        </p:nvSpPr>
        <p:spPr>
          <a:xfrm>
            <a:off x="19544977" y="13017499"/>
            <a:ext cx="86742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Page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80262" y="13037343"/>
            <a:ext cx="494607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age1image44624656.jpg" descr="page1image44624656.jpg"/>
          <p:cNvPicPr>
            <a:picLocks noChangeAspect="1"/>
          </p:cNvPicPr>
          <p:nvPr/>
        </p:nvPicPr>
        <p:blipFill>
          <a:blip r:embed="rId2">
            <a:alphaModFix amt="40140"/>
            <a:extLst/>
          </a:blip>
          <a:stretch>
            <a:fillRect/>
          </a:stretch>
        </p:blipFill>
        <p:spPr>
          <a:xfrm>
            <a:off x="0" y="1651687"/>
            <a:ext cx="24384001" cy="1011044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roject progress 1: data generation"/>
          <p:cNvSpPr txBox="1"/>
          <p:nvPr/>
        </p:nvSpPr>
        <p:spPr>
          <a:xfrm>
            <a:off x="1582857" y="3534847"/>
            <a:ext cx="21218287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Project progress 1: data generation</a:t>
            </a:r>
          </a:p>
        </p:txBody>
      </p:sp>
      <p:sp>
        <p:nvSpPr>
          <p:cNvPr id="131" name="Changjun Lee  Yidong Zhao  Seongbin An  Sihyun Kim"/>
          <p:cNvSpPr txBox="1"/>
          <p:nvPr/>
        </p:nvSpPr>
        <p:spPr>
          <a:xfrm>
            <a:off x="4319070" y="7032088"/>
            <a:ext cx="4828922" cy="37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6000">
                <a:latin typeface="Optima"/>
                <a:ea typeface="Optima"/>
                <a:cs typeface="Optima"/>
                <a:sym typeface="Optima"/>
              </a:defRPr>
            </a:pPr>
            <a:r>
              <a:t>Changjun Lee </a:t>
            </a:r>
            <a:br/>
            <a:r>
              <a:t>Yidong Zhao </a:t>
            </a:r>
            <a:br/>
            <a:r>
              <a:t>Seongbin An </a:t>
            </a:r>
            <a:br/>
            <a:r>
              <a:t>Sihyun Kim</a:t>
            </a:r>
          </a:p>
        </p:txBody>
      </p:sp>
      <p:sp>
        <p:nvSpPr>
          <p:cNvPr id="132" name="Apr. 30, 2022"/>
          <p:cNvSpPr txBox="1"/>
          <p:nvPr/>
        </p:nvSpPr>
        <p:spPr>
          <a:xfrm>
            <a:off x="9833546" y="11894577"/>
            <a:ext cx="4716908" cy="1038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Apr. 30, 2022</a:t>
            </a:r>
          </a:p>
        </p:txBody>
      </p:sp>
      <p:sp>
        <p:nvSpPr>
          <p:cNvPr id="133" name="CS570 Team 19"/>
          <p:cNvSpPr txBox="1"/>
          <p:nvPr/>
        </p:nvSpPr>
        <p:spPr>
          <a:xfrm>
            <a:off x="1037073" y="169856"/>
            <a:ext cx="7075231" cy="134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8000">
                <a:solidFill>
                  <a:schemeClr val="accent1">
                    <a:hueOff val="114395"/>
                    <a:lumOff val="-24975"/>
                  </a:schemeClr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CS570 Team 19</a:t>
            </a:r>
          </a:p>
        </p:txBody>
      </p:sp>
      <p:sp>
        <p:nvSpPr>
          <p:cNvPr id="134" name="Computer Science…"/>
          <p:cNvSpPr txBox="1"/>
          <p:nvPr/>
        </p:nvSpPr>
        <p:spPr>
          <a:xfrm>
            <a:off x="10595492" y="7032088"/>
            <a:ext cx="12117452" cy="37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6000">
                <a:latin typeface="Optima"/>
                <a:ea typeface="Optima"/>
                <a:cs typeface="Optima"/>
                <a:sym typeface="Optima"/>
              </a:defRPr>
            </a:pPr>
            <a:r>
              <a:t>Computer Science</a:t>
            </a:r>
          </a:p>
          <a:p>
            <a:pPr algn="l">
              <a:defRPr b="0" sz="6000">
                <a:latin typeface="Optima"/>
                <a:ea typeface="Optima"/>
                <a:cs typeface="Optima"/>
                <a:sym typeface="Optima"/>
              </a:defRPr>
            </a:pPr>
            <a:r>
              <a:t>Civil and Environmental Engineering</a:t>
            </a:r>
          </a:p>
          <a:p>
            <a:pPr algn="l">
              <a:defRPr b="0" sz="6000">
                <a:latin typeface="Optima"/>
                <a:ea typeface="Optima"/>
                <a:cs typeface="Optima"/>
                <a:sym typeface="Optima"/>
              </a:defRPr>
            </a:pPr>
            <a:r>
              <a:t>Mechanical Engineering</a:t>
            </a:r>
          </a:p>
          <a:p>
            <a:pPr algn="l">
              <a:defRPr b="0" sz="6000">
                <a:latin typeface="Optima"/>
                <a:ea typeface="Optima"/>
                <a:cs typeface="Optima"/>
                <a:sym typeface="Optima"/>
              </a:defRPr>
            </a:pPr>
            <a:r>
              <a:t>Computer Science</a:t>
            </a:r>
          </a:p>
        </p:txBody>
      </p:sp>
      <p:pic>
        <p:nvPicPr>
          <p:cNvPr id="135" name="pngwing.com.png" descr="pngwing.co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4653" y="208314"/>
            <a:ext cx="4453629" cy="1272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Next step:"/>
          <p:cNvSpPr txBox="1"/>
          <p:nvPr/>
        </p:nvSpPr>
        <p:spPr>
          <a:xfrm>
            <a:off x="1037073" y="169856"/>
            <a:ext cx="22309852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Next step:</a:t>
            </a:r>
          </a:p>
        </p:txBody>
      </p:sp>
      <p:sp>
        <p:nvSpPr>
          <p:cNvPr id="244" name="Slide Number"/>
          <p:cNvSpPr txBox="1"/>
          <p:nvPr>
            <p:ph type="sldNum" sz="quarter" idx="4294967295"/>
          </p:nvPr>
        </p:nvSpPr>
        <p:spPr>
          <a:xfrm>
            <a:off x="11958866" y="13073062"/>
            <a:ext cx="466268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6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7" name="Text"/>
          <p:cNvSpPr txBox="1"/>
          <p:nvPr/>
        </p:nvSpPr>
        <p:spPr>
          <a:xfrm>
            <a:off x="10513397" y="3884850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8" name="Generate negative samples…"/>
          <p:cNvSpPr txBox="1"/>
          <p:nvPr/>
        </p:nvSpPr>
        <p:spPr>
          <a:xfrm>
            <a:off x="1514649" y="2963862"/>
            <a:ext cx="21354703" cy="341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694531" indent="-694531" algn="l">
              <a:buSzPct val="100000"/>
              <a:buChar char="•"/>
              <a:defRPr b="0" sz="6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Generate negative samples</a:t>
            </a:r>
            <a:br/>
          </a:p>
          <a:p>
            <a:pPr marL="694531" indent="-694531" algn="l">
              <a:buSzPct val="100000"/>
              <a:buChar char="•"/>
              <a:defRPr b="0" sz="6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Feed into the MLP to see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9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40" name="Text"/>
          <p:cNvSpPr txBox="1"/>
          <p:nvPr/>
        </p:nvSpPr>
        <p:spPr>
          <a:xfrm>
            <a:off x="10513397" y="3884850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41" name="Outline:"/>
          <p:cNvSpPr txBox="1"/>
          <p:nvPr/>
        </p:nvSpPr>
        <p:spPr>
          <a:xfrm>
            <a:off x="1037073" y="169856"/>
            <a:ext cx="22309852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Outline:</a:t>
            </a:r>
          </a:p>
        </p:txBody>
      </p:sp>
      <p:sp>
        <p:nvSpPr>
          <p:cNvPr id="142" name="Problem description…"/>
          <p:cNvSpPr txBox="1"/>
          <p:nvPr/>
        </p:nvSpPr>
        <p:spPr>
          <a:xfrm>
            <a:off x="1514649" y="2963862"/>
            <a:ext cx="21354703" cy="560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694531" indent="-694531" algn="l">
              <a:buSzPct val="100000"/>
              <a:buChar char="•"/>
              <a:defRPr b="0" sz="6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Problem description</a:t>
            </a:r>
            <a:br/>
          </a:p>
          <a:p>
            <a:pPr marL="694531" indent="-694531" algn="l">
              <a:buSzPct val="100000"/>
              <a:buChar char="•"/>
              <a:defRPr b="0" sz="6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Data generation</a:t>
            </a:r>
            <a:br/>
          </a:p>
          <a:p>
            <a:pPr marL="694531" indent="-694531" algn="l">
              <a:buSzPct val="100000"/>
              <a:buChar char="•"/>
              <a:defRPr b="0" sz="6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46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47" name="Problem description"/>
          <p:cNvSpPr txBox="1"/>
          <p:nvPr/>
        </p:nvSpPr>
        <p:spPr>
          <a:xfrm>
            <a:off x="774909" y="6247769"/>
            <a:ext cx="22834183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Problem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blem description"/>
          <p:cNvSpPr txBox="1"/>
          <p:nvPr/>
        </p:nvSpPr>
        <p:spPr>
          <a:xfrm>
            <a:off x="1037073" y="169856"/>
            <a:ext cx="22309852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Problem description</a:t>
            </a:r>
          </a:p>
        </p:txBody>
      </p:sp>
      <p:sp>
        <p:nvSpPr>
          <p:cNvPr id="150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2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3" name="Text"/>
          <p:cNvSpPr txBox="1"/>
          <p:nvPr/>
        </p:nvSpPr>
        <p:spPr>
          <a:xfrm>
            <a:off x="10513397" y="3884850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8474" y="3916963"/>
            <a:ext cx="7027052" cy="705682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and box collapse:"/>
          <p:cNvSpPr txBox="1"/>
          <p:nvPr/>
        </p:nvSpPr>
        <p:spPr>
          <a:xfrm>
            <a:off x="1456704" y="1854733"/>
            <a:ext cx="7754098" cy="1200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7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Sand box collapse:</a:t>
            </a:r>
          </a:p>
        </p:txBody>
      </p:sp>
      <p:sp>
        <p:nvSpPr>
          <p:cNvPr id="156" name="Line"/>
          <p:cNvSpPr/>
          <p:nvPr/>
        </p:nvSpPr>
        <p:spPr>
          <a:xfrm>
            <a:off x="8678474" y="11942542"/>
            <a:ext cx="702705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0.4 m"/>
          <p:cNvSpPr txBox="1"/>
          <p:nvPr/>
        </p:nvSpPr>
        <p:spPr>
          <a:xfrm>
            <a:off x="11007812" y="10826530"/>
            <a:ext cx="236837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lvl1pPr>
          </a:lstStyle>
          <a:p>
            <a:pPr/>
            <a:r>
              <a:t>0.4 m</a:t>
            </a:r>
          </a:p>
        </p:txBody>
      </p:sp>
      <p:sp>
        <p:nvSpPr>
          <p:cNvPr id="158" name="Line"/>
          <p:cNvSpPr/>
          <p:nvPr/>
        </p:nvSpPr>
        <p:spPr>
          <a:xfrm>
            <a:off x="16190415" y="3916963"/>
            <a:ext cx="1" cy="7056826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0.4 m"/>
          <p:cNvSpPr txBox="1"/>
          <p:nvPr/>
        </p:nvSpPr>
        <p:spPr>
          <a:xfrm>
            <a:off x="16292647" y="6916738"/>
            <a:ext cx="236837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lvl1pPr>
          </a:lstStyle>
          <a:p>
            <a:pPr/>
            <a:r>
              <a:t>0.4 m</a:t>
            </a:r>
          </a:p>
        </p:txBody>
      </p:sp>
      <p:sp>
        <p:nvSpPr>
          <p:cNvPr id="160" name="Under gravity loading, these 1600 sand particles will collapse."/>
          <p:cNvSpPr txBox="1"/>
          <p:nvPr/>
        </p:nvSpPr>
        <p:spPr>
          <a:xfrm>
            <a:off x="1914551" y="5087938"/>
            <a:ext cx="5210612" cy="471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Under gravity loading, these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1600</a:t>
            </a:r>
            <a:r>
              <a:t> sand particles will collapse.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video.mp4" descr="video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3559299" y="-5968137"/>
            <a:ext cx="17265402" cy="1726540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roblem description"/>
          <p:cNvSpPr txBox="1"/>
          <p:nvPr/>
        </p:nvSpPr>
        <p:spPr>
          <a:xfrm>
            <a:off x="1037073" y="169856"/>
            <a:ext cx="22309852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Problem description</a:t>
            </a:r>
          </a:p>
        </p:txBody>
      </p:sp>
      <p:sp>
        <p:nvSpPr>
          <p:cNvPr id="164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66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67" name="Text"/>
          <p:cNvSpPr txBox="1"/>
          <p:nvPr/>
        </p:nvSpPr>
        <p:spPr>
          <a:xfrm>
            <a:off x="10513397" y="3884850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68" name="Sand box collapse video:"/>
          <p:cNvSpPr txBox="1"/>
          <p:nvPr/>
        </p:nvSpPr>
        <p:spPr>
          <a:xfrm>
            <a:off x="1456704" y="1854733"/>
            <a:ext cx="10013201" cy="1200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7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Sand box collapse video: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7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6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6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6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2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3" name="Data generation"/>
          <p:cNvSpPr txBox="1"/>
          <p:nvPr/>
        </p:nvSpPr>
        <p:spPr>
          <a:xfrm>
            <a:off x="774909" y="6247769"/>
            <a:ext cx="22834183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Data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ata range:"/>
          <p:cNvSpPr txBox="1"/>
          <p:nvPr/>
        </p:nvSpPr>
        <p:spPr>
          <a:xfrm>
            <a:off x="1037073" y="169856"/>
            <a:ext cx="22309852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sz="10000">
                <a:latin typeface="Optima"/>
                <a:ea typeface="Optima"/>
                <a:cs typeface="Optima"/>
                <a:sym typeface="Optima"/>
              </a:defRPr>
            </a:pPr>
            <a:r>
              <a:t>Data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range</a:t>
            </a:r>
            <a:r>
              <a:t>: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8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9" name="Text"/>
          <p:cNvSpPr txBox="1"/>
          <p:nvPr/>
        </p:nvSpPr>
        <p:spPr>
          <a:xfrm>
            <a:off x="10513397" y="3884850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80" name="sand_collapse_000600.png" descr="sand_collapse_000600.png"/>
          <p:cNvPicPr>
            <a:picLocks noChangeAspect="1"/>
          </p:cNvPicPr>
          <p:nvPr/>
        </p:nvPicPr>
        <p:blipFill>
          <a:blip r:embed="rId2">
            <a:extLst/>
          </a:blip>
          <a:srcRect l="0" t="77400" r="0" b="0"/>
          <a:stretch>
            <a:fillRect/>
          </a:stretch>
        </p:blipFill>
        <p:spPr>
          <a:xfrm>
            <a:off x="4995910" y="6911103"/>
            <a:ext cx="13680409" cy="309173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Line"/>
          <p:cNvSpPr/>
          <p:nvPr/>
        </p:nvSpPr>
        <p:spPr>
          <a:xfrm>
            <a:off x="4505694" y="10256484"/>
            <a:ext cx="1504647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4514092" y="6106750"/>
            <a:ext cx="1" cy="413125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X"/>
          <p:cNvSpPr txBox="1"/>
          <p:nvPr/>
        </p:nvSpPr>
        <p:spPr>
          <a:xfrm>
            <a:off x="18941995" y="9842251"/>
            <a:ext cx="1855825" cy="82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84" name="Y"/>
          <p:cNvSpPr txBox="1"/>
          <p:nvPr/>
        </p:nvSpPr>
        <p:spPr>
          <a:xfrm>
            <a:off x="3586181" y="5213287"/>
            <a:ext cx="1855824" cy="82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5482411" y="10244600"/>
            <a:ext cx="1" cy="39059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 flipV="1">
            <a:off x="18927468" y="10244600"/>
            <a:ext cx="1" cy="39059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Min x = 0.169 m"/>
          <p:cNvSpPr txBox="1"/>
          <p:nvPr/>
        </p:nvSpPr>
        <p:spPr>
          <a:xfrm>
            <a:off x="2875378" y="10877039"/>
            <a:ext cx="5214067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Min x</a:t>
            </a:r>
            <a:r>
              <a:t> = 0.169 m</a:t>
            </a:r>
          </a:p>
        </p:txBody>
      </p:sp>
      <p:sp>
        <p:nvSpPr>
          <p:cNvPr id="188" name="Max x = 1.832 m"/>
          <p:cNvSpPr txBox="1"/>
          <p:nvPr/>
        </p:nvSpPr>
        <p:spPr>
          <a:xfrm>
            <a:off x="16320435" y="10877039"/>
            <a:ext cx="5214067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Max x</a:t>
            </a:r>
            <a:r>
              <a:t> = 1.832 m</a:t>
            </a:r>
          </a:p>
        </p:txBody>
      </p:sp>
      <p:sp>
        <p:nvSpPr>
          <p:cNvPr id="189" name="Line"/>
          <p:cNvSpPr/>
          <p:nvPr/>
        </p:nvSpPr>
        <p:spPr>
          <a:xfrm flipH="1">
            <a:off x="3988377" y="9676871"/>
            <a:ext cx="4867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Line"/>
          <p:cNvSpPr/>
          <p:nvPr/>
        </p:nvSpPr>
        <p:spPr>
          <a:xfrm flipH="1">
            <a:off x="3988377" y="6965964"/>
            <a:ext cx="4867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Min y = 0.0385 m"/>
          <p:cNvSpPr txBox="1"/>
          <p:nvPr/>
        </p:nvSpPr>
        <p:spPr>
          <a:xfrm>
            <a:off x="392122" y="8843434"/>
            <a:ext cx="3640154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Min y</a:t>
            </a:r>
            <a:r>
              <a:t> = 0.0385 m</a:t>
            </a:r>
          </a:p>
        </p:txBody>
      </p:sp>
      <p:sp>
        <p:nvSpPr>
          <p:cNvPr id="192" name="Max y = 0.342 m"/>
          <p:cNvSpPr txBox="1"/>
          <p:nvPr/>
        </p:nvSpPr>
        <p:spPr>
          <a:xfrm>
            <a:off x="392122" y="6132526"/>
            <a:ext cx="3640154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Max y</a:t>
            </a:r>
            <a:r>
              <a:t> = 0.342 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Negative samples generation:"/>
          <p:cNvSpPr txBox="1"/>
          <p:nvPr/>
        </p:nvSpPr>
        <p:spPr>
          <a:xfrm>
            <a:off x="1037073" y="169856"/>
            <a:ext cx="22309852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sz="10000">
                <a:latin typeface="Optima"/>
                <a:ea typeface="Optima"/>
                <a:cs typeface="Optima"/>
                <a:sym typeface="Optima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Negative</a:t>
            </a:r>
            <a:r>
              <a:t> samples generation:</a:t>
            </a:r>
          </a:p>
        </p:txBody>
      </p:sp>
      <p:sp>
        <p:nvSpPr>
          <p:cNvPr id="195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97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98" name="Text"/>
          <p:cNvSpPr txBox="1"/>
          <p:nvPr/>
        </p:nvSpPr>
        <p:spPr>
          <a:xfrm>
            <a:off x="10513397" y="3884850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99" name="sand_collapse_000600.png" descr="sand_collapse_000600.png"/>
          <p:cNvPicPr>
            <a:picLocks noChangeAspect="1"/>
          </p:cNvPicPr>
          <p:nvPr/>
        </p:nvPicPr>
        <p:blipFill>
          <a:blip r:embed="rId2">
            <a:extLst/>
          </a:blip>
          <a:srcRect l="0" t="77400" r="0" b="0"/>
          <a:stretch>
            <a:fillRect/>
          </a:stretch>
        </p:blipFill>
        <p:spPr>
          <a:xfrm>
            <a:off x="4995910" y="6911103"/>
            <a:ext cx="13680409" cy="309173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>
            <a:off x="4505693" y="10256484"/>
            <a:ext cx="1504647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Line"/>
          <p:cNvSpPr/>
          <p:nvPr/>
        </p:nvSpPr>
        <p:spPr>
          <a:xfrm flipV="1">
            <a:off x="4514092" y="6106750"/>
            <a:ext cx="1" cy="413125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X"/>
          <p:cNvSpPr txBox="1"/>
          <p:nvPr/>
        </p:nvSpPr>
        <p:spPr>
          <a:xfrm>
            <a:off x="18941995" y="9842251"/>
            <a:ext cx="1855825" cy="82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03" name="Y"/>
          <p:cNvSpPr txBox="1"/>
          <p:nvPr/>
        </p:nvSpPr>
        <p:spPr>
          <a:xfrm>
            <a:off x="3586181" y="5213287"/>
            <a:ext cx="1855824" cy="82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5482411" y="10244600"/>
            <a:ext cx="1" cy="39059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 flipV="1">
            <a:off x="18927468" y="10244600"/>
            <a:ext cx="1" cy="39059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Min x = 0.169 m"/>
          <p:cNvSpPr txBox="1"/>
          <p:nvPr/>
        </p:nvSpPr>
        <p:spPr>
          <a:xfrm>
            <a:off x="2875378" y="10877039"/>
            <a:ext cx="5214067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Min x</a:t>
            </a:r>
            <a:r>
              <a:t> = 0.169 m</a:t>
            </a:r>
          </a:p>
        </p:txBody>
      </p:sp>
      <p:sp>
        <p:nvSpPr>
          <p:cNvPr id="207" name="Max x = 1.832 m"/>
          <p:cNvSpPr txBox="1"/>
          <p:nvPr/>
        </p:nvSpPr>
        <p:spPr>
          <a:xfrm>
            <a:off x="16320436" y="10877039"/>
            <a:ext cx="521406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Max x</a:t>
            </a:r>
            <a:r>
              <a:t> = 1.832 m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3988377" y="9676871"/>
            <a:ext cx="4867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>
            <a:off x="3988377" y="6965963"/>
            <a:ext cx="4867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Min y = 0.0385 m"/>
          <p:cNvSpPr txBox="1"/>
          <p:nvPr/>
        </p:nvSpPr>
        <p:spPr>
          <a:xfrm>
            <a:off x="392122" y="8843433"/>
            <a:ext cx="3640154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Min y</a:t>
            </a:r>
            <a:r>
              <a:t> = 0.0385 m</a:t>
            </a:r>
          </a:p>
        </p:txBody>
      </p:sp>
      <p:sp>
        <p:nvSpPr>
          <p:cNvPr id="211" name="Max y = 0.342 m"/>
          <p:cNvSpPr txBox="1"/>
          <p:nvPr/>
        </p:nvSpPr>
        <p:spPr>
          <a:xfrm>
            <a:off x="392122" y="6132526"/>
            <a:ext cx="3640154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2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Max y</a:t>
            </a:r>
            <a:r>
              <a:t> = 0.342 m</a:t>
            </a:r>
          </a:p>
        </p:txBody>
      </p:sp>
      <p:sp>
        <p:nvSpPr>
          <p:cNvPr id="212" name="Rectangle"/>
          <p:cNvSpPr/>
          <p:nvPr/>
        </p:nvSpPr>
        <p:spPr>
          <a:xfrm>
            <a:off x="5409702" y="7038615"/>
            <a:ext cx="13538198" cy="2717435"/>
          </a:xfrm>
          <a:prstGeom prst="rect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5788645" y="7321730"/>
            <a:ext cx="479342" cy="477672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Circle"/>
          <p:cNvSpPr/>
          <p:nvPr/>
        </p:nvSpPr>
        <p:spPr>
          <a:xfrm>
            <a:off x="6020221" y="815849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Circle"/>
          <p:cNvSpPr/>
          <p:nvPr/>
        </p:nvSpPr>
        <p:spPr>
          <a:xfrm>
            <a:off x="6505112" y="8769702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Circle"/>
          <p:cNvSpPr/>
          <p:nvPr/>
        </p:nvSpPr>
        <p:spPr>
          <a:xfrm>
            <a:off x="6695269" y="7696716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Circle"/>
          <p:cNvSpPr/>
          <p:nvPr/>
        </p:nvSpPr>
        <p:spPr>
          <a:xfrm>
            <a:off x="7264369" y="8434235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Circle"/>
          <p:cNvSpPr/>
          <p:nvPr/>
        </p:nvSpPr>
        <p:spPr>
          <a:xfrm>
            <a:off x="7435858" y="730170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Circle"/>
          <p:cNvSpPr/>
          <p:nvPr/>
        </p:nvSpPr>
        <p:spPr>
          <a:xfrm>
            <a:off x="8110220" y="7933544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ircle"/>
          <p:cNvSpPr/>
          <p:nvPr/>
        </p:nvSpPr>
        <p:spPr>
          <a:xfrm>
            <a:off x="8784582" y="7321730"/>
            <a:ext cx="479342" cy="477672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ircle"/>
          <p:cNvSpPr/>
          <p:nvPr/>
        </p:nvSpPr>
        <p:spPr>
          <a:xfrm>
            <a:off x="8784582" y="8218096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Circle"/>
          <p:cNvSpPr/>
          <p:nvPr/>
        </p:nvSpPr>
        <p:spPr>
          <a:xfrm>
            <a:off x="9837604" y="7321730"/>
            <a:ext cx="479341" cy="477672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Circle"/>
          <p:cNvSpPr/>
          <p:nvPr/>
        </p:nvSpPr>
        <p:spPr>
          <a:xfrm>
            <a:off x="13427733" y="730170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Circle"/>
          <p:cNvSpPr/>
          <p:nvPr/>
        </p:nvSpPr>
        <p:spPr>
          <a:xfrm>
            <a:off x="14165253" y="7696716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ircle"/>
          <p:cNvSpPr/>
          <p:nvPr/>
        </p:nvSpPr>
        <p:spPr>
          <a:xfrm>
            <a:off x="14902773" y="730170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Circle"/>
          <p:cNvSpPr/>
          <p:nvPr/>
        </p:nvSpPr>
        <p:spPr>
          <a:xfrm>
            <a:off x="15071877" y="8434235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15493610" y="7933544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Circle"/>
          <p:cNvSpPr/>
          <p:nvPr/>
        </p:nvSpPr>
        <p:spPr>
          <a:xfrm>
            <a:off x="16122273" y="730170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Circle"/>
          <p:cNvSpPr/>
          <p:nvPr/>
        </p:nvSpPr>
        <p:spPr>
          <a:xfrm>
            <a:off x="16122273" y="8434235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ircle"/>
          <p:cNvSpPr/>
          <p:nvPr/>
        </p:nvSpPr>
        <p:spPr>
          <a:xfrm>
            <a:off x="16821967" y="7933544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Circle"/>
          <p:cNvSpPr/>
          <p:nvPr/>
        </p:nvSpPr>
        <p:spPr>
          <a:xfrm>
            <a:off x="17341773" y="7321730"/>
            <a:ext cx="479342" cy="477672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Circle"/>
          <p:cNvSpPr/>
          <p:nvPr/>
        </p:nvSpPr>
        <p:spPr>
          <a:xfrm>
            <a:off x="17341773" y="873576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Circle"/>
          <p:cNvSpPr/>
          <p:nvPr/>
        </p:nvSpPr>
        <p:spPr>
          <a:xfrm>
            <a:off x="18150324" y="8158497"/>
            <a:ext cx="479342" cy="477671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Connection Line"/>
          <p:cNvSpPr/>
          <p:nvPr/>
        </p:nvSpPr>
        <p:spPr>
          <a:xfrm>
            <a:off x="10158706" y="5317117"/>
            <a:ext cx="1517648" cy="2286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0" h="21600" fill="norm" stroke="1" extrusionOk="0">
                <a:moveTo>
                  <a:pt x="162" y="21600"/>
                </a:moveTo>
                <a:cubicBezTo>
                  <a:pt x="-1160" y="10667"/>
                  <a:pt x="5599" y="3467"/>
                  <a:pt x="2044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5" name="We may generate 1600 negative particles in this box region?"/>
          <p:cNvSpPr txBox="1"/>
          <p:nvPr/>
        </p:nvSpPr>
        <p:spPr>
          <a:xfrm>
            <a:off x="6830402" y="3148250"/>
            <a:ext cx="10011297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5000">
                <a:latin typeface="Latin Modern Sans 10 Bold"/>
                <a:ea typeface="Latin Modern Sans 10 Bold"/>
                <a:cs typeface="Latin Modern Sans 10 Bold"/>
                <a:sym typeface="Latin Modern Sans 10 Bold"/>
              </a:defRPr>
            </a:pPr>
            <a:r>
              <a:t>We may generate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1600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negative</a:t>
            </a:r>
            <a:r>
              <a:t> particles in this box region?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2036539" y="13073062"/>
            <a:ext cx="310922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Text"/>
          <p:cNvSpPr txBox="1"/>
          <p:nvPr/>
        </p:nvSpPr>
        <p:spPr>
          <a:xfrm>
            <a:off x="1740790" y="-5812636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0" name="Text"/>
          <p:cNvSpPr txBox="1"/>
          <p:nvPr/>
        </p:nvSpPr>
        <p:spPr>
          <a:xfrm>
            <a:off x="10961225" y="-723832"/>
            <a:ext cx="193676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1" name="Next step"/>
          <p:cNvSpPr txBox="1"/>
          <p:nvPr/>
        </p:nvSpPr>
        <p:spPr>
          <a:xfrm>
            <a:off x="774909" y="6247769"/>
            <a:ext cx="22834183" cy="164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