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52"/>
  </p:notesMasterIdLst>
  <p:handoutMasterIdLst>
    <p:handoutMasterId r:id="rId53"/>
  </p:handoutMasterIdLst>
  <p:sldIdLst>
    <p:sldId id="256" r:id="rId3"/>
    <p:sldId id="300" r:id="rId4"/>
    <p:sldId id="302" r:id="rId5"/>
    <p:sldId id="303" r:id="rId6"/>
    <p:sldId id="304" r:id="rId7"/>
    <p:sldId id="305" r:id="rId8"/>
    <p:sldId id="306" r:id="rId9"/>
    <p:sldId id="307" r:id="rId10"/>
    <p:sldId id="308" r:id="rId11"/>
    <p:sldId id="309" r:id="rId12"/>
    <p:sldId id="310" r:id="rId13"/>
    <p:sldId id="311" r:id="rId14"/>
    <p:sldId id="313" r:id="rId15"/>
    <p:sldId id="259" r:id="rId16"/>
    <p:sldId id="260" r:id="rId17"/>
    <p:sldId id="261" r:id="rId18"/>
    <p:sldId id="314" r:id="rId19"/>
    <p:sldId id="315" r:id="rId20"/>
    <p:sldId id="316" r:id="rId21"/>
    <p:sldId id="317" r:id="rId22"/>
    <p:sldId id="319" r:id="rId23"/>
    <p:sldId id="268" r:id="rId24"/>
    <p:sldId id="269" r:id="rId25"/>
    <p:sldId id="270" r:id="rId26"/>
    <p:sldId id="318" r:id="rId27"/>
    <p:sldId id="272" r:id="rId28"/>
    <p:sldId id="283" r:id="rId29"/>
    <p:sldId id="287" r:id="rId30"/>
    <p:sldId id="257" r:id="rId31"/>
    <p:sldId id="271" r:id="rId32"/>
    <p:sldId id="273" r:id="rId33"/>
    <p:sldId id="263" r:id="rId34"/>
    <p:sldId id="264" r:id="rId35"/>
    <p:sldId id="265" r:id="rId36"/>
    <p:sldId id="266" r:id="rId37"/>
    <p:sldId id="296" r:id="rId38"/>
    <p:sldId id="297" r:id="rId39"/>
    <p:sldId id="298" r:id="rId40"/>
    <p:sldId id="299" r:id="rId41"/>
    <p:sldId id="289" r:id="rId42"/>
    <p:sldId id="288" r:id="rId43"/>
    <p:sldId id="285" r:id="rId44"/>
    <p:sldId id="290" r:id="rId45"/>
    <p:sldId id="291" r:id="rId46"/>
    <p:sldId id="284" r:id="rId47"/>
    <p:sldId id="292" r:id="rId48"/>
    <p:sldId id="286" r:id="rId49"/>
    <p:sldId id="295" r:id="rId50"/>
    <p:sldId id="294" r:id="rId5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son Pedley" initials="AP"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1" autoAdjust="0"/>
    <p:restoredTop sz="95179" autoAdjust="0"/>
  </p:normalViewPr>
  <p:slideViewPr>
    <p:cSldViewPr>
      <p:cViewPr varScale="1">
        <p:scale>
          <a:sx n="117" d="100"/>
          <a:sy n="117" d="100"/>
        </p:scale>
        <p:origin x="444" y="51"/>
      </p:cViewPr>
      <p:guideLst>
        <p:guide orient="horz" pos="2160"/>
        <p:guide pos="2880"/>
      </p:guideLst>
    </p:cSldViewPr>
  </p:slideViewPr>
  <p:outlineViewPr>
    <p:cViewPr>
      <p:scale>
        <a:sx n="33" d="100"/>
        <a:sy n="33" d="100"/>
      </p:scale>
      <p:origin x="0" y="663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0D23087-5998-486F-A0EE-1B2441A8BC76}" type="datetimeFigureOut">
              <a:rPr lang="en-US" smtClean="0"/>
              <a:t>7/13/2022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3126CAC6-EA05-4B4C-8791-F41C5DD6A71F}" type="slidenum">
              <a:rPr lang="en-US" smtClean="0"/>
              <a:t>‹#›</a:t>
            </a:fld>
            <a:endParaRPr lang="en-US"/>
          </a:p>
        </p:txBody>
      </p:sp>
    </p:spTree>
    <p:extLst>
      <p:ext uri="{BB962C8B-B14F-4D97-AF65-F5344CB8AC3E}">
        <p14:creationId xmlns:p14="http://schemas.microsoft.com/office/powerpoint/2010/main" val="79734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AA95BEE1-A381-4A76-BD57-540E8053E767}" type="datetimeFigureOut">
              <a:rPr lang="en-US" smtClean="0"/>
              <a:t>7/13/2022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ADAD90DE-D842-48CF-A782-8C07A423648E}" type="slidenum">
              <a:rPr lang="en-US" smtClean="0"/>
              <a:t>‹#›</a:t>
            </a:fld>
            <a:endParaRPr lang="en-US"/>
          </a:p>
        </p:txBody>
      </p:sp>
    </p:spTree>
    <p:extLst>
      <p:ext uri="{BB962C8B-B14F-4D97-AF65-F5344CB8AC3E}">
        <p14:creationId xmlns:p14="http://schemas.microsoft.com/office/powerpoint/2010/main" val="378947643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1</a:t>
            </a:fld>
            <a:endParaRPr lang="en-US"/>
          </a:p>
        </p:txBody>
      </p:sp>
    </p:spTree>
    <p:extLst>
      <p:ext uri="{BB962C8B-B14F-4D97-AF65-F5344CB8AC3E}">
        <p14:creationId xmlns:p14="http://schemas.microsoft.com/office/powerpoint/2010/main" val="2758118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34</a:t>
            </a:fld>
            <a:endParaRPr lang="en-US"/>
          </a:p>
        </p:txBody>
      </p:sp>
    </p:spTree>
    <p:extLst>
      <p:ext uri="{BB962C8B-B14F-4D97-AF65-F5344CB8AC3E}">
        <p14:creationId xmlns:p14="http://schemas.microsoft.com/office/powerpoint/2010/main" val="2094719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35</a:t>
            </a:fld>
            <a:endParaRPr lang="en-US"/>
          </a:p>
        </p:txBody>
      </p:sp>
    </p:spTree>
    <p:extLst>
      <p:ext uri="{BB962C8B-B14F-4D97-AF65-F5344CB8AC3E}">
        <p14:creationId xmlns:p14="http://schemas.microsoft.com/office/powerpoint/2010/main" val="2388542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36</a:t>
            </a:fld>
            <a:endParaRPr lang="en-US"/>
          </a:p>
        </p:txBody>
      </p:sp>
    </p:spTree>
    <p:extLst>
      <p:ext uri="{BB962C8B-B14F-4D97-AF65-F5344CB8AC3E}">
        <p14:creationId xmlns:p14="http://schemas.microsoft.com/office/powerpoint/2010/main" val="1334291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37</a:t>
            </a:fld>
            <a:endParaRPr lang="en-US"/>
          </a:p>
        </p:txBody>
      </p:sp>
    </p:spTree>
    <p:extLst>
      <p:ext uri="{BB962C8B-B14F-4D97-AF65-F5344CB8AC3E}">
        <p14:creationId xmlns:p14="http://schemas.microsoft.com/office/powerpoint/2010/main" val="2095313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38</a:t>
            </a:fld>
            <a:endParaRPr lang="en-US"/>
          </a:p>
        </p:txBody>
      </p:sp>
    </p:spTree>
    <p:extLst>
      <p:ext uri="{BB962C8B-B14F-4D97-AF65-F5344CB8AC3E}">
        <p14:creationId xmlns:p14="http://schemas.microsoft.com/office/powerpoint/2010/main" val="2094719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39</a:t>
            </a:fld>
            <a:endParaRPr lang="en-US"/>
          </a:p>
        </p:txBody>
      </p:sp>
    </p:spTree>
    <p:extLst>
      <p:ext uri="{BB962C8B-B14F-4D97-AF65-F5344CB8AC3E}">
        <p14:creationId xmlns:p14="http://schemas.microsoft.com/office/powerpoint/2010/main" val="2388542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40</a:t>
            </a:fld>
            <a:endParaRPr lang="en-US"/>
          </a:p>
        </p:txBody>
      </p:sp>
    </p:spTree>
    <p:extLst>
      <p:ext uri="{BB962C8B-B14F-4D97-AF65-F5344CB8AC3E}">
        <p14:creationId xmlns:p14="http://schemas.microsoft.com/office/powerpoint/2010/main" val="1013601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41</a:t>
            </a:fld>
            <a:endParaRPr lang="en-US"/>
          </a:p>
        </p:txBody>
      </p:sp>
    </p:spTree>
    <p:extLst>
      <p:ext uri="{BB962C8B-B14F-4D97-AF65-F5344CB8AC3E}">
        <p14:creationId xmlns:p14="http://schemas.microsoft.com/office/powerpoint/2010/main" val="1661284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42</a:t>
            </a:fld>
            <a:endParaRPr lang="en-US"/>
          </a:p>
        </p:txBody>
      </p:sp>
    </p:spTree>
    <p:extLst>
      <p:ext uri="{BB962C8B-B14F-4D97-AF65-F5344CB8AC3E}">
        <p14:creationId xmlns:p14="http://schemas.microsoft.com/office/powerpoint/2010/main" val="2449382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43</a:t>
            </a:fld>
            <a:endParaRPr lang="en-US"/>
          </a:p>
        </p:txBody>
      </p:sp>
    </p:spTree>
    <p:extLst>
      <p:ext uri="{BB962C8B-B14F-4D97-AF65-F5344CB8AC3E}">
        <p14:creationId xmlns:p14="http://schemas.microsoft.com/office/powerpoint/2010/main" val="3715251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26</a:t>
            </a:fld>
            <a:endParaRPr lang="en-US"/>
          </a:p>
        </p:txBody>
      </p:sp>
    </p:spTree>
    <p:extLst>
      <p:ext uri="{BB962C8B-B14F-4D97-AF65-F5344CB8AC3E}">
        <p14:creationId xmlns:p14="http://schemas.microsoft.com/office/powerpoint/2010/main" val="2245339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44</a:t>
            </a:fld>
            <a:endParaRPr lang="en-US"/>
          </a:p>
        </p:txBody>
      </p:sp>
    </p:spTree>
    <p:extLst>
      <p:ext uri="{BB962C8B-B14F-4D97-AF65-F5344CB8AC3E}">
        <p14:creationId xmlns:p14="http://schemas.microsoft.com/office/powerpoint/2010/main" val="2083894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45</a:t>
            </a:fld>
            <a:endParaRPr lang="en-US"/>
          </a:p>
        </p:txBody>
      </p:sp>
    </p:spTree>
    <p:extLst>
      <p:ext uri="{BB962C8B-B14F-4D97-AF65-F5344CB8AC3E}">
        <p14:creationId xmlns:p14="http://schemas.microsoft.com/office/powerpoint/2010/main" val="1532484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46</a:t>
            </a:fld>
            <a:endParaRPr lang="en-US"/>
          </a:p>
        </p:txBody>
      </p:sp>
    </p:spTree>
    <p:extLst>
      <p:ext uri="{BB962C8B-B14F-4D97-AF65-F5344CB8AC3E}">
        <p14:creationId xmlns:p14="http://schemas.microsoft.com/office/powerpoint/2010/main" val="2165431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47</a:t>
            </a:fld>
            <a:endParaRPr lang="en-US"/>
          </a:p>
        </p:txBody>
      </p:sp>
    </p:spTree>
    <p:extLst>
      <p:ext uri="{BB962C8B-B14F-4D97-AF65-F5344CB8AC3E}">
        <p14:creationId xmlns:p14="http://schemas.microsoft.com/office/powerpoint/2010/main" val="3634889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48</a:t>
            </a:fld>
            <a:endParaRPr lang="en-US"/>
          </a:p>
        </p:txBody>
      </p:sp>
    </p:spTree>
    <p:extLst>
      <p:ext uri="{BB962C8B-B14F-4D97-AF65-F5344CB8AC3E}">
        <p14:creationId xmlns:p14="http://schemas.microsoft.com/office/powerpoint/2010/main" val="1308471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49</a:t>
            </a:fld>
            <a:endParaRPr lang="en-US"/>
          </a:p>
        </p:txBody>
      </p:sp>
    </p:spTree>
    <p:extLst>
      <p:ext uri="{BB962C8B-B14F-4D97-AF65-F5344CB8AC3E}">
        <p14:creationId xmlns:p14="http://schemas.microsoft.com/office/powerpoint/2010/main" val="4028901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27</a:t>
            </a:fld>
            <a:endParaRPr lang="en-US"/>
          </a:p>
        </p:txBody>
      </p:sp>
    </p:spTree>
    <p:extLst>
      <p:ext uri="{BB962C8B-B14F-4D97-AF65-F5344CB8AC3E}">
        <p14:creationId xmlns:p14="http://schemas.microsoft.com/office/powerpoint/2010/main" val="364738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28</a:t>
            </a:fld>
            <a:endParaRPr lang="en-US"/>
          </a:p>
        </p:txBody>
      </p:sp>
    </p:spTree>
    <p:extLst>
      <p:ext uri="{BB962C8B-B14F-4D97-AF65-F5344CB8AC3E}">
        <p14:creationId xmlns:p14="http://schemas.microsoft.com/office/powerpoint/2010/main" val="1482159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29</a:t>
            </a:fld>
            <a:endParaRPr lang="en-US"/>
          </a:p>
        </p:txBody>
      </p:sp>
    </p:spTree>
    <p:extLst>
      <p:ext uri="{BB962C8B-B14F-4D97-AF65-F5344CB8AC3E}">
        <p14:creationId xmlns:p14="http://schemas.microsoft.com/office/powerpoint/2010/main" val="956765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30</a:t>
            </a:fld>
            <a:endParaRPr lang="en-US"/>
          </a:p>
        </p:txBody>
      </p:sp>
    </p:spTree>
    <p:extLst>
      <p:ext uri="{BB962C8B-B14F-4D97-AF65-F5344CB8AC3E}">
        <p14:creationId xmlns:p14="http://schemas.microsoft.com/office/powerpoint/2010/main" val="370150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31</a:t>
            </a:fld>
            <a:endParaRPr lang="en-US"/>
          </a:p>
        </p:txBody>
      </p:sp>
    </p:spTree>
    <p:extLst>
      <p:ext uri="{BB962C8B-B14F-4D97-AF65-F5344CB8AC3E}">
        <p14:creationId xmlns:p14="http://schemas.microsoft.com/office/powerpoint/2010/main" val="938616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32</a:t>
            </a:fld>
            <a:endParaRPr lang="en-US"/>
          </a:p>
        </p:txBody>
      </p:sp>
    </p:spTree>
    <p:extLst>
      <p:ext uri="{BB962C8B-B14F-4D97-AF65-F5344CB8AC3E}">
        <p14:creationId xmlns:p14="http://schemas.microsoft.com/office/powerpoint/2010/main" val="1334291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D90DE-D842-48CF-A782-8C07A423648E}" type="slidenum">
              <a:rPr lang="en-US" smtClean="0"/>
              <a:t>33</a:t>
            </a:fld>
            <a:endParaRPr lang="en-US"/>
          </a:p>
        </p:txBody>
      </p:sp>
    </p:spTree>
    <p:extLst>
      <p:ext uri="{BB962C8B-B14F-4D97-AF65-F5344CB8AC3E}">
        <p14:creationId xmlns:p14="http://schemas.microsoft.com/office/powerpoint/2010/main" val="2095313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A1254B9-C585-4119-A1EE-0E7C38484771}" type="datetimeFigureOut">
              <a:rPr lang="en-US" smtClean="0"/>
              <a:t>7/13/2022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1193835-B2BD-4407-8BA5-78DAB148BDC8}"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1254B9-C585-4119-A1EE-0E7C38484771}"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93835-B2BD-4407-8BA5-78DAB148BD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1254B9-C585-4119-A1EE-0E7C38484771}"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93835-B2BD-4407-8BA5-78DAB148BDC8}"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A1254B9-C585-4119-A1EE-0E7C38484771}"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93835-B2BD-4407-8BA5-78DAB148BDC8}"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A1254B9-C585-4119-A1EE-0E7C38484771}" type="datetimeFigureOut">
              <a:rPr lang="en-US" smtClean="0"/>
              <a:t>7/13/2022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1193835-B2BD-4407-8BA5-78DAB148BDC8}"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A1254B9-C585-4119-A1EE-0E7C38484771}"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93835-B2BD-4407-8BA5-78DAB148BDC8}"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A1254B9-C585-4119-A1EE-0E7C38484771}" type="datetimeFigureOut">
              <a:rPr lang="en-US" smtClean="0"/>
              <a:t>7/13/2022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193835-B2BD-4407-8BA5-78DAB148BDC8}"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1254B9-C585-4119-A1EE-0E7C38484771}" type="datetimeFigureOut">
              <a:rPr lang="en-US" smtClean="0"/>
              <a:t>7/13/2022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193835-B2BD-4407-8BA5-78DAB148BDC8}"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254B9-C585-4119-A1EE-0E7C38484771}" type="datetimeFigureOut">
              <a:rPr lang="en-US" smtClean="0"/>
              <a:t>7/13/2022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193835-B2BD-4407-8BA5-78DAB148BDC8}"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A1254B9-C585-4119-A1EE-0E7C38484771}"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93835-B2BD-4407-8BA5-78DAB148BDC8}"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A1254B9-C585-4119-A1EE-0E7C38484771}" type="datetimeFigureOut">
              <a:rPr lang="en-US" smtClean="0"/>
              <a:t>7/13/2022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93835-B2BD-4407-8BA5-78DAB148BDC8}"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A1254B9-C585-4119-A1EE-0E7C38484771}" type="datetimeFigureOut">
              <a:rPr lang="en-US" smtClean="0"/>
              <a:t>7/13/2022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1193835-B2BD-4407-8BA5-78DAB148BDC8}"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Live Classroom</a:t>
            </a:r>
            <a:br>
              <a:rPr lang="en-US" dirty="0"/>
            </a:br>
            <a:r>
              <a:rPr lang="en-US" baseline="0" dirty="0"/>
              <a:t>Module 2</a:t>
            </a:r>
            <a:endParaRPr lang="en-US" dirty="0"/>
          </a:p>
        </p:txBody>
      </p:sp>
      <p:sp>
        <p:nvSpPr>
          <p:cNvPr id="3" name="Subtitle 2"/>
          <p:cNvSpPr>
            <a:spLocks noGrp="1"/>
          </p:cNvSpPr>
          <p:nvPr>
            <p:ph type="subTitle" idx="1"/>
          </p:nvPr>
        </p:nvSpPr>
        <p:spPr/>
        <p:txBody>
          <a:bodyPr/>
          <a:lstStyle/>
          <a:p>
            <a:r>
              <a:rPr lang="en-US" dirty="0"/>
              <a:t>Module 2 – Statistical Inference and Tests for Means </a:t>
            </a:r>
          </a:p>
        </p:txBody>
      </p:sp>
    </p:spTree>
    <p:extLst>
      <p:ext uri="{BB962C8B-B14F-4D97-AF65-F5344CB8AC3E}">
        <p14:creationId xmlns:p14="http://schemas.microsoft.com/office/powerpoint/2010/main" val="1295878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2BA1-787D-4715-BA83-596733892CBD}"/>
              </a:ext>
            </a:extLst>
          </p:cNvPr>
          <p:cNvSpPr>
            <a:spLocks noGrp="1"/>
          </p:cNvSpPr>
          <p:nvPr>
            <p:ph type="title"/>
          </p:nvPr>
        </p:nvSpPr>
        <p:spPr/>
        <p:txBody>
          <a:bodyPr/>
          <a:lstStyle/>
          <a:p>
            <a:r>
              <a:rPr lang="en-US" dirty="0"/>
              <a:t>Tests of Significance</a:t>
            </a:r>
          </a:p>
        </p:txBody>
      </p:sp>
      <p:sp>
        <p:nvSpPr>
          <p:cNvPr id="3" name="TextBox 2">
            <a:extLst>
              <a:ext uri="{FF2B5EF4-FFF2-40B4-BE49-F238E27FC236}">
                <a16:creationId xmlns:a16="http://schemas.microsoft.com/office/drawing/2014/main" id="{48106DBD-E95C-47D3-A9E6-010F8C51F247}"/>
              </a:ext>
            </a:extLst>
          </p:cNvPr>
          <p:cNvSpPr txBox="1"/>
          <p:nvPr/>
        </p:nvSpPr>
        <p:spPr>
          <a:xfrm>
            <a:off x="457200" y="1524000"/>
            <a:ext cx="8001000" cy="4247317"/>
          </a:xfrm>
          <a:prstGeom prst="rect">
            <a:avLst/>
          </a:prstGeom>
          <a:noFill/>
        </p:spPr>
        <p:txBody>
          <a:bodyPr wrap="square" rtlCol="0">
            <a:spAutoFit/>
          </a:bodyPr>
          <a:lstStyle/>
          <a:p>
            <a:r>
              <a:rPr lang="en-US" dirty="0"/>
              <a:t>Tests of significance are used to assess the evidence provided by the data from a sample about some claim concerning the population.</a:t>
            </a:r>
          </a:p>
          <a:p>
            <a:endParaRPr lang="en-US" dirty="0"/>
          </a:p>
          <a:p>
            <a:endParaRPr lang="en-US" dirty="0"/>
          </a:p>
          <a:p>
            <a:r>
              <a:rPr lang="en-US" dirty="0"/>
              <a:t>Example:</a:t>
            </a:r>
          </a:p>
          <a:p>
            <a:endParaRPr lang="en-US" dirty="0"/>
          </a:p>
          <a:p>
            <a:r>
              <a:rPr lang="en-US" dirty="0"/>
              <a:t>Suppose I claim that I can do a cartwheel on the balance beam, 95% of the time. Let’s say that you are impressed, so you ask me to show you. I do 10 in a row, and I only complete 3 cartwheels successfully. </a:t>
            </a:r>
          </a:p>
          <a:p>
            <a:endParaRPr lang="en-US" dirty="0"/>
          </a:p>
          <a:p>
            <a:r>
              <a:rPr lang="en-US" dirty="0"/>
              <a:t>Would you be skeptical of my claim that I am successful 95% of the time?</a:t>
            </a:r>
          </a:p>
          <a:p>
            <a:endParaRPr lang="en-US" dirty="0"/>
          </a:p>
          <a:p>
            <a:r>
              <a:rPr lang="en-US" dirty="0"/>
              <a:t>If I were telling the truth and really do complete successful cartwheels on the beam 95% of the time, then the probability of me only completing 3 out of 10 would be very small (it would be rare for this to happen!). </a:t>
            </a:r>
          </a:p>
        </p:txBody>
      </p:sp>
    </p:spTree>
    <p:extLst>
      <p:ext uri="{BB962C8B-B14F-4D97-AF65-F5344CB8AC3E}">
        <p14:creationId xmlns:p14="http://schemas.microsoft.com/office/powerpoint/2010/main" val="297785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2BA1-787D-4715-BA83-596733892CBD}"/>
              </a:ext>
            </a:extLst>
          </p:cNvPr>
          <p:cNvSpPr>
            <a:spLocks noGrp="1"/>
          </p:cNvSpPr>
          <p:nvPr>
            <p:ph type="title"/>
          </p:nvPr>
        </p:nvSpPr>
        <p:spPr/>
        <p:txBody>
          <a:bodyPr/>
          <a:lstStyle/>
          <a:p>
            <a:r>
              <a:rPr lang="en-US" dirty="0"/>
              <a:t>Tests of Significance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8106DBD-E95C-47D3-A9E6-010F8C51F247}"/>
                  </a:ext>
                </a:extLst>
              </p:cNvPr>
              <p:cNvSpPr txBox="1"/>
              <p:nvPr/>
            </p:nvSpPr>
            <p:spPr>
              <a:xfrm>
                <a:off x="457200" y="1524000"/>
                <a:ext cx="8001000" cy="3416320"/>
              </a:xfrm>
              <a:prstGeom prst="rect">
                <a:avLst/>
              </a:prstGeom>
              <a:noFill/>
            </p:spPr>
            <p:txBody>
              <a:bodyPr wrap="square" rtlCol="0">
                <a:spAutoFit/>
              </a:bodyPr>
              <a:lstStyle/>
              <a:p>
                <a:r>
                  <a:rPr lang="en-US" dirty="0"/>
                  <a:t>What would be the probability of only completing 3 out of 10 with a 95% success rate for each one?</a:t>
                </a:r>
              </a:p>
              <a:p>
                <a:endParaRPr lang="en-US" dirty="0"/>
              </a:p>
              <a:p>
                <a:r>
                  <a:rPr lang="en-US" dirty="0"/>
                  <a:t>We can use the binomial distribution to get our answer…</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10,3</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.95</m:t>
                          </m:r>
                        </m:e>
                        <m:sup>
                          <m:r>
                            <a:rPr lang="en-US" b="0" i="1" smtClean="0">
                              <a:latin typeface="Cambria Math" panose="02040503050406030204" pitchFamily="18" charset="0"/>
                            </a:rPr>
                            <m:t>3</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7</m:t>
                          </m:r>
                        </m:sup>
                      </m:sSup>
                      <m:r>
                        <a:rPr lang="en-US" b="0" i="1" smtClean="0">
                          <a:latin typeface="Cambria Math" panose="02040503050406030204" pitchFamily="18" charset="0"/>
                        </a:rPr>
                        <m:t>=</m:t>
                      </m:r>
                      <m:r>
                        <a:rPr lang="en-US" b="0" i="0" smtClean="0">
                          <a:latin typeface="Cambria Math" panose="02040503050406030204" pitchFamily="18" charset="0"/>
                        </a:rPr>
                        <m:t>120∗</m:t>
                      </m:r>
                      <m:sSup>
                        <m:sSupPr>
                          <m:ctrlPr>
                            <a:rPr lang="en-US" i="1">
                              <a:latin typeface="Cambria Math" panose="02040503050406030204" pitchFamily="18" charset="0"/>
                            </a:rPr>
                          </m:ctrlPr>
                        </m:sSupPr>
                        <m:e>
                          <m:r>
                            <a:rPr lang="en-US" i="1">
                              <a:latin typeface="Cambria Math" panose="02040503050406030204" pitchFamily="18" charset="0"/>
                            </a:rPr>
                            <m:t>.95</m:t>
                          </m:r>
                        </m:e>
                        <m:sup>
                          <m:r>
                            <a:rPr lang="en-US" i="1">
                              <a:latin typeface="Cambria Math" panose="02040503050406030204" pitchFamily="18" charset="0"/>
                            </a:rPr>
                            <m:t>3</m:t>
                          </m:r>
                        </m:sup>
                      </m:sSup>
                      <m:sSup>
                        <m:sSupPr>
                          <m:ctrlPr>
                            <a:rPr lang="en-US" i="1">
                              <a:latin typeface="Cambria Math" panose="02040503050406030204" pitchFamily="18" charset="0"/>
                            </a:rPr>
                          </m:ctrlPr>
                        </m:sSupPr>
                        <m:e>
                          <m:r>
                            <a:rPr lang="en-US" i="1">
                              <a:latin typeface="Cambria Math" panose="02040503050406030204" pitchFamily="18" charset="0"/>
                            </a:rPr>
                            <m:t>.05</m:t>
                          </m:r>
                        </m:e>
                        <m:sup>
                          <m:r>
                            <a:rPr lang="en-US" i="1">
                              <a:latin typeface="Cambria Math" panose="02040503050406030204" pitchFamily="18" charset="0"/>
                            </a:rPr>
                            <m:t>7</m:t>
                          </m:r>
                        </m:sup>
                      </m:sSup>
                      <m:r>
                        <a:rPr lang="en-US" b="0" i="0" smtClean="0">
                          <a:latin typeface="Cambria Math" panose="02040503050406030204" pitchFamily="18" charset="0"/>
                        </a:rPr>
                        <m:t>=0.00000008038</m:t>
                      </m:r>
                    </m:oMath>
                  </m:oMathPara>
                </a14:m>
                <a:endParaRPr lang="en-US" b="0" dirty="0"/>
              </a:p>
              <a:p>
                <a:endParaRPr lang="en-US" dirty="0"/>
              </a:p>
              <a:p>
                <a:r>
                  <a:rPr lang="en-US" dirty="0"/>
                  <a:t>Therefore, there is only a probability of </a:t>
                </a:r>
                <a14:m>
                  <m:oMath xmlns:m="http://schemas.openxmlformats.org/officeDocument/2006/math">
                    <m:r>
                      <a:rPr lang="en-US">
                        <a:latin typeface="Cambria Math" panose="02040503050406030204" pitchFamily="18" charset="0"/>
                      </a:rPr>
                      <m:t>0.00000008038</m:t>
                    </m:r>
                  </m:oMath>
                </a14:m>
                <a:r>
                  <a:rPr lang="en-US" dirty="0"/>
                  <a:t> of this happening by chance if my claim is actually true. This gives strong evidence against my claim. In fact, you should reject my claim!</a:t>
                </a:r>
              </a:p>
              <a:p>
                <a:endParaRPr lang="en-US" dirty="0"/>
              </a:p>
              <a:p>
                <a:endParaRPr lang="en-US" dirty="0"/>
              </a:p>
            </p:txBody>
          </p:sp>
        </mc:Choice>
        <mc:Fallback xmlns="">
          <p:sp>
            <p:nvSpPr>
              <p:cNvPr id="3" name="TextBox 2">
                <a:extLst>
                  <a:ext uri="{FF2B5EF4-FFF2-40B4-BE49-F238E27FC236}">
                    <a16:creationId xmlns:a16="http://schemas.microsoft.com/office/drawing/2014/main" id="{48106DBD-E95C-47D3-A9E6-010F8C51F247}"/>
                  </a:ext>
                </a:extLst>
              </p:cNvPr>
              <p:cNvSpPr txBox="1">
                <a:spLocks noRot="1" noChangeAspect="1" noMove="1" noResize="1" noEditPoints="1" noAdjustHandles="1" noChangeArrowheads="1" noChangeShapeType="1" noTextEdit="1"/>
              </p:cNvSpPr>
              <p:nvPr/>
            </p:nvSpPr>
            <p:spPr>
              <a:xfrm>
                <a:off x="457200" y="1524000"/>
                <a:ext cx="8001000" cy="3416320"/>
              </a:xfrm>
              <a:prstGeom prst="rect">
                <a:avLst/>
              </a:prstGeom>
              <a:blipFill>
                <a:blip r:embed="rId2"/>
                <a:stretch>
                  <a:fillRect l="-609" t="-893" r="-1066"/>
                </a:stretch>
              </a:blipFill>
            </p:spPr>
            <p:txBody>
              <a:bodyPr/>
              <a:lstStyle/>
              <a:p>
                <a:r>
                  <a:rPr lang="en-US">
                    <a:noFill/>
                  </a:rPr>
                  <a:t> </a:t>
                </a:r>
              </a:p>
            </p:txBody>
          </p:sp>
        </mc:Fallback>
      </mc:AlternateContent>
    </p:spTree>
    <p:extLst>
      <p:ext uri="{BB962C8B-B14F-4D97-AF65-F5344CB8AC3E}">
        <p14:creationId xmlns:p14="http://schemas.microsoft.com/office/powerpoint/2010/main" val="270636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2BA1-787D-4715-BA83-596733892CBD}"/>
              </a:ext>
            </a:extLst>
          </p:cNvPr>
          <p:cNvSpPr>
            <a:spLocks noGrp="1"/>
          </p:cNvSpPr>
          <p:nvPr>
            <p:ph type="title"/>
          </p:nvPr>
        </p:nvSpPr>
        <p:spPr/>
        <p:txBody>
          <a:bodyPr/>
          <a:lstStyle/>
          <a:p>
            <a:r>
              <a:rPr lang="en-US" dirty="0"/>
              <a:t>Tests of Significance</a:t>
            </a:r>
          </a:p>
        </p:txBody>
      </p:sp>
      <p:sp>
        <p:nvSpPr>
          <p:cNvPr id="3" name="TextBox 2">
            <a:extLst>
              <a:ext uri="{FF2B5EF4-FFF2-40B4-BE49-F238E27FC236}">
                <a16:creationId xmlns:a16="http://schemas.microsoft.com/office/drawing/2014/main" id="{48106DBD-E95C-47D3-A9E6-010F8C51F247}"/>
              </a:ext>
            </a:extLst>
          </p:cNvPr>
          <p:cNvSpPr txBox="1"/>
          <p:nvPr/>
        </p:nvSpPr>
        <p:spPr>
          <a:xfrm>
            <a:off x="457200" y="1524000"/>
            <a:ext cx="8001000" cy="3970318"/>
          </a:xfrm>
          <a:prstGeom prst="rect">
            <a:avLst/>
          </a:prstGeom>
          <a:noFill/>
        </p:spPr>
        <p:txBody>
          <a:bodyPr wrap="square" rtlCol="0">
            <a:spAutoFit/>
          </a:bodyPr>
          <a:lstStyle/>
          <a:p>
            <a:r>
              <a:rPr lang="en-US" dirty="0"/>
              <a:t>This example demonstrates how statistical testing generally works.  </a:t>
            </a:r>
          </a:p>
          <a:p>
            <a:endParaRPr lang="en-US" dirty="0"/>
          </a:p>
          <a:p>
            <a:r>
              <a:rPr lang="en-US" dirty="0"/>
              <a:t>A claim is refuted if the sample gives an outcome that would be exceedingly rare if the claim was actually true.  When performing statistical testing, we start out with a particular claim about a population parameter.  </a:t>
            </a:r>
          </a:p>
          <a:p>
            <a:endParaRPr lang="en-US" dirty="0"/>
          </a:p>
          <a:p>
            <a:r>
              <a:rPr lang="en-US" dirty="0"/>
              <a:t>We then gather evidence from a sample. If the evidence gathered from the sample would be exceedingly rare if the claim was true, we use this as evidence that the claim is not true. </a:t>
            </a:r>
          </a:p>
          <a:p>
            <a:endParaRPr lang="en-US" dirty="0"/>
          </a:p>
          <a:p>
            <a:r>
              <a:rPr lang="en-US" dirty="0"/>
              <a:t>We use probabilities to quantify how rare the outcome would be if the claim were true and then use this to make decisions about whether or not to formally reject the claim.</a:t>
            </a:r>
          </a:p>
          <a:p>
            <a:endParaRPr lang="en-US" dirty="0"/>
          </a:p>
        </p:txBody>
      </p:sp>
    </p:spTree>
    <p:extLst>
      <p:ext uri="{BB962C8B-B14F-4D97-AF65-F5344CB8AC3E}">
        <p14:creationId xmlns:p14="http://schemas.microsoft.com/office/powerpoint/2010/main" val="105295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970" y="1981201"/>
            <a:ext cx="7813430" cy="2800767"/>
          </a:xfrm>
          <a:prstGeom prst="rect">
            <a:avLst/>
          </a:prstGeom>
          <a:noFill/>
        </p:spPr>
        <p:txBody>
          <a:bodyPr wrap="square" rtlCol="0">
            <a:spAutoFit/>
          </a:bodyPr>
          <a:lstStyle/>
          <a:p>
            <a:r>
              <a:rPr lang="en-US" sz="1600" dirty="0"/>
              <a:t>A dietician is interested in seeing whether or not a new diet plan she has come up with is successful in helping people lose weight after just 6 weeks. It isn’t possible to know the “true” population mean because she would have to gather every person in the world, put them on the diet plan, and then determine if they lose weight after 6 weeks. Instead, she takes a sample. </a:t>
            </a:r>
          </a:p>
          <a:p>
            <a:endParaRPr lang="en-US" sz="1600" dirty="0"/>
          </a:p>
          <a:p>
            <a:r>
              <a:rPr lang="en-US" sz="1600" dirty="0"/>
              <a:t>-She samples 50 people. </a:t>
            </a:r>
          </a:p>
          <a:p>
            <a:r>
              <a:rPr lang="en-US" sz="1600" dirty="0"/>
              <a:t>-She finds the sample mean weight loss to be 3.16 pounds.</a:t>
            </a:r>
          </a:p>
          <a:p>
            <a:r>
              <a:rPr lang="en-US" sz="1600" dirty="0"/>
              <a:t>-The population standard deviation is 9.53.</a:t>
            </a:r>
          </a:p>
          <a:p>
            <a:endParaRPr lang="en-US" sz="1600" dirty="0"/>
          </a:p>
          <a:p>
            <a:r>
              <a:rPr lang="en-US" sz="1600" b="1" dirty="0">
                <a:solidFill>
                  <a:srgbClr val="FF0000"/>
                </a:solidFill>
              </a:rPr>
              <a:t>Key Question</a:t>
            </a:r>
            <a:r>
              <a:rPr lang="en-US" sz="1600" dirty="0"/>
              <a:t>: Is the diet plan a success?</a:t>
            </a:r>
          </a:p>
        </p:txBody>
      </p:sp>
      <p:sp>
        <p:nvSpPr>
          <p:cNvPr id="3" name="TextBox 2"/>
          <p:cNvSpPr txBox="1"/>
          <p:nvPr/>
        </p:nvSpPr>
        <p:spPr>
          <a:xfrm>
            <a:off x="1811216" y="914400"/>
            <a:ext cx="5187462" cy="600164"/>
          </a:xfrm>
          <a:prstGeom prst="rect">
            <a:avLst/>
          </a:prstGeom>
          <a:noFill/>
        </p:spPr>
        <p:txBody>
          <a:bodyPr wrap="square" rtlCol="0">
            <a:spAutoFit/>
          </a:bodyPr>
          <a:lstStyle/>
          <a:p>
            <a:r>
              <a:rPr lang="en-US" sz="3300" b="1" dirty="0">
                <a:solidFill>
                  <a:srgbClr val="7030A0"/>
                </a:solidFill>
              </a:rPr>
              <a:t>A Dietician’s Experiment</a:t>
            </a:r>
          </a:p>
        </p:txBody>
      </p:sp>
    </p:spTree>
    <p:extLst>
      <p:ext uri="{BB962C8B-B14F-4D97-AF65-F5344CB8AC3E}">
        <p14:creationId xmlns:p14="http://schemas.microsoft.com/office/powerpoint/2010/main" val="89800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685800" y="2362200"/>
                <a:ext cx="8027378" cy="4178452"/>
              </a:xfrm>
              <a:prstGeom prst="rect">
                <a:avLst/>
              </a:prstGeom>
              <a:noFill/>
            </p:spPr>
            <p:txBody>
              <a:bodyPr wrap="square" rtlCol="0">
                <a:spAutoFit/>
              </a:bodyPr>
              <a:lstStyle/>
              <a:p>
                <a:r>
                  <a:rPr lang="en-US" sz="1600" dirty="0"/>
                  <a:t>Ultimately, we want to make a claim and then test whether the claim is true or not.  To test whether the claim is true, we need to decide if the data we have give evidence against it.</a:t>
                </a:r>
              </a:p>
              <a:p>
                <a:endParaRPr lang="en-US" sz="1600" dirty="0"/>
              </a:p>
              <a:p>
                <a:r>
                  <a:rPr lang="en-US" sz="1600" dirty="0"/>
                  <a:t>If our goal is to see if participants on the program lost weight, then we claim that participants in general did not lose weight and then see if there is evidence to the contrary from the sample data.</a:t>
                </a:r>
              </a:p>
              <a:p>
                <a:endParaRPr lang="en-US" sz="1600" dirty="0"/>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𝐻</m:t>
                          </m:r>
                        </m:e>
                        <m:sub>
                          <m:r>
                            <a:rPr lang="en-US" sz="1600" i="1">
                              <a:latin typeface="Cambria Math" panose="02040503050406030204" pitchFamily="18" charset="0"/>
                            </a:rPr>
                            <m:t>0</m:t>
                          </m:r>
                        </m:sub>
                      </m:sSub>
                      <m:r>
                        <a:rPr lang="en-US" sz="1600">
                          <a:latin typeface="Cambria Math" panose="02040503050406030204" pitchFamily="18" charset="0"/>
                        </a:rPr>
                        <m:t>: </m:t>
                      </m:r>
                      <m:r>
                        <m:rPr>
                          <m:sty m:val="p"/>
                        </m:rPr>
                        <a:rPr lang="el-GR" sz="1600" i="1">
                          <a:latin typeface="Cambria Math" panose="02040503050406030204" pitchFamily="18" charset="0"/>
                          <a:ea typeface="Cambria Math" panose="02040503050406030204" pitchFamily="18" charset="0"/>
                        </a:rPr>
                        <m:t>μ</m:t>
                      </m:r>
                      <m:r>
                        <a:rPr lang="en-US" sz="1600" i="1">
                          <a:latin typeface="Cambria Math" panose="02040503050406030204" pitchFamily="18" charset="0"/>
                          <a:ea typeface="Cambria Math" panose="02040503050406030204" pitchFamily="18" charset="0"/>
                        </a:rPr>
                        <m:t>=0</m:t>
                      </m:r>
                    </m:oMath>
                  </m:oMathPara>
                </a14:m>
                <a:endParaRPr lang="en-US" sz="1600" dirty="0"/>
              </a:p>
              <a:p>
                <a:endParaRPr lang="en-US" sz="1600" dirty="0"/>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𝐻</m:t>
                          </m:r>
                        </m:e>
                        <m:sub>
                          <m:r>
                            <a:rPr lang="en-US" sz="1600" i="1">
                              <a:latin typeface="Cambria Math" panose="02040503050406030204" pitchFamily="18" charset="0"/>
                            </a:rPr>
                            <m:t>1</m:t>
                          </m:r>
                        </m:sub>
                      </m:sSub>
                      <m:r>
                        <a:rPr lang="en-US" sz="1600">
                          <a:latin typeface="Cambria Math" panose="02040503050406030204" pitchFamily="18" charset="0"/>
                        </a:rPr>
                        <m:t>: </m:t>
                      </m:r>
                      <m:r>
                        <m:rPr>
                          <m:sty m:val="p"/>
                        </m:rPr>
                        <a:rPr lang="el-GR" sz="1600" i="1">
                          <a:latin typeface="Cambria Math" panose="02040503050406030204" pitchFamily="18" charset="0"/>
                          <a:ea typeface="Cambria Math" panose="02040503050406030204" pitchFamily="18" charset="0"/>
                        </a:rPr>
                        <m:t>μ</m:t>
                      </m:r>
                      <m:r>
                        <a:rPr lang="en-US" sz="1600" i="1">
                          <a:latin typeface="Cambria Math" panose="02040503050406030204" pitchFamily="18" charset="0"/>
                          <a:ea typeface="Cambria Math" panose="02040503050406030204" pitchFamily="18" charset="0"/>
                        </a:rPr>
                        <m:t>&lt;0</m:t>
                      </m:r>
                    </m:oMath>
                  </m:oMathPara>
                </a14:m>
                <a:endParaRPr lang="en-US" sz="1600" dirty="0"/>
              </a:p>
              <a:p>
                <a:endParaRPr lang="en-US" sz="1600" dirty="0"/>
              </a:p>
              <a:p>
                <a:r>
                  <a:rPr lang="en-US" sz="1600" dirty="0"/>
                  <a:t>IF the null hypothesis is true, then the distribution of the sample mean for a random sample of size 50 will be normally distributed with a mean of 0 (the same as the population mean under the null hypothesis) and a standard deviation of </a:t>
                </a: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𝜎</m:t>
                        </m:r>
                      </m:num>
                      <m:den>
                        <m:rad>
                          <m:radPr>
                            <m:degHide m:val="on"/>
                            <m:ctrlPr>
                              <a:rPr lang="en-US" sz="1600" i="1">
                                <a:latin typeface="Cambria Math" panose="02040503050406030204" pitchFamily="18" charset="0"/>
                              </a:rPr>
                            </m:ctrlPr>
                          </m:radPr>
                          <m:deg/>
                          <m:e>
                            <m:r>
                              <a:rPr lang="en-US" sz="1600" i="1">
                                <a:latin typeface="Cambria Math" panose="02040503050406030204" pitchFamily="18" charset="0"/>
                              </a:rPr>
                              <m:t>𝑛</m:t>
                            </m:r>
                          </m:e>
                        </m:rad>
                      </m:den>
                    </m:f>
                    <m:r>
                      <a:rPr lang="en-US" sz="160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9.53</m:t>
                        </m:r>
                      </m:num>
                      <m:den>
                        <m:rad>
                          <m:radPr>
                            <m:degHide m:val="on"/>
                            <m:ctrlPr>
                              <a:rPr lang="en-US" sz="1600" i="1">
                                <a:latin typeface="Cambria Math" panose="02040503050406030204" pitchFamily="18" charset="0"/>
                              </a:rPr>
                            </m:ctrlPr>
                          </m:radPr>
                          <m:deg/>
                          <m:e>
                            <m:r>
                              <a:rPr lang="en-US" sz="1600" i="1">
                                <a:latin typeface="Cambria Math" panose="02040503050406030204" pitchFamily="18" charset="0"/>
                              </a:rPr>
                              <m:t>50</m:t>
                            </m:r>
                          </m:e>
                        </m:rad>
                      </m:den>
                    </m:f>
                  </m:oMath>
                </a14:m>
                <a:r>
                  <a:rPr lang="en-US" sz="1600" dirty="0"/>
                  <a:t> = 1.348.</a:t>
                </a:r>
              </a:p>
              <a:p>
                <a:endParaRPr lang="en-US" sz="1350" dirty="0"/>
              </a:p>
              <a:p>
                <a:endParaRPr lang="en-US" sz="1350" dirty="0"/>
              </a:p>
            </p:txBody>
          </p:sp>
        </mc:Choice>
        <mc:Fallback xmlns="">
          <p:sp>
            <p:nvSpPr>
              <p:cNvPr id="2" name="TextBox 1"/>
              <p:cNvSpPr txBox="1">
                <a:spLocks noRot="1" noChangeAspect="1" noMove="1" noResize="1" noEditPoints="1" noAdjustHandles="1" noChangeArrowheads="1" noChangeShapeType="1" noTextEdit="1"/>
              </p:cNvSpPr>
              <p:nvPr/>
            </p:nvSpPr>
            <p:spPr>
              <a:xfrm>
                <a:off x="685800" y="2362200"/>
                <a:ext cx="8027378" cy="4178452"/>
              </a:xfrm>
              <a:prstGeom prst="rect">
                <a:avLst/>
              </a:prstGeom>
              <a:blipFill>
                <a:blip r:embed="rId2"/>
                <a:stretch>
                  <a:fillRect l="-456" t="-438" r="-76"/>
                </a:stretch>
              </a:blipFill>
            </p:spPr>
            <p:txBody>
              <a:bodyPr/>
              <a:lstStyle/>
              <a:p>
                <a:r>
                  <a:rPr lang="en-US">
                    <a:noFill/>
                  </a:rPr>
                  <a:t> </a:t>
                </a:r>
              </a:p>
            </p:txBody>
          </p:sp>
        </mc:Fallback>
      </mc:AlternateContent>
      <p:sp>
        <p:nvSpPr>
          <p:cNvPr id="3" name="TextBox 2"/>
          <p:cNvSpPr txBox="1"/>
          <p:nvPr/>
        </p:nvSpPr>
        <p:spPr>
          <a:xfrm>
            <a:off x="1905000" y="1143000"/>
            <a:ext cx="5187462" cy="600164"/>
          </a:xfrm>
          <a:prstGeom prst="rect">
            <a:avLst/>
          </a:prstGeom>
          <a:noFill/>
        </p:spPr>
        <p:txBody>
          <a:bodyPr wrap="square" rtlCol="0">
            <a:spAutoFit/>
          </a:bodyPr>
          <a:lstStyle/>
          <a:p>
            <a:r>
              <a:rPr lang="en-US" sz="3300" b="1" dirty="0">
                <a:solidFill>
                  <a:srgbClr val="7030A0"/>
                </a:solidFill>
              </a:rPr>
              <a:t>A Dietician’s Experiment</a:t>
            </a:r>
          </a:p>
        </p:txBody>
      </p:sp>
    </p:spTree>
    <p:extLst>
      <p:ext uri="{BB962C8B-B14F-4D97-AF65-F5344CB8AC3E}">
        <p14:creationId xmlns:p14="http://schemas.microsoft.com/office/powerpoint/2010/main" val="180480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329" y="1349620"/>
            <a:ext cx="5730172" cy="3575534"/>
          </a:xfrm>
          <a:prstGeom prst="rect">
            <a:avLst/>
          </a:prstGeom>
        </p:spPr>
      </p:pic>
      <p:sp>
        <p:nvSpPr>
          <p:cNvPr id="3" name="TextBox 2"/>
          <p:cNvSpPr txBox="1"/>
          <p:nvPr/>
        </p:nvSpPr>
        <p:spPr>
          <a:xfrm>
            <a:off x="1699329" y="5033596"/>
            <a:ext cx="6242539" cy="715581"/>
          </a:xfrm>
          <a:prstGeom prst="rect">
            <a:avLst/>
          </a:prstGeom>
          <a:noFill/>
        </p:spPr>
        <p:txBody>
          <a:bodyPr wrap="square" rtlCol="0">
            <a:spAutoFit/>
          </a:bodyPr>
          <a:lstStyle/>
          <a:p>
            <a:r>
              <a:rPr lang="en-US" sz="1350" dirty="0"/>
              <a:t>Given this value is pretty far out on the normal curve,  it would be quite rare to observe this sample mean if the true population mean were actually equal to 0. Therefore, it is good evidence that the alternative hypothesis is true.</a:t>
            </a:r>
          </a:p>
        </p:txBody>
      </p:sp>
    </p:spTree>
    <p:extLst>
      <p:ext uri="{BB962C8B-B14F-4D97-AF65-F5344CB8AC3E}">
        <p14:creationId xmlns:p14="http://schemas.microsoft.com/office/powerpoint/2010/main" val="3922967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720968" y="2057401"/>
                <a:ext cx="8042031" cy="2749279"/>
              </a:xfrm>
              <a:prstGeom prst="rect">
                <a:avLst/>
              </a:prstGeom>
              <a:noFill/>
            </p:spPr>
            <p:txBody>
              <a:bodyPr wrap="square" rtlCol="0">
                <a:spAutoFit/>
              </a:bodyPr>
              <a:lstStyle/>
              <a:p>
                <a:r>
                  <a:rPr lang="en-US" sz="1600" dirty="0"/>
                  <a:t>We want to standardize/generalize the process we went through on the previous slide….</a:t>
                </a:r>
              </a:p>
              <a:p>
                <a:endParaRPr lang="en-US" sz="1600" dirty="0"/>
              </a:p>
              <a:p>
                <a:r>
                  <a:rPr lang="en-US" sz="1600" dirty="0"/>
                  <a:t>So, instead of working with the sample mean, we work with what is called a “test statistic”.  The test statistic for this specific test (a test of the mean), is called the z-statistic. </a:t>
                </a:r>
              </a:p>
              <a:p>
                <a:endParaRPr lang="en-US" sz="1600" dirty="0"/>
              </a:p>
              <a:p>
                <a:pPr algn="ctr"/>
                <a:r>
                  <a:rPr lang="en-US" sz="1600" dirty="0"/>
                  <a:t>z </a:t>
                </a:r>
                <a14:m>
                  <m:oMath xmlns:m="http://schemas.openxmlformats.org/officeDocument/2006/math">
                    <m:r>
                      <a:rPr lang="en-US" sz="1600" i="1">
                        <a:latin typeface="Cambria Math" panose="02040503050406030204" pitchFamily="18" charset="0"/>
                      </a:rPr>
                      <m:t>=</m:t>
                    </m:r>
                    <m:f>
                      <m:fPr>
                        <m:ctrlPr>
                          <a:rPr lang="en-US" sz="1600" i="1">
                            <a:latin typeface="Cambria Math" panose="02040503050406030204" pitchFamily="18" charset="0"/>
                          </a:rPr>
                        </m:ctrlPr>
                      </m:fPr>
                      <m:num>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 − </m:t>
                        </m:r>
                        <m:r>
                          <a:rPr lang="en-US" sz="1600" i="1">
                            <a:latin typeface="Cambria Math" panose="02040503050406030204" pitchFamily="18" charset="0"/>
                            <a:ea typeface="Cambria Math" panose="02040503050406030204" pitchFamily="18" charset="0"/>
                          </a:rPr>
                          <m:t>𝜇</m:t>
                        </m:r>
                      </m:num>
                      <m:den>
                        <m:f>
                          <m:fPr>
                            <m:type m:val="skw"/>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𝜎</m:t>
                            </m:r>
                          </m:num>
                          <m:den>
                            <m:rad>
                              <m:radPr>
                                <m:degHide m:val="on"/>
                                <m:ctrlPr>
                                  <a:rPr lang="en-US" sz="1600" i="1">
                                    <a:latin typeface="Cambria Math" panose="02040503050406030204" pitchFamily="18" charset="0"/>
                                  </a:rPr>
                                </m:ctrlPr>
                              </m:radPr>
                              <m:deg/>
                              <m:e>
                                <m:r>
                                  <a:rPr lang="en-US" sz="1600" i="1">
                                    <a:latin typeface="Cambria Math" panose="02040503050406030204" pitchFamily="18" charset="0"/>
                                  </a:rPr>
                                  <m:t>𝑛</m:t>
                                </m:r>
                              </m:e>
                            </m:rad>
                          </m:den>
                        </m:f>
                      </m:den>
                    </m:f>
                  </m:oMath>
                </a14:m>
                <a:endParaRPr lang="en-US" sz="1600" dirty="0"/>
              </a:p>
              <a:p>
                <a:endParaRPr lang="en-US" sz="1600" dirty="0"/>
              </a:p>
              <a:p>
                <a:r>
                  <a:rPr lang="en-US" sz="1600" dirty="0"/>
                  <a:t>Test statistic for tests relating to the mean measure how far </a:t>
                </a:r>
                <a14:m>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oMath>
                </a14:m>
                <a:r>
                  <a:rPr lang="en-US" sz="1600" dirty="0"/>
                  <a:t> is from the value of </a:t>
                </a:r>
                <a14:m>
                  <m:oMath xmlns:m="http://schemas.openxmlformats.org/officeDocument/2006/math">
                    <m:r>
                      <a:rPr lang="en-US" sz="1600" i="1">
                        <a:latin typeface="Cambria Math" panose="02040503050406030204" pitchFamily="18" charset="0"/>
                        <a:ea typeface="Cambria Math" panose="02040503050406030204" pitchFamily="18" charset="0"/>
                      </a:rPr>
                      <m:t>𝜇</m:t>
                    </m:r>
                  </m:oMath>
                </a14:m>
                <a:r>
                  <a:rPr lang="en-US" sz="1600" dirty="0"/>
                  <a:t> (under the null hypothesis) in standard deviation units. Z is normally distributed with a mean of 0 and a standard deviation of 1 (called the standard normal distribution).</a:t>
                </a:r>
              </a:p>
            </p:txBody>
          </p:sp>
        </mc:Choice>
        <mc:Fallback xmlns="">
          <p:sp>
            <p:nvSpPr>
              <p:cNvPr id="2" name="TextBox 1"/>
              <p:cNvSpPr txBox="1">
                <a:spLocks noRot="1" noChangeAspect="1" noMove="1" noResize="1" noEditPoints="1" noAdjustHandles="1" noChangeArrowheads="1" noChangeShapeType="1" noTextEdit="1"/>
              </p:cNvSpPr>
              <p:nvPr/>
            </p:nvSpPr>
            <p:spPr>
              <a:xfrm>
                <a:off x="720968" y="2057401"/>
                <a:ext cx="8042031" cy="2749279"/>
              </a:xfrm>
              <a:prstGeom prst="rect">
                <a:avLst/>
              </a:prstGeom>
              <a:blipFill>
                <a:blip r:embed="rId2"/>
                <a:stretch>
                  <a:fillRect l="-379" t="-667" r="-986" b="-2000"/>
                </a:stretch>
              </a:blipFill>
            </p:spPr>
            <p:txBody>
              <a:bodyPr/>
              <a:lstStyle/>
              <a:p>
                <a:r>
                  <a:rPr lang="en-US">
                    <a:noFill/>
                  </a:rPr>
                  <a:t> </a:t>
                </a:r>
              </a:p>
            </p:txBody>
          </p:sp>
        </mc:Fallback>
      </mc:AlternateContent>
      <p:sp>
        <p:nvSpPr>
          <p:cNvPr id="3" name="TextBox 2"/>
          <p:cNvSpPr txBox="1"/>
          <p:nvPr/>
        </p:nvSpPr>
        <p:spPr>
          <a:xfrm>
            <a:off x="1600200" y="914400"/>
            <a:ext cx="6248400" cy="600164"/>
          </a:xfrm>
          <a:prstGeom prst="rect">
            <a:avLst/>
          </a:prstGeom>
          <a:noFill/>
        </p:spPr>
        <p:txBody>
          <a:bodyPr wrap="square" rtlCol="0">
            <a:spAutoFit/>
          </a:bodyPr>
          <a:lstStyle/>
          <a:p>
            <a:r>
              <a:rPr lang="en-US" sz="3300" b="1" dirty="0">
                <a:solidFill>
                  <a:srgbClr val="7030A0"/>
                </a:solidFill>
              </a:rPr>
              <a:t>Let’s be a bit more formal…</a:t>
            </a:r>
          </a:p>
        </p:txBody>
      </p:sp>
    </p:spTree>
    <p:extLst>
      <p:ext uri="{BB962C8B-B14F-4D97-AF65-F5344CB8AC3E}">
        <p14:creationId xmlns:p14="http://schemas.microsoft.com/office/powerpoint/2010/main" val="1679498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968" y="2133601"/>
            <a:ext cx="8118231" cy="1569660"/>
          </a:xfrm>
          <a:prstGeom prst="rect">
            <a:avLst/>
          </a:prstGeom>
          <a:noFill/>
        </p:spPr>
        <p:txBody>
          <a:bodyPr wrap="square" rtlCol="0">
            <a:spAutoFit/>
          </a:bodyPr>
          <a:lstStyle/>
          <a:p>
            <a:pPr marL="257175" indent="-257175">
              <a:buAutoNum type="arabicParenR"/>
            </a:pPr>
            <a:r>
              <a:rPr lang="en-US" sz="1600" dirty="0"/>
              <a:t>State the hypotheses (we did this already).</a:t>
            </a:r>
          </a:p>
          <a:p>
            <a:pPr marL="257175" indent="-257175">
              <a:buAutoNum type="arabicParenR"/>
            </a:pPr>
            <a:endParaRPr lang="en-US" sz="1600" dirty="0"/>
          </a:p>
          <a:p>
            <a:pPr marL="257175" indent="-257175">
              <a:buAutoNum type="arabicParenR"/>
            </a:pPr>
            <a:r>
              <a:rPr lang="en-US" sz="1600" dirty="0"/>
              <a:t>Select the appropriate test-statistic. In this case, it’s the z- statistic!</a:t>
            </a:r>
          </a:p>
          <a:p>
            <a:pPr marL="257175" indent="-257175">
              <a:buAutoNum type="arabicParenR"/>
            </a:pPr>
            <a:endParaRPr lang="en-US" sz="1600" dirty="0"/>
          </a:p>
          <a:p>
            <a:pPr marL="257175" indent="-257175">
              <a:buAutoNum type="arabicParenR"/>
            </a:pPr>
            <a:r>
              <a:rPr lang="en-US" sz="1600" b="1" dirty="0"/>
              <a:t>Now we need a decision rule for when we are going to reject the null hypothesis…</a:t>
            </a:r>
          </a:p>
        </p:txBody>
      </p:sp>
      <p:sp>
        <p:nvSpPr>
          <p:cNvPr id="3" name="TextBox 2"/>
          <p:cNvSpPr txBox="1"/>
          <p:nvPr/>
        </p:nvSpPr>
        <p:spPr>
          <a:xfrm>
            <a:off x="3048000" y="762000"/>
            <a:ext cx="6134100" cy="600164"/>
          </a:xfrm>
          <a:prstGeom prst="rect">
            <a:avLst/>
          </a:prstGeom>
          <a:noFill/>
        </p:spPr>
        <p:txBody>
          <a:bodyPr wrap="square" rtlCol="0">
            <a:spAutoFit/>
          </a:bodyPr>
          <a:lstStyle/>
          <a:p>
            <a:r>
              <a:rPr lang="en-US" sz="3300" b="1" dirty="0">
                <a:solidFill>
                  <a:srgbClr val="7030A0"/>
                </a:solidFill>
              </a:rPr>
              <a:t>5 Step Recipe</a:t>
            </a:r>
          </a:p>
        </p:txBody>
      </p:sp>
      <p:sp>
        <p:nvSpPr>
          <p:cNvPr id="4" name="TextBox 3"/>
          <p:cNvSpPr txBox="1"/>
          <p:nvPr/>
        </p:nvSpPr>
        <p:spPr>
          <a:xfrm>
            <a:off x="769327" y="3895523"/>
            <a:ext cx="6550270" cy="1569660"/>
          </a:xfrm>
          <a:prstGeom prst="rect">
            <a:avLst/>
          </a:prstGeom>
          <a:noFill/>
        </p:spPr>
        <p:txBody>
          <a:bodyPr wrap="square" rtlCol="0">
            <a:spAutoFit/>
          </a:bodyPr>
          <a:lstStyle/>
          <a:p>
            <a:r>
              <a:rPr lang="en-US" sz="1600" dirty="0"/>
              <a:t>A decision rule is based on a significance level.  The significance level is the probability of rejecting the null hypothesis given that it is actually true.</a:t>
            </a:r>
          </a:p>
          <a:p>
            <a:endParaRPr lang="en-US" sz="1600" dirty="0"/>
          </a:p>
          <a:p>
            <a:r>
              <a:rPr lang="en-US" sz="1600" dirty="0"/>
              <a:t>Usually the significance level is set at </a:t>
            </a:r>
            <a:r>
              <a:rPr lang="el-GR" sz="1600" dirty="0"/>
              <a:t>α</a:t>
            </a:r>
            <a:r>
              <a:rPr lang="en-US" sz="1600" dirty="0"/>
              <a:t>= 0.05. </a:t>
            </a:r>
          </a:p>
          <a:p>
            <a:endParaRPr lang="en-US" sz="1600" dirty="0"/>
          </a:p>
          <a:p>
            <a:r>
              <a:rPr lang="en-US" sz="1600" dirty="0"/>
              <a:t>Let’s look at where this is on a standard normal curve…</a:t>
            </a:r>
          </a:p>
        </p:txBody>
      </p:sp>
    </p:spTree>
    <p:extLst>
      <p:ext uri="{BB962C8B-B14F-4D97-AF65-F5344CB8AC3E}">
        <p14:creationId xmlns:p14="http://schemas.microsoft.com/office/powerpoint/2010/main" val="3266926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967" y="4685014"/>
            <a:ext cx="6534734" cy="300082"/>
          </a:xfrm>
          <a:prstGeom prst="rect">
            <a:avLst/>
          </a:prstGeom>
          <a:noFill/>
        </p:spPr>
        <p:txBody>
          <a:bodyPr wrap="square" rtlCol="0">
            <a:spAutoFit/>
          </a:bodyPr>
          <a:lstStyle/>
          <a:p>
            <a:r>
              <a:rPr lang="en-US" sz="1350" dirty="0"/>
              <a:t>For a two-sided test, this is what would represent an </a:t>
            </a:r>
            <a:r>
              <a:rPr lang="el-GR" sz="1350" dirty="0"/>
              <a:t>α</a:t>
            </a:r>
            <a:r>
              <a:rPr lang="en-US" sz="1350" dirty="0"/>
              <a:t>= 0.05.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679" y="1718896"/>
            <a:ext cx="4742174" cy="2672861"/>
          </a:xfrm>
          <a:prstGeom prst="rect">
            <a:avLst/>
          </a:prstGeom>
        </p:spPr>
      </p:pic>
      <p:cxnSp>
        <p:nvCxnSpPr>
          <p:cNvPr id="6" name="Straight Arrow Connector 5"/>
          <p:cNvCxnSpPr/>
          <p:nvPr/>
        </p:nvCxnSpPr>
        <p:spPr>
          <a:xfrm>
            <a:off x="1283677" y="2351943"/>
            <a:ext cx="1362808" cy="15298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920061" y="2505383"/>
            <a:ext cx="1302962" cy="15054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9277" y="2074943"/>
            <a:ext cx="1063870" cy="507831"/>
          </a:xfrm>
          <a:prstGeom prst="rect">
            <a:avLst/>
          </a:prstGeom>
          <a:noFill/>
        </p:spPr>
        <p:txBody>
          <a:bodyPr wrap="square" rtlCol="0">
            <a:spAutoFit/>
          </a:bodyPr>
          <a:lstStyle/>
          <a:p>
            <a:r>
              <a:rPr lang="en-US" sz="1350" dirty="0"/>
              <a:t>Area = 0.025</a:t>
            </a:r>
          </a:p>
        </p:txBody>
      </p:sp>
      <p:sp>
        <p:nvSpPr>
          <p:cNvPr id="11" name="TextBox 10"/>
          <p:cNvSpPr txBox="1"/>
          <p:nvPr/>
        </p:nvSpPr>
        <p:spPr>
          <a:xfrm>
            <a:off x="6932451" y="2129875"/>
            <a:ext cx="1063870" cy="507831"/>
          </a:xfrm>
          <a:prstGeom prst="rect">
            <a:avLst/>
          </a:prstGeom>
          <a:noFill/>
        </p:spPr>
        <p:txBody>
          <a:bodyPr wrap="square" rtlCol="0">
            <a:spAutoFit/>
          </a:bodyPr>
          <a:lstStyle/>
          <a:p>
            <a:r>
              <a:rPr lang="en-US" sz="1350" dirty="0"/>
              <a:t>Area = 0.025</a:t>
            </a:r>
          </a:p>
        </p:txBody>
      </p:sp>
      <p:cxnSp>
        <p:nvCxnSpPr>
          <p:cNvPr id="13" name="Straight Connector 12"/>
          <p:cNvCxnSpPr/>
          <p:nvPr/>
        </p:nvCxnSpPr>
        <p:spPr>
          <a:xfrm flipH="1">
            <a:off x="3160644" y="3514796"/>
            <a:ext cx="1759" cy="528957"/>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628815" y="3522770"/>
            <a:ext cx="1759" cy="528957"/>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10521" y="3254312"/>
            <a:ext cx="729966" cy="507831"/>
          </a:xfrm>
          <a:prstGeom prst="rect">
            <a:avLst/>
          </a:prstGeom>
          <a:noFill/>
        </p:spPr>
        <p:txBody>
          <a:bodyPr wrap="square" rtlCol="0">
            <a:spAutoFit/>
          </a:bodyPr>
          <a:lstStyle/>
          <a:p>
            <a:r>
              <a:rPr lang="en-US" sz="1350" dirty="0"/>
              <a:t>Z= -1.96</a:t>
            </a:r>
          </a:p>
        </p:txBody>
      </p:sp>
      <p:sp>
        <p:nvSpPr>
          <p:cNvPr id="18" name="TextBox 17"/>
          <p:cNvSpPr txBox="1"/>
          <p:nvPr/>
        </p:nvSpPr>
        <p:spPr>
          <a:xfrm>
            <a:off x="5410334" y="3258117"/>
            <a:ext cx="729966" cy="507831"/>
          </a:xfrm>
          <a:prstGeom prst="rect">
            <a:avLst/>
          </a:prstGeom>
          <a:noFill/>
        </p:spPr>
        <p:txBody>
          <a:bodyPr wrap="square" rtlCol="0">
            <a:spAutoFit/>
          </a:bodyPr>
          <a:lstStyle/>
          <a:p>
            <a:r>
              <a:rPr lang="en-US" sz="1350" dirty="0"/>
              <a:t>Z= 1.96</a:t>
            </a:r>
          </a:p>
        </p:txBody>
      </p:sp>
    </p:spTree>
    <p:extLst>
      <p:ext uri="{BB962C8B-B14F-4D97-AF65-F5344CB8AC3E}">
        <p14:creationId xmlns:p14="http://schemas.microsoft.com/office/powerpoint/2010/main" val="1096655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523" y="1663589"/>
            <a:ext cx="4761014" cy="2725988"/>
          </a:xfrm>
          <a:prstGeom prst="rect">
            <a:avLst/>
          </a:prstGeom>
        </p:spPr>
      </p:pic>
      <p:sp>
        <p:nvSpPr>
          <p:cNvPr id="3" name="TextBox 2"/>
          <p:cNvSpPr txBox="1"/>
          <p:nvPr/>
        </p:nvSpPr>
        <p:spPr>
          <a:xfrm>
            <a:off x="1641412" y="4681579"/>
            <a:ext cx="6534734" cy="715581"/>
          </a:xfrm>
          <a:prstGeom prst="rect">
            <a:avLst/>
          </a:prstGeom>
          <a:noFill/>
        </p:spPr>
        <p:txBody>
          <a:bodyPr wrap="square" rtlCol="0">
            <a:spAutoFit/>
          </a:bodyPr>
          <a:lstStyle/>
          <a:p>
            <a:r>
              <a:rPr lang="en-US" sz="1350" dirty="0"/>
              <a:t>For a one-sided test where the alternative hypothesis is that the </a:t>
            </a:r>
            <a:r>
              <a:rPr lang="el-GR" sz="1350" dirty="0"/>
              <a:t>μ</a:t>
            </a:r>
            <a:r>
              <a:rPr lang="en-US" sz="1350" dirty="0"/>
              <a:t> &gt;= some value, the area would be as described above.  When the alternative hypothesis is in the other direction (like in our example), the shading would be on the left side of the curve. </a:t>
            </a:r>
          </a:p>
        </p:txBody>
      </p:sp>
      <p:cxnSp>
        <p:nvCxnSpPr>
          <p:cNvPr id="7" name="Straight Arrow Connector 6"/>
          <p:cNvCxnSpPr/>
          <p:nvPr/>
        </p:nvCxnSpPr>
        <p:spPr>
          <a:xfrm flipH="1">
            <a:off x="5775317" y="2384157"/>
            <a:ext cx="1302962" cy="15054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46344" y="2006110"/>
            <a:ext cx="1063870" cy="300082"/>
          </a:xfrm>
          <a:prstGeom prst="rect">
            <a:avLst/>
          </a:prstGeom>
          <a:noFill/>
        </p:spPr>
        <p:txBody>
          <a:bodyPr wrap="square" rtlCol="0">
            <a:spAutoFit/>
          </a:bodyPr>
          <a:lstStyle/>
          <a:p>
            <a:r>
              <a:rPr lang="en-US" sz="1350" dirty="0"/>
              <a:t>Area = 0.05</a:t>
            </a:r>
          </a:p>
        </p:txBody>
      </p:sp>
      <p:grpSp>
        <p:nvGrpSpPr>
          <p:cNvPr id="5" name="Group 4"/>
          <p:cNvGrpSpPr/>
          <p:nvPr/>
        </p:nvGrpSpPr>
        <p:grpSpPr>
          <a:xfrm>
            <a:off x="5327851" y="2998392"/>
            <a:ext cx="894932" cy="972882"/>
            <a:chOff x="7322167" y="2936261"/>
            <a:chExt cx="1193242" cy="1297176"/>
          </a:xfrm>
        </p:grpSpPr>
        <p:cxnSp>
          <p:nvCxnSpPr>
            <p:cNvPr id="16" name="Straight Connector 15"/>
            <p:cNvCxnSpPr/>
            <p:nvPr/>
          </p:nvCxnSpPr>
          <p:spPr>
            <a:xfrm flipH="1">
              <a:off x="7500382" y="3286364"/>
              <a:ext cx="36014" cy="947073"/>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22167" y="2936261"/>
              <a:ext cx="1193242" cy="400109"/>
            </a:xfrm>
            <a:prstGeom prst="rect">
              <a:avLst/>
            </a:prstGeom>
            <a:noFill/>
          </p:spPr>
          <p:txBody>
            <a:bodyPr wrap="square" rtlCol="0">
              <a:spAutoFit/>
            </a:bodyPr>
            <a:lstStyle/>
            <a:p>
              <a:r>
                <a:rPr lang="en-US" sz="1350" dirty="0"/>
                <a:t>Z= 1.645</a:t>
              </a:r>
            </a:p>
          </p:txBody>
        </p:sp>
      </p:grpSp>
    </p:spTree>
    <p:extLst>
      <p:ext uri="{BB962C8B-B14F-4D97-AF65-F5344CB8AC3E}">
        <p14:creationId xmlns:p14="http://schemas.microsoft.com/office/powerpoint/2010/main" val="338362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676400"/>
            <a:ext cx="7467600" cy="2185214"/>
          </a:xfrm>
          <a:prstGeom prst="rect">
            <a:avLst/>
          </a:prstGeom>
          <a:noFill/>
        </p:spPr>
        <p:txBody>
          <a:bodyPr wrap="square" rtlCol="0">
            <a:spAutoFit/>
          </a:bodyPr>
          <a:lstStyle/>
          <a:p>
            <a:r>
              <a:rPr lang="en-US" sz="2000" dirty="0"/>
              <a:t>This module extends the introduction to statistical inference started in the previous module. </a:t>
            </a:r>
          </a:p>
          <a:p>
            <a:endParaRPr lang="en-US" dirty="0"/>
          </a:p>
          <a:p>
            <a:r>
              <a:rPr lang="en-US" sz="2400" b="1" dirty="0">
                <a:solidFill>
                  <a:srgbClr val="FF0000"/>
                </a:solidFill>
              </a:rPr>
              <a:t>What do we mean by statistical inference?</a:t>
            </a:r>
          </a:p>
          <a:p>
            <a:endParaRPr lang="en-US" b="1" dirty="0">
              <a:solidFill>
                <a:srgbClr val="FF0000"/>
              </a:solidFill>
            </a:endParaRPr>
          </a:p>
          <a:p>
            <a:endParaRPr lang="en-US" b="1" dirty="0">
              <a:solidFill>
                <a:srgbClr val="FF0000"/>
              </a:solidFill>
            </a:endParaRPr>
          </a:p>
          <a:p>
            <a:endParaRPr lang="en-US" dirty="0"/>
          </a:p>
        </p:txBody>
      </p:sp>
      <p:sp>
        <p:nvSpPr>
          <p:cNvPr id="3" name="Title 2"/>
          <p:cNvSpPr>
            <a:spLocks noGrp="1"/>
          </p:cNvSpPr>
          <p:nvPr>
            <p:ph type="title"/>
          </p:nvPr>
        </p:nvSpPr>
        <p:spPr/>
        <p:txBody>
          <a:bodyPr/>
          <a:lstStyle/>
          <a:p>
            <a:r>
              <a:rPr lang="en-US" dirty="0"/>
              <a:t>Module 2 </a:t>
            </a:r>
          </a:p>
        </p:txBody>
      </p:sp>
      <p:sp>
        <p:nvSpPr>
          <p:cNvPr id="5" name="TextBox 4"/>
          <p:cNvSpPr txBox="1"/>
          <p:nvPr/>
        </p:nvSpPr>
        <p:spPr>
          <a:xfrm>
            <a:off x="685800" y="3200400"/>
            <a:ext cx="7924800" cy="163121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Seek to draw conclusions about a population parameter (such as the population means) using information from a sample.</a:t>
            </a:r>
          </a:p>
          <a:p>
            <a:pPr marL="285750" indent="-285750">
              <a:buFont typeface="Wingdings" panose="05000000000000000000" pitchFamily="2" charset="2"/>
              <a:buChar char="Ø"/>
            </a:pPr>
            <a:r>
              <a:rPr lang="en-US" sz="2000" dirty="0"/>
              <a:t>Draw conclusions based on probabilities. </a:t>
            </a:r>
          </a:p>
          <a:p>
            <a:pPr marL="285750" indent="-285750">
              <a:buFont typeface="Wingdings" panose="05000000000000000000" pitchFamily="2" charset="2"/>
              <a:buChar char="Ø"/>
            </a:pPr>
            <a:r>
              <a:rPr lang="en-US" sz="2000" dirty="0"/>
              <a:t>Confidence intervals and tests of significance are two common types of statistical inference.</a:t>
            </a:r>
          </a:p>
        </p:txBody>
      </p:sp>
    </p:spTree>
    <p:extLst>
      <p:ext uri="{BB962C8B-B14F-4D97-AF65-F5344CB8AC3E}">
        <p14:creationId xmlns:p14="http://schemas.microsoft.com/office/powerpoint/2010/main" val="3589146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65439"/>
            <a:ext cx="8027378" cy="1569660"/>
          </a:xfrm>
          <a:prstGeom prst="rect">
            <a:avLst/>
          </a:prstGeom>
          <a:noFill/>
        </p:spPr>
        <p:txBody>
          <a:bodyPr wrap="square" rtlCol="0">
            <a:spAutoFit/>
          </a:bodyPr>
          <a:lstStyle/>
          <a:p>
            <a:pPr marL="257175" indent="-257175">
              <a:buAutoNum type="arabicParenR"/>
            </a:pPr>
            <a:r>
              <a:rPr lang="en-US" sz="1600" dirty="0"/>
              <a:t>State the hypotheses (we did this already).</a:t>
            </a:r>
          </a:p>
          <a:p>
            <a:pPr marL="257175" indent="-257175">
              <a:buAutoNum type="arabicParenR"/>
            </a:pPr>
            <a:endParaRPr lang="en-US" sz="1600" dirty="0"/>
          </a:p>
          <a:p>
            <a:pPr marL="257175" indent="-257175">
              <a:buAutoNum type="arabicParenR"/>
            </a:pPr>
            <a:r>
              <a:rPr lang="en-US" sz="1600" dirty="0"/>
              <a:t>Select the appropriate test-statistic. In this case, it’s the z- statistic!</a:t>
            </a:r>
          </a:p>
          <a:p>
            <a:pPr marL="257175" indent="-257175">
              <a:buAutoNum type="arabicParenR"/>
            </a:pPr>
            <a:endParaRPr lang="en-US" sz="1600" dirty="0"/>
          </a:p>
          <a:p>
            <a:pPr marL="257175" indent="-257175">
              <a:buAutoNum type="arabicParenR"/>
            </a:pPr>
            <a:r>
              <a:rPr lang="en-US" sz="1600" b="1" dirty="0"/>
              <a:t>Now we need a decision rule for when we are going to reject the null hypothesis</a:t>
            </a:r>
          </a:p>
          <a:p>
            <a:pPr marL="257175" indent="-257175">
              <a:buAutoNum type="arabicParenR"/>
            </a:pPr>
            <a:endParaRPr lang="en-US" sz="1600" b="1" dirty="0"/>
          </a:p>
        </p:txBody>
      </p:sp>
      <p:sp>
        <p:nvSpPr>
          <p:cNvPr id="3" name="TextBox 2"/>
          <p:cNvSpPr txBox="1"/>
          <p:nvPr/>
        </p:nvSpPr>
        <p:spPr>
          <a:xfrm>
            <a:off x="2895600" y="990600"/>
            <a:ext cx="5187462" cy="600164"/>
          </a:xfrm>
          <a:prstGeom prst="rect">
            <a:avLst/>
          </a:prstGeom>
          <a:noFill/>
        </p:spPr>
        <p:txBody>
          <a:bodyPr wrap="square" rtlCol="0">
            <a:spAutoFit/>
          </a:bodyPr>
          <a:lstStyle/>
          <a:p>
            <a:r>
              <a:rPr lang="en-US" sz="3300" b="1" dirty="0">
                <a:solidFill>
                  <a:srgbClr val="7030A0"/>
                </a:solidFill>
              </a:rPr>
              <a:t>5 Step Recipe</a:t>
            </a:r>
          </a:p>
        </p:txBody>
      </p:sp>
      <p:sp>
        <p:nvSpPr>
          <p:cNvPr id="4" name="TextBox 3"/>
          <p:cNvSpPr txBox="1"/>
          <p:nvPr/>
        </p:nvSpPr>
        <p:spPr>
          <a:xfrm>
            <a:off x="1066800" y="4648200"/>
            <a:ext cx="6550270" cy="584775"/>
          </a:xfrm>
          <a:prstGeom prst="rect">
            <a:avLst/>
          </a:prstGeom>
          <a:noFill/>
        </p:spPr>
        <p:txBody>
          <a:bodyPr wrap="square" rtlCol="0">
            <a:spAutoFit/>
          </a:bodyPr>
          <a:lstStyle/>
          <a:p>
            <a:r>
              <a:rPr lang="en-US" sz="1600" dirty="0"/>
              <a:t>Our decision rule for a significance level of 0.05 is that we will reject the null hypothesis if the z statistic is less than or equal to -1.645.</a:t>
            </a:r>
          </a:p>
        </p:txBody>
      </p:sp>
      <p:sp>
        <p:nvSpPr>
          <p:cNvPr id="5" name="TextBox 4"/>
          <p:cNvSpPr txBox="1"/>
          <p:nvPr/>
        </p:nvSpPr>
        <p:spPr>
          <a:xfrm>
            <a:off x="3124200" y="3961825"/>
            <a:ext cx="3633716" cy="338554"/>
          </a:xfrm>
          <a:prstGeom prst="rect">
            <a:avLst/>
          </a:prstGeom>
          <a:noFill/>
        </p:spPr>
        <p:txBody>
          <a:bodyPr wrap="square" rtlCol="0">
            <a:spAutoFit/>
          </a:bodyPr>
          <a:lstStyle/>
          <a:p>
            <a:r>
              <a:rPr lang="en-US" sz="1600" b="1" dirty="0">
                <a:solidFill>
                  <a:srgbClr val="FF0000"/>
                </a:solidFill>
              </a:rPr>
              <a:t>Critical Value Approach</a:t>
            </a:r>
          </a:p>
        </p:txBody>
      </p:sp>
    </p:spTree>
    <p:extLst>
      <p:ext uri="{BB962C8B-B14F-4D97-AF65-F5344CB8AC3E}">
        <p14:creationId xmlns:p14="http://schemas.microsoft.com/office/powerpoint/2010/main" val="678056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133600"/>
            <a:ext cx="8027378" cy="1569660"/>
          </a:xfrm>
          <a:prstGeom prst="rect">
            <a:avLst/>
          </a:prstGeom>
          <a:noFill/>
        </p:spPr>
        <p:txBody>
          <a:bodyPr wrap="square" rtlCol="0">
            <a:spAutoFit/>
          </a:bodyPr>
          <a:lstStyle/>
          <a:p>
            <a:pPr marL="257175" indent="-257175">
              <a:buAutoNum type="arabicParenR"/>
            </a:pPr>
            <a:r>
              <a:rPr lang="en-US" sz="1600" dirty="0"/>
              <a:t>State the hypotheses (we did this already).</a:t>
            </a:r>
          </a:p>
          <a:p>
            <a:pPr marL="257175" indent="-257175">
              <a:buAutoNum type="arabicParenR"/>
            </a:pPr>
            <a:endParaRPr lang="en-US" sz="1600" dirty="0"/>
          </a:p>
          <a:p>
            <a:pPr marL="257175" indent="-257175">
              <a:buAutoNum type="arabicParenR"/>
            </a:pPr>
            <a:r>
              <a:rPr lang="en-US" sz="1600" dirty="0"/>
              <a:t>Select the appropriate test-statistic. In this case, it’s the z- statistic!</a:t>
            </a:r>
          </a:p>
          <a:p>
            <a:pPr marL="257175" indent="-257175">
              <a:buAutoNum type="arabicParenR"/>
            </a:pPr>
            <a:endParaRPr lang="en-US" sz="1600" dirty="0"/>
          </a:p>
          <a:p>
            <a:pPr marL="257175" indent="-257175">
              <a:buAutoNum type="arabicParenR"/>
            </a:pPr>
            <a:r>
              <a:rPr lang="en-US" sz="1600" b="1" dirty="0"/>
              <a:t>Now we need a decision rule for when we are going to reject the null hypothesis</a:t>
            </a:r>
          </a:p>
          <a:p>
            <a:pPr marL="257175" indent="-257175">
              <a:buAutoNum type="arabicParenR"/>
            </a:pPr>
            <a:endParaRPr lang="en-US" sz="1600" b="1" dirty="0"/>
          </a:p>
        </p:txBody>
      </p:sp>
      <p:sp>
        <p:nvSpPr>
          <p:cNvPr id="3" name="TextBox 2"/>
          <p:cNvSpPr txBox="1"/>
          <p:nvPr/>
        </p:nvSpPr>
        <p:spPr>
          <a:xfrm>
            <a:off x="2895600" y="990600"/>
            <a:ext cx="5187462" cy="600164"/>
          </a:xfrm>
          <a:prstGeom prst="rect">
            <a:avLst/>
          </a:prstGeom>
          <a:noFill/>
        </p:spPr>
        <p:txBody>
          <a:bodyPr wrap="square" rtlCol="0">
            <a:spAutoFit/>
          </a:bodyPr>
          <a:lstStyle/>
          <a:p>
            <a:r>
              <a:rPr lang="en-US" sz="3300" b="1" dirty="0">
                <a:solidFill>
                  <a:srgbClr val="7030A0"/>
                </a:solidFill>
              </a:rPr>
              <a:t>5 Step Recipe</a:t>
            </a:r>
          </a:p>
        </p:txBody>
      </p:sp>
      <p:sp>
        <p:nvSpPr>
          <p:cNvPr id="4" name="TextBox 3"/>
          <p:cNvSpPr txBox="1"/>
          <p:nvPr/>
        </p:nvSpPr>
        <p:spPr>
          <a:xfrm>
            <a:off x="1066800" y="4724400"/>
            <a:ext cx="6550270" cy="584775"/>
          </a:xfrm>
          <a:prstGeom prst="rect">
            <a:avLst/>
          </a:prstGeom>
          <a:noFill/>
        </p:spPr>
        <p:txBody>
          <a:bodyPr wrap="square" rtlCol="0">
            <a:spAutoFit/>
          </a:bodyPr>
          <a:lstStyle/>
          <a:p>
            <a:r>
              <a:rPr lang="en-US" sz="1600" dirty="0"/>
              <a:t>Our decision rule for a significance level of 0.05 is that we will reject the null hypothesis if the p-value we calculate is less than 0.05.</a:t>
            </a:r>
          </a:p>
        </p:txBody>
      </p:sp>
      <p:sp>
        <p:nvSpPr>
          <p:cNvPr id="5" name="TextBox 4"/>
          <p:cNvSpPr txBox="1"/>
          <p:nvPr/>
        </p:nvSpPr>
        <p:spPr>
          <a:xfrm>
            <a:off x="3124200" y="3907542"/>
            <a:ext cx="3633716" cy="338554"/>
          </a:xfrm>
          <a:prstGeom prst="rect">
            <a:avLst/>
          </a:prstGeom>
          <a:noFill/>
        </p:spPr>
        <p:txBody>
          <a:bodyPr wrap="square" rtlCol="0">
            <a:spAutoFit/>
          </a:bodyPr>
          <a:lstStyle/>
          <a:p>
            <a:r>
              <a:rPr lang="en-US" sz="1600" b="1" dirty="0">
                <a:solidFill>
                  <a:srgbClr val="FF0000"/>
                </a:solidFill>
              </a:rPr>
              <a:t>P-value Approach</a:t>
            </a:r>
          </a:p>
        </p:txBody>
      </p:sp>
    </p:spTree>
    <p:extLst>
      <p:ext uri="{BB962C8B-B14F-4D97-AF65-F5344CB8AC3E}">
        <p14:creationId xmlns:p14="http://schemas.microsoft.com/office/powerpoint/2010/main" val="2274119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0800" y="1143000"/>
            <a:ext cx="5187462" cy="600164"/>
          </a:xfrm>
          <a:prstGeom prst="rect">
            <a:avLst/>
          </a:prstGeom>
          <a:noFill/>
        </p:spPr>
        <p:txBody>
          <a:bodyPr wrap="square" rtlCol="0">
            <a:spAutoFit/>
          </a:bodyPr>
          <a:lstStyle/>
          <a:p>
            <a:r>
              <a:rPr lang="en-US" sz="3300" b="1" dirty="0">
                <a:solidFill>
                  <a:srgbClr val="7030A0"/>
                </a:solidFill>
              </a:rPr>
              <a:t>What is a p-value?</a:t>
            </a:r>
          </a:p>
        </p:txBody>
      </p:sp>
      <p:sp>
        <p:nvSpPr>
          <p:cNvPr id="6" name="TextBox 5"/>
          <p:cNvSpPr txBox="1"/>
          <p:nvPr/>
        </p:nvSpPr>
        <p:spPr>
          <a:xfrm>
            <a:off x="849573" y="2709933"/>
            <a:ext cx="7134368" cy="2062103"/>
          </a:xfrm>
          <a:prstGeom prst="rect">
            <a:avLst/>
          </a:prstGeom>
          <a:noFill/>
        </p:spPr>
        <p:txBody>
          <a:bodyPr wrap="square" rtlCol="0">
            <a:spAutoFit/>
          </a:bodyPr>
          <a:lstStyle/>
          <a:p>
            <a:r>
              <a:rPr lang="en-US" sz="1600" dirty="0"/>
              <a:t>A p-value is the probability, assuming the null hypothesis is true, of observing the test statistic that you observed or one that is more extreme. </a:t>
            </a:r>
          </a:p>
          <a:p>
            <a:endParaRPr lang="en-US" sz="1600" dirty="0"/>
          </a:p>
          <a:p>
            <a:r>
              <a:rPr lang="en-US" sz="1600" dirty="0"/>
              <a:t>The smaller the p-value is, the more evidence the data shows against the null hypothesis. This is because a small p-value suggests that the observed result was unlikely to have occurred if the null hypothesis is in fact true. </a:t>
            </a:r>
          </a:p>
          <a:p>
            <a:endParaRPr lang="en-US" sz="1600" dirty="0"/>
          </a:p>
          <a:p>
            <a:r>
              <a:rPr lang="en-US" sz="1600" dirty="0"/>
              <a:t>Large p-values, on the other hand, do not give evidence against the null hypothesis.</a:t>
            </a:r>
          </a:p>
        </p:txBody>
      </p:sp>
    </p:spTree>
    <p:extLst>
      <p:ext uri="{BB962C8B-B14F-4D97-AF65-F5344CB8AC3E}">
        <p14:creationId xmlns:p14="http://schemas.microsoft.com/office/powerpoint/2010/main" val="1197241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2966" y="1049640"/>
            <a:ext cx="5187462" cy="600164"/>
          </a:xfrm>
          <a:prstGeom prst="rect">
            <a:avLst/>
          </a:prstGeom>
          <a:noFill/>
        </p:spPr>
        <p:txBody>
          <a:bodyPr wrap="square" rtlCol="0">
            <a:spAutoFit/>
          </a:bodyPr>
          <a:lstStyle/>
          <a:p>
            <a:r>
              <a:rPr lang="en-US" sz="3300" b="1" dirty="0">
                <a:solidFill>
                  <a:srgbClr val="7030A0"/>
                </a:solidFill>
              </a:rPr>
              <a:t>Back to our example…</a:t>
            </a:r>
          </a:p>
        </p:txBody>
      </p:sp>
      <mc:AlternateContent xmlns:mc="http://schemas.openxmlformats.org/markup-compatibility/2006" xmlns:a14="http://schemas.microsoft.com/office/drawing/2010/main">
        <mc:Choice Requires="a14">
          <p:sp>
            <p:nvSpPr>
              <p:cNvPr id="6" name="TextBox 5"/>
              <p:cNvSpPr txBox="1"/>
              <p:nvPr/>
            </p:nvSpPr>
            <p:spPr>
              <a:xfrm>
                <a:off x="833624" y="2087797"/>
                <a:ext cx="7134368" cy="918136"/>
              </a:xfrm>
              <a:prstGeom prst="rect">
                <a:avLst/>
              </a:prstGeom>
              <a:noFill/>
            </p:spPr>
            <p:txBody>
              <a:bodyPr wrap="square" rtlCol="0">
                <a:spAutoFit/>
              </a:bodyPr>
              <a:lstStyle/>
              <a:p>
                <a:r>
                  <a:rPr lang="en-US" sz="1600" dirty="0"/>
                  <a:t>Our z statistic calculation is as follows:</a:t>
                </a:r>
              </a:p>
              <a:p>
                <a:endParaRPr lang="en-US" sz="1350" dirty="0"/>
              </a:p>
              <a:p>
                <a:pPr algn="ctr"/>
                <a:r>
                  <a:rPr lang="en-US" sz="1350" dirty="0"/>
                  <a:t>z </a:t>
                </a:r>
                <a14:m>
                  <m:oMath xmlns:m="http://schemas.openxmlformats.org/officeDocument/2006/math">
                    <m:r>
                      <a:rPr lang="en-US" sz="1350" i="1">
                        <a:latin typeface="Cambria Math" panose="02040503050406030204" pitchFamily="18" charset="0"/>
                      </a:rPr>
                      <m:t>=</m:t>
                    </m:r>
                    <m:f>
                      <m:fPr>
                        <m:ctrlPr>
                          <a:rPr lang="en-US" sz="1350" i="1">
                            <a:latin typeface="Cambria Math" panose="02040503050406030204" pitchFamily="18" charset="0"/>
                          </a:rPr>
                        </m:ctrlPr>
                      </m:fPr>
                      <m:num>
                        <m:acc>
                          <m:accPr>
                            <m:chr m:val="̅"/>
                            <m:ctrlPr>
                              <a:rPr lang="en-US" sz="1350" i="1">
                                <a:latin typeface="Cambria Math" panose="02040503050406030204" pitchFamily="18" charset="0"/>
                              </a:rPr>
                            </m:ctrlPr>
                          </m:accPr>
                          <m:e>
                            <m:r>
                              <a:rPr lang="en-US" sz="1350" i="1">
                                <a:latin typeface="Cambria Math" panose="02040503050406030204" pitchFamily="18" charset="0"/>
                              </a:rPr>
                              <m:t>𝑥</m:t>
                            </m:r>
                          </m:e>
                        </m:acc>
                        <m:r>
                          <a:rPr lang="en-US" sz="1350" i="1">
                            <a:latin typeface="Cambria Math" panose="02040503050406030204" pitchFamily="18" charset="0"/>
                          </a:rPr>
                          <m:t> − </m:t>
                        </m:r>
                        <m:r>
                          <a:rPr lang="en-US" sz="1350" i="1">
                            <a:latin typeface="Cambria Math" panose="02040503050406030204" pitchFamily="18" charset="0"/>
                            <a:ea typeface="Cambria Math" panose="02040503050406030204" pitchFamily="18" charset="0"/>
                          </a:rPr>
                          <m:t>𝜇</m:t>
                        </m:r>
                      </m:num>
                      <m:den>
                        <m:f>
                          <m:fPr>
                            <m:type m:val="skw"/>
                            <m:ctrlPr>
                              <a:rPr lang="en-US" sz="1350" i="1">
                                <a:latin typeface="Cambria Math" panose="02040503050406030204" pitchFamily="18" charset="0"/>
                              </a:rPr>
                            </m:ctrlPr>
                          </m:fPr>
                          <m:num>
                            <m:r>
                              <a:rPr lang="en-US" sz="1350" i="1">
                                <a:latin typeface="Cambria Math" panose="02040503050406030204" pitchFamily="18" charset="0"/>
                                <a:ea typeface="Cambria Math" panose="02040503050406030204" pitchFamily="18" charset="0"/>
                              </a:rPr>
                              <m:t>𝜎</m:t>
                            </m:r>
                          </m:num>
                          <m:den>
                            <m:rad>
                              <m:radPr>
                                <m:degHide m:val="on"/>
                                <m:ctrlPr>
                                  <a:rPr lang="en-US" sz="1350" i="1">
                                    <a:latin typeface="Cambria Math" panose="02040503050406030204" pitchFamily="18" charset="0"/>
                                  </a:rPr>
                                </m:ctrlPr>
                              </m:radPr>
                              <m:deg/>
                              <m:e>
                                <m:r>
                                  <a:rPr lang="en-US" sz="1350" i="1">
                                    <a:latin typeface="Cambria Math" panose="02040503050406030204" pitchFamily="18" charset="0"/>
                                  </a:rPr>
                                  <m:t>𝑛</m:t>
                                </m:r>
                              </m:e>
                            </m:rad>
                          </m:den>
                        </m:f>
                      </m:den>
                    </m:f>
                  </m:oMath>
                </a14:m>
                <a:r>
                  <a:rPr lang="en-US" sz="1350" dirty="0"/>
                  <a:t> = </a:t>
                </a:r>
                <a14:m>
                  <m:oMath xmlns:m="http://schemas.openxmlformats.org/officeDocument/2006/math">
                    <m:f>
                      <m:fPr>
                        <m:ctrlPr>
                          <a:rPr lang="en-US" sz="1350" i="1">
                            <a:latin typeface="Cambria Math" panose="02040503050406030204" pitchFamily="18" charset="0"/>
                          </a:rPr>
                        </m:ctrlPr>
                      </m:fPr>
                      <m:num>
                        <m:r>
                          <a:rPr lang="en-US" sz="1350" i="1">
                            <a:latin typeface="Cambria Math" panose="02040503050406030204" pitchFamily="18" charset="0"/>
                          </a:rPr>
                          <m:t>−3.16 −0</m:t>
                        </m:r>
                      </m:num>
                      <m:den>
                        <m:f>
                          <m:fPr>
                            <m:type m:val="skw"/>
                            <m:ctrlPr>
                              <a:rPr lang="en-US" sz="1350" i="1">
                                <a:latin typeface="Cambria Math" panose="02040503050406030204" pitchFamily="18" charset="0"/>
                              </a:rPr>
                            </m:ctrlPr>
                          </m:fPr>
                          <m:num>
                            <m:r>
                              <a:rPr lang="en-US" sz="1350" i="1">
                                <a:latin typeface="Cambria Math" panose="02040503050406030204" pitchFamily="18" charset="0"/>
                              </a:rPr>
                              <m:t>9.53</m:t>
                            </m:r>
                          </m:num>
                          <m:den>
                            <m:rad>
                              <m:radPr>
                                <m:degHide m:val="on"/>
                                <m:ctrlPr>
                                  <a:rPr lang="en-US" sz="1350" i="1">
                                    <a:latin typeface="Cambria Math" panose="02040503050406030204" pitchFamily="18" charset="0"/>
                                  </a:rPr>
                                </m:ctrlPr>
                              </m:radPr>
                              <m:deg/>
                              <m:e>
                                <m:r>
                                  <a:rPr lang="en-US" sz="1350" i="1">
                                    <a:latin typeface="Cambria Math" panose="02040503050406030204" pitchFamily="18" charset="0"/>
                                  </a:rPr>
                                  <m:t>50</m:t>
                                </m:r>
                              </m:e>
                            </m:rad>
                          </m:den>
                        </m:f>
                      </m:den>
                    </m:f>
                  </m:oMath>
                </a14:m>
                <a:r>
                  <a:rPr lang="en-US" sz="1350" dirty="0"/>
                  <a:t> = -2.34</a:t>
                </a:r>
              </a:p>
            </p:txBody>
          </p:sp>
        </mc:Choice>
        <mc:Fallback xmlns="">
          <p:sp>
            <p:nvSpPr>
              <p:cNvPr id="6" name="TextBox 5"/>
              <p:cNvSpPr txBox="1">
                <a:spLocks noRot="1" noChangeAspect="1" noMove="1" noResize="1" noEditPoints="1" noAdjustHandles="1" noChangeArrowheads="1" noChangeShapeType="1" noTextEdit="1"/>
              </p:cNvSpPr>
              <p:nvPr/>
            </p:nvSpPr>
            <p:spPr>
              <a:xfrm>
                <a:off x="833624" y="2087797"/>
                <a:ext cx="7134368" cy="918136"/>
              </a:xfrm>
              <a:prstGeom prst="rect">
                <a:avLst/>
              </a:prstGeom>
              <a:blipFill>
                <a:blip r:embed="rId2"/>
                <a:stretch>
                  <a:fillRect l="-513" t="-1987" b="-47020"/>
                </a:stretch>
              </a:blipFill>
            </p:spPr>
            <p:txBody>
              <a:bodyPr/>
              <a:lstStyle/>
              <a:p>
                <a:r>
                  <a:rPr lang="en-US">
                    <a:noFill/>
                  </a:rPr>
                  <a:t> </a:t>
                </a:r>
              </a:p>
            </p:txBody>
          </p:sp>
        </mc:Fallback>
      </mc:AlternateContent>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010" y="3105477"/>
            <a:ext cx="3458057" cy="2050543"/>
          </a:xfrm>
          <a:prstGeom prst="rect">
            <a:avLst/>
          </a:prstGeom>
        </p:spPr>
      </p:pic>
      <p:cxnSp>
        <p:nvCxnSpPr>
          <p:cNvPr id="5" name="Straight Arrow Connector 4"/>
          <p:cNvCxnSpPr/>
          <p:nvPr/>
        </p:nvCxnSpPr>
        <p:spPr>
          <a:xfrm>
            <a:off x="1953733" y="3552604"/>
            <a:ext cx="1076546" cy="12041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3029" y="3193755"/>
            <a:ext cx="1889937" cy="1038746"/>
          </a:xfrm>
          <a:prstGeom prst="rect">
            <a:avLst/>
          </a:prstGeom>
          <a:noFill/>
        </p:spPr>
        <p:txBody>
          <a:bodyPr wrap="square" rtlCol="0">
            <a:spAutoFit/>
          </a:bodyPr>
          <a:lstStyle/>
          <a:p>
            <a:r>
              <a:rPr lang="en-US" sz="1350" dirty="0"/>
              <a:t>This area represents the p-value!</a:t>
            </a:r>
          </a:p>
          <a:p>
            <a:endParaRPr lang="en-US" sz="1350" dirty="0"/>
          </a:p>
          <a:p>
            <a:r>
              <a:rPr lang="en-US" sz="2100" b="1" dirty="0"/>
              <a:t>P=0.0096</a:t>
            </a:r>
          </a:p>
        </p:txBody>
      </p:sp>
      <p:cxnSp>
        <p:nvCxnSpPr>
          <p:cNvPr id="9" name="Straight Connector 8"/>
          <p:cNvCxnSpPr/>
          <p:nvPr/>
        </p:nvCxnSpPr>
        <p:spPr>
          <a:xfrm flipH="1">
            <a:off x="3240388" y="4304263"/>
            <a:ext cx="1759" cy="528957"/>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39242" y="3981463"/>
            <a:ext cx="894932" cy="300082"/>
          </a:xfrm>
          <a:prstGeom prst="rect">
            <a:avLst/>
          </a:prstGeom>
          <a:noFill/>
        </p:spPr>
        <p:txBody>
          <a:bodyPr wrap="square" rtlCol="0">
            <a:spAutoFit/>
          </a:bodyPr>
          <a:lstStyle/>
          <a:p>
            <a:r>
              <a:rPr lang="en-US" sz="1350" dirty="0"/>
              <a:t>Z= -2.34</a:t>
            </a:r>
          </a:p>
        </p:txBody>
      </p:sp>
      <p:cxnSp>
        <p:nvCxnSpPr>
          <p:cNvPr id="11" name="Straight Connector 10"/>
          <p:cNvCxnSpPr/>
          <p:nvPr/>
        </p:nvCxnSpPr>
        <p:spPr>
          <a:xfrm>
            <a:off x="3588489" y="4258462"/>
            <a:ext cx="14104" cy="579153"/>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18954" y="5266660"/>
            <a:ext cx="894932" cy="300082"/>
          </a:xfrm>
          <a:prstGeom prst="rect">
            <a:avLst/>
          </a:prstGeom>
          <a:noFill/>
        </p:spPr>
        <p:txBody>
          <a:bodyPr wrap="square" rtlCol="0">
            <a:spAutoFit/>
          </a:bodyPr>
          <a:lstStyle/>
          <a:p>
            <a:r>
              <a:rPr lang="en-US" sz="1350" dirty="0"/>
              <a:t>Z= -1.645</a:t>
            </a:r>
          </a:p>
        </p:txBody>
      </p:sp>
      <p:cxnSp>
        <p:nvCxnSpPr>
          <p:cNvPr id="14" name="Straight Arrow Connector 13"/>
          <p:cNvCxnSpPr/>
          <p:nvPr/>
        </p:nvCxnSpPr>
        <p:spPr>
          <a:xfrm flipH="1" flipV="1">
            <a:off x="3668233" y="4892306"/>
            <a:ext cx="446567" cy="3975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13886" y="5316928"/>
            <a:ext cx="2253368" cy="715581"/>
          </a:xfrm>
          <a:prstGeom prst="rect">
            <a:avLst/>
          </a:prstGeom>
          <a:noFill/>
        </p:spPr>
        <p:txBody>
          <a:bodyPr wrap="square" rtlCol="0">
            <a:spAutoFit/>
          </a:bodyPr>
          <a:lstStyle/>
          <a:p>
            <a:r>
              <a:rPr lang="en-US" sz="1350" dirty="0"/>
              <a:t>The critical value for alpha=.05 for a one-sided test.</a:t>
            </a:r>
          </a:p>
        </p:txBody>
      </p:sp>
    </p:spTree>
    <p:extLst>
      <p:ext uri="{BB962C8B-B14F-4D97-AF65-F5344CB8AC3E}">
        <p14:creationId xmlns:p14="http://schemas.microsoft.com/office/powerpoint/2010/main" val="2609379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286000"/>
            <a:ext cx="8027378" cy="3216265"/>
          </a:xfrm>
          <a:prstGeom prst="rect">
            <a:avLst/>
          </a:prstGeom>
          <a:noFill/>
        </p:spPr>
        <p:txBody>
          <a:bodyPr wrap="square" rtlCol="0">
            <a:spAutoFit/>
          </a:bodyPr>
          <a:lstStyle/>
          <a:p>
            <a:pPr marL="257175" indent="-257175">
              <a:buAutoNum type="arabicParenR"/>
            </a:pPr>
            <a:r>
              <a:rPr lang="en-US" sz="1600" dirty="0"/>
              <a:t>State the hypotheses (we did this already).</a:t>
            </a:r>
          </a:p>
          <a:p>
            <a:pPr marL="257175" indent="-257175">
              <a:buAutoNum type="arabicParenR"/>
            </a:pPr>
            <a:r>
              <a:rPr lang="en-US" sz="1600" dirty="0"/>
              <a:t>Select the appropriate test-statistic. In this case, it’s the z- statistic!</a:t>
            </a:r>
          </a:p>
          <a:p>
            <a:pPr marL="257175" indent="-257175">
              <a:buAutoNum type="arabicParenR"/>
            </a:pPr>
            <a:r>
              <a:rPr lang="en-US" sz="1600" dirty="0"/>
              <a:t>State decision rule for when we are going to reject the null hypothesis.</a:t>
            </a:r>
          </a:p>
          <a:p>
            <a:pPr marL="257175" indent="-257175">
              <a:buAutoNum type="arabicParenR"/>
            </a:pPr>
            <a:r>
              <a:rPr lang="en-US" sz="1600" dirty="0"/>
              <a:t>Calculate test statistic and p-value.</a:t>
            </a:r>
          </a:p>
          <a:p>
            <a:pPr marL="257175" indent="-257175">
              <a:buAutoNum type="arabicParenR"/>
            </a:pPr>
            <a:r>
              <a:rPr lang="en-US" sz="1600" dirty="0"/>
              <a:t>Give conclusion.</a:t>
            </a:r>
          </a:p>
          <a:p>
            <a:pPr marL="257175" indent="-257175">
              <a:buAutoNum type="arabicParenR"/>
            </a:pPr>
            <a:endParaRPr lang="en-US" sz="1350" dirty="0"/>
          </a:p>
          <a:p>
            <a:pPr marL="257175" indent="-257175">
              <a:buAutoNum type="arabicParenR"/>
            </a:pPr>
            <a:endParaRPr lang="en-US" sz="1350" dirty="0"/>
          </a:p>
          <a:p>
            <a:r>
              <a:rPr lang="en-US" sz="1600" b="1" u="sng" dirty="0">
                <a:solidFill>
                  <a:srgbClr val="FF0000"/>
                </a:solidFill>
              </a:rPr>
              <a:t>Conclusion: </a:t>
            </a:r>
            <a:r>
              <a:rPr lang="en-US" sz="1600" b="1" dirty="0">
                <a:solidFill>
                  <a:srgbClr val="FF0000"/>
                </a:solidFill>
              </a:rPr>
              <a:t>We reject the null hypothesis since the p-value was less than .05.  The z statistic of -2.34 is also less than the critical value of -1.645, which again, leads us to reject the null hypothesis. </a:t>
            </a:r>
          </a:p>
          <a:p>
            <a:endParaRPr lang="en-US" sz="1600" b="1" dirty="0">
              <a:solidFill>
                <a:srgbClr val="FF0000"/>
              </a:solidFill>
            </a:endParaRPr>
          </a:p>
          <a:p>
            <a:r>
              <a:rPr lang="en-US" sz="1600" b="1" dirty="0">
                <a:solidFill>
                  <a:srgbClr val="FF0000"/>
                </a:solidFill>
              </a:rPr>
              <a:t>Therefore, we can conclude that the on average, those on the diet plan lose weight.  </a:t>
            </a:r>
          </a:p>
        </p:txBody>
      </p:sp>
      <p:sp>
        <p:nvSpPr>
          <p:cNvPr id="3" name="TextBox 2"/>
          <p:cNvSpPr txBox="1"/>
          <p:nvPr/>
        </p:nvSpPr>
        <p:spPr>
          <a:xfrm>
            <a:off x="2819400" y="1143000"/>
            <a:ext cx="5187462" cy="600164"/>
          </a:xfrm>
          <a:prstGeom prst="rect">
            <a:avLst/>
          </a:prstGeom>
          <a:noFill/>
        </p:spPr>
        <p:txBody>
          <a:bodyPr wrap="square" rtlCol="0">
            <a:spAutoFit/>
          </a:bodyPr>
          <a:lstStyle/>
          <a:p>
            <a:r>
              <a:rPr lang="en-US" sz="3300" b="1" dirty="0">
                <a:solidFill>
                  <a:srgbClr val="7030A0"/>
                </a:solidFill>
              </a:rPr>
              <a:t>5 Step Recipe</a:t>
            </a:r>
          </a:p>
        </p:txBody>
      </p:sp>
    </p:spTree>
    <p:extLst>
      <p:ext uri="{BB962C8B-B14F-4D97-AF65-F5344CB8AC3E}">
        <p14:creationId xmlns:p14="http://schemas.microsoft.com/office/powerpoint/2010/main" val="3209033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1143000"/>
            <a:ext cx="5430579" cy="707886"/>
          </a:xfrm>
          <a:prstGeom prst="rect">
            <a:avLst/>
          </a:prstGeom>
          <a:noFill/>
        </p:spPr>
        <p:txBody>
          <a:bodyPr wrap="square" rtlCol="0">
            <a:spAutoFit/>
          </a:bodyPr>
          <a:lstStyle/>
          <a:p>
            <a:pPr algn="ctr"/>
            <a:r>
              <a:rPr lang="en-US" sz="4000" dirty="0"/>
              <a:t>Important!</a:t>
            </a:r>
          </a:p>
        </p:txBody>
      </p:sp>
      <p:sp>
        <p:nvSpPr>
          <p:cNvPr id="3" name="TextBox 2"/>
          <p:cNvSpPr txBox="1"/>
          <p:nvPr/>
        </p:nvSpPr>
        <p:spPr>
          <a:xfrm>
            <a:off x="457200" y="2209800"/>
            <a:ext cx="8091377" cy="3008516"/>
          </a:xfrm>
          <a:prstGeom prst="rect">
            <a:avLst/>
          </a:prstGeom>
          <a:noFill/>
        </p:spPr>
        <p:txBody>
          <a:bodyPr wrap="square" rtlCol="0">
            <a:spAutoFit/>
          </a:bodyPr>
          <a:lstStyle/>
          <a:p>
            <a:r>
              <a:rPr lang="en-US" sz="1600" dirty="0"/>
              <a:t>This was just an example of one type of test.</a:t>
            </a:r>
          </a:p>
          <a:p>
            <a:endParaRPr lang="en-US" sz="1600" dirty="0"/>
          </a:p>
          <a:p>
            <a:r>
              <a:rPr lang="en-US" sz="1600" dirty="0"/>
              <a:t>Module 2 also covers one-sample test of means using a t-test.</a:t>
            </a:r>
          </a:p>
          <a:p>
            <a:endParaRPr lang="en-US" sz="1600" dirty="0"/>
          </a:p>
          <a:p>
            <a:r>
              <a:rPr lang="en-US" sz="1600" dirty="0"/>
              <a:t>	- When you don’t know the population standard deviation AND when your sample  	size is less than 30.</a:t>
            </a:r>
          </a:p>
          <a:p>
            <a:endParaRPr lang="en-US" sz="1600" dirty="0"/>
          </a:p>
          <a:p>
            <a:r>
              <a:rPr lang="en-US" sz="1600" dirty="0"/>
              <a:t>	- T distribution is used instead of Normal distribution. Remember to specify degrees 	of freedom!</a:t>
            </a:r>
          </a:p>
          <a:p>
            <a:endParaRPr lang="en-US" sz="1600" dirty="0"/>
          </a:p>
          <a:p>
            <a:r>
              <a:rPr lang="en-US" sz="1600" dirty="0"/>
              <a:t>Module 2 also covers two-sample test of means.</a:t>
            </a:r>
          </a:p>
          <a:p>
            <a:endParaRPr lang="en-US" sz="1350" dirty="0"/>
          </a:p>
        </p:txBody>
      </p:sp>
    </p:spTree>
    <p:extLst>
      <p:ext uri="{BB962C8B-B14F-4D97-AF65-F5344CB8AC3E}">
        <p14:creationId xmlns:p14="http://schemas.microsoft.com/office/powerpoint/2010/main" val="4058628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Coding Topics</a:t>
            </a:r>
          </a:p>
        </p:txBody>
      </p:sp>
      <p:sp>
        <p:nvSpPr>
          <p:cNvPr id="3" name="Content Placeholder 2"/>
          <p:cNvSpPr>
            <a:spLocks noGrp="1"/>
          </p:cNvSpPr>
          <p:nvPr>
            <p:ph sz="quarter" idx="1"/>
          </p:nvPr>
        </p:nvSpPr>
        <p:spPr/>
        <p:txBody>
          <a:bodyPr/>
          <a:lstStyle/>
          <a:p>
            <a:r>
              <a:rPr lang="en-US" dirty="0"/>
              <a:t>Calculating quantities from the normal (z) and t distributions</a:t>
            </a:r>
          </a:p>
          <a:p>
            <a:r>
              <a:rPr lang="en-US" dirty="0"/>
              <a:t>One sample testing and confidence intervals</a:t>
            </a:r>
          </a:p>
          <a:p>
            <a:pPr lvl="1"/>
            <a:r>
              <a:rPr lang="en-US" dirty="0"/>
              <a:t>z test (population standard deviation known or unknown)</a:t>
            </a:r>
          </a:p>
          <a:p>
            <a:pPr lvl="1"/>
            <a:r>
              <a:rPr lang="en-US" dirty="0"/>
              <a:t>t test</a:t>
            </a:r>
          </a:p>
          <a:p>
            <a:r>
              <a:rPr lang="en-US" dirty="0"/>
              <a:t>Two sample t tests and confidence intervals</a:t>
            </a:r>
          </a:p>
          <a:p>
            <a:r>
              <a:rPr lang="en-US" dirty="0"/>
              <a:t>Numerical and Graphical summaries for two sample tests </a:t>
            </a:r>
            <a:r>
              <a:rPr lang="en-US" dirty="0">
                <a:solidFill>
                  <a:srgbClr val="FF0000"/>
                </a:solidFill>
              </a:rPr>
              <a:t>– Review on your own!</a:t>
            </a:r>
          </a:p>
          <a:p>
            <a:endParaRPr lang="en-US" dirty="0"/>
          </a:p>
        </p:txBody>
      </p:sp>
    </p:spTree>
    <p:extLst>
      <p:ext uri="{BB962C8B-B14F-4D97-AF65-F5344CB8AC3E}">
        <p14:creationId xmlns:p14="http://schemas.microsoft.com/office/powerpoint/2010/main" val="2526111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Quantities from the t-distribution</a:t>
            </a:r>
          </a:p>
        </p:txBody>
      </p:sp>
      <p:sp>
        <p:nvSpPr>
          <p:cNvPr id="3" name="Content Placeholder 2"/>
          <p:cNvSpPr>
            <a:spLocks noGrp="1"/>
          </p:cNvSpPr>
          <p:nvPr>
            <p:ph sz="quarter" idx="1"/>
          </p:nvPr>
        </p:nvSpPr>
        <p:spPr/>
        <p:txBody>
          <a:bodyPr/>
          <a:lstStyle/>
          <a:p>
            <a:r>
              <a:rPr lang="en-US" dirty="0"/>
              <a:t>Calculating probabilities from z and t statistics</a:t>
            </a:r>
          </a:p>
          <a:p>
            <a:pPr lvl="1">
              <a:buClr>
                <a:srgbClr val="71685A"/>
              </a:buClr>
            </a:pPr>
            <a:r>
              <a:rPr lang="en-US" dirty="0">
                <a:solidFill>
                  <a:srgbClr val="3E3D2D"/>
                </a:solidFill>
              </a:rPr>
              <a:t>Use the </a:t>
            </a:r>
            <a:r>
              <a:rPr lang="en-US" dirty="0" err="1">
                <a:solidFill>
                  <a:srgbClr val="3E3D2D"/>
                </a:solidFill>
              </a:rPr>
              <a:t>pnorm</a:t>
            </a:r>
            <a:r>
              <a:rPr lang="en-US" dirty="0">
                <a:solidFill>
                  <a:srgbClr val="3E3D2D"/>
                </a:solidFill>
              </a:rPr>
              <a:t>(</a:t>
            </a:r>
            <a:r>
              <a:rPr lang="en-US" i="1" dirty="0">
                <a:solidFill>
                  <a:srgbClr val="3E3D2D"/>
                </a:solidFill>
              </a:rPr>
              <a:t>[z statistic]</a:t>
            </a:r>
            <a:r>
              <a:rPr lang="en-US" dirty="0">
                <a:solidFill>
                  <a:srgbClr val="3E3D2D"/>
                </a:solidFill>
              </a:rPr>
              <a:t>) function to calculate the area to the left of a given </a:t>
            </a:r>
            <a:r>
              <a:rPr lang="en-US" i="1" dirty="0">
                <a:solidFill>
                  <a:srgbClr val="3E3D2D"/>
                </a:solidFill>
              </a:rPr>
              <a:t>z </a:t>
            </a:r>
            <a:r>
              <a:rPr lang="en-US" dirty="0">
                <a:solidFill>
                  <a:srgbClr val="3E3D2D"/>
                </a:solidFill>
              </a:rPr>
              <a:t>statistic </a:t>
            </a:r>
            <a:endParaRPr lang="en-US" dirty="0"/>
          </a:p>
          <a:p>
            <a:pPr lvl="1"/>
            <a:r>
              <a:rPr lang="en-US" dirty="0"/>
              <a:t>Use the </a:t>
            </a:r>
            <a:r>
              <a:rPr lang="en-US" dirty="0" err="1"/>
              <a:t>pt</a:t>
            </a:r>
            <a:r>
              <a:rPr lang="en-US" dirty="0"/>
              <a:t>(</a:t>
            </a:r>
            <a:r>
              <a:rPr lang="en-US" i="1" dirty="0"/>
              <a:t>[t statistic]</a:t>
            </a:r>
            <a:r>
              <a:rPr lang="en-US" dirty="0"/>
              <a:t>, df = </a:t>
            </a:r>
            <a:r>
              <a:rPr lang="en-US" i="1" dirty="0"/>
              <a:t>[degrees of freedom]</a:t>
            </a:r>
            <a:r>
              <a:rPr lang="en-US" dirty="0"/>
              <a:t>) function to calculate the area to the left of a given </a:t>
            </a:r>
            <a:r>
              <a:rPr lang="en-US" i="1" dirty="0"/>
              <a:t>t-</a:t>
            </a:r>
            <a:r>
              <a:rPr lang="en-US" dirty="0"/>
              <a:t>statistic </a:t>
            </a:r>
          </a:p>
          <a:p>
            <a:pPr marL="274320" lvl="1" indent="0">
              <a:buNone/>
            </a:pPr>
            <a:endParaRPr lang="en-US" dirty="0"/>
          </a:p>
          <a:p>
            <a:r>
              <a:rPr lang="en-US" dirty="0"/>
              <a:t>Calculating z and t statistics from probabilities</a:t>
            </a:r>
          </a:p>
          <a:p>
            <a:pPr lvl="1">
              <a:buClr>
                <a:srgbClr val="71685A"/>
              </a:buClr>
            </a:pPr>
            <a:r>
              <a:rPr lang="en-US" dirty="0">
                <a:solidFill>
                  <a:srgbClr val="3E3D2D"/>
                </a:solidFill>
              </a:rPr>
              <a:t>Use the </a:t>
            </a:r>
            <a:r>
              <a:rPr lang="en-US" dirty="0" err="1">
                <a:solidFill>
                  <a:srgbClr val="3E3D2D"/>
                </a:solidFill>
              </a:rPr>
              <a:t>qnorm</a:t>
            </a:r>
            <a:r>
              <a:rPr lang="en-US" dirty="0">
                <a:solidFill>
                  <a:srgbClr val="3E3D2D"/>
                </a:solidFill>
              </a:rPr>
              <a:t>(</a:t>
            </a:r>
            <a:r>
              <a:rPr lang="en-US" i="1" dirty="0">
                <a:solidFill>
                  <a:srgbClr val="3E3D2D"/>
                </a:solidFill>
              </a:rPr>
              <a:t>[probability]</a:t>
            </a:r>
            <a:r>
              <a:rPr lang="en-US" dirty="0">
                <a:solidFill>
                  <a:srgbClr val="3E3D2D"/>
                </a:solidFill>
              </a:rPr>
              <a:t>) function to find the z-statistic with the</a:t>
            </a:r>
            <a:r>
              <a:rPr lang="en-US" i="1" dirty="0">
                <a:solidFill>
                  <a:srgbClr val="3E3D2D"/>
                </a:solidFill>
              </a:rPr>
              <a:t> </a:t>
            </a:r>
            <a:r>
              <a:rPr lang="en-US" dirty="0">
                <a:solidFill>
                  <a:srgbClr val="3E3D2D"/>
                </a:solidFill>
              </a:rPr>
              <a:t>specified</a:t>
            </a:r>
            <a:r>
              <a:rPr lang="en-US" i="1" dirty="0">
                <a:solidFill>
                  <a:srgbClr val="3E3D2D"/>
                </a:solidFill>
              </a:rPr>
              <a:t> </a:t>
            </a:r>
            <a:r>
              <a:rPr lang="en-US" dirty="0">
                <a:solidFill>
                  <a:srgbClr val="3E3D2D"/>
                </a:solidFill>
              </a:rPr>
              <a:t>the area to the left </a:t>
            </a:r>
            <a:endParaRPr lang="en-US" dirty="0"/>
          </a:p>
          <a:p>
            <a:pPr lvl="1"/>
            <a:r>
              <a:rPr lang="en-US" dirty="0"/>
              <a:t>Use the </a:t>
            </a:r>
            <a:r>
              <a:rPr lang="en-US" dirty="0" err="1"/>
              <a:t>qt</a:t>
            </a:r>
            <a:r>
              <a:rPr lang="en-US" dirty="0"/>
              <a:t>(</a:t>
            </a:r>
            <a:r>
              <a:rPr lang="en-US" i="1" dirty="0"/>
              <a:t>[probability]</a:t>
            </a:r>
            <a:r>
              <a:rPr lang="en-US" dirty="0"/>
              <a:t>, </a:t>
            </a:r>
            <a:r>
              <a:rPr lang="en-US" dirty="0" err="1"/>
              <a:t>df</a:t>
            </a:r>
            <a:r>
              <a:rPr lang="en-US" dirty="0"/>
              <a:t> = </a:t>
            </a:r>
            <a:r>
              <a:rPr lang="en-US" i="1" dirty="0"/>
              <a:t>[degrees of freedom]</a:t>
            </a:r>
            <a:r>
              <a:rPr lang="en-US" dirty="0"/>
              <a:t>) function to find the t-statistic with the</a:t>
            </a:r>
            <a:r>
              <a:rPr lang="en-US" i="1" dirty="0"/>
              <a:t> </a:t>
            </a:r>
            <a:r>
              <a:rPr lang="en-US" dirty="0"/>
              <a:t>specified</a:t>
            </a:r>
            <a:r>
              <a:rPr lang="en-US" i="1" dirty="0"/>
              <a:t> </a:t>
            </a:r>
            <a:r>
              <a:rPr lang="en-US" dirty="0"/>
              <a:t>the area to the left </a:t>
            </a:r>
          </a:p>
          <a:p>
            <a:pPr lvl="1"/>
            <a:endParaRPr lang="en-US" dirty="0"/>
          </a:p>
        </p:txBody>
      </p:sp>
    </p:spTree>
    <p:extLst>
      <p:ext uri="{BB962C8B-B14F-4D97-AF65-F5344CB8AC3E}">
        <p14:creationId xmlns:p14="http://schemas.microsoft.com/office/powerpoint/2010/main" val="2468894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pt</a:t>
            </a:r>
            <a:r>
              <a:rPr lang="en-US" dirty="0"/>
              <a:t>(2.776, </a:t>
            </a:r>
            <a:r>
              <a:rPr lang="en-US" dirty="0" err="1"/>
              <a:t>df</a:t>
            </a:r>
            <a:r>
              <a:rPr lang="en-US" dirty="0"/>
              <a:t>=4)</a:t>
            </a:r>
          </a:p>
          <a:p>
            <a:pPr lvl="1"/>
            <a:r>
              <a:rPr lang="en-US" dirty="0"/>
              <a:t>R gives 0.975  (area to the left of t)</a:t>
            </a:r>
          </a:p>
          <a:p>
            <a:r>
              <a:rPr lang="en-US" dirty="0" err="1"/>
              <a:t>qt</a:t>
            </a:r>
            <a:r>
              <a:rPr lang="en-US" dirty="0"/>
              <a:t>(0.975, </a:t>
            </a:r>
            <a:r>
              <a:rPr lang="en-US" dirty="0" err="1"/>
              <a:t>df</a:t>
            </a:r>
            <a:r>
              <a:rPr lang="en-US" dirty="0"/>
              <a:t> = 4)</a:t>
            </a:r>
          </a:p>
          <a:p>
            <a:pPr lvl="1"/>
            <a:r>
              <a:rPr lang="en-US" dirty="0"/>
              <a:t>R gives back 2.776 </a:t>
            </a:r>
          </a:p>
          <a:p>
            <a:r>
              <a:rPr lang="en-US" dirty="0" err="1"/>
              <a:t>qt</a:t>
            </a:r>
            <a:r>
              <a:rPr lang="en-US" dirty="0"/>
              <a:t>(0.025, </a:t>
            </a:r>
            <a:r>
              <a:rPr lang="en-US" dirty="0" err="1"/>
              <a:t>df</a:t>
            </a:r>
            <a:r>
              <a:rPr lang="en-US" dirty="0"/>
              <a:t> = 4)</a:t>
            </a:r>
          </a:p>
          <a:p>
            <a:pPr lvl="1"/>
            <a:r>
              <a:rPr lang="en-US" dirty="0"/>
              <a:t>R gives back -2.776 (since this is the t-value with 0.025 area to left) </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
            <a:ext cx="8610600" cy="3621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3871480" y="3089564"/>
            <a:ext cx="609600" cy="2286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7012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 sample testing and 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dirty="0"/>
                  <a:t>z-test</a:t>
                </a:r>
              </a:p>
              <a:p>
                <a:pPr lvl="1"/>
                <a:r>
                  <a:rPr lang="en-US" dirty="0"/>
                  <a:t>n ≥ 30</a:t>
                </a:r>
              </a:p>
              <a:p>
                <a:pPr lvl="1"/>
                <a:r>
                  <a:rPr lang="en-US" dirty="0"/>
                  <a:t>Population standard deviation known or unknown</a:t>
                </a:r>
              </a:p>
              <a:p>
                <a:pPr lvl="1"/>
                <a14:m>
                  <m:oMath xmlns:m="http://schemas.openxmlformats.org/officeDocument/2006/math">
                    <m:r>
                      <a:rPr lang="en-US" i="1">
                        <a:latin typeface="Cambria Math"/>
                      </a:rPr>
                      <m:t>𝑧</m:t>
                    </m:r>
                    <m:r>
                      <a:rPr lang="en-US" i="1">
                        <a:latin typeface="Cambria Math"/>
                      </a:rPr>
                      <m:t>= </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a:rPr>
                              <m:t>𝑥</m:t>
                            </m:r>
                          </m:e>
                        </m:acc>
                        <m:r>
                          <a:rPr lang="en-US" i="1">
                            <a:latin typeface="Cambria Math"/>
                          </a:rPr>
                          <m:t>−</m:t>
                        </m:r>
                        <m:r>
                          <a:rPr lang="en-US" i="1">
                            <a:latin typeface="Cambria Math"/>
                          </a:rPr>
                          <m:t>𝜇</m:t>
                        </m:r>
                      </m:num>
                      <m:den>
                        <m:f>
                          <m:fPr>
                            <m:type m:val="lin"/>
                            <m:ctrlPr>
                              <a:rPr lang="en-US" i="1">
                                <a:latin typeface="Cambria Math" panose="02040503050406030204" pitchFamily="18" charset="0"/>
                              </a:rPr>
                            </m:ctrlPr>
                          </m:fPr>
                          <m:num>
                            <m:r>
                              <a:rPr lang="en-US" i="1">
                                <a:latin typeface="Cambria Math"/>
                              </a:rPr>
                              <m:t>𝜎</m:t>
                            </m:r>
                          </m:num>
                          <m:den>
                            <m:rad>
                              <m:radPr>
                                <m:degHide m:val="on"/>
                                <m:ctrlPr>
                                  <a:rPr lang="en-US" i="1">
                                    <a:latin typeface="Cambria Math" panose="02040503050406030204" pitchFamily="18" charset="0"/>
                                  </a:rPr>
                                </m:ctrlPr>
                              </m:radPr>
                              <m:deg/>
                              <m:e>
                                <m:r>
                                  <a:rPr lang="en-US" i="1">
                                    <a:latin typeface="Cambria Math"/>
                                  </a:rPr>
                                  <m:t>𝑛</m:t>
                                </m:r>
                              </m:e>
                            </m:rad>
                          </m:den>
                        </m:f>
                      </m:den>
                    </m:f>
                  </m:oMath>
                </a14:m>
                <a:r>
                  <a:rPr lang="en-US" dirty="0"/>
                  <a:t>   or </a:t>
                </a:r>
                <a14:m>
                  <m:oMath xmlns:m="http://schemas.openxmlformats.org/officeDocument/2006/math">
                    <m:r>
                      <a:rPr lang="en-US" i="1">
                        <a:latin typeface="Cambria Math"/>
                      </a:rPr>
                      <m:t>𝑧</m:t>
                    </m:r>
                    <m:r>
                      <a:rPr lang="en-US" i="1">
                        <a:latin typeface="Cambria Math"/>
                      </a:rPr>
                      <m:t>= </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a:rPr>
                              <m:t>𝑥</m:t>
                            </m:r>
                          </m:e>
                        </m:acc>
                        <m:r>
                          <a:rPr lang="en-US" i="1">
                            <a:latin typeface="Cambria Math"/>
                          </a:rPr>
                          <m:t>−</m:t>
                        </m:r>
                        <m:r>
                          <a:rPr lang="en-US" i="1">
                            <a:latin typeface="Cambria Math"/>
                          </a:rPr>
                          <m:t>𝜇</m:t>
                        </m:r>
                      </m:num>
                      <m:den>
                        <m:f>
                          <m:fPr>
                            <m:type m:val="lin"/>
                            <m:ctrlPr>
                              <a:rPr lang="en-US" i="1">
                                <a:latin typeface="Cambria Math" panose="02040503050406030204" pitchFamily="18" charset="0"/>
                              </a:rPr>
                            </m:ctrlPr>
                          </m:fPr>
                          <m:num>
                            <m:r>
                              <a:rPr lang="en-US" b="0" i="1" smtClean="0">
                                <a:latin typeface="Cambria Math"/>
                              </a:rPr>
                              <m:t>𝑠</m:t>
                            </m:r>
                          </m:num>
                          <m:den>
                            <m:rad>
                              <m:radPr>
                                <m:degHide m:val="on"/>
                                <m:ctrlPr>
                                  <a:rPr lang="en-US" i="1">
                                    <a:latin typeface="Cambria Math" panose="02040503050406030204" pitchFamily="18" charset="0"/>
                                  </a:rPr>
                                </m:ctrlPr>
                              </m:radPr>
                              <m:deg/>
                              <m:e>
                                <m:r>
                                  <a:rPr lang="en-US" i="1">
                                    <a:latin typeface="Cambria Math"/>
                                  </a:rPr>
                                  <m:t>𝑛</m:t>
                                </m:r>
                              </m:e>
                            </m:rad>
                          </m:den>
                        </m:f>
                      </m:den>
                    </m:f>
                  </m:oMath>
                </a14:m>
                <a:endParaRPr lang="en-US" dirty="0"/>
              </a:p>
              <a:p>
                <a:pPr lvl="1"/>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r>
                      <a:rPr lang="en-US" i="1">
                        <a:latin typeface="Cambria Math"/>
                      </a:rPr>
                      <m:t> ±</m:t>
                    </m:r>
                    <m:sSub>
                      <m:sSubPr>
                        <m:ctrlPr>
                          <a:rPr lang="en-US" i="1" smtClean="0">
                            <a:latin typeface="Cambria Math" panose="02040503050406030204" pitchFamily="18" charset="0"/>
                          </a:rPr>
                        </m:ctrlPr>
                      </m:sSubPr>
                      <m:e>
                        <m:r>
                          <a:rPr lang="en-US" b="0" i="1" smtClean="0">
                            <a:latin typeface="Cambria Math"/>
                          </a:rPr>
                          <m:t>𝑧</m:t>
                        </m:r>
                      </m:e>
                      <m:sub>
                        <m:r>
                          <a:rPr lang="en-US" b="0" i="1" smtClean="0">
                            <a:latin typeface="Cambria Math"/>
                          </a:rPr>
                          <m:t>𝐶𝐿</m:t>
                        </m:r>
                      </m:sub>
                    </m:sSub>
                    <m:r>
                      <a:rPr lang="en-US" i="1">
                        <a:latin typeface="Cambria Math"/>
                      </a:rPr>
                      <m:t>∗</m:t>
                    </m:r>
                    <m:f>
                      <m:fPr>
                        <m:type m:val="skw"/>
                        <m:ctrlPr>
                          <a:rPr lang="en-US" i="1">
                            <a:latin typeface="Cambria Math" panose="02040503050406030204" pitchFamily="18" charset="0"/>
                          </a:rPr>
                        </m:ctrlPr>
                      </m:fPr>
                      <m:num>
                        <m:r>
                          <a:rPr lang="en-US" i="1">
                            <a:latin typeface="Cambria Math"/>
                          </a:rPr>
                          <m:t>𝜎</m:t>
                        </m:r>
                      </m:num>
                      <m:den>
                        <m:rad>
                          <m:radPr>
                            <m:degHide m:val="on"/>
                            <m:ctrlPr>
                              <a:rPr lang="en-US" i="1">
                                <a:latin typeface="Cambria Math" panose="02040503050406030204" pitchFamily="18" charset="0"/>
                              </a:rPr>
                            </m:ctrlPr>
                          </m:radPr>
                          <m:deg/>
                          <m:e>
                            <m:r>
                              <a:rPr lang="en-US" i="1">
                                <a:latin typeface="Cambria Math"/>
                              </a:rPr>
                              <m:t>𝑛</m:t>
                            </m:r>
                          </m:e>
                        </m:rad>
                      </m:den>
                    </m:f>
                  </m:oMath>
                </a14:m>
                <a:r>
                  <a:rPr lang="en-US" dirty="0"/>
                  <a:t>   or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r>
                      <a:rPr lang="en-US" i="1">
                        <a:latin typeface="Cambria Math"/>
                      </a:rPr>
                      <m:t> ±</m:t>
                    </m:r>
                    <m:sSub>
                      <m:sSubPr>
                        <m:ctrlPr>
                          <a:rPr lang="en-US" i="1">
                            <a:latin typeface="Cambria Math" panose="02040503050406030204" pitchFamily="18" charset="0"/>
                          </a:rPr>
                        </m:ctrlPr>
                      </m:sSubPr>
                      <m:e>
                        <m:r>
                          <a:rPr lang="en-US" i="1">
                            <a:latin typeface="Cambria Math"/>
                          </a:rPr>
                          <m:t>𝑧</m:t>
                        </m:r>
                      </m:e>
                      <m:sub>
                        <m:r>
                          <a:rPr lang="en-US" i="1">
                            <a:latin typeface="Cambria Math"/>
                          </a:rPr>
                          <m:t>𝐶𝐿</m:t>
                        </m:r>
                      </m:sub>
                    </m:sSub>
                    <m:r>
                      <a:rPr lang="en-US" i="1">
                        <a:latin typeface="Cambria Math"/>
                      </a:rPr>
                      <m:t>∗</m:t>
                    </m:r>
                    <m:f>
                      <m:fPr>
                        <m:type m:val="skw"/>
                        <m:ctrlPr>
                          <a:rPr lang="en-US" i="1" smtClean="0">
                            <a:latin typeface="Cambria Math" panose="02040503050406030204" pitchFamily="18" charset="0"/>
                          </a:rPr>
                        </m:ctrlPr>
                      </m:fPr>
                      <m:num>
                        <m:r>
                          <a:rPr lang="en-US" b="0" i="1" smtClean="0">
                            <a:latin typeface="Cambria Math"/>
                          </a:rPr>
                          <m:t>𝑠</m:t>
                        </m:r>
                      </m:num>
                      <m:den>
                        <m:rad>
                          <m:radPr>
                            <m:degHide m:val="on"/>
                            <m:ctrlPr>
                              <a:rPr lang="en-US" i="1">
                                <a:latin typeface="Cambria Math" panose="02040503050406030204" pitchFamily="18" charset="0"/>
                              </a:rPr>
                            </m:ctrlPr>
                          </m:radPr>
                          <m:deg/>
                          <m:e>
                            <m:r>
                              <a:rPr lang="en-US" i="1">
                                <a:latin typeface="Cambria Math"/>
                              </a:rPr>
                              <m:t>𝑛</m:t>
                            </m:r>
                          </m:e>
                        </m:rad>
                      </m:den>
                    </m:f>
                  </m:oMath>
                </a14:m>
                <a:endParaRPr lang="en-US" dirty="0"/>
              </a:p>
              <a:p>
                <a:r>
                  <a:rPr lang="en-US" dirty="0"/>
                  <a:t>t-test</a:t>
                </a:r>
              </a:p>
              <a:p>
                <a:pPr lvl="1"/>
                <a:r>
                  <a:rPr lang="en-US" dirty="0"/>
                  <a:t>n &lt; 30</a:t>
                </a:r>
              </a:p>
              <a:p>
                <a:pPr lvl="1"/>
                <a:r>
                  <a:rPr lang="en-US" dirty="0"/>
                  <a:t>Population standard deviation unknown</a:t>
                </a:r>
              </a:p>
              <a:p>
                <a:pPr lvl="1"/>
                <a14:m>
                  <m:oMath xmlns:m="http://schemas.openxmlformats.org/officeDocument/2006/math">
                    <m:r>
                      <a:rPr lang="en-US" b="0" i="1" smtClean="0">
                        <a:latin typeface="Cambria Math"/>
                      </a:rPr>
                      <m:t>𝑡</m:t>
                    </m:r>
                    <m:r>
                      <a:rPr lang="en-US" i="1">
                        <a:latin typeface="Cambria Math"/>
                      </a:rPr>
                      <m:t>= </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a:rPr>
                              <m:t>𝑥</m:t>
                            </m:r>
                          </m:e>
                        </m:acc>
                        <m:r>
                          <a:rPr lang="en-US" i="1">
                            <a:latin typeface="Cambria Math"/>
                          </a:rPr>
                          <m:t>−</m:t>
                        </m:r>
                        <m:r>
                          <a:rPr lang="en-US" i="1">
                            <a:latin typeface="Cambria Math"/>
                          </a:rPr>
                          <m:t>𝜇</m:t>
                        </m:r>
                      </m:num>
                      <m:den>
                        <m:f>
                          <m:fPr>
                            <m:type m:val="lin"/>
                            <m:ctrlPr>
                              <a:rPr lang="en-US" i="1">
                                <a:latin typeface="Cambria Math" panose="02040503050406030204" pitchFamily="18" charset="0"/>
                              </a:rPr>
                            </m:ctrlPr>
                          </m:fPr>
                          <m:num>
                            <m:r>
                              <a:rPr lang="en-US" i="1">
                                <a:latin typeface="Cambria Math"/>
                              </a:rPr>
                              <m:t>𝑠</m:t>
                            </m:r>
                          </m:num>
                          <m:den>
                            <m:rad>
                              <m:radPr>
                                <m:degHide m:val="on"/>
                                <m:ctrlPr>
                                  <a:rPr lang="en-US" i="1">
                                    <a:latin typeface="Cambria Math" panose="02040503050406030204" pitchFamily="18" charset="0"/>
                                  </a:rPr>
                                </m:ctrlPr>
                              </m:radPr>
                              <m:deg/>
                              <m:e>
                                <m:r>
                                  <a:rPr lang="en-US" i="1">
                                    <a:latin typeface="Cambria Math"/>
                                  </a:rPr>
                                  <m:t>𝑛</m:t>
                                </m:r>
                              </m:e>
                            </m:rad>
                          </m:den>
                        </m:f>
                      </m:den>
                    </m:f>
                  </m:oMath>
                </a14:m>
                <a:endParaRPr lang="en-US" dirty="0"/>
              </a:p>
              <a:p>
                <a:pPr lvl="1"/>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r>
                      <a:rPr lang="en-US" i="1">
                        <a:latin typeface="Cambria Math"/>
                      </a:rPr>
                      <m:t> ±</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a:rPr>
                          <m:t>𝐶𝐿</m:t>
                        </m:r>
                      </m:sub>
                    </m:sSub>
                    <m:r>
                      <a:rPr lang="en-US" i="1">
                        <a:latin typeface="Cambria Math"/>
                      </a:rPr>
                      <m:t>∗</m:t>
                    </m:r>
                    <m:f>
                      <m:fPr>
                        <m:type m:val="skw"/>
                        <m:ctrlPr>
                          <a:rPr lang="en-US" i="1">
                            <a:latin typeface="Cambria Math" panose="02040503050406030204" pitchFamily="18" charset="0"/>
                          </a:rPr>
                        </m:ctrlPr>
                      </m:fPr>
                      <m:num>
                        <m:r>
                          <a:rPr lang="en-US" i="1">
                            <a:latin typeface="Cambria Math"/>
                          </a:rPr>
                          <m:t>𝑠</m:t>
                        </m:r>
                      </m:num>
                      <m:den>
                        <m:rad>
                          <m:radPr>
                            <m:degHide m:val="on"/>
                            <m:ctrlPr>
                              <a:rPr lang="en-US" i="1">
                                <a:latin typeface="Cambria Math" panose="02040503050406030204" pitchFamily="18" charset="0"/>
                              </a:rPr>
                            </m:ctrlPr>
                          </m:radPr>
                          <m:deg/>
                          <m:e>
                            <m:r>
                              <a:rPr lang="en-US" i="1">
                                <a:latin typeface="Cambria Math"/>
                              </a:rPr>
                              <m:t>𝑛</m:t>
                            </m:r>
                          </m:e>
                        </m:rad>
                      </m:den>
                    </m:f>
                  </m:oMath>
                </a14:m>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667" t="-1111" b="-19383"/>
                </a:stretch>
              </a:blipFill>
            </p:spPr>
            <p:txBody>
              <a:bodyPr/>
              <a:lstStyle/>
              <a:p>
                <a:r>
                  <a:rPr lang="en-US">
                    <a:noFill/>
                  </a:rPr>
                  <a:t> </a:t>
                </a:r>
              </a:p>
            </p:txBody>
          </p:sp>
        </mc:Fallback>
      </mc:AlternateContent>
    </p:spTree>
    <p:extLst>
      <p:ext uri="{BB962C8B-B14F-4D97-AF65-F5344CB8AC3E}">
        <p14:creationId xmlns:p14="http://schemas.microsoft.com/office/powerpoint/2010/main" val="223236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2BA1-787D-4715-BA83-596733892CBD}"/>
              </a:ext>
            </a:extLst>
          </p:cNvPr>
          <p:cNvSpPr>
            <a:spLocks noGrp="1"/>
          </p:cNvSpPr>
          <p:nvPr>
            <p:ph type="title"/>
          </p:nvPr>
        </p:nvSpPr>
        <p:spPr/>
        <p:txBody>
          <a:bodyPr/>
          <a:lstStyle/>
          <a:p>
            <a:r>
              <a:rPr lang="en-US" dirty="0"/>
              <a:t>Confidence Intervals</a:t>
            </a:r>
          </a:p>
        </p:txBody>
      </p:sp>
      <p:sp>
        <p:nvSpPr>
          <p:cNvPr id="3" name="TextBox 2">
            <a:extLst>
              <a:ext uri="{FF2B5EF4-FFF2-40B4-BE49-F238E27FC236}">
                <a16:creationId xmlns:a16="http://schemas.microsoft.com/office/drawing/2014/main" id="{48106DBD-E95C-47D3-A9E6-010F8C51F247}"/>
              </a:ext>
            </a:extLst>
          </p:cNvPr>
          <p:cNvSpPr txBox="1"/>
          <p:nvPr/>
        </p:nvSpPr>
        <p:spPr>
          <a:xfrm>
            <a:off x="457200" y="1600200"/>
            <a:ext cx="8001000" cy="2308324"/>
          </a:xfrm>
          <a:prstGeom prst="rect">
            <a:avLst/>
          </a:prstGeom>
          <a:noFill/>
        </p:spPr>
        <p:txBody>
          <a:bodyPr wrap="square" rtlCol="0">
            <a:spAutoFit/>
          </a:bodyPr>
          <a:lstStyle/>
          <a:p>
            <a:r>
              <a:rPr lang="en-US" dirty="0"/>
              <a:t>Suppose a grocery store would like to estimate the average number of customers who shop at the store on Mondays. In other words, they want to estimate the population mean, µ. </a:t>
            </a:r>
          </a:p>
          <a:p>
            <a:endParaRPr lang="en-US" dirty="0"/>
          </a:p>
          <a:p>
            <a:pPr marL="285750" indent="-285750">
              <a:buFont typeface="Arial" panose="020B0604020202020204" pitchFamily="34" charset="0"/>
              <a:buChar char="•"/>
            </a:pPr>
            <a:r>
              <a:rPr lang="en-US" dirty="0"/>
              <a:t>First, what might they do to obtain an estimate?</a:t>
            </a:r>
          </a:p>
          <a:p>
            <a:pPr marL="285750" indent="-285750">
              <a:buFont typeface="Arial" panose="020B0604020202020204" pitchFamily="34" charset="0"/>
              <a:buChar char="•"/>
            </a:pPr>
            <a:r>
              <a:rPr lang="en-US" dirty="0"/>
              <a:t>Next, would it make sense for them to try and determine the accuracy of their estimate?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10093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 sample testing and 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sz="2400" dirty="0"/>
                  <a:t>z-test :  </a:t>
                </a:r>
                <a:r>
                  <a:rPr lang="en-US" dirty="0" err="1"/>
                  <a:t>one.sample.z</a:t>
                </a:r>
                <a:r>
                  <a:rPr lang="en-US" dirty="0"/>
                  <a:t> function from the </a:t>
                </a:r>
                <a:r>
                  <a:rPr lang="en-US" dirty="0" err="1"/>
                  <a:t>asbio</a:t>
                </a:r>
                <a:r>
                  <a:rPr lang="en-US" dirty="0"/>
                  <a:t> package</a:t>
                </a:r>
              </a:p>
              <a:p>
                <a:pPr lvl="2"/>
                <a:r>
                  <a:rPr lang="en-US" sz="1800" dirty="0" err="1"/>
                  <a:t>one.sample.z</a:t>
                </a:r>
                <a:r>
                  <a:rPr lang="en-US" sz="1800" dirty="0"/>
                  <a:t>(</a:t>
                </a:r>
              </a:p>
              <a:p>
                <a:pPr marL="1417320" lvl="5" indent="0">
                  <a:buNone/>
                </a:pPr>
                <a:r>
                  <a:rPr lang="en-US" sz="1800" dirty="0"/>
                  <a:t>null.mu=</a:t>
                </a:r>
                <a:r>
                  <a:rPr lang="en-US" sz="1800" i="1" dirty="0"/>
                  <a:t>[</a:t>
                </a:r>
                <a14:m>
                  <m:oMath xmlns:m="http://schemas.openxmlformats.org/officeDocument/2006/math">
                    <m:sSub>
                      <m:sSubPr>
                        <m:ctrlPr>
                          <a:rPr lang="en-US" sz="1800" i="1" smtClean="0">
                            <a:latin typeface="Cambria Math" panose="02040503050406030204" pitchFamily="18" charset="0"/>
                            <a:ea typeface="Cambria Math"/>
                          </a:rPr>
                        </m:ctrlPr>
                      </m:sSubPr>
                      <m:e>
                        <m:r>
                          <a:rPr lang="en-US" sz="1800" i="1">
                            <a:latin typeface="Cambria Math"/>
                            <a:ea typeface="Cambria Math"/>
                          </a:rPr>
                          <m:t>𝜇</m:t>
                        </m:r>
                      </m:e>
                      <m:sub>
                        <m:r>
                          <a:rPr lang="en-US" sz="1800" b="0" i="1" smtClean="0">
                            <a:latin typeface="Cambria Math"/>
                            <a:ea typeface="Cambria Math"/>
                          </a:rPr>
                          <m:t>0</m:t>
                        </m:r>
                      </m:sub>
                    </m:sSub>
                  </m:oMath>
                </a14:m>
                <a:r>
                  <a:rPr lang="en-US" sz="1800" i="1" dirty="0"/>
                  <a:t>]</a:t>
                </a:r>
                <a:r>
                  <a:rPr lang="en-US" sz="1800" dirty="0"/>
                  <a:t>, </a:t>
                </a:r>
              </a:p>
              <a:p>
                <a:pPr marL="1417320" lvl="5" indent="0">
                  <a:buNone/>
                </a:pPr>
                <a:r>
                  <a:rPr lang="en-US" sz="1800" dirty="0"/>
                  <a:t>xbar=mean(</a:t>
                </a:r>
                <a:r>
                  <a:rPr lang="en-US" sz="1800" i="1" dirty="0"/>
                  <a:t>data$variable</a:t>
                </a:r>
                <a:r>
                  <a:rPr lang="en-US" sz="1800" dirty="0"/>
                  <a:t>), </a:t>
                </a:r>
              </a:p>
              <a:p>
                <a:pPr marL="1417320" lvl="5" indent="0">
                  <a:buNone/>
                </a:pPr>
                <a:r>
                  <a:rPr lang="en-US" sz="1800" dirty="0"/>
                  <a:t>sigma=</a:t>
                </a:r>
                <a:r>
                  <a:rPr lang="en-US" sz="1800" i="1" dirty="0">
                    <a:solidFill>
                      <a:srgbClr val="00B050"/>
                    </a:solidFill>
                  </a:rPr>
                  <a:t>[</a:t>
                </a:r>
                <a:r>
                  <a:rPr lang="en-US" sz="1800" i="1" u="sng" dirty="0">
                    <a:solidFill>
                      <a:srgbClr val="00B050"/>
                    </a:solidFill>
                  </a:rPr>
                  <a:t>value</a:t>
                </a:r>
                <a:r>
                  <a:rPr lang="en-US" sz="1800" i="1" dirty="0">
                    <a:solidFill>
                      <a:srgbClr val="00B050"/>
                    </a:solidFill>
                  </a:rPr>
                  <a:t> if population SD is known or </a:t>
                </a:r>
                <a:r>
                  <a:rPr lang="en-US" sz="1800" u="sng" dirty="0" err="1">
                    <a:solidFill>
                      <a:srgbClr val="00B050"/>
                    </a:solidFill>
                  </a:rPr>
                  <a:t>sd</a:t>
                </a:r>
                <a:r>
                  <a:rPr lang="en-US" sz="1800" u="sng" dirty="0">
                    <a:solidFill>
                      <a:srgbClr val="00B050"/>
                    </a:solidFill>
                  </a:rPr>
                  <a:t>(</a:t>
                </a:r>
                <a:r>
                  <a:rPr lang="en-US" sz="1800" i="1" u="sng" dirty="0" err="1">
                    <a:solidFill>
                      <a:srgbClr val="00B050"/>
                    </a:solidFill>
                  </a:rPr>
                  <a:t>data$variable</a:t>
                </a:r>
                <a:r>
                  <a:rPr lang="en-US" sz="1800" u="sng" dirty="0">
                    <a:solidFill>
                      <a:srgbClr val="00B050"/>
                    </a:solidFill>
                  </a:rPr>
                  <a:t>)</a:t>
                </a:r>
                <a:r>
                  <a:rPr lang="en-US" sz="1800" dirty="0">
                    <a:solidFill>
                      <a:srgbClr val="00B050"/>
                    </a:solidFill>
                  </a:rPr>
                  <a:t> if unknown</a:t>
                </a:r>
                <a:r>
                  <a:rPr lang="en-US" sz="1800" i="1" dirty="0">
                    <a:solidFill>
                      <a:srgbClr val="00B050"/>
                    </a:solidFill>
                  </a:rPr>
                  <a:t>]</a:t>
                </a:r>
                <a:r>
                  <a:rPr lang="en-US" sz="1800" dirty="0"/>
                  <a:t>, </a:t>
                </a:r>
              </a:p>
              <a:p>
                <a:pPr marL="1417320" lvl="5" indent="0">
                  <a:buNone/>
                </a:pPr>
                <a:r>
                  <a:rPr lang="en-US" sz="1800" dirty="0"/>
                  <a:t>n=</a:t>
                </a:r>
                <a:r>
                  <a:rPr lang="en-US" sz="1800" dirty="0" err="1"/>
                  <a:t>nrow</a:t>
                </a:r>
                <a:r>
                  <a:rPr lang="en-US" sz="1800" dirty="0"/>
                  <a:t>(</a:t>
                </a:r>
                <a:r>
                  <a:rPr lang="en-US" sz="1800" i="1" dirty="0"/>
                  <a:t>data</a:t>
                </a:r>
                <a:r>
                  <a:rPr lang="en-US" sz="1800" dirty="0"/>
                  <a:t>),  </a:t>
                </a:r>
              </a:p>
              <a:p>
                <a:pPr marL="1417320" lvl="5" indent="0">
                  <a:buNone/>
                </a:pPr>
                <a:r>
                  <a:rPr lang="en-US" sz="1800" dirty="0"/>
                  <a:t>alternative=</a:t>
                </a:r>
                <a:r>
                  <a:rPr lang="en-US" sz="1800" i="1" dirty="0"/>
                  <a:t>[“less”, “greater” or “</a:t>
                </a:r>
                <a:r>
                  <a:rPr lang="en-US" sz="1800" i="1" dirty="0" err="1"/>
                  <a:t>two.sided</a:t>
                </a:r>
                <a:r>
                  <a:rPr lang="en-US" sz="1800" i="1" dirty="0"/>
                  <a:t>”])</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3"/>
                <a:stretch>
                  <a:fillRect l="-519" t="-1111"/>
                </a:stretch>
              </a:blipFill>
            </p:spPr>
            <p:txBody>
              <a:bodyPr/>
              <a:lstStyle/>
              <a:p>
                <a:r>
                  <a:rPr lang="en-US">
                    <a:noFill/>
                  </a:rPr>
                  <a:t> </a:t>
                </a:r>
              </a:p>
            </p:txBody>
          </p:sp>
        </mc:Fallback>
      </mc:AlternateContent>
    </p:spTree>
    <p:extLst>
      <p:ext uri="{BB962C8B-B14F-4D97-AF65-F5344CB8AC3E}">
        <p14:creationId xmlns:p14="http://schemas.microsoft.com/office/powerpoint/2010/main" val="3817220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 sample testing and 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sz="2400" dirty="0">
                    <a:solidFill>
                      <a:schemeClr val="tx1"/>
                    </a:solidFill>
                  </a:rPr>
                  <a:t>t-test: </a:t>
                </a:r>
                <a:r>
                  <a:rPr lang="en-US" dirty="0" err="1">
                    <a:solidFill>
                      <a:schemeClr val="tx1"/>
                    </a:solidFill>
                  </a:rPr>
                  <a:t>t.test</a:t>
                </a:r>
                <a:r>
                  <a:rPr lang="en-US" dirty="0">
                    <a:solidFill>
                      <a:schemeClr val="tx1"/>
                    </a:solidFill>
                  </a:rPr>
                  <a:t> function</a:t>
                </a:r>
              </a:p>
              <a:p>
                <a:pPr lvl="2"/>
                <a:r>
                  <a:rPr lang="en-US" sz="1800" dirty="0" err="1">
                    <a:solidFill>
                      <a:schemeClr val="tx1"/>
                    </a:solidFill>
                  </a:rPr>
                  <a:t>t.test</a:t>
                </a:r>
                <a:r>
                  <a:rPr lang="en-US" sz="1800" dirty="0">
                    <a:solidFill>
                      <a:schemeClr val="tx1"/>
                    </a:solidFill>
                  </a:rPr>
                  <a:t>(</a:t>
                </a:r>
              </a:p>
              <a:p>
                <a:pPr marL="1143000" lvl="4" indent="0">
                  <a:buNone/>
                </a:pPr>
                <a:r>
                  <a:rPr lang="en-US" sz="1800" i="1" dirty="0" err="1">
                    <a:solidFill>
                      <a:schemeClr val="tx1"/>
                    </a:solidFill>
                  </a:rPr>
                  <a:t>data$variable</a:t>
                </a:r>
                <a:r>
                  <a:rPr lang="en-US" sz="1800" dirty="0">
                    <a:solidFill>
                      <a:schemeClr val="tx1"/>
                    </a:solidFill>
                  </a:rPr>
                  <a:t>, mu=</a:t>
                </a:r>
                <a:r>
                  <a:rPr lang="en-US" sz="1800" i="1" dirty="0">
                    <a:solidFill>
                      <a:schemeClr val="tx1"/>
                    </a:solidFill>
                  </a:rPr>
                  <a:t>[</a:t>
                </a:r>
                <a14:m>
                  <m:oMath xmlns:m="http://schemas.openxmlformats.org/officeDocument/2006/math">
                    <m:sSub>
                      <m:sSubPr>
                        <m:ctrlPr>
                          <a:rPr lang="en-US" sz="1800" i="1">
                            <a:solidFill>
                              <a:schemeClr val="tx1"/>
                            </a:solidFill>
                            <a:latin typeface="Cambria Math" panose="02040503050406030204" pitchFamily="18" charset="0"/>
                            <a:ea typeface="Cambria Math"/>
                          </a:rPr>
                        </m:ctrlPr>
                      </m:sSubPr>
                      <m:e>
                        <m:r>
                          <a:rPr lang="en-US" sz="1800" i="1">
                            <a:solidFill>
                              <a:schemeClr val="tx1"/>
                            </a:solidFill>
                            <a:latin typeface="Cambria Math"/>
                            <a:ea typeface="Cambria Math"/>
                          </a:rPr>
                          <m:t>𝜇</m:t>
                        </m:r>
                      </m:e>
                      <m:sub>
                        <m:r>
                          <a:rPr lang="en-US" sz="1800" i="1">
                            <a:solidFill>
                              <a:schemeClr val="tx1"/>
                            </a:solidFill>
                            <a:latin typeface="Cambria Math"/>
                            <a:ea typeface="Cambria Math"/>
                          </a:rPr>
                          <m:t>0</m:t>
                        </m:r>
                      </m:sub>
                    </m:sSub>
                  </m:oMath>
                </a14:m>
                <a:r>
                  <a:rPr lang="en-US" sz="1800" i="1" dirty="0">
                    <a:solidFill>
                      <a:schemeClr val="tx1"/>
                    </a:solidFill>
                  </a:rPr>
                  <a:t>], </a:t>
                </a:r>
                <a:r>
                  <a:rPr lang="en-US" sz="1800" dirty="0">
                    <a:solidFill>
                      <a:schemeClr val="tx1"/>
                    </a:solidFill>
                  </a:rPr>
                  <a:t> </a:t>
                </a:r>
              </a:p>
              <a:p>
                <a:pPr marL="1143000" lvl="4" indent="0">
                  <a:buNone/>
                </a:pPr>
                <a:r>
                  <a:rPr lang="en-US" sz="1800" dirty="0">
                    <a:solidFill>
                      <a:schemeClr val="tx1"/>
                    </a:solidFill>
                  </a:rPr>
                  <a:t>alternative=</a:t>
                </a:r>
                <a:r>
                  <a:rPr lang="en-US" sz="1800" i="1" dirty="0"/>
                  <a:t>[“less”, “greater” or “</a:t>
                </a:r>
                <a:r>
                  <a:rPr lang="en-US" sz="1800" i="1" dirty="0" err="1"/>
                  <a:t>two.sided</a:t>
                </a:r>
                <a:r>
                  <a:rPr lang="en-US" sz="1800" i="1" dirty="0"/>
                  <a:t>”]</a:t>
                </a:r>
                <a:r>
                  <a:rPr lang="en-US" sz="1800" dirty="0"/>
                  <a:t>, </a:t>
                </a:r>
              </a:p>
              <a:p>
                <a:pPr marL="1143000" lvl="4" indent="0">
                  <a:buNone/>
                </a:pPr>
                <a:r>
                  <a:rPr lang="en-US" sz="1800" dirty="0" err="1">
                    <a:solidFill>
                      <a:schemeClr val="tx1"/>
                    </a:solidFill>
                  </a:rPr>
                  <a:t>conf.level</a:t>
                </a:r>
                <a:r>
                  <a:rPr lang="en-US" sz="1800" dirty="0">
                    <a:solidFill>
                      <a:schemeClr val="tx1"/>
                    </a:solidFill>
                  </a:rPr>
                  <a:t>=</a:t>
                </a:r>
                <a:r>
                  <a:rPr lang="en-US" sz="1800" i="1" dirty="0">
                    <a:solidFill>
                      <a:schemeClr val="tx1"/>
                    </a:solidFill>
                  </a:rPr>
                  <a:t>[confidence level]</a:t>
                </a:r>
                <a:r>
                  <a:rPr lang="en-US" sz="1800" dirty="0">
                    <a:solidFill>
                      <a:schemeClr val="tx1"/>
                    </a:solidFill>
                  </a:rPr>
                  <a:t>)</a:t>
                </a:r>
              </a:p>
              <a:p>
                <a:pPr marL="1143000" lvl="4" indent="0">
                  <a:buNone/>
                </a:pPr>
                <a:endParaRPr lang="en-US" sz="1800" dirty="0"/>
              </a:p>
              <a:p>
                <a:pPr marL="1143000" lvl="4" indent="0">
                  <a:buNone/>
                </a:pPr>
                <a:endParaRPr lang="en-US" sz="1800" dirty="0">
                  <a:solidFill>
                    <a:schemeClr val="tx1"/>
                  </a:solidFill>
                </a:endParaRPr>
              </a:p>
              <a:p>
                <a:pPr marL="594360" lvl="2" indent="0">
                  <a:buNone/>
                </a:pPr>
                <a:r>
                  <a:rPr lang="en-US" sz="1800" dirty="0">
                    <a:solidFill>
                      <a:srgbClr val="00B050"/>
                    </a:solidFill>
                  </a:rPr>
                  <a:t>NOTE: must use </a:t>
                </a:r>
                <a:r>
                  <a:rPr lang="en-US" sz="1800" dirty="0" err="1">
                    <a:solidFill>
                      <a:srgbClr val="00B050"/>
                    </a:solidFill>
                  </a:rPr>
                  <a:t>two.sided</a:t>
                </a:r>
                <a:r>
                  <a:rPr lang="en-US" sz="1800" dirty="0">
                    <a:solidFill>
                      <a:srgbClr val="00B050"/>
                    </a:solidFill>
                  </a:rPr>
                  <a:t> option if you are calculating confidence intervals.  Confidence intervals from other options are not correct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519" t="-1111"/>
                </a:stretch>
              </a:blipFill>
            </p:spPr>
            <p:txBody>
              <a:bodyPr/>
              <a:lstStyle/>
              <a:p>
                <a:r>
                  <a:rPr lang="en-US">
                    <a:noFill/>
                  </a:rPr>
                  <a:t> </a:t>
                </a:r>
              </a:p>
            </p:txBody>
          </p:sp>
        </mc:Fallback>
      </mc:AlternateContent>
    </p:spTree>
    <p:extLst>
      <p:ext uri="{BB962C8B-B14F-4D97-AF65-F5344CB8AC3E}">
        <p14:creationId xmlns:p14="http://schemas.microsoft.com/office/powerpoint/2010/main" val="2280280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pPr marL="0" indent="0">
                  <a:buNone/>
                </a:pPr>
                <a:r>
                  <a:rPr lang="en-US" dirty="0"/>
                  <a:t>A gym is interested in whether or not a 6 week weight loss training program they recently launched has been successful in helping their clients lose weight.  In order to assess this, they took a sample of 30 participants and asked each to provide their weight at program initiation as well as their weight at completion.  Suppose we know that for the general population, the standard deviation of changes in weights over a 6 week interval is 6 pounds.  The sample mean of the change in weight for the 30 participants in the sample was -2.98 pounds.  Perform a significance test to determine whether the weight loss training program they recently launched </a:t>
                </a:r>
                <a:r>
                  <a:rPr lang="en-US" u="sng" dirty="0"/>
                  <a:t>has been successful in helping their clients lose weight</a:t>
                </a:r>
                <a:r>
                  <a:rPr lang="en-US" dirty="0"/>
                  <a:t> at the </a:t>
                </a:r>
                <a14:m>
                  <m:oMath xmlns:m="http://schemas.openxmlformats.org/officeDocument/2006/math">
                    <m:r>
                      <a:rPr lang="en-US" i="1">
                        <a:latin typeface="Cambria Math"/>
                      </a:rPr>
                      <m:t>𝛼</m:t>
                    </m:r>
                    <m:r>
                      <a:rPr lang="en-US" i="1">
                        <a:latin typeface="Cambria Math"/>
                      </a:rPr>
                      <m:t>=0.05</m:t>
                    </m:r>
                  </m:oMath>
                </a14:m>
                <a:r>
                  <a:rPr lang="en-US" dirty="0"/>
                  <a:t> level of significance.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1259" t="-1852" r="-1926"/>
                </a:stretch>
              </a:blipFill>
            </p:spPr>
            <p:txBody>
              <a:bodyPr/>
              <a:lstStyle/>
              <a:p>
                <a:r>
                  <a:rPr lang="en-US">
                    <a:noFill/>
                  </a:rPr>
                  <a:t> </a:t>
                </a:r>
              </a:p>
            </p:txBody>
          </p:sp>
        </mc:Fallback>
      </mc:AlternateContent>
    </p:spTree>
    <p:extLst>
      <p:ext uri="{BB962C8B-B14F-4D97-AF65-F5344CB8AC3E}">
        <p14:creationId xmlns:p14="http://schemas.microsoft.com/office/powerpoint/2010/main" val="3403407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marL="0" indent="0">
                  <a:buNone/>
                </a:pPr>
                <a:r>
                  <a:rPr lang="en-US" dirty="0"/>
                  <a:t>(1) Set up the hypotheses and select the alpha level</a:t>
                </a:r>
              </a:p>
              <a:p>
                <a:pPr lvl="1"/>
                <a:r>
                  <a:rPr lang="en-US" dirty="0"/>
                  <a:t>H</a:t>
                </a:r>
                <a:r>
                  <a:rPr lang="en-US" baseline="-25000" dirty="0"/>
                  <a:t>0</a:t>
                </a:r>
                <a:r>
                  <a:rPr lang="en-US" dirty="0"/>
                  <a:t>: </a:t>
                </a:r>
                <a14:m>
                  <m:oMath xmlns:m="http://schemas.openxmlformats.org/officeDocument/2006/math">
                    <m:r>
                      <a:rPr lang="en-US" i="1">
                        <a:latin typeface="Cambria Math"/>
                      </a:rPr>
                      <m:t>𝜇</m:t>
                    </m:r>
                    <m:r>
                      <a:rPr lang="en-US" i="1">
                        <a:latin typeface="Cambria Math"/>
                      </a:rPr>
                      <m:t>=0</m:t>
                    </m:r>
                  </m:oMath>
                </a14:m>
                <a:r>
                  <a:rPr lang="en-US" dirty="0"/>
                  <a:t> (there is no effect on weight change of program participants) </a:t>
                </a:r>
              </a:p>
              <a:p>
                <a:pPr lvl="1"/>
                <a:r>
                  <a:rPr lang="en-US" dirty="0"/>
                  <a:t>H</a:t>
                </a:r>
                <a:r>
                  <a:rPr lang="en-US" baseline="-25000" dirty="0"/>
                  <a:t>1</a:t>
                </a:r>
                <a:r>
                  <a:rPr lang="en-US" dirty="0"/>
                  <a:t>: </a:t>
                </a:r>
                <a14:m>
                  <m:oMath xmlns:m="http://schemas.openxmlformats.org/officeDocument/2006/math">
                    <m:r>
                      <a:rPr lang="en-US" i="1">
                        <a:latin typeface="Cambria Math"/>
                      </a:rPr>
                      <m:t>𝜇</m:t>
                    </m:r>
                    <m:r>
                      <a:rPr lang="en-US" i="1">
                        <a:latin typeface="Cambria Math"/>
                      </a:rPr>
                      <m:t>&lt;0 </m:t>
                    </m:r>
                  </m:oMath>
                </a14:m>
                <a:r>
                  <a:rPr lang="en-US" dirty="0"/>
                  <a:t> (program participants lose weight on average)</a:t>
                </a:r>
              </a:p>
              <a:p>
                <a:pPr lvl="1"/>
                <a14:m>
                  <m:oMath xmlns:m="http://schemas.openxmlformats.org/officeDocument/2006/math">
                    <m:r>
                      <a:rPr lang="en-US" i="1">
                        <a:latin typeface="Cambria Math"/>
                      </a:rPr>
                      <m:t>𝛼</m:t>
                    </m:r>
                    <m:r>
                      <a:rPr lang="en-US" i="1">
                        <a:latin typeface="Cambria Math"/>
                      </a:rPr>
                      <m:t>=0.05</m:t>
                    </m:r>
                  </m:oMath>
                </a14:m>
                <a:endParaRPr lang="en-US" dirty="0"/>
              </a:p>
              <a:p>
                <a:pPr marL="0" indent="0">
                  <a:buNone/>
                </a:pPr>
                <a:r>
                  <a:rPr lang="en-US" dirty="0"/>
                  <a:t>(2) Select the appropriate test-statistic </a:t>
                </a:r>
              </a:p>
              <a:p>
                <a:pPr lvl="1"/>
                <a14:m>
                  <m:oMath xmlns:m="http://schemas.openxmlformats.org/officeDocument/2006/math">
                    <m:r>
                      <a:rPr lang="en-US" i="1">
                        <a:latin typeface="Cambria Math"/>
                      </a:rPr>
                      <m:t>𝑧</m:t>
                    </m:r>
                    <m:r>
                      <a:rPr lang="en-US" i="1">
                        <a:latin typeface="Cambria Math"/>
                      </a:rPr>
                      <m:t>= </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a:rPr>
                              <m:t>𝑥</m:t>
                            </m:r>
                          </m:e>
                        </m:acc>
                        <m:r>
                          <a:rPr lang="en-US" i="1">
                            <a:latin typeface="Cambria Math"/>
                          </a:rPr>
                          <m:t>−</m:t>
                        </m:r>
                        <m:r>
                          <a:rPr lang="en-US" i="1">
                            <a:latin typeface="Cambria Math"/>
                          </a:rPr>
                          <m:t>𝜇</m:t>
                        </m:r>
                      </m:num>
                      <m:den>
                        <m:f>
                          <m:fPr>
                            <m:type m:val="lin"/>
                            <m:ctrlPr>
                              <a:rPr lang="en-US" i="1">
                                <a:latin typeface="Cambria Math" panose="02040503050406030204" pitchFamily="18" charset="0"/>
                              </a:rPr>
                            </m:ctrlPr>
                          </m:fPr>
                          <m:num>
                            <m:r>
                              <a:rPr lang="en-US" i="1">
                                <a:latin typeface="Cambria Math"/>
                              </a:rPr>
                              <m:t>𝜎</m:t>
                            </m:r>
                          </m:num>
                          <m:den>
                            <m:rad>
                              <m:radPr>
                                <m:degHide m:val="on"/>
                                <m:ctrlPr>
                                  <a:rPr lang="en-US" i="1">
                                    <a:latin typeface="Cambria Math" panose="02040503050406030204" pitchFamily="18" charset="0"/>
                                  </a:rPr>
                                </m:ctrlPr>
                              </m:radPr>
                              <m:deg/>
                              <m:e>
                                <m:r>
                                  <a:rPr lang="en-US" i="1">
                                    <a:latin typeface="Cambria Math"/>
                                  </a:rPr>
                                  <m:t>𝑛</m:t>
                                </m:r>
                              </m:e>
                            </m:rad>
                          </m:den>
                        </m:f>
                      </m:den>
                    </m:f>
                  </m:oMath>
                </a14:m>
                <a:r>
                  <a:rPr lang="en-US" dirty="0"/>
                  <a:t>  since n ≥ 30 and population SD is known</a:t>
                </a:r>
              </a:p>
              <a:p>
                <a:pPr lvl="1"/>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1259" t="-1111"/>
                </a:stretch>
              </a:blipFill>
            </p:spPr>
            <p:txBody>
              <a:bodyPr/>
              <a:lstStyle/>
              <a:p>
                <a:r>
                  <a:rPr lang="en-US">
                    <a:noFill/>
                  </a:rPr>
                  <a:t> </a:t>
                </a:r>
              </a:p>
            </p:txBody>
          </p:sp>
        </mc:Fallback>
      </mc:AlternateContent>
    </p:spTree>
    <p:extLst>
      <p:ext uri="{BB962C8B-B14F-4D97-AF65-F5344CB8AC3E}">
        <p14:creationId xmlns:p14="http://schemas.microsoft.com/office/powerpoint/2010/main" val="2433757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marL="0" indent="0">
                  <a:buNone/>
                </a:pPr>
                <a:r>
                  <a:rPr lang="en-US" dirty="0"/>
                  <a:t>(3) State the decision rule</a:t>
                </a:r>
              </a:p>
              <a:p>
                <a:pPr lvl="1"/>
                <a:r>
                  <a:rPr lang="en-US" dirty="0"/>
                  <a:t>Decision Rule:  </a:t>
                </a:r>
                <a:r>
                  <a:rPr lang="en-US" dirty="0">
                    <a:solidFill>
                      <a:srgbClr val="00B050"/>
                    </a:solidFill>
                  </a:rPr>
                  <a:t>Reject </a:t>
                </a:r>
                <a:r>
                  <a:rPr lang="en-US" dirty="0"/>
                  <a:t>H</a:t>
                </a:r>
                <a:r>
                  <a:rPr lang="en-US" baseline="-25000" dirty="0"/>
                  <a:t>0</a:t>
                </a:r>
                <a:r>
                  <a:rPr lang="en-US" dirty="0">
                    <a:solidFill>
                      <a:srgbClr val="00B050"/>
                    </a:solidFill>
                  </a:rPr>
                  <a:t> if p ≤ </a:t>
                </a:r>
                <a14:m>
                  <m:oMath xmlns:m="http://schemas.openxmlformats.org/officeDocument/2006/math">
                    <m:r>
                      <a:rPr lang="en-US" i="1">
                        <a:solidFill>
                          <a:srgbClr val="00B050"/>
                        </a:solidFill>
                        <a:latin typeface="Cambria Math"/>
                      </a:rPr>
                      <m:t>𝛼</m:t>
                    </m:r>
                  </m:oMath>
                </a14:m>
                <a:endParaRPr lang="en-US" dirty="0">
                  <a:solidFill>
                    <a:srgbClr val="00B050"/>
                  </a:solidFill>
                </a:endParaRPr>
              </a:p>
              <a:p>
                <a:pPr lvl="1"/>
                <a:r>
                  <a:rPr lang="en-US" dirty="0"/>
                  <a:t>Otherwise, do not reject H</a:t>
                </a:r>
                <a:r>
                  <a:rPr lang="en-US" baseline="-25000" dirty="0"/>
                  <a:t>0</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1259" t="-1111"/>
                </a:stretch>
              </a:blipFill>
            </p:spPr>
            <p:txBody>
              <a:bodyPr/>
              <a:lstStyle/>
              <a:p>
                <a:r>
                  <a:rPr lang="en-US">
                    <a:noFill/>
                  </a:rPr>
                  <a:t> </a:t>
                </a:r>
              </a:p>
            </p:txBody>
          </p:sp>
        </mc:Fallback>
      </mc:AlternateContent>
    </p:spTree>
    <p:extLst>
      <p:ext uri="{BB962C8B-B14F-4D97-AF65-F5344CB8AC3E}">
        <p14:creationId xmlns:p14="http://schemas.microsoft.com/office/powerpoint/2010/main" val="3308491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pPr marL="0" indent="0">
                  <a:buNone/>
                </a:pPr>
                <a:r>
                  <a:rPr lang="en-US" dirty="0"/>
                  <a:t>(4) Compute the test statistic and the associated p-value</a:t>
                </a:r>
              </a:p>
              <a:p>
                <a:pPr lvl="1"/>
                <a:r>
                  <a:rPr lang="en-US" sz="2000" dirty="0" err="1"/>
                  <a:t>one.sample.z</a:t>
                </a:r>
                <a:r>
                  <a:rPr lang="en-US" sz="2000" dirty="0"/>
                  <a:t>(null.mu=0, </a:t>
                </a:r>
                <a:r>
                  <a:rPr lang="en-US" sz="2000" dirty="0" err="1"/>
                  <a:t>xbar</a:t>
                </a:r>
                <a:r>
                  <a:rPr lang="en-US" sz="2000" dirty="0"/>
                  <a:t>=mean(</a:t>
                </a:r>
                <a:r>
                  <a:rPr lang="en-US" sz="2000" dirty="0" err="1"/>
                  <a:t>data$wtchg</a:t>
                </a:r>
                <a:r>
                  <a:rPr lang="en-US" sz="2000" dirty="0"/>
                  <a:t>),sigma=6, n=</a:t>
                </a:r>
                <a:r>
                  <a:rPr lang="en-US" sz="2000" dirty="0" err="1"/>
                  <a:t>nrow</a:t>
                </a:r>
                <a:r>
                  <a:rPr lang="en-US" sz="2000" dirty="0"/>
                  <a:t>(data), alternative="less", </a:t>
                </a:r>
                <a:r>
                  <a:rPr lang="en-US" sz="2000" dirty="0" err="1"/>
                  <a:t>conf</a:t>
                </a:r>
                <a:r>
                  <a:rPr lang="en-US" sz="2000" dirty="0"/>
                  <a:t>=.95)</a:t>
                </a:r>
              </a:p>
              <a:p>
                <a:pPr lvl="1"/>
                <a14:m>
                  <m:oMath xmlns:m="http://schemas.openxmlformats.org/officeDocument/2006/math">
                    <m:r>
                      <a:rPr lang="en-US" i="1">
                        <a:latin typeface="Cambria Math"/>
                      </a:rPr>
                      <m:t>𝑧</m:t>
                    </m:r>
                    <m:r>
                      <a:rPr lang="en-US" i="1">
                        <a:latin typeface="Cambria Math"/>
                      </a:rPr>
                      <m:t>≈−2.72</m:t>
                    </m:r>
                  </m:oMath>
                </a14:m>
                <a:r>
                  <a:rPr lang="en-US" dirty="0"/>
                  <a:t> </a:t>
                </a:r>
              </a:p>
              <a:p>
                <a:pPr lvl="1"/>
                <a14:m>
                  <m:oMath xmlns:m="http://schemas.openxmlformats.org/officeDocument/2006/math">
                    <m:r>
                      <a:rPr lang="en-US" i="1">
                        <a:latin typeface="Cambria Math"/>
                      </a:rPr>
                      <m:t>𝑝</m:t>
                    </m:r>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𝑍</m:t>
                        </m:r>
                        <m:r>
                          <a:rPr lang="en-US" i="1">
                            <a:latin typeface="Cambria Math"/>
                          </a:rPr>
                          <m:t>≤−2.72</m:t>
                        </m:r>
                      </m:e>
                    </m:d>
                    <m:r>
                      <a:rPr lang="en-US" i="1">
                        <a:latin typeface="Cambria Math"/>
                      </a:rPr>
                      <m:t>=0.0033</m:t>
                    </m:r>
                  </m:oMath>
                </a14:m>
                <a:endParaRPr lang="en-US" dirty="0"/>
              </a:p>
              <a:p>
                <a:pPr marL="0" indent="0">
                  <a:buNone/>
                </a:pPr>
                <a:r>
                  <a:rPr lang="en-US" dirty="0"/>
                  <a:t>(5) Conclusion</a:t>
                </a:r>
              </a:p>
              <a:p>
                <a:pPr lvl="1"/>
                <a:r>
                  <a:rPr lang="en-US" dirty="0"/>
                  <a:t>Reject H</a:t>
                </a:r>
                <a:r>
                  <a:rPr lang="en-US" baseline="-25000" dirty="0"/>
                  <a:t>0</a:t>
                </a:r>
                <a:r>
                  <a:rPr lang="en-US" dirty="0"/>
                  <a:t> since </a:t>
                </a:r>
                <a14:m>
                  <m:oMath xmlns:m="http://schemas.openxmlformats.org/officeDocument/2006/math">
                    <m:r>
                      <m:rPr>
                        <m:sty m:val="p"/>
                      </m:rPr>
                      <a:rPr lang="en-US" b="0" i="0" smtClean="0">
                        <a:latin typeface="Cambria Math"/>
                      </a:rPr>
                      <m:t>p</m:t>
                    </m:r>
                    <m:r>
                      <a:rPr lang="en-US" b="0" i="1" smtClean="0">
                        <a:latin typeface="Cambria Math"/>
                      </a:rPr>
                      <m:t>=0.0033&lt; </m:t>
                    </m:r>
                    <m:r>
                      <a:rPr lang="en-US" b="0" i="1" smtClean="0">
                        <a:latin typeface="Cambria Math"/>
                        <a:ea typeface="Cambria Math"/>
                      </a:rPr>
                      <m:t>𝛼</m:t>
                    </m:r>
                  </m:oMath>
                </a14:m>
                <a:r>
                  <a:rPr lang="en-US" dirty="0">
                    <a:solidFill>
                      <a:schemeClr val="tx1"/>
                    </a:solidFill>
                  </a:rPr>
                  <a:t>.  We have significant evidence at the </a:t>
                </a:r>
                <a14:m>
                  <m:oMath xmlns:m="http://schemas.openxmlformats.org/officeDocument/2006/math">
                    <m:r>
                      <a:rPr lang="en-US" i="1">
                        <a:solidFill>
                          <a:schemeClr val="tx1"/>
                        </a:solidFill>
                        <a:latin typeface="Cambria Math"/>
                      </a:rPr>
                      <m:t>𝛼</m:t>
                    </m:r>
                    <m:r>
                      <a:rPr lang="en-US" i="1">
                        <a:solidFill>
                          <a:schemeClr val="tx1"/>
                        </a:solidFill>
                        <a:latin typeface="Cambria Math"/>
                      </a:rPr>
                      <m:t>=0.05</m:t>
                    </m:r>
                  </m:oMath>
                </a14:m>
                <a:r>
                  <a:rPr lang="en-US" dirty="0">
                    <a:solidFill>
                      <a:schemeClr val="tx1"/>
                    </a:solidFill>
                  </a:rPr>
                  <a:t> level that </a:t>
                </a:r>
                <a14:m>
                  <m:oMath xmlns:m="http://schemas.openxmlformats.org/officeDocument/2006/math">
                    <m:r>
                      <a:rPr lang="en-US" i="1">
                        <a:solidFill>
                          <a:schemeClr val="tx1"/>
                        </a:solidFill>
                        <a:latin typeface="Cambria Math"/>
                      </a:rPr>
                      <m:t>𝜇</m:t>
                    </m:r>
                    <m:r>
                      <a:rPr lang="en-US" i="1">
                        <a:solidFill>
                          <a:schemeClr val="tx1"/>
                        </a:solidFill>
                        <a:latin typeface="Cambria Math"/>
                      </a:rPr>
                      <m:t>&lt;0</m:t>
                    </m:r>
                  </m:oMath>
                </a14:m>
                <a:r>
                  <a:rPr lang="en-US" dirty="0">
                    <a:solidFill>
                      <a:schemeClr val="tx1"/>
                    </a:solidFill>
                  </a:rPr>
                  <a:t> (</a:t>
                </a:r>
                <a:r>
                  <a:rPr lang="en-US" dirty="0">
                    <a:solidFill>
                      <a:srgbClr val="FF0000"/>
                    </a:solidFill>
                  </a:rPr>
                  <a:t>null hypothesis is not true</a:t>
                </a:r>
                <a:r>
                  <a:rPr lang="en-US" dirty="0">
                    <a:solidFill>
                      <a:schemeClr val="tx1"/>
                    </a:solidFill>
                  </a:rPr>
                  <a:t>).  </a:t>
                </a:r>
              </a:p>
              <a:p>
                <a:pPr lvl="1"/>
                <a:r>
                  <a:rPr lang="en-US" dirty="0">
                    <a:solidFill>
                      <a:schemeClr val="tx1"/>
                    </a:solidFill>
                  </a:rPr>
                  <a:t>We reject the null hypothesis that the </a:t>
                </a:r>
                <a:r>
                  <a:rPr lang="en-US" dirty="0"/>
                  <a:t>weight loss program has no effect on weight change of program participants in favor of the alternative hypothesis that program participants lose weight on average (p = 0.0033). The mean weight loss of the sample is 2.98 pounds.</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1333" t="-1852" r="-1407"/>
                </a:stretch>
              </a:blipFill>
            </p:spPr>
            <p:txBody>
              <a:bodyPr/>
              <a:lstStyle/>
              <a:p>
                <a:r>
                  <a:rPr lang="en-US">
                    <a:noFill/>
                  </a:rPr>
                  <a:t> </a:t>
                </a:r>
              </a:p>
            </p:txBody>
          </p:sp>
        </mc:Fallback>
      </mc:AlternateContent>
    </p:spTree>
    <p:extLst>
      <p:ext uri="{BB962C8B-B14F-4D97-AF65-F5344CB8AC3E}">
        <p14:creationId xmlns:p14="http://schemas.microsoft.com/office/powerpoint/2010/main" val="3423074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sz="quarter" idx="1"/>
          </p:nvPr>
        </p:nvSpPr>
        <p:spPr/>
        <p:txBody>
          <a:bodyPr>
            <a:normAutofit/>
          </a:bodyPr>
          <a:lstStyle/>
          <a:p>
            <a:r>
              <a:rPr lang="en-US" dirty="0"/>
              <a:t>A scientist wishes to test the claim that great white sharks are on average 20 feet in length.  To test this, he measures 10 great white sharks.   Do the measurements provide evidence that great white sharks are longer than 20 feet in length at the α=0.10 level of significance?  The sample mean of the observations above is 22.27 and the sample standard deviation is (approximately) 3.31.</a:t>
            </a:r>
          </a:p>
          <a:p>
            <a:pPr marL="0" indent="0">
              <a:buNone/>
            </a:pPr>
            <a:endParaRPr lang="en-US" dirty="0"/>
          </a:p>
        </p:txBody>
      </p:sp>
    </p:spTree>
    <p:extLst>
      <p:ext uri="{BB962C8B-B14F-4D97-AF65-F5344CB8AC3E}">
        <p14:creationId xmlns:p14="http://schemas.microsoft.com/office/powerpoint/2010/main" val="1230485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marL="0" indent="0">
                  <a:buNone/>
                </a:pPr>
                <a:r>
                  <a:rPr lang="en-US" dirty="0"/>
                  <a:t>(1) Set up the hypotheses and select the alpha level</a:t>
                </a:r>
              </a:p>
              <a:p>
                <a:pPr lvl="1"/>
                <a:r>
                  <a:rPr lang="en-US" dirty="0"/>
                  <a:t>H</a:t>
                </a:r>
                <a:r>
                  <a:rPr lang="en-US" baseline="-25000" dirty="0"/>
                  <a:t>0</a:t>
                </a:r>
                <a:r>
                  <a:rPr lang="en-US" dirty="0"/>
                  <a:t>: </a:t>
                </a:r>
                <a14:m>
                  <m:oMath xmlns:m="http://schemas.openxmlformats.org/officeDocument/2006/math">
                    <m:r>
                      <a:rPr lang="en-US" i="1">
                        <a:latin typeface="Cambria Math"/>
                      </a:rPr>
                      <m:t>𝜇</m:t>
                    </m:r>
                    <m:r>
                      <a:rPr lang="en-US" i="1">
                        <a:latin typeface="Cambria Math"/>
                      </a:rPr>
                      <m:t>=20</m:t>
                    </m:r>
                  </m:oMath>
                </a14:m>
                <a:r>
                  <a:rPr lang="en-US" dirty="0"/>
                  <a:t> (mean length is 20) </a:t>
                </a:r>
              </a:p>
              <a:p>
                <a:pPr lvl="1"/>
                <a:r>
                  <a:rPr lang="en-US" dirty="0"/>
                  <a:t>H</a:t>
                </a:r>
                <a:r>
                  <a:rPr lang="en-US" baseline="-25000" dirty="0"/>
                  <a:t>1</a:t>
                </a:r>
                <a:r>
                  <a:rPr lang="en-US" dirty="0"/>
                  <a:t>: </a:t>
                </a:r>
                <a14:m>
                  <m:oMath xmlns:m="http://schemas.openxmlformats.org/officeDocument/2006/math">
                    <m:r>
                      <a:rPr lang="en-US" i="1">
                        <a:latin typeface="Cambria Math"/>
                      </a:rPr>
                      <m:t>𝜇</m:t>
                    </m:r>
                    <m:r>
                      <a:rPr lang="en-US" b="0" i="1" smtClean="0">
                        <a:latin typeface="Cambria Math"/>
                      </a:rPr>
                      <m:t>&gt;2</m:t>
                    </m:r>
                    <m:r>
                      <a:rPr lang="en-US" i="1">
                        <a:latin typeface="Cambria Math"/>
                      </a:rPr>
                      <m:t>0 </m:t>
                    </m:r>
                  </m:oMath>
                </a14:m>
                <a:r>
                  <a:rPr lang="en-US" dirty="0"/>
                  <a:t> (mean length is greater than 20)</a:t>
                </a:r>
              </a:p>
              <a:p>
                <a:pPr lvl="1"/>
                <a14:m>
                  <m:oMath xmlns:m="http://schemas.openxmlformats.org/officeDocument/2006/math">
                    <m:r>
                      <a:rPr lang="en-US" i="1">
                        <a:latin typeface="Cambria Math"/>
                      </a:rPr>
                      <m:t>𝛼</m:t>
                    </m:r>
                    <m:r>
                      <a:rPr lang="en-US" i="1">
                        <a:latin typeface="Cambria Math"/>
                      </a:rPr>
                      <m:t>=0.</m:t>
                    </m:r>
                  </m:oMath>
                </a14:m>
                <a:r>
                  <a:rPr lang="en-US" dirty="0"/>
                  <a:t>10</a:t>
                </a:r>
              </a:p>
              <a:p>
                <a:pPr marL="0" indent="0">
                  <a:buNone/>
                </a:pPr>
                <a:r>
                  <a:rPr lang="en-US" dirty="0"/>
                  <a:t>(2) Select the appropriate test-statistic </a:t>
                </a:r>
              </a:p>
              <a:p>
                <a:pPr lvl="1"/>
                <a14:m>
                  <m:oMath xmlns:m="http://schemas.openxmlformats.org/officeDocument/2006/math">
                    <m:r>
                      <a:rPr lang="en-US" b="0" i="1" smtClean="0">
                        <a:latin typeface="Cambria Math"/>
                      </a:rPr>
                      <m:t>𝑡</m:t>
                    </m:r>
                    <m:r>
                      <a:rPr lang="en-US" i="1">
                        <a:latin typeface="Cambria Math"/>
                      </a:rPr>
                      <m:t>= </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a:rPr>
                              <m:t>𝑥</m:t>
                            </m:r>
                          </m:e>
                        </m:acc>
                        <m:r>
                          <a:rPr lang="en-US" i="1">
                            <a:latin typeface="Cambria Math"/>
                          </a:rPr>
                          <m:t>−</m:t>
                        </m:r>
                        <m:r>
                          <a:rPr lang="en-US" i="1">
                            <a:latin typeface="Cambria Math"/>
                          </a:rPr>
                          <m:t>𝜇</m:t>
                        </m:r>
                      </m:num>
                      <m:den>
                        <m:f>
                          <m:fPr>
                            <m:type m:val="lin"/>
                            <m:ctrlPr>
                              <a:rPr lang="en-US" i="1">
                                <a:latin typeface="Cambria Math" panose="02040503050406030204" pitchFamily="18" charset="0"/>
                              </a:rPr>
                            </m:ctrlPr>
                          </m:fPr>
                          <m:num>
                            <m:r>
                              <a:rPr lang="en-US" b="0" i="1" smtClean="0">
                                <a:latin typeface="Cambria Math"/>
                              </a:rPr>
                              <m:t>𝑠</m:t>
                            </m:r>
                          </m:num>
                          <m:den>
                            <m:rad>
                              <m:radPr>
                                <m:degHide m:val="on"/>
                                <m:ctrlPr>
                                  <a:rPr lang="en-US" i="1">
                                    <a:latin typeface="Cambria Math" panose="02040503050406030204" pitchFamily="18" charset="0"/>
                                  </a:rPr>
                                </m:ctrlPr>
                              </m:radPr>
                              <m:deg/>
                              <m:e>
                                <m:r>
                                  <a:rPr lang="en-US" i="1">
                                    <a:latin typeface="Cambria Math"/>
                                  </a:rPr>
                                  <m:t>𝑛</m:t>
                                </m:r>
                              </m:e>
                            </m:rad>
                          </m:den>
                        </m:f>
                      </m:den>
                    </m:f>
                  </m:oMath>
                </a14:m>
                <a:r>
                  <a:rPr lang="en-US" dirty="0"/>
                  <a:t>  (since n &lt; 30) with </a:t>
                </a:r>
                <a:r>
                  <a:rPr lang="en-US" dirty="0" err="1"/>
                  <a:t>df</a:t>
                </a:r>
                <a:r>
                  <a:rPr lang="en-US" dirty="0"/>
                  <a:t> = n-1</a:t>
                </a:r>
              </a:p>
              <a:p>
                <a:pPr lvl="1"/>
                <a:endParaRPr lang="en-US" dirty="0"/>
              </a:p>
              <a:p>
                <a:pPr lvl="1"/>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1259" t="-1111"/>
                </a:stretch>
              </a:blipFill>
            </p:spPr>
            <p:txBody>
              <a:bodyPr/>
              <a:lstStyle/>
              <a:p>
                <a:r>
                  <a:rPr lang="en-US">
                    <a:noFill/>
                  </a:rPr>
                  <a:t> </a:t>
                </a:r>
              </a:p>
            </p:txBody>
          </p:sp>
        </mc:Fallback>
      </mc:AlternateContent>
    </p:spTree>
    <p:extLst>
      <p:ext uri="{BB962C8B-B14F-4D97-AF65-F5344CB8AC3E}">
        <p14:creationId xmlns:p14="http://schemas.microsoft.com/office/powerpoint/2010/main" val="1299596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marL="0" indent="0">
                  <a:buNone/>
                </a:pPr>
                <a:r>
                  <a:rPr lang="en-US" dirty="0"/>
                  <a:t>(3) State the decision rule</a:t>
                </a:r>
              </a:p>
              <a:p>
                <a:pPr lvl="1"/>
                <a:r>
                  <a:rPr lang="en-US" dirty="0"/>
                  <a:t>Decision Rule:  </a:t>
                </a:r>
                <a:r>
                  <a:rPr lang="en-US" dirty="0">
                    <a:solidFill>
                      <a:srgbClr val="00B050"/>
                    </a:solidFill>
                  </a:rPr>
                  <a:t>Reject </a:t>
                </a:r>
                <a:r>
                  <a:rPr lang="en-US" dirty="0"/>
                  <a:t>H</a:t>
                </a:r>
                <a:r>
                  <a:rPr lang="en-US" baseline="-25000" dirty="0"/>
                  <a:t>0</a:t>
                </a:r>
                <a:r>
                  <a:rPr lang="en-US" dirty="0"/>
                  <a:t> </a:t>
                </a:r>
                <a:r>
                  <a:rPr lang="en-US" dirty="0">
                    <a:solidFill>
                      <a:srgbClr val="00B050"/>
                    </a:solidFill>
                  </a:rPr>
                  <a:t>if p ≤ </a:t>
                </a:r>
                <a14:m>
                  <m:oMath xmlns:m="http://schemas.openxmlformats.org/officeDocument/2006/math">
                    <m:r>
                      <a:rPr lang="en-US" i="1">
                        <a:solidFill>
                          <a:srgbClr val="00B050"/>
                        </a:solidFill>
                        <a:latin typeface="Cambria Math"/>
                      </a:rPr>
                      <m:t>𝛼</m:t>
                    </m:r>
                  </m:oMath>
                </a14:m>
                <a:endParaRPr lang="en-US" dirty="0">
                  <a:solidFill>
                    <a:srgbClr val="00B050"/>
                  </a:solidFill>
                </a:endParaRPr>
              </a:p>
              <a:p>
                <a:pPr lvl="1"/>
                <a:r>
                  <a:rPr lang="en-US" dirty="0"/>
                  <a:t>Otherwise, do not reject H</a:t>
                </a:r>
                <a:r>
                  <a:rPr lang="en-US" baseline="-25000" dirty="0"/>
                  <a:t>0</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1259" t="-1111"/>
                </a:stretch>
              </a:blipFill>
            </p:spPr>
            <p:txBody>
              <a:bodyPr/>
              <a:lstStyle/>
              <a:p>
                <a:r>
                  <a:rPr lang="en-US">
                    <a:noFill/>
                  </a:rPr>
                  <a:t> </a:t>
                </a:r>
              </a:p>
            </p:txBody>
          </p:sp>
        </mc:Fallback>
      </mc:AlternateContent>
    </p:spTree>
    <p:extLst>
      <p:ext uri="{BB962C8B-B14F-4D97-AF65-F5344CB8AC3E}">
        <p14:creationId xmlns:p14="http://schemas.microsoft.com/office/powerpoint/2010/main" val="2110378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0" indent="0">
                  <a:buNone/>
                </a:pPr>
                <a:r>
                  <a:rPr lang="en-US" dirty="0"/>
                  <a:t>(4) Compute the test statistic and the associated p-value</a:t>
                </a:r>
              </a:p>
              <a:p>
                <a:pPr lvl="2"/>
                <a:r>
                  <a:rPr lang="en-US" sz="1800" dirty="0" err="1"/>
                  <a:t>t.test</a:t>
                </a:r>
                <a:r>
                  <a:rPr lang="en-US" sz="1800" dirty="0"/>
                  <a:t>(</a:t>
                </a:r>
                <a:r>
                  <a:rPr lang="en-US" sz="1800" i="1" dirty="0" err="1"/>
                  <a:t>data$length</a:t>
                </a:r>
                <a:r>
                  <a:rPr lang="en-US" sz="1800" dirty="0"/>
                  <a:t>, mu=</a:t>
                </a:r>
                <a:r>
                  <a:rPr lang="en-US" sz="1800" i="1" dirty="0"/>
                  <a:t>20, </a:t>
                </a:r>
                <a:r>
                  <a:rPr lang="en-US" sz="1800" dirty="0"/>
                  <a:t> alternative=</a:t>
                </a:r>
                <a:r>
                  <a:rPr lang="en-US" sz="1800" i="1" dirty="0"/>
                  <a:t>“greater”</a:t>
                </a:r>
                <a:r>
                  <a:rPr lang="en-US" sz="1800" dirty="0"/>
                  <a:t>)</a:t>
                </a:r>
              </a:p>
              <a:p>
                <a:pPr lvl="1"/>
                <a14:m>
                  <m:oMath xmlns:m="http://schemas.openxmlformats.org/officeDocument/2006/math">
                    <m:r>
                      <a:rPr lang="en-US" b="0" i="1" smtClean="0">
                        <a:latin typeface="Cambria Math"/>
                      </a:rPr>
                      <m:t>𝑡</m:t>
                    </m:r>
                    <m:r>
                      <a:rPr lang="en-US" i="1">
                        <a:latin typeface="Cambria Math"/>
                      </a:rPr>
                      <m:t>≈2.</m:t>
                    </m:r>
                  </m:oMath>
                </a14:m>
                <a:r>
                  <a:rPr lang="en-US" dirty="0"/>
                  <a:t>17 , </a:t>
                </a:r>
                <a:r>
                  <a:rPr lang="en-US" dirty="0" err="1"/>
                  <a:t>df</a:t>
                </a:r>
                <a:r>
                  <a:rPr lang="en-US" dirty="0"/>
                  <a:t> = 9</a:t>
                </a:r>
              </a:p>
              <a:p>
                <a:pPr lvl="1"/>
                <a14:m>
                  <m:oMath xmlns:m="http://schemas.openxmlformats.org/officeDocument/2006/math">
                    <m:r>
                      <a:rPr lang="en-US" i="1">
                        <a:latin typeface="Cambria Math"/>
                      </a:rPr>
                      <m:t>𝑝</m:t>
                    </m:r>
                    <m:r>
                      <a:rPr lang="en-US" b="0" i="1" smtClean="0">
                        <a:latin typeface="Cambria Math" panose="02040503050406030204" pitchFamily="18" charset="0"/>
                      </a:rPr>
                      <m:t>−</m:t>
                    </m:r>
                    <m:r>
                      <a:rPr lang="en-US" b="0" i="1" smtClean="0">
                        <a:latin typeface="Cambria Math" panose="02040503050406030204" pitchFamily="18" charset="0"/>
                      </a:rPr>
                      <m:t>𝑣𝑎𝑙𝑢𝑒</m:t>
                    </m:r>
                    <m:r>
                      <a:rPr lang="en-US" i="1">
                        <a:latin typeface="Cambria Math"/>
                      </a:rPr>
                      <m:t>=</m:t>
                    </m:r>
                    <m:r>
                      <a:rPr lang="en-US" b="0" i="1" smtClean="0">
                        <a:latin typeface="Cambria Math"/>
                      </a:rPr>
                      <m:t>0.0</m:t>
                    </m:r>
                  </m:oMath>
                </a14:m>
                <a:r>
                  <a:rPr lang="en-US" dirty="0"/>
                  <a:t>29</a:t>
                </a:r>
              </a:p>
              <a:p>
                <a:pPr marL="0" indent="0">
                  <a:buNone/>
                </a:pPr>
                <a:r>
                  <a:rPr lang="en-US" dirty="0"/>
                  <a:t>(5) Conclusion</a:t>
                </a:r>
              </a:p>
              <a:p>
                <a:pPr lvl="1"/>
                <a:r>
                  <a:rPr lang="en-US" dirty="0"/>
                  <a:t>Reject H</a:t>
                </a:r>
                <a:r>
                  <a:rPr lang="en-US" baseline="-25000" dirty="0"/>
                  <a:t>0</a:t>
                </a:r>
                <a:r>
                  <a:rPr lang="en-US" dirty="0"/>
                  <a:t> since </a:t>
                </a:r>
                <a14:m>
                  <m:oMath xmlns:m="http://schemas.openxmlformats.org/officeDocument/2006/math">
                    <m:r>
                      <m:rPr>
                        <m:sty m:val="p"/>
                      </m:rPr>
                      <a:rPr lang="en-US" b="0" i="0" smtClean="0">
                        <a:latin typeface="Cambria Math"/>
                      </a:rPr>
                      <m:t>p</m:t>
                    </m:r>
                    <m:r>
                      <a:rPr lang="en-US" b="0" i="1" smtClean="0">
                        <a:latin typeface="Cambria Math"/>
                      </a:rPr>
                      <m:t>=0.029&lt; </m:t>
                    </m:r>
                    <m:r>
                      <a:rPr lang="en-US" b="0" i="1" smtClean="0">
                        <a:latin typeface="Cambria Math"/>
                        <a:ea typeface="Cambria Math"/>
                      </a:rPr>
                      <m:t>𝛼</m:t>
                    </m:r>
                  </m:oMath>
                </a14:m>
                <a:r>
                  <a:rPr lang="en-US" dirty="0"/>
                  <a:t>.  </a:t>
                </a:r>
                <a:r>
                  <a:rPr lang="en-US" dirty="0">
                    <a:solidFill>
                      <a:schemeClr val="tx1"/>
                    </a:solidFill>
                  </a:rPr>
                  <a:t>We have significant evidence at the </a:t>
                </a:r>
                <a14:m>
                  <m:oMath xmlns:m="http://schemas.openxmlformats.org/officeDocument/2006/math">
                    <m:r>
                      <a:rPr lang="en-US" i="1">
                        <a:solidFill>
                          <a:schemeClr val="tx1"/>
                        </a:solidFill>
                        <a:latin typeface="Cambria Math"/>
                      </a:rPr>
                      <m:t>𝛼</m:t>
                    </m:r>
                    <m:r>
                      <a:rPr lang="en-US" i="1">
                        <a:solidFill>
                          <a:schemeClr val="tx1"/>
                        </a:solidFill>
                        <a:latin typeface="Cambria Math"/>
                      </a:rPr>
                      <m:t>=0.</m:t>
                    </m:r>
                  </m:oMath>
                </a14:m>
                <a:r>
                  <a:rPr lang="en-US" dirty="0">
                    <a:solidFill>
                      <a:schemeClr val="tx1"/>
                    </a:solidFill>
                  </a:rPr>
                  <a:t>10 level that </a:t>
                </a:r>
                <a14:m>
                  <m:oMath xmlns:m="http://schemas.openxmlformats.org/officeDocument/2006/math">
                    <m:r>
                      <a:rPr lang="en-US" i="1">
                        <a:solidFill>
                          <a:schemeClr val="tx1"/>
                        </a:solidFill>
                        <a:latin typeface="Cambria Math"/>
                      </a:rPr>
                      <m:t>𝜇</m:t>
                    </m:r>
                    <m:r>
                      <a:rPr lang="en-US" b="0" i="1" smtClean="0">
                        <a:solidFill>
                          <a:schemeClr val="tx1"/>
                        </a:solidFill>
                        <a:latin typeface="Cambria Math"/>
                      </a:rPr>
                      <m:t>&gt;2</m:t>
                    </m:r>
                    <m:r>
                      <a:rPr lang="en-US" i="1">
                        <a:solidFill>
                          <a:schemeClr val="tx1"/>
                        </a:solidFill>
                        <a:latin typeface="Cambria Math"/>
                      </a:rPr>
                      <m:t>0</m:t>
                    </m:r>
                  </m:oMath>
                </a14:m>
                <a:r>
                  <a:rPr lang="en-US" dirty="0">
                    <a:solidFill>
                      <a:schemeClr val="tx1"/>
                    </a:solidFill>
                  </a:rPr>
                  <a:t> (null hypothesis is not true).  </a:t>
                </a:r>
              </a:p>
              <a:p>
                <a:pPr lvl="1"/>
                <a:r>
                  <a:rPr lang="en-US" dirty="0">
                    <a:solidFill>
                      <a:schemeClr val="tx1"/>
                    </a:solidFill>
                  </a:rPr>
                  <a:t>We reject the null hypothesis that the average length of sharks is 20 feet in favor of the alternative hypothesis </a:t>
                </a:r>
                <a:r>
                  <a:rPr lang="en-US" dirty="0"/>
                  <a:t>that shark lengths are greater than 20 feet on average (p = 0.029). The mean length in our sample was 22.27 feet.  The 90% CI for the mean feet of sharks is 20.35 to 24.19 feet.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3"/>
                <a:stretch>
                  <a:fillRect l="-1333" t="-1111" r="-815"/>
                </a:stretch>
              </a:blipFill>
            </p:spPr>
            <p:txBody>
              <a:bodyPr/>
              <a:lstStyle/>
              <a:p>
                <a:r>
                  <a:rPr lang="en-US">
                    <a:noFill/>
                  </a:rPr>
                  <a:t> </a:t>
                </a:r>
              </a:p>
            </p:txBody>
          </p:sp>
        </mc:Fallback>
      </mc:AlternateContent>
    </p:spTree>
    <p:extLst>
      <p:ext uri="{BB962C8B-B14F-4D97-AF65-F5344CB8AC3E}">
        <p14:creationId xmlns:p14="http://schemas.microsoft.com/office/powerpoint/2010/main" val="180616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2BA1-787D-4715-BA83-596733892CBD}"/>
              </a:ext>
            </a:extLst>
          </p:cNvPr>
          <p:cNvSpPr>
            <a:spLocks noGrp="1"/>
          </p:cNvSpPr>
          <p:nvPr>
            <p:ph type="title"/>
          </p:nvPr>
        </p:nvSpPr>
        <p:spPr/>
        <p:txBody>
          <a:bodyPr/>
          <a:lstStyle/>
          <a:p>
            <a:r>
              <a:rPr lang="en-US" dirty="0"/>
              <a:t>Confidence Intervals</a:t>
            </a:r>
          </a:p>
        </p:txBody>
      </p:sp>
      <p:sp>
        <p:nvSpPr>
          <p:cNvPr id="3" name="TextBox 2">
            <a:extLst>
              <a:ext uri="{FF2B5EF4-FFF2-40B4-BE49-F238E27FC236}">
                <a16:creationId xmlns:a16="http://schemas.microsoft.com/office/drawing/2014/main" id="{48106DBD-E95C-47D3-A9E6-010F8C51F247}"/>
              </a:ext>
            </a:extLst>
          </p:cNvPr>
          <p:cNvSpPr txBox="1"/>
          <p:nvPr/>
        </p:nvSpPr>
        <p:spPr>
          <a:xfrm>
            <a:off x="457200" y="1600200"/>
            <a:ext cx="8001000" cy="4247317"/>
          </a:xfrm>
          <a:prstGeom prst="rect">
            <a:avLst/>
          </a:prstGeom>
          <a:noFill/>
        </p:spPr>
        <p:txBody>
          <a:bodyPr wrap="square" rtlCol="0">
            <a:spAutoFit/>
          </a:bodyPr>
          <a:lstStyle/>
          <a:p>
            <a:r>
              <a:rPr lang="en-US" dirty="0"/>
              <a:t>Suppose a grocery store would like to estimate the average number of customers who shop at the store on Mondays. In other words, they want to estimate the population mean, µ. </a:t>
            </a:r>
          </a:p>
          <a:p>
            <a:endParaRPr lang="en-US" dirty="0"/>
          </a:p>
          <a:p>
            <a:pPr marL="285750" indent="-285750">
              <a:buFont typeface="Arial" panose="020B0604020202020204" pitchFamily="34" charset="0"/>
              <a:buChar char="•"/>
            </a:pPr>
            <a:r>
              <a:rPr lang="en-US" dirty="0"/>
              <a:t>Let’s say the grocery store takes a sample of 100 Mondays (i.e., for 100 Mondays, they count the number of customers that shop). Then, they take the average (i.e., the sample mean).</a:t>
            </a:r>
          </a:p>
          <a:p>
            <a:pPr marL="285750" indent="-285750">
              <a:buFont typeface="Arial" panose="020B0604020202020204" pitchFamily="34" charset="0"/>
              <a:buChar char="•"/>
            </a:pPr>
            <a:r>
              <a:rPr lang="en-US" dirty="0"/>
              <a:t>Let’s next assume the population standard deviation is 20 people.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From the CLT, we know that the distribution of the sample mean should be centered on the true population mean. So, our sample mean should be close to the true mean, but it may not be exact.</a:t>
            </a:r>
          </a:p>
          <a:p>
            <a:pPr marL="742950" lvl="1" indent="-285750">
              <a:buFont typeface="Arial" panose="020B0604020202020204" pitchFamily="34" charset="0"/>
              <a:buChar char="•"/>
            </a:pPr>
            <a:r>
              <a:rPr lang="en-US" dirty="0"/>
              <a:t>Can we quantify how close the sample mean might be to the true population mean?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39784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sample testing and 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dirty="0"/>
                  <a:t>t-test</a:t>
                </a:r>
              </a:p>
              <a:p>
                <a:pPr lvl="1"/>
                <a:r>
                  <a:rPr lang="en-US" dirty="0"/>
                  <a:t>2 populations</a:t>
                </a:r>
              </a:p>
              <a:p>
                <a:pPr lvl="1"/>
                <a:r>
                  <a:rPr lang="en-US" dirty="0"/>
                  <a:t>Interested in testing if means are the same (H</a:t>
                </a:r>
                <a:r>
                  <a:rPr lang="en-US" baseline="-25000" dirty="0"/>
                  <a:t>0</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𝜇</m:t>
                        </m:r>
                      </m:e>
                      <m:sub>
                        <m:r>
                          <a:rPr lang="en-US" i="1">
                            <a:latin typeface="Cambria Math"/>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𝜇</m:t>
                        </m:r>
                      </m:e>
                      <m:sub>
                        <m:r>
                          <a:rPr lang="en-US" i="1">
                            <a:latin typeface="Cambria Math"/>
                          </a:rPr>
                          <m:t>2</m:t>
                        </m:r>
                      </m:sub>
                    </m:sSub>
                  </m:oMath>
                </a14:m>
                <a:r>
                  <a:rPr lang="en-US" dirty="0"/>
                  <a:t>)</a:t>
                </a:r>
              </a:p>
              <a:p>
                <a14:m>
                  <m:oMath xmlns:m="http://schemas.openxmlformats.org/officeDocument/2006/math">
                    <m:r>
                      <a:rPr lang="en-US" i="1">
                        <a:latin typeface="Cambria Math"/>
                      </a:rPr>
                      <m:t>𝑡</m:t>
                    </m:r>
                    <m:r>
                      <a:rPr lang="en-US" i="1">
                        <a:latin typeface="Cambria Math"/>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𝑥</m:t>
                                </m:r>
                              </m:e>
                            </m:acc>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𝑥</m:t>
                                </m:r>
                              </m:e>
                            </m:acc>
                          </m:e>
                          <m:sub>
                            <m:r>
                              <a:rPr lang="en-US" i="1">
                                <a:latin typeface="Cambria Math"/>
                              </a:rPr>
                              <m:t>2</m:t>
                            </m:r>
                          </m:sub>
                        </m:sSub>
                      </m:num>
                      <m:den>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a:rPr>
                                      <m:t>𝑠</m:t>
                                    </m:r>
                                  </m:e>
                                  <m:sub>
                                    <m:r>
                                      <a:rPr lang="en-US" i="1">
                                        <a:latin typeface="Cambria Math"/>
                                      </a:rPr>
                                      <m:t>1</m:t>
                                    </m:r>
                                  </m:sub>
                                  <m:sup>
                                    <m:r>
                                      <a:rPr lang="en-US" i="1">
                                        <a:latin typeface="Cambria Math"/>
                                      </a:rPr>
                                      <m:t>2</m:t>
                                    </m:r>
                                  </m:sup>
                                </m:sSubSup>
                              </m:num>
                              <m:den>
                                <m:sSub>
                                  <m:sSubPr>
                                    <m:ctrlPr>
                                      <a:rPr lang="en-US" i="1">
                                        <a:latin typeface="Cambria Math" panose="02040503050406030204" pitchFamily="18" charset="0"/>
                                      </a:rPr>
                                    </m:ctrlPr>
                                  </m:sSubPr>
                                  <m:e>
                                    <m:r>
                                      <a:rPr lang="en-US" i="1">
                                        <a:latin typeface="Cambria Math"/>
                                      </a:rPr>
                                      <m:t>𝑛</m:t>
                                    </m:r>
                                  </m:e>
                                  <m:sub>
                                    <m:r>
                                      <a:rPr lang="en-US" i="1">
                                        <a:latin typeface="Cambria Math"/>
                                      </a:rPr>
                                      <m:t>1</m:t>
                                    </m:r>
                                  </m:sub>
                                </m:sSub>
                              </m:den>
                            </m:f>
                            <m:r>
                              <a:rPr lang="en-US" i="1">
                                <a:latin typeface="Cambria Math"/>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a:rPr>
                                      <m:t>𝑠</m:t>
                                    </m:r>
                                  </m:e>
                                  <m:sub>
                                    <m:r>
                                      <a:rPr lang="en-US" i="1">
                                        <a:latin typeface="Cambria Math"/>
                                      </a:rPr>
                                      <m:t>2</m:t>
                                    </m:r>
                                  </m:sub>
                                  <m:sup>
                                    <m:r>
                                      <a:rPr lang="en-US" i="1">
                                        <a:latin typeface="Cambria Math"/>
                                      </a:rPr>
                                      <m:t>2</m:t>
                                    </m:r>
                                  </m:sup>
                                </m:sSubSup>
                              </m:num>
                              <m:den>
                                <m:sSub>
                                  <m:sSubPr>
                                    <m:ctrlPr>
                                      <a:rPr lang="en-US" i="1">
                                        <a:latin typeface="Cambria Math" panose="02040503050406030204" pitchFamily="18" charset="0"/>
                                      </a:rPr>
                                    </m:ctrlPr>
                                  </m:sSubPr>
                                  <m:e>
                                    <m:r>
                                      <a:rPr lang="en-US" i="1">
                                        <a:latin typeface="Cambria Math"/>
                                      </a:rPr>
                                      <m:t>𝑛</m:t>
                                    </m:r>
                                  </m:e>
                                  <m:sub>
                                    <m:r>
                                      <a:rPr lang="en-US" i="1">
                                        <a:latin typeface="Cambria Math"/>
                                      </a:rPr>
                                      <m:t>2</m:t>
                                    </m:r>
                                  </m:sub>
                                </m:sSub>
                              </m:den>
                            </m:f>
                          </m:e>
                        </m:rad>
                      </m:den>
                    </m:f>
                  </m:oMath>
                </a14:m>
                <a:r>
                  <a:rPr lang="en-US" dirty="0"/>
                  <a:t>   </a:t>
                </a:r>
                <a:r>
                  <a:rPr lang="en-US" dirty="0">
                    <a:solidFill>
                      <a:srgbClr val="FF0000"/>
                    </a:solidFill>
                  </a:rPr>
                  <a:t>   </a:t>
                </a:r>
                <a14:m>
                  <m:oMath xmlns:m="http://schemas.openxmlformats.org/officeDocument/2006/math">
                    <m:r>
                      <a:rPr lang="en-US" sz="2800" i="1">
                        <a:latin typeface="Cambria Math"/>
                      </a:rPr>
                      <m:t>𝑑𝑓</m:t>
                    </m:r>
                    <m:r>
                      <a:rPr lang="en-US" sz="2800" i="1">
                        <a:latin typeface="Cambria Math"/>
                      </a:rPr>
                      <m:t>= </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a:rPr>
                                          <m:t>𝑠</m:t>
                                        </m:r>
                                      </m:e>
                                      <m:sub>
                                        <m:r>
                                          <a:rPr lang="en-US" sz="2800" i="1">
                                            <a:latin typeface="Cambria Math"/>
                                          </a:rPr>
                                          <m:t>1</m:t>
                                        </m:r>
                                      </m:sub>
                                      <m:sup>
                                        <m:r>
                                          <a:rPr lang="en-US" sz="2800" i="1">
                                            <a:latin typeface="Cambria Math"/>
                                          </a:rPr>
                                          <m:t>2</m:t>
                                        </m:r>
                                      </m:sup>
                                    </m:sSubSup>
                                  </m:num>
                                  <m:den>
                                    <m:sSub>
                                      <m:sSubPr>
                                        <m:ctrlPr>
                                          <a:rPr lang="en-US" sz="2800" i="1">
                                            <a:latin typeface="Cambria Math" panose="02040503050406030204" pitchFamily="18" charset="0"/>
                                          </a:rPr>
                                        </m:ctrlPr>
                                      </m:sSubPr>
                                      <m:e>
                                        <m:r>
                                          <a:rPr lang="en-US" sz="2800" i="1">
                                            <a:latin typeface="Cambria Math"/>
                                          </a:rPr>
                                          <m:t>𝑛</m:t>
                                        </m:r>
                                      </m:e>
                                      <m:sub>
                                        <m:r>
                                          <a:rPr lang="en-US" sz="2800" i="1">
                                            <a:latin typeface="Cambria Math"/>
                                          </a:rPr>
                                          <m:t>1</m:t>
                                        </m:r>
                                      </m:sub>
                                    </m:sSub>
                                  </m:den>
                                </m:f>
                                <m:r>
                                  <a:rPr lang="en-US" sz="2800" i="1">
                                    <a:latin typeface="Cambria Math"/>
                                  </a:rPr>
                                  <m:t>+</m:t>
                                </m:r>
                                <m:f>
                                  <m:fPr>
                                    <m:ctrlPr>
                                      <a:rPr lang="en-US"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a:rPr>
                                          <m:t>𝑠</m:t>
                                        </m:r>
                                      </m:e>
                                      <m:sub>
                                        <m:r>
                                          <a:rPr lang="en-US" sz="2800" i="1">
                                            <a:latin typeface="Cambria Math"/>
                                          </a:rPr>
                                          <m:t>2</m:t>
                                        </m:r>
                                      </m:sub>
                                      <m:sup>
                                        <m:r>
                                          <a:rPr lang="en-US" sz="2800" i="1">
                                            <a:latin typeface="Cambria Math"/>
                                          </a:rPr>
                                          <m:t>2</m:t>
                                        </m:r>
                                      </m:sup>
                                    </m:sSubSup>
                                  </m:num>
                                  <m:den>
                                    <m:sSub>
                                      <m:sSubPr>
                                        <m:ctrlPr>
                                          <a:rPr lang="en-US" sz="2800" i="1">
                                            <a:latin typeface="Cambria Math" panose="02040503050406030204" pitchFamily="18" charset="0"/>
                                          </a:rPr>
                                        </m:ctrlPr>
                                      </m:sSubPr>
                                      <m:e>
                                        <m:r>
                                          <a:rPr lang="en-US" sz="2800" i="1">
                                            <a:latin typeface="Cambria Math"/>
                                          </a:rPr>
                                          <m:t>𝑛</m:t>
                                        </m:r>
                                      </m:e>
                                      <m:sub>
                                        <m:r>
                                          <a:rPr lang="en-US" sz="2800" i="1">
                                            <a:latin typeface="Cambria Math"/>
                                          </a:rPr>
                                          <m:t>2</m:t>
                                        </m:r>
                                      </m:sub>
                                    </m:sSub>
                                  </m:den>
                                </m:f>
                              </m:e>
                            </m:d>
                          </m:e>
                          <m:sup>
                            <m:r>
                              <a:rPr lang="en-US" sz="2800" i="1">
                                <a:latin typeface="Cambria Math"/>
                              </a:rPr>
                              <m:t>2</m:t>
                            </m:r>
                          </m:sup>
                        </m:sSup>
                      </m:num>
                      <m:den>
                        <m:d>
                          <m:dPr>
                            <m:ctrlPr>
                              <a:rPr lang="en-US" sz="2800" i="1" smtClean="0">
                                <a:latin typeface="Cambria Math" panose="02040503050406030204" pitchFamily="18" charset="0"/>
                              </a:rPr>
                            </m:ctrlPr>
                          </m:dPr>
                          <m:e>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a:rPr>
                                                  <m:t>𝑠</m:t>
                                                </m:r>
                                              </m:e>
                                              <m:sub>
                                                <m:r>
                                                  <a:rPr lang="en-US" sz="2800" i="1">
                                                    <a:latin typeface="Cambria Math"/>
                                                  </a:rPr>
                                                  <m:t>1</m:t>
                                                </m:r>
                                              </m:sub>
                                              <m:sup>
                                                <m:r>
                                                  <a:rPr lang="en-US" sz="2800" i="1">
                                                    <a:latin typeface="Cambria Math"/>
                                                  </a:rPr>
                                                  <m:t>2</m:t>
                                                </m:r>
                                              </m:sup>
                                            </m:sSubSup>
                                          </m:num>
                                          <m:den>
                                            <m:sSub>
                                              <m:sSubPr>
                                                <m:ctrlPr>
                                                  <a:rPr lang="en-US" sz="2800" i="1">
                                                    <a:latin typeface="Cambria Math" panose="02040503050406030204" pitchFamily="18" charset="0"/>
                                                  </a:rPr>
                                                </m:ctrlPr>
                                              </m:sSubPr>
                                              <m:e>
                                                <m:r>
                                                  <a:rPr lang="en-US" sz="2800" i="1">
                                                    <a:latin typeface="Cambria Math"/>
                                                  </a:rPr>
                                                  <m:t>𝑛</m:t>
                                                </m:r>
                                              </m:e>
                                              <m:sub>
                                                <m:r>
                                                  <a:rPr lang="en-US" sz="2800" i="1">
                                                    <a:latin typeface="Cambria Math"/>
                                                  </a:rPr>
                                                  <m:t>1</m:t>
                                                </m:r>
                                              </m:sub>
                                            </m:sSub>
                                          </m:den>
                                        </m:f>
                                      </m:e>
                                    </m:d>
                                  </m:e>
                                  <m:sup>
                                    <m:r>
                                      <a:rPr lang="en-US" sz="2800" i="1">
                                        <a:latin typeface="Cambria Math"/>
                                      </a:rPr>
                                      <m:t>2</m:t>
                                    </m:r>
                                  </m:sup>
                                </m:sSup>
                              </m:num>
                              <m:den>
                                <m:sSub>
                                  <m:sSubPr>
                                    <m:ctrlPr>
                                      <a:rPr lang="en-US" sz="2800" i="1">
                                        <a:latin typeface="Cambria Math" panose="02040503050406030204" pitchFamily="18" charset="0"/>
                                      </a:rPr>
                                    </m:ctrlPr>
                                  </m:sSubPr>
                                  <m:e>
                                    <m:r>
                                      <a:rPr lang="en-US" sz="2800" i="1">
                                        <a:latin typeface="Cambria Math"/>
                                      </a:rPr>
                                      <m:t>𝑛</m:t>
                                    </m:r>
                                  </m:e>
                                  <m:sub>
                                    <m:r>
                                      <a:rPr lang="en-US" sz="2800" i="1">
                                        <a:latin typeface="Cambria Math"/>
                                      </a:rPr>
                                      <m:t>1</m:t>
                                    </m:r>
                                  </m:sub>
                                </m:sSub>
                                <m:r>
                                  <a:rPr lang="en-US" sz="2800" i="1">
                                    <a:latin typeface="Cambria Math"/>
                                  </a:rPr>
                                  <m:t>−1</m:t>
                                </m:r>
                              </m:den>
                            </m:f>
                            <m:r>
                              <a:rPr lang="en-US" sz="2800" i="1">
                                <a:latin typeface="Cambria Math"/>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a:rPr>
                                                  <m:t>𝑠</m:t>
                                                </m:r>
                                              </m:e>
                                              <m:sub>
                                                <m:r>
                                                  <a:rPr lang="en-US" sz="2800" i="1">
                                                    <a:latin typeface="Cambria Math"/>
                                                  </a:rPr>
                                                  <m:t>2</m:t>
                                                </m:r>
                                              </m:sub>
                                              <m:sup>
                                                <m:r>
                                                  <a:rPr lang="en-US" sz="2800" i="1">
                                                    <a:latin typeface="Cambria Math"/>
                                                  </a:rPr>
                                                  <m:t>2</m:t>
                                                </m:r>
                                              </m:sup>
                                            </m:sSubSup>
                                          </m:num>
                                          <m:den>
                                            <m:sSub>
                                              <m:sSubPr>
                                                <m:ctrlPr>
                                                  <a:rPr lang="en-US" sz="2800" i="1">
                                                    <a:latin typeface="Cambria Math" panose="02040503050406030204" pitchFamily="18" charset="0"/>
                                                  </a:rPr>
                                                </m:ctrlPr>
                                              </m:sSubPr>
                                              <m:e>
                                                <m:r>
                                                  <a:rPr lang="en-US" sz="2800" i="1">
                                                    <a:latin typeface="Cambria Math"/>
                                                  </a:rPr>
                                                  <m:t>𝑛</m:t>
                                                </m:r>
                                              </m:e>
                                              <m:sub>
                                                <m:r>
                                                  <a:rPr lang="en-US" sz="2800" i="1">
                                                    <a:latin typeface="Cambria Math"/>
                                                  </a:rPr>
                                                  <m:t>2</m:t>
                                                </m:r>
                                              </m:sub>
                                            </m:sSub>
                                          </m:den>
                                        </m:f>
                                      </m:e>
                                    </m:d>
                                  </m:e>
                                  <m:sup>
                                    <m:r>
                                      <a:rPr lang="en-US" sz="2800" i="1">
                                        <a:latin typeface="Cambria Math"/>
                                      </a:rPr>
                                      <m:t>2</m:t>
                                    </m:r>
                                  </m:sup>
                                </m:sSup>
                              </m:num>
                              <m:den>
                                <m:sSub>
                                  <m:sSubPr>
                                    <m:ctrlPr>
                                      <a:rPr lang="en-US" sz="2800" i="1">
                                        <a:latin typeface="Cambria Math" panose="02040503050406030204" pitchFamily="18" charset="0"/>
                                      </a:rPr>
                                    </m:ctrlPr>
                                  </m:sSubPr>
                                  <m:e>
                                    <m:r>
                                      <a:rPr lang="en-US" sz="2800" i="1">
                                        <a:latin typeface="Cambria Math"/>
                                      </a:rPr>
                                      <m:t>𝑛</m:t>
                                    </m:r>
                                  </m:e>
                                  <m:sub>
                                    <m:r>
                                      <a:rPr lang="en-US" sz="2800" i="1">
                                        <a:latin typeface="Cambria Math"/>
                                      </a:rPr>
                                      <m:t>2</m:t>
                                    </m:r>
                                  </m:sub>
                                </m:sSub>
                                <m:r>
                                  <a:rPr lang="en-US" sz="2800" i="1">
                                    <a:latin typeface="Cambria Math"/>
                                  </a:rPr>
                                  <m:t>−1</m:t>
                                </m:r>
                              </m:den>
                            </m:f>
                          </m:e>
                        </m:d>
                      </m:den>
                    </m:f>
                  </m:oMath>
                </a14:m>
                <a:endParaRPr lang="en-US" sz="2800" dirty="0"/>
              </a:p>
              <a:p>
                <a:pPr lvl="1"/>
                <a14:m>
                  <m:oMath xmlns:m="http://schemas.openxmlformats.org/officeDocument/2006/math">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acc>
                              <m:accPr>
                                <m:chr m:val="̅"/>
                                <m:ctrlPr>
                                  <a:rPr lang="en-US" sz="2500" i="1">
                                    <a:latin typeface="Cambria Math" panose="02040503050406030204" pitchFamily="18" charset="0"/>
                                  </a:rPr>
                                </m:ctrlPr>
                              </m:accPr>
                              <m:e>
                                <m:r>
                                  <a:rPr lang="en-US" sz="2500" i="1">
                                    <a:latin typeface="Cambria Math"/>
                                  </a:rPr>
                                  <m:t>𝑥</m:t>
                                </m:r>
                              </m:e>
                            </m:acc>
                          </m:e>
                          <m:sub>
                            <m:r>
                              <a:rPr lang="en-US" sz="2500" i="1">
                                <a:latin typeface="Cambria Math"/>
                              </a:rPr>
                              <m:t>1</m:t>
                            </m:r>
                          </m:sub>
                        </m:sSub>
                        <m:r>
                          <a:rPr lang="en-US" sz="2500" i="1">
                            <a:latin typeface="Cambria Math"/>
                          </a:rPr>
                          <m:t>−</m:t>
                        </m:r>
                        <m:sSub>
                          <m:sSubPr>
                            <m:ctrlPr>
                              <a:rPr lang="en-US" sz="2500" i="1">
                                <a:latin typeface="Cambria Math" panose="02040503050406030204" pitchFamily="18" charset="0"/>
                              </a:rPr>
                            </m:ctrlPr>
                          </m:sSubPr>
                          <m:e>
                            <m:acc>
                              <m:accPr>
                                <m:chr m:val="̅"/>
                                <m:ctrlPr>
                                  <a:rPr lang="en-US" sz="2500" i="1">
                                    <a:latin typeface="Cambria Math" panose="02040503050406030204" pitchFamily="18" charset="0"/>
                                  </a:rPr>
                                </m:ctrlPr>
                              </m:accPr>
                              <m:e>
                                <m:r>
                                  <a:rPr lang="en-US" sz="2500" i="1">
                                    <a:latin typeface="Cambria Math"/>
                                  </a:rPr>
                                  <m:t>𝑥</m:t>
                                </m:r>
                              </m:e>
                            </m:acc>
                          </m:e>
                          <m:sub>
                            <m:r>
                              <a:rPr lang="en-US" sz="2500" i="1">
                                <a:latin typeface="Cambria Math"/>
                              </a:rPr>
                              <m:t>2</m:t>
                            </m:r>
                          </m:sub>
                        </m:sSub>
                      </m:e>
                    </m:d>
                    <m:r>
                      <a:rPr lang="en-US" sz="2500" i="1">
                        <a:latin typeface="Cambria Math"/>
                      </a:rPr>
                      <m:t>±</m:t>
                    </m:r>
                    <m:r>
                      <a:rPr lang="en-US" sz="2500" i="1">
                        <a:latin typeface="Cambria Math"/>
                      </a:rPr>
                      <m:t>𝑡</m:t>
                    </m:r>
                    <m:r>
                      <a:rPr lang="en-US" sz="2500" i="1">
                        <a:latin typeface="Cambria Math"/>
                      </a:rPr>
                      <m:t>∗</m:t>
                    </m:r>
                    <m:rad>
                      <m:radPr>
                        <m:degHide m:val="on"/>
                        <m:ctrlPr>
                          <a:rPr lang="en-US" sz="2500" i="1">
                            <a:latin typeface="Cambria Math" panose="02040503050406030204" pitchFamily="18" charset="0"/>
                          </a:rPr>
                        </m:ctrlPr>
                      </m:radPr>
                      <m:deg/>
                      <m:e>
                        <m:f>
                          <m:fPr>
                            <m:ctrlPr>
                              <a:rPr lang="en-US" sz="2500" i="1">
                                <a:latin typeface="Cambria Math" panose="02040503050406030204" pitchFamily="18" charset="0"/>
                              </a:rPr>
                            </m:ctrlPr>
                          </m:fPr>
                          <m:num>
                            <m:sSubSup>
                              <m:sSubSupPr>
                                <m:ctrlPr>
                                  <a:rPr lang="en-US" sz="2500" i="1">
                                    <a:latin typeface="Cambria Math" panose="02040503050406030204" pitchFamily="18" charset="0"/>
                                  </a:rPr>
                                </m:ctrlPr>
                              </m:sSubSupPr>
                              <m:e>
                                <m:r>
                                  <a:rPr lang="en-US" sz="2500" i="1">
                                    <a:latin typeface="Cambria Math"/>
                                  </a:rPr>
                                  <m:t>𝑠</m:t>
                                </m:r>
                              </m:e>
                              <m:sub>
                                <m:r>
                                  <a:rPr lang="en-US" sz="2500" i="1">
                                    <a:latin typeface="Cambria Math"/>
                                  </a:rPr>
                                  <m:t>1</m:t>
                                </m:r>
                              </m:sub>
                              <m:sup>
                                <m:r>
                                  <a:rPr lang="en-US" sz="2500" i="1">
                                    <a:latin typeface="Cambria Math"/>
                                  </a:rPr>
                                  <m:t>2</m:t>
                                </m:r>
                              </m:sup>
                            </m:sSubSup>
                          </m:num>
                          <m:den>
                            <m:sSub>
                              <m:sSubPr>
                                <m:ctrlPr>
                                  <a:rPr lang="en-US" sz="2500" i="1">
                                    <a:latin typeface="Cambria Math" panose="02040503050406030204" pitchFamily="18" charset="0"/>
                                  </a:rPr>
                                </m:ctrlPr>
                              </m:sSubPr>
                              <m:e>
                                <m:r>
                                  <a:rPr lang="en-US" sz="2500" i="1">
                                    <a:latin typeface="Cambria Math"/>
                                  </a:rPr>
                                  <m:t>𝑛</m:t>
                                </m:r>
                              </m:e>
                              <m:sub>
                                <m:r>
                                  <a:rPr lang="en-US" sz="2500" i="1">
                                    <a:latin typeface="Cambria Math"/>
                                  </a:rPr>
                                  <m:t>1</m:t>
                                </m:r>
                              </m:sub>
                            </m:sSub>
                          </m:den>
                        </m:f>
                        <m:r>
                          <a:rPr lang="en-US" sz="2500" i="1">
                            <a:latin typeface="Cambria Math"/>
                          </a:rPr>
                          <m:t>+</m:t>
                        </m:r>
                        <m:f>
                          <m:fPr>
                            <m:ctrlPr>
                              <a:rPr lang="en-US" sz="2500" i="1">
                                <a:latin typeface="Cambria Math" panose="02040503050406030204" pitchFamily="18" charset="0"/>
                              </a:rPr>
                            </m:ctrlPr>
                          </m:fPr>
                          <m:num>
                            <m:sSubSup>
                              <m:sSubSupPr>
                                <m:ctrlPr>
                                  <a:rPr lang="en-US" sz="2500" i="1">
                                    <a:latin typeface="Cambria Math" panose="02040503050406030204" pitchFamily="18" charset="0"/>
                                  </a:rPr>
                                </m:ctrlPr>
                              </m:sSubSupPr>
                              <m:e>
                                <m:r>
                                  <a:rPr lang="en-US" sz="2500" i="1">
                                    <a:latin typeface="Cambria Math"/>
                                  </a:rPr>
                                  <m:t>𝑠</m:t>
                                </m:r>
                              </m:e>
                              <m:sub>
                                <m:r>
                                  <a:rPr lang="en-US" sz="2500" i="1">
                                    <a:latin typeface="Cambria Math"/>
                                  </a:rPr>
                                  <m:t>2</m:t>
                                </m:r>
                              </m:sub>
                              <m:sup>
                                <m:r>
                                  <a:rPr lang="en-US" sz="2500" i="1">
                                    <a:latin typeface="Cambria Math"/>
                                  </a:rPr>
                                  <m:t>2</m:t>
                                </m:r>
                              </m:sup>
                            </m:sSubSup>
                          </m:num>
                          <m:den>
                            <m:sSub>
                              <m:sSubPr>
                                <m:ctrlPr>
                                  <a:rPr lang="en-US" sz="2500" i="1">
                                    <a:latin typeface="Cambria Math" panose="02040503050406030204" pitchFamily="18" charset="0"/>
                                  </a:rPr>
                                </m:ctrlPr>
                              </m:sSubPr>
                              <m:e>
                                <m:r>
                                  <a:rPr lang="en-US" sz="2500" i="1">
                                    <a:latin typeface="Cambria Math"/>
                                  </a:rPr>
                                  <m:t>𝑛</m:t>
                                </m:r>
                              </m:e>
                              <m:sub>
                                <m:r>
                                  <a:rPr lang="en-US" sz="2500" i="1">
                                    <a:latin typeface="Cambria Math"/>
                                  </a:rPr>
                                  <m:t>2</m:t>
                                </m:r>
                              </m:sub>
                            </m:sSub>
                          </m:den>
                        </m:f>
                      </m:e>
                    </m:rad>
                  </m:oMath>
                </a14:m>
                <a:endParaRPr lang="en-US" sz="25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667" t="-1111"/>
                </a:stretch>
              </a:blipFill>
            </p:spPr>
            <p:txBody>
              <a:bodyPr/>
              <a:lstStyle/>
              <a:p>
                <a:r>
                  <a:rPr lang="en-US">
                    <a:noFill/>
                  </a:rPr>
                  <a:t> </a:t>
                </a:r>
              </a:p>
            </p:txBody>
          </p:sp>
        </mc:Fallback>
      </mc:AlternateContent>
    </p:spTree>
    <p:extLst>
      <p:ext uri="{BB962C8B-B14F-4D97-AF65-F5344CB8AC3E}">
        <p14:creationId xmlns:p14="http://schemas.microsoft.com/office/powerpoint/2010/main" val="4032035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sample testing and confidence intervals</a:t>
            </a:r>
          </a:p>
        </p:txBody>
      </p:sp>
      <p:sp>
        <p:nvSpPr>
          <p:cNvPr id="3" name="Content Placeholder 2"/>
          <p:cNvSpPr>
            <a:spLocks noGrp="1"/>
          </p:cNvSpPr>
          <p:nvPr>
            <p:ph sz="quarter" idx="1"/>
          </p:nvPr>
        </p:nvSpPr>
        <p:spPr/>
        <p:txBody>
          <a:bodyPr>
            <a:normAutofit/>
          </a:bodyPr>
          <a:lstStyle/>
          <a:p>
            <a:r>
              <a:rPr lang="en-US" dirty="0" err="1">
                <a:solidFill>
                  <a:schemeClr val="tx1"/>
                </a:solidFill>
              </a:rPr>
              <a:t>t.test</a:t>
            </a:r>
            <a:r>
              <a:rPr lang="en-US" dirty="0">
                <a:solidFill>
                  <a:schemeClr val="tx1"/>
                </a:solidFill>
              </a:rPr>
              <a:t> function</a:t>
            </a:r>
          </a:p>
          <a:p>
            <a:pPr lvl="1"/>
            <a:r>
              <a:rPr lang="en-US" sz="2100" dirty="0" err="1">
                <a:solidFill>
                  <a:schemeClr val="tx1"/>
                </a:solidFill>
              </a:rPr>
              <a:t>t.test</a:t>
            </a:r>
            <a:r>
              <a:rPr lang="en-US" sz="2100" dirty="0">
                <a:solidFill>
                  <a:schemeClr val="tx1"/>
                </a:solidFill>
              </a:rPr>
              <a:t>(</a:t>
            </a:r>
          </a:p>
          <a:p>
            <a:pPr marL="868680" lvl="3" indent="0">
              <a:buNone/>
            </a:pPr>
            <a:r>
              <a:rPr lang="en-US" i="1" dirty="0">
                <a:solidFill>
                  <a:srgbClr val="00B050"/>
                </a:solidFill>
              </a:rPr>
              <a:t>x, </a:t>
            </a:r>
          </a:p>
          <a:p>
            <a:pPr marL="868680" lvl="3" indent="0">
              <a:buNone/>
            </a:pPr>
            <a:r>
              <a:rPr lang="en-US" i="1" dirty="0">
                <a:solidFill>
                  <a:srgbClr val="00B050"/>
                </a:solidFill>
              </a:rPr>
              <a:t>y</a:t>
            </a:r>
            <a:r>
              <a:rPr lang="en-US" dirty="0">
                <a:solidFill>
                  <a:schemeClr val="tx1"/>
                </a:solidFill>
              </a:rPr>
              <a:t>,</a:t>
            </a:r>
            <a:r>
              <a:rPr lang="en-US" i="1" dirty="0">
                <a:solidFill>
                  <a:schemeClr val="tx1"/>
                </a:solidFill>
              </a:rPr>
              <a:t> </a:t>
            </a:r>
            <a:r>
              <a:rPr lang="en-US" dirty="0">
                <a:solidFill>
                  <a:schemeClr val="tx1"/>
                </a:solidFill>
              </a:rPr>
              <a:t> </a:t>
            </a:r>
          </a:p>
          <a:p>
            <a:pPr marL="868680" lvl="3" indent="0">
              <a:buNone/>
            </a:pPr>
            <a:r>
              <a:rPr lang="en-US" dirty="0">
                <a:solidFill>
                  <a:schemeClr val="tx1"/>
                </a:solidFill>
              </a:rPr>
              <a:t>alternative=</a:t>
            </a:r>
            <a:r>
              <a:rPr lang="en-US" i="1" dirty="0">
                <a:solidFill>
                  <a:schemeClr val="tx1"/>
                </a:solidFill>
              </a:rPr>
              <a:t>[“</a:t>
            </a:r>
            <a:r>
              <a:rPr lang="en-US" i="1" dirty="0"/>
              <a:t>less”, “greater” or “</a:t>
            </a:r>
            <a:r>
              <a:rPr lang="en-US" i="1" dirty="0" err="1"/>
              <a:t>two.sided</a:t>
            </a:r>
            <a:r>
              <a:rPr lang="en-US" i="1" dirty="0"/>
              <a:t>”</a:t>
            </a:r>
            <a:r>
              <a:rPr lang="en-US" i="1" dirty="0">
                <a:solidFill>
                  <a:schemeClr val="tx1"/>
                </a:solidFill>
              </a:rPr>
              <a:t>]</a:t>
            </a:r>
            <a:r>
              <a:rPr lang="en-US" dirty="0">
                <a:solidFill>
                  <a:schemeClr val="tx1"/>
                </a:solidFill>
              </a:rPr>
              <a:t>, </a:t>
            </a:r>
          </a:p>
          <a:p>
            <a:pPr marL="868680" lvl="3" indent="0">
              <a:buNone/>
            </a:pPr>
            <a:r>
              <a:rPr lang="en-US" dirty="0" err="1">
                <a:solidFill>
                  <a:schemeClr val="tx1"/>
                </a:solidFill>
              </a:rPr>
              <a:t>conf.level</a:t>
            </a:r>
            <a:r>
              <a:rPr lang="en-US" dirty="0">
                <a:solidFill>
                  <a:schemeClr val="tx1"/>
                </a:solidFill>
              </a:rPr>
              <a:t>=</a:t>
            </a:r>
            <a:r>
              <a:rPr lang="en-US" i="1" dirty="0"/>
              <a:t>[confidence level]</a:t>
            </a:r>
            <a:r>
              <a:rPr lang="en-US" dirty="0"/>
              <a:t>)</a:t>
            </a:r>
          </a:p>
          <a:p>
            <a:pPr lvl="1"/>
            <a:r>
              <a:rPr lang="en-US" sz="2100" i="1" dirty="0" err="1">
                <a:solidFill>
                  <a:schemeClr val="tx1"/>
                </a:solidFill>
              </a:rPr>
              <a:t>var.equal</a:t>
            </a:r>
            <a:r>
              <a:rPr lang="en-US" sz="2100" i="1" dirty="0">
                <a:solidFill>
                  <a:schemeClr val="tx1"/>
                </a:solidFill>
              </a:rPr>
              <a:t> = FALSE </a:t>
            </a:r>
            <a:r>
              <a:rPr lang="en-US" sz="2100" dirty="0">
                <a:solidFill>
                  <a:schemeClr val="tx1"/>
                </a:solidFill>
              </a:rPr>
              <a:t>option (default) should always be used</a:t>
            </a:r>
          </a:p>
          <a:p>
            <a:pPr lvl="1"/>
            <a:r>
              <a:rPr lang="en-US" sz="2100" dirty="0">
                <a:solidFill>
                  <a:schemeClr val="tx1"/>
                </a:solidFill>
              </a:rPr>
              <a:t>For one sided tests, order that you put x and y matters!  Be careful!</a:t>
            </a:r>
          </a:p>
          <a:p>
            <a:pPr lvl="1"/>
            <a:r>
              <a:rPr lang="en-US" sz="2100" dirty="0">
                <a:solidFill>
                  <a:srgbClr val="00B050"/>
                </a:solidFill>
              </a:rPr>
              <a:t>NOTE: must use </a:t>
            </a:r>
            <a:r>
              <a:rPr lang="en-US" sz="2100" dirty="0" err="1">
                <a:solidFill>
                  <a:srgbClr val="00B050"/>
                </a:solidFill>
              </a:rPr>
              <a:t>two.sided</a:t>
            </a:r>
            <a:r>
              <a:rPr lang="en-US" sz="2100" dirty="0">
                <a:solidFill>
                  <a:srgbClr val="00B050"/>
                </a:solidFill>
              </a:rPr>
              <a:t> option if you are calculating confidence intervals.  Confidence intervals from other options are not correct</a:t>
            </a:r>
          </a:p>
        </p:txBody>
      </p:sp>
    </p:spTree>
    <p:extLst>
      <p:ext uri="{BB962C8B-B14F-4D97-AF65-F5344CB8AC3E}">
        <p14:creationId xmlns:p14="http://schemas.microsoft.com/office/powerpoint/2010/main" val="3211996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In order to assess how quickly polyester decays over time in landfills, a researcher buried strips of the material in the soil for different lengths of time and then tested the force required to break them (as a measure of decay). Test whether or not the breaking strengths of polyester strips buried for 2 weeks is greater than the breaking strengths of those buried for 16 weeks.  Perform the test at the </a:t>
                </a:r>
                <a14:m>
                  <m:oMath xmlns:m="http://schemas.openxmlformats.org/officeDocument/2006/math">
                    <m:r>
                      <a:rPr lang="en-US" i="1">
                        <a:latin typeface="Cambria Math"/>
                      </a:rPr>
                      <m:t>𝛼</m:t>
                    </m:r>
                    <m:r>
                      <a:rPr lang="en-US" i="1">
                        <a:latin typeface="Cambria Math"/>
                      </a:rPr>
                      <m:t>=0.10</m:t>
                    </m:r>
                  </m:oMath>
                </a14:m>
                <a:r>
                  <a:rPr lang="en-US" dirty="0"/>
                  <a:t> level of significance.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593" t="-1111" r="-2296"/>
                </a:stretch>
              </a:blipFill>
            </p:spPr>
            <p:txBody>
              <a:bodyPr/>
              <a:lstStyle/>
              <a:p>
                <a:r>
                  <a:rPr lang="en-US">
                    <a:noFill/>
                  </a:rPr>
                  <a:t> </a:t>
                </a:r>
              </a:p>
            </p:txBody>
          </p:sp>
        </mc:Fallback>
      </mc:AlternateContent>
    </p:spTree>
    <p:extLst>
      <p:ext uri="{BB962C8B-B14F-4D97-AF65-F5344CB8AC3E}">
        <p14:creationId xmlns:p14="http://schemas.microsoft.com/office/powerpoint/2010/main" val="931920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pPr marL="0" indent="0">
                  <a:buNone/>
                </a:pPr>
                <a:r>
                  <a:rPr lang="en-US" dirty="0"/>
                  <a:t>(1) Set up the hypotheses and select the alpha level</a:t>
                </a:r>
              </a:p>
              <a:p>
                <a:pPr lvl="1"/>
                <a:r>
                  <a:rPr lang="en-US" sz="2000" dirty="0"/>
                  <a:t>H</a:t>
                </a:r>
                <a:r>
                  <a:rPr lang="en-US" sz="2000" baseline="-25000" dirty="0"/>
                  <a:t>0</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𝜇</m:t>
                        </m:r>
                      </m:e>
                      <m:sub>
                        <m:r>
                          <a:rPr lang="en-US" sz="2000" i="1">
                            <a:latin typeface="Cambria Math"/>
                          </a:rPr>
                          <m:t>1</m:t>
                        </m:r>
                      </m:sub>
                    </m:sSub>
                  </m:oMath>
                </a14:m>
                <a:r>
                  <a:rPr lang="en-US" sz="2000" dirty="0"/>
                  <a:t>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𝜇</m:t>
                        </m:r>
                      </m:e>
                      <m:sub>
                        <m:r>
                          <a:rPr lang="en-US" sz="2000" i="1">
                            <a:latin typeface="Cambria Math"/>
                          </a:rPr>
                          <m:t>2</m:t>
                        </m:r>
                      </m:sub>
                    </m:sSub>
                  </m:oMath>
                </a14:m>
                <a:r>
                  <a:rPr lang="en-US" sz="2000" dirty="0"/>
                  <a:t> (the mean breaking strengths for polyester are the same after 2 weeks versus after 16 weeks of decay) </a:t>
                </a:r>
              </a:p>
              <a:p>
                <a:pPr lvl="1"/>
                <a:r>
                  <a:rPr lang="en-US" sz="2000" dirty="0"/>
                  <a:t>H</a:t>
                </a:r>
                <a:r>
                  <a:rPr lang="en-US" sz="2000" baseline="-25000" dirty="0"/>
                  <a:t>1</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𝜇</m:t>
                        </m:r>
                      </m:e>
                      <m:sub>
                        <m:r>
                          <a:rPr lang="en-US" sz="2000" i="1">
                            <a:latin typeface="Cambria Math"/>
                          </a:rPr>
                          <m:t>1</m:t>
                        </m:r>
                      </m:sub>
                    </m:sSub>
                  </m:oMath>
                </a14:m>
                <a:r>
                  <a:rPr lang="en-US" sz="2000" dirty="0"/>
                  <a:t> &gt;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𝜇</m:t>
                        </m:r>
                      </m:e>
                      <m:sub>
                        <m:r>
                          <a:rPr lang="en-US" sz="2000" i="1">
                            <a:latin typeface="Cambria Math"/>
                          </a:rPr>
                          <m:t>2</m:t>
                        </m:r>
                      </m:sub>
                    </m:sSub>
                  </m:oMath>
                </a14:m>
                <a:r>
                  <a:rPr lang="en-US" sz="2000" dirty="0"/>
                  <a:t> (the mean breaking strengths for polyester are greater after 2 weeks versus after 16 weeks of decay),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𝜇</m:t>
                        </m:r>
                      </m:e>
                      <m:sub>
                        <m:r>
                          <a:rPr lang="en-US" sz="2000" i="1">
                            <a:latin typeface="Cambria Math"/>
                          </a:rPr>
                          <m:t>1</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𝜇</m:t>
                        </m:r>
                      </m:e>
                      <m:sub>
                        <m:r>
                          <a:rPr lang="en-US" sz="2000" i="1">
                            <a:latin typeface="Cambria Math"/>
                          </a:rPr>
                          <m:t>2</m:t>
                        </m:r>
                      </m:sub>
                    </m:sSub>
                  </m:oMath>
                </a14:m>
                <a:r>
                  <a:rPr lang="en-US" sz="2000" dirty="0"/>
                  <a:t> &gt; 0</a:t>
                </a:r>
              </a:p>
              <a:p>
                <a:pPr lvl="1"/>
                <a14:m>
                  <m:oMath xmlns:m="http://schemas.openxmlformats.org/officeDocument/2006/math">
                    <m:r>
                      <a:rPr lang="en-US" sz="2000" i="1">
                        <a:latin typeface="Cambria Math"/>
                      </a:rPr>
                      <m:t>𝛼</m:t>
                    </m:r>
                    <m:r>
                      <a:rPr lang="en-US" sz="2000" i="1">
                        <a:latin typeface="Cambria Math"/>
                      </a:rPr>
                      <m:t>=0.10</m:t>
                    </m:r>
                  </m:oMath>
                </a14:m>
                <a:endParaRPr lang="en-US" sz="2000" dirty="0"/>
              </a:p>
              <a:p>
                <a:pPr marL="0" indent="0">
                  <a:buNone/>
                </a:pPr>
                <a:r>
                  <a:rPr lang="en-US" dirty="0"/>
                  <a:t>(2) Select the appropriate test-statistic </a:t>
                </a:r>
              </a:p>
              <a:p>
                <a:pPr lvl="1"/>
                <a14:m>
                  <m:oMath xmlns:m="http://schemas.openxmlformats.org/officeDocument/2006/math">
                    <m:r>
                      <a:rPr lang="en-US" i="1">
                        <a:latin typeface="Cambria Math"/>
                      </a:rPr>
                      <m:t>𝑡</m:t>
                    </m:r>
                    <m:r>
                      <a:rPr lang="en-US" i="1">
                        <a:latin typeface="Cambria Math"/>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𝑥</m:t>
                                </m:r>
                              </m:e>
                            </m:acc>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𝑥</m:t>
                                </m:r>
                              </m:e>
                            </m:acc>
                          </m:e>
                          <m:sub>
                            <m:r>
                              <a:rPr lang="en-US" i="1">
                                <a:latin typeface="Cambria Math"/>
                              </a:rPr>
                              <m:t>2</m:t>
                            </m:r>
                          </m:sub>
                        </m:sSub>
                      </m:num>
                      <m:den>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a:rPr>
                                      <m:t>𝑠</m:t>
                                    </m:r>
                                  </m:e>
                                  <m:sub>
                                    <m:r>
                                      <a:rPr lang="en-US" i="1">
                                        <a:latin typeface="Cambria Math"/>
                                      </a:rPr>
                                      <m:t>1</m:t>
                                    </m:r>
                                  </m:sub>
                                  <m:sup>
                                    <m:r>
                                      <a:rPr lang="en-US" i="1">
                                        <a:latin typeface="Cambria Math"/>
                                      </a:rPr>
                                      <m:t>2</m:t>
                                    </m:r>
                                  </m:sup>
                                </m:sSubSup>
                              </m:num>
                              <m:den>
                                <m:sSub>
                                  <m:sSubPr>
                                    <m:ctrlPr>
                                      <a:rPr lang="en-US" i="1">
                                        <a:latin typeface="Cambria Math" panose="02040503050406030204" pitchFamily="18" charset="0"/>
                                      </a:rPr>
                                    </m:ctrlPr>
                                  </m:sSubPr>
                                  <m:e>
                                    <m:r>
                                      <a:rPr lang="en-US" i="1">
                                        <a:latin typeface="Cambria Math"/>
                                      </a:rPr>
                                      <m:t>𝑛</m:t>
                                    </m:r>
                                  </m:e>
                                  <m:sub>
                                    <m:r>
                                      <a:rPr lang="en-US" i="1">
                                        <a:latin typeface="Cambria Math"/>
                                      </a:rPr>
                                      <m:t>1</m:t>
                                    </m:r>
                                  </m:sub>
                                </m:sSub>
                              </m:den>
                            </m:f>
                            <m:r>
                              <a:rPr lang="en-US" i="1">
                                <a:latin typeface="Cambria Math"/>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a:rPr>
                                      <m:t>𝑠</m:t>
                                    </m:r>
                                  </m:e>
                                  <m:sub>
                                    <m:r>
                                      <a:rPr lang="en-US" i="1">
                                        <a:latin typeface="Cambria Math"/>
                                      </a:rPr>
                                      <m:t>2</m:t>
                                    </m:r>
                                  </m:sub>
                                  <m:sup>
                                    <m:r>
                                      <a:rPr lang="en-US" i="1">
                                        <a:latin typeface="Cambria Math"/>
                                      </a:rPr>
                                      <m:t>2</m:t>
                                    </m:r>
                                  </m:sup>
                                </m:sSubSup>
                              </m:num>
                              <m:den>
                                <m:sSub>
                                  <m:sSubPr>
                                    <m:ctrlPr>
                                      <a:rPr lang="en-US" i="1">
                                        <a:latin typeface="Cambria Math" panose="02040503050406030204" pitchFamily="18" charset="0"/>
                                      </a:rPr>
                                    </m:ctrlPr>
                                  </m:sSubPr>
                                  <m:e>
                                    <m:r>
                                      <a:rPr lang="en-US" i="1">
                                        <a:latin typeface="Cambria Math"/>
                                      </a:rPr>
                                      <m:t>𝑛</m:t>
                                    </m:r>
                                  </m:e>
                                  <m:sub>
                                    <m:r>
                                      <a:rPr lang="en-US" i="1">
                                        <a:latin typeface="Cambria Math"/>
                                      </a:rPr>
                                      <m:t>2</m:t>
                                    </m:r>
                                  </m:sub>
                                </m:sSub>
                              </m:den>
                            </m:f>
                          </m:e>
                        </m:rad>
                      </m:den>
                    </m:f>
                  </m:oMath>
                </a14:m>
                <a:r>
                  <a:rPr lang="en-US" dirty="0"/>
                  <a:t>    </a:t>
                </a:r>
                <a14:m>
                  <m:oMath xmlns:m="http://schemas.openxmlformats.org/officeDocument/2006/math">
                    <m:r>
                      <a:rPr lang="en-US" i="1">
                        <a:latin typeface="Cambria Math"/>
                      </a:rPr>
                      <m:t>𝑑𝑓</m:t>
                    </m:r>
                    <m:r>
                      <a:rPr lang="en-US" i="1">
                        <a:latin typeface="Cambria Math"/>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a:rPr>
                                          <m:t>𝑠</m:t>
                                        </m:r>
                                      </m:e>
                                      <m:sub>
                                        <m:r>
                                          <a:rPr lang="en-US" i="1">
                                            <a:latin typeface="Cambria Math"/>
                                          </a:rPr>
                                          <m:t>1</m:t>
                                        </m:r>
                                      </m:sub>
                                      <m:sup>
                                        <m:r>
                                          <a:rPr lang="en-US" i="1">
                                            <a:latin typeface="Cambria Math"/>
                                          </a:rPr>
                                          <m:t>2</m:t>
                                        </m:r>
                                      </m:sup>
                                    </m:sSubSup>
                                  </m:num>
                                  <m:den>
                                    <m:sSub>
                                      <m:sSubPr>
                                        <m:ctrlPr>
                                          <a:rPr lang="en-US" i="1">
                                            <a:latin typeface="Cambria Math" panose="02040503050406030204" pitchFamily="18" charset="0"/>
                                          </a:rPr>
                                        </m:ctrlPr>
                                      </m:sSubPr>
                                      <m:e>
                                        <m:r>
                                          <a:rPr lang="en-US" i="1">
                                            <a:latin typeface="Cambria Math"/>
                                          </a:rPr>
                                          <m:t>𝑛</m:t>
                                        </m:r>
                                      </m:e>
                                      <m:sub>
                                        <m:r>
                                          <a:rPr lang="en-US" i="1">
                                            <a:latin typeface="Cambria Math"/>
                                          </a:rPr>
                                          <m:t>1</m:t>
                                        </m:r>
                                      </m:sub>
                                    </m:sSub>
                                  </m:den>
                                </m:f>
                                <m:r>
                                  <a:rPr lang="en-US" i="1">
                                    <a:latin typeface="Cambria Math"/>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a:rPr>
                                          <m:t>𝑠</m:t>
                                        </m:r>
                                      </m:e>
                                      <m:sub>
                                        <m:r>
                                          <a:rPr lang="en-US" i="1">
                                            <a:latin typeface="Cambria Math"/>
                                          </a:rPr>
                                          <m:t>2</m:t>
                                        </m:r>
                                      </m:sub>
                                      <m:sup>
                                        <m:r>
                                          <a:rPr lang="en-US" i="1">
                                            <a:latin typeface="Cambria Math"/>
                                          </a:rPr>
                                          <m:t>2</m:t>
                                        </m:r>
                                      </m:sup>
                                    </m:sSubSup>
                                  </m:num>
                                  <m:den>
                                    <m:sSub>
                                      <m:sSubPr>
                                        <m:ctrlPr>
                                          <a:rPr lang="en-US" i="1">
                                            <a:latin typeface="Cambria Math" panose="02040503050406030204" pitchFamily="18" charset="0"/>
                                          </a:rPr>
                                        </m:ctrlPr>
                                      </m:sSubPr>
                                      <m:e>
                                        <m:r>
                                          <a:rPr lang="en-US" i="1">
                                            <a:latin typeface="Cambria Math"/>
                                          </a:rPr>
                                          <m:t>𝑛</m:t>
                                        </m:r>
                                      </m:e>
                                      <m:sub>
                                        <m:r>
                                          <a:rPr lang="en-US" i="1">
                                            <a:latin typeface="Cambria Math"/>
                                          </a:rPr>
                                          <m:t>2</m:t>
                                        </m:r>
                                      </m:sub>
                                    </m:sSub>
                                  </m:den>
                                </m:f>
                              </m:e>
                            </m:d>
                          </m:e>
                          <m:sup>
                            <m:r>
                              <a:rPr lang="en-US" i="1">
                                <a:latin typeface="Cambria Math"/>
                              </a:rPr>
                              <m:t>2</m:t>
                            </m:r>
                          </m:sup>
                        </m:sSup>
                      </m:num>
                      <m:den>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a:rPr>
                                              <m:t>𝑠</m:t>
                                            </m:r>
                                          </m:e>
                                          <m:sub>
                                            <m:r>
                                              <a:rPr lang="en-US" sz="2400" i="1">
                                                <a:latin typeface="Cambria Math"/>
                                              </a:rPr>
                                              <m:t>1</m:t>
                                            </m:r>
                                          </m:sub>
                                          <m:sup>
                                            <m:r>
                                              <a:rPr lang="en-US" sz="2400" i="1">
                                                <a:latin typeface="Cambria Math"/>
                                              </a:rPr>
                                              <m:t>2</m:t>
                                            </m:r>
                                          </m:sup>
                                        </m:sSubSup>
                                      </m:num>
                                      <m:den>
                                        <m:sSub>
                                          <m:sSubPr>
                                            <m:ctrlPr>
                                              <a:rPr lang="en-US" sz="2400" i="1">
                                                <a:latin typeface="Cambria Math" panose="02040503050406030204" pitchFamily="18" charset="0"/>
                                              </a:rPr>
                                            </m:ctrlPr>
                                          </m:sSubPr>
                                          <m:e>
                                            <m:r>
                                              <a:rPr lang="en-US" sz="2400" i="1">
                                                <a:latin typeface="Cambria Math"/>
                                              </a:rPr>
                                              <m:t>𝑛</m:t>
                                            </m:r>
                                          </m:e>
                                          <m:sub>
                                            <m:r>
                                              <a:rPr lang="en-US" sz="2400" i="1">
                                                <a:latin typeface="Cambria Math"/>
                                              </a:rPr>
                                              <m:t>1</m:t>
                                            </m:r>
                                          </m:sub>
                                        </m:sSub>
                                      </m:den>
                                    </m:f>
                                  </m:e>
                                </m:d>
                              </m:e>
                              <m:sup>
                                <m:r>
                                  <a:rPr lang="en-US" sz="2400" i="1">
                                    <a:latin typeface="Cambria Math"/>
                                  </a:rPr>
                                  <m:t>2</m:t>
                                </m:r>
                              </m:sup>
                            </m:sSup>
                          </m:num>
                          <m:den>
                            <m:sSub>
                              <m:sSubPr>
                                <m:ctrlPr>
                                  <a:rPr lang="en-US" sz="2400" i="1">
                                    <a:latin typeface="Cambria Math" panose="02040503050406030204" pitchFamily="18" charset="0"/>
                                  </a:rPr>
                                </m:ctrlPr>
                              </m:sSubPr>
                              <m:e>
                                <m:r>
                                  <a:rPr lang="en-US" sz="2400" i="1">
                                    <a:latin typeface="Cambria Math"/>
                                  </a:rPr>
                                  <m:t>𝑛</m:t>
                                </m:r>
                              </m:e>
                              <m:sub>
                                <m:r>
                                  <a:rPr lang="en-US" sz="2400" i="1">
                                    <a:latin typeface="Cambria Math"/>
                                  </a:rPr>
                                  <m:t>1</m:t>
                                </m:r>
                              </m:sub>
                            </m:sSub>
                            <m:r>
                              <a:rPr lang="en-US" sz="2400" i="1">
                                <a:latin typeface="Cambria Math"/>
                              </a:rPr>
                              <m:t>−1</m:t>
                            </m:r>
                          </m:den>
                        </m:f>
                        <m:r>
                          <a:rPr lang="en-US" sz="2400" i="1">
                            <a:latin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a:rPr>
                                              <m:t>𝑠</m:t>
                                            </m:r>
                                          </m:e>
                                          <m:sub>
                                            <m:r>
                                              <a:rPr lang="en-US" sz="2400" i="1">
                                                <a:latin typeface="Cambria Math"/>
                                              </a:rPr>
                                              <m:t>2</m:t>
                                            </m:r>
                                          </m:sub>
                                          <m:sup>
                                            <m:r>
                                              <a:rPr lang="en-US" sz="2400" i="1">
                                                <a:latin typeface="Cambria Math"/>
                                              </a:rPr>
                                              <m:t>2</m:t>
                                            </m:r>
                                          </m:sup>
                                        </m:sSubSup>
                                      </m:num>
                                      <m:den>
                                        <m:sSub>
                                          <m:sSubPr>
                                            <m:ctrlPr>
                                              <a:rPr lang="en-US" sz="2400" i="1">
                                                <a:latin typeface="Cambria Math" panose="02040503050406030204" pitchFamily="18" charset="0"/>
                                              </a:rPr>
                                            </m:ctrlPr>
                                          </m:sSubPr>
                                          <m:e>
                                            <m:r>
                                              <a:rPr lang="en-US" sz="2400" i="1">
                                                <a:latin typeface="Cambria Math"/>
                                              </a:rPr>
                                              <m:t>𝑛</m:t>
                                            </m:r>
                                          </m:e>
                                          <m:sub>
                                            <m:r>
                                              <a:rPr lang="en-US" sz="2400" i="1">
                                                <a:latin typeface="Cambria Math"/>
                                              </a:rPr>
                                              <m:t>2</m:t>
                                            </m:r>
                                          </m:sub>
                                        </m:sSub>
                                      </m:den>
                                    </m:f>
                                  </m:e>
                                </m:d>
                              </m:e>
                              <m:sup>
                                <m:r>
                                  <a:rPr lang="en-US" sz="2400" i="1">
                                    <a:latin typeface="Cambria Math"/>
                                  </a:rPr>
                                  <m:t>2</m:t>
                                </m:r>
                              </m:sup>
                            </m:sSup>
                          </m:num>
                          <m:den>
                            <m:sSub>
                              <m:sSubPr>
                                <m:ctrlPr>
                                  <a:rPr lang="en-US" sz="2400" i="1">
                                    <a:latin typeface="Cambria Math" panose="02040503050406030204" pitchFamily="18" charset="0"/>
                                  </a:rPr>
                                </m:ctrlPr>
                              </m:sSubPr>
                              <m:e>
                                <m:r>
                                  <a:rPr lang="en-US" sz="2400" i="1">
                                    <a:latin typeface="Cambria Math"/>
                                  </a:rPr>
                                  <m:t>𝑛</m:t>
                                </m:r>
                              </m:e>
                              <m:sub>
                                <m:r>
                                  <a:rPr lang="en-US" sz="2400" i="1">
                                    <a:latin typeface="Cambria Math"/>
                                  </a:rPr>
                                  <m:t>2</m:t>
                                </m:r>
                              </m:sub>
                            </m:sSub>
                            <m:r>
                              <a:rPr lang="en-US" sz="2400" i="1">
                                <a:latin typeface="Cambria Math"/>
                              </a:rPr>
                              <m:t>−1</m:t>
                            </m:r>
                          </m:den>
                        </m:f>
                      </m:den>
                    </m:f>
                  </m:oMath>
                </a14:m>
                <a:endParaRPr lang="en-US" dirty="0"/>
              </a:p>
              <a:p>
                <a:pPr lvl="1"/>
                <a:endParaRPr lang="en-US" dirty="0"/>
              </a:p>
              <a:p>
                <a:pPr lvl="1"/>
                <a:endParaRPr lang="en-US" dirty="0"/>
              </a:p>
              <a:p>
                <a:pPr lvl="1"/>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1333" t="-1111"/>
                </a:stretch>
              </a:blipFill>
            </p:spPr>
            <p:txBody>
              <a:bodyPr/>
              <a:lstStyle/>
              <a:p>
                <a:r>
                  <a:rPr lang="en-US">
                    <a:noFill/>
                  </a:rPr>
                  <a:t> </a:t>
                </a:r>
              </a:p>
            </p:txBody>
          </p:sp>
        </mc:Fallback>
      </mc:AlternateContent>
    </p:spTree>
    <p:extLst>
      <p:ext uri="{BB962C8B-B14F-4D97-AF65-F5344CB8AC3E}">
        <p14:creationId xmlns:p14="http://schemas.microsoft.com/office/powerpoint/2010/main" val="920609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85000" lnSpcReduction="20000"/>
              </a:bodyPr>
              <a:lstStyle/>
              <a:p>
                <a:pPr marL="0" indent="0">
                  <a:buNone/>
                </a:pPr>
                <a:r>
                  <a:rPr lang="en-US" dirty="0"/>
                  <a:t>(3) State the decision rule</a:t>
                </a:r>
              </a:p>
              <a:p>
                <a:pPr lvl="1"/>
                <a:r>
                  <a:rPr lang="en-US" dirty="0"/>
                  <a:t>Decision Rule:  Reject H</a:t>
                </a:r>
                <a:r>
                  <a:rPr lang="en-US" baseline="-25000" dirty="0"/>
                  <a:t>0</a:t>
                </a:r>
                <a:r>
                  <a:rPr lang="en-US" dirty="0"/>
                  <a:t> if </a:t>
                </a:r>
                <a14:m>
                  <m:oMath xmlns:m="http://schemas.openxmlformats.org/officeDocument/2006/math">
                    <m:r>
                      <a:rPr lang="en-US" b="0" i="1" smtClean="0">
                        <a:latin typeface="Cambria Math"/>
                      </a:rPr>
                      <m:t>𝑝</m:t>
                    </m:r>
                  </m:oMath>
                </a14:m>
                <a:r>
                  <a:rPr lang="en-US" dirty="0"/>
                  <a:t> ≤ </a:t>
                </a:r>
                <a14:m>
                  <m:oMath xmlns:m="http://schemas.openxmlformats.org/officeDocument/2006/math">
                    <m:r>
                      <a:rPr lang="en-US" i="1" smtClean="0">
                        <a:latin typeface="Cambria Math"/>
                        <a:ea typeface="Cambria Math"/>
                      </a:rPr>
                      <m:t>𝛼</m:t>
                    </m:r>
                  </m:oMath>
                </a14:m>
                <a:endParaRPr lang="en-US" dirty="0"/>
              </a:p>
              <a:p>
                <a:pPr lvl="1"/>
                <a:r>
                  <a:rPr lang="en-US" dirty="0"/>
                  <a:t>Otherwise, do not reject H</a:t>
                </a:r>
                <a:r>
                  <a:rPr lang="en-US" baseline="-25000" dirty="0"/>
                  <a:t>0</a:t>
                </a:r>
                <a:endParaRPr lang="en-US" dirty="0"/>
              </a:p>
              <a:p>
                <a:pPr marL="0" indent="0">
                  <a:buNone/>
                </a:pPr>
                <a:r>
                  <a:rPr lang="en-US" dirty="0"/>
                  <a:t>(4) Compute the test statistic and the associated p-value</a:t>
                </a:r>
              </a:p>
              <a:p>
                <a:pPr lvl="1"/>
                <a:r>
                  <a:rPr lang="en-US" sz="2400" dirty="0" err="1">
                    <a:solidFill>
                      <a:schemeClr val="tx1"/>
                    </a:solidFill>
                  </a:rPr>
                  <a:t>t.test</a:t>
                </a:r>
                <a:r>
                  <a:rPr lang="en-US" sz="2400" dirty="0">
                    <a:solidFill>
                      <a:schemeClr val="tx1"/>
                    </a:solidFill>
                  </a:rPr>
                  <a:t>(</a:t>
                </a:r>
                <a:r>
                  <a:rPr lang="en-US" sz="2400" i="1" dirty="0" err="1">
                    <a:solidFill>
                      <a:srgbClr val="00B050"/>
                    </a:solidFill>
                  </a:rPr>
                  <a:t>data$brk</a:t>
                </a:r>
                <a:r>
                  <a:rPr lang="en-US" sz="2400" i="1" dirty="0">
                    <a:solidFill>
                      <a:srgbClr val="00B050"/>
                    </a:solidFill>
                  </a:rPr>
                  <a:t>[</a:t>
                </a:r>
                <a:r>
                  <a:rPr lang="en-US" sz="2400" i="1" dirty="0" err="1">
                    <a:solidFill>
                      <a:srgbClr val="00B050"/>
                    </a:solidFill>
                  </a:rPr>
                  <a:t>data$weeks</a:t>
                </a:r>
                <a:r>
                  <a:rPr lang="en-US" sz="2400" i="1" dirty="0">
                    <a:solidFill>
                      <a:srgbClr val="00B050"/>
                    </a:solidFill>
                  </a:rPr>
                  <a:t>==2], </a:t>
                </a:r>
                <a:r>
                  <a:rPr lang="en-US" sz="2400" i="1" dirty="0" err="1">
                    <a:solidFill>
                      <a:srgbClr val="00B050"/>
                    </a:solidFill>
                  </a:rPr>
                  <a:t>data$brk</a:t>
                </a:r>
                <a:r>
                  <a:rPr lang="en-US" sz="2400" i="1" dirty="0">
                    <a:solidFill>
                      <a:srgbClr val="00B050"/>
                    </a:solidFill>
                  </a:rPr>
                  <a:t>[</a:t>
                </a:r>
                <a:r>
                  <a:rPr lang="en-US" sz="2400" i="1" dirty="0" err="1">
                    <a:solidFill>
                      <a:srgbClr val="00B050"/>
                    </a:solidFill>
                  </a:rPr>
                  <a:t>data$weeks</a:t>
                </a:r>
                <a:r>
                  <a:rPr lang="en-US" sz="2400" i="1" dirty="0">
                    <a:solidFill>
                      <a:srgbClr val="00B050"/>
                    </a:solidFill>
                  </a:rPr>
                  <a:t>==16]</a:t>
                </a:r>
                <a:r>
                  <a:rPr lang="en-US" sz="2400" dirty="0">
                    <a:solidFill>
                      <a:schemeClr val="tx1"/>
                    </a:solidFill>
                  </a:rPr>
                  <a:t>,</a:t>
                </a:r>
                <a:r>
                  <a:rPr lang="en-US" sz="2400" i="1" dirty="0">
                    <a:solidFill>
                      <a:schemeClr val="tx1"/>
                    </a:solidFill>
                  </a:rPr>
                  <a:t> </a:t>
                </a:r>
                <a:r>
                  <a:rPr lang="en-US" sz="2400" dirty="0">
                    <a:solidFill>
                      <a:schemeClr val="tx1"/>
                    </a:solidFill>
                  </a:rPr>
                  <a:t> alternative=</a:t>
                </a:r>
                <a:r>
                  <a:rPr lang="en-US" sz="2400" i="1" dirty="0">
                    <a:solidFill>
                      <a:schemeClr val="tx1"/>
                    </a:solidFill>
                  </a:rPr>
                  <a:t>“greater”, </a:t>
                </a:r>
                <a:r>
                  <a:rPr lang="en-US" sz="2400" dirty="0" err="1">
                    <a:solidFill>
                      <a:schemeClr val="tx1"/>
                    </a:solidFill>
                  </a:rPr>
                  <a:t>conf.level</a:t>
                </a:r>
                <a:r>
                  <a:rPr lang="en-US" sz="2400" dirty="0">
                    <a:solidFill>
                      <a:schemeClr val="tx1"/>
                    </a:solidFill>
                  </a:rPr>
                  <a:t>=0</a:t>
                </a:r>
                <a:r>
                  <a:rPr lang="en-US" sz="2400" i="1" dirty="0">
                    <a:solidFill>
                      <a:schemeClr val="tx1"/>
                    </a:solidFill>
                  </a:rPr>
                  <a:t>.90</a:t>
                </a:r>
                <a:r>
                  <a:rPr lang="en-US" sz="2400" dirty="0">
                    <a:solidFill>
                      <a:schemeClr val="tx1"/>
                    </a:solidFill>
                  </a:rPr>
                  <a:t>)</a:t>
                </a:r>
              </a:p>
              <a:p>
                <a:pPr lvl="2"/>
                <a:r>
                  <a:rPr lang="en-US" dirty="0"/>
                  <a:t>t = 0.9889,   </a:t>
                </a:r>
                <a:r>
                  <a:rPr lang="en-US" dirty="0" err="1"/>
                  <a:t>df</a:t>
                </a:r>
                <a:r>
                  <a:rPr lang="en-US" dirty="0"/>
                  <a:t> = 4.651</a:t>
                </a:r>
              </a:p>
              <a:p>
                <a:pPr lvl="2"/>
                <a:r>
                  <a:rPr lang="en-US" dirty="0"/>
                  <a:t>p = 0.1857</a:t>
                </a:r>
              </a:p>
              <a:p>
                <a:pPr marL="0" indent="0">
                  <a:buNone/>
                </a:pPr>
                <a:r>
                  <a:rPr lang="en-US" dirty="0"/>
                  <a:t>(5) Conclusion</a:t>
                </a:r>
              </a:p>
              <a:p>
                <a:pPr lvl="1"/>
                <a:r>
                  <a:rPr lang="en-US" sz="2500" dirty="0"/>
                  <a:t>Fail to reject H</a:t>
                </a:r>
                <a:r>
                  <a:rPr lang="en-US" sz="2500" baseline="-25000" dirty="0"/>
                  <a:t>0</a:t>
                </a:r>
                <a:r>
                  <a:rPr lang="en-US" sz="2500" dirty="0"/>
                  <a:t> since </a:t>
                </a:r>
                <a14:m>
                  <m:oMath xmlns:m="http://schemas.openxmlformats.org/officeDocument/2006/math">
                    <m:r>
                      <a:rPr lang="en-US" sz="2500" b="0" i="1" smtClean="0">
                        <a:latin typeface="Cambria Math"/>
                      </a:rPr>
                      <m:t>𝑝</m:t>
                    </m:r>
                    <m:r>
                      <a:rPr lang="en-US" sz="2500" b="0" i="1" smtClean="0">
                        <a:latin typeface="Cambria Math"/>
                      </a:rPr>
                      <m:t>=0.1857 </m:t>
                    </m:r>
                  </m:oMath>
                </a14:m>
                <a:r>
                  <a:rPr lang="en-US" sz="2500" dirty="0"/>
                  <a:t>is greater than</a:t>
                </a:r>
                <a14:m>
                  <m:oMath xmlns:m="http://schemas.openxmlformats.org/officeDocument/2006/math">
                    <m:r>
                      <a:rPr lang="en-US" sz="2500" b="0" i="0" smtClean="0">
                        <a:latin typeface="Cambria Math"/>
                        <a:ea typeface="Cambria Math"/>
                      </a:rPr>
                      <m:t> </m:t>
                    </m:r>
                    <m:r>
                      <a:rPr lang="en-US" sz="2500" i="1" smtClean="0">
                        <a:latin typeface="Cambria Math"/>
                        <a:ea typeface="Cambria Math"/>
                      </a:rPr>
                      <m:t>𝛼</m:t>
                    </m:r>
                  </m:oMath>
                </a14:m>
                <a:r>
                  <a:rPr lang="en-US" sz="2500" dirty="0"/>
                  <a:t>.  We do not have significant evidence at the </a:t>
                </a:r>
                <a14:m>
                  <m:oMath xmlns:m="http://schemas.openxmlformats.org/officeDocument/2006/math">
                    <m:r>
                      <a:rPr lang="en-US" sz="2500" i="1">
                        <a:latin typeface="Cambria Math"/>
                      </a:rPr>
                      <m:t>𝛼</m:t>
                    </m:r>
                    <m:r>
                      <a:rPr lang="en-US" sz="2500" i="1">
                        <a:latin typeface="Cambria Math"/>
                      </a:rPr>
                      <m:t>=0.10</m:t>
                    </m:r>
                  </m:oMath>
                </a14:m>
                <a:r>
                  <a:rPr lang="en-US" sz="2500" dirty="0"/>
                  <a:t> level that the mean breaking strength is greater for polyester left to decay for 2 weeks as opposed to 16 weeks.  The difference in sample means was 7.4 indicating a higher breaking strength for polyester strips left to decay 2 weeks as opposed to those left to decay for 16 weeks.  We do not reject the null hypothesis that the mean breaking strength is the same between the two groups.</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889" t="-2099" r="-1778" b="-864"/>
                </a:stretch>
              </a:blipFill>
            </p:spPr>
            <p:txBody>
              <a:bodyPr/>
              <a:lstStyle/>
              <a:p>
                <a:r>
                  <a:rPr lang="en-US">
                    <a:noFill/>
                  </a:rPr>
                  <a:t> </a:t>
                </a:r>
              </a:p>
            </p:txBody>
          </p:sp>
        </mc:Fallback>
      </mc:AlternateContent>
    </p:spTree>
    <p:extLst>
      <p:ext uri="{BB962C8B-B14F-4D97-AF65-F5344CB8AC3E}">
        <p14:creationId xmlns:p14="http://schemas.microsoft.com/office/powerpoint/2010/main" val="3178105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Numerical summaries for two sample tests</a:t>
            </a:r>
          </a:p>
        </p:txBody>
      </p:sp>
      <p:sp>
        <p:nvSpPr>
          <p:cNvPr id="3" name="Content Placeholder 2"/>
          <p:cNvSpPr>
            <a:spLocks noGrp="1"/>
          </p:cNvSpPr>
          <p:nvPr>
            <p:ph sz="quarter" idx="1"/>
          </p:nvPr>
        </p:nvSpPr>
        <p:spPr/>
        <p:txBody>
          <a:bodyPr/>
          <a:lstStyle/>
          <a:p>
            <a:r>
              <a:rPr lang="en-US" dirty="0"/>
              <a:t>Use aggregate or </a:t>
            </a:r>
            <a:r>
              <a:rPr lang="en-US" dirty="0" err="1"/>
              <a:t>tapply</a:t>
            </a:r>
            <a:r>
              <a:rPr lang="en-US" dirty="0"/>
              <a:t> function to summarize data by population</a:t>
            </a:r>
          </a:p>
          <a:p>
            <a:pPr lvl="1"/>
            <a:r>
              <a:rPr lang="en-US" dirty="0"/>
              <a:t>aggregate(</a:t>
            </a:r>
            <a:r>
              <a:rPr lang="en-US" dirty="0" err="1"/>
              <a:t>data$variable</a:t>
            </a:r>
            <a:r>
              <a:rPr lang="en-US" dirty="0"/>
              <a:t>, by=list(</a:t>
            </a:r>
            <a:r>
              <a:rPr lang="en-US" dirty="0" err="1"/>
              <a:t>data$group</a:t>
            </a:r>
            <a:r>
              <a:rPr lang="en-US" dirty="0"/>
              <a:t>), FUN = </a:t>
            </a:r>
            <a:r>
              <a:rPr lang="en-US" i="1" dirty="0"/>
              <a:t>[function]</a:t>
            </a:r>
            <a:r>
              <a:rPr lang="en-US" dirty="0"/>
              <a:t>)</a:t>
            </a:r>
          </a:p>
          <a:p>
            <a:pPr lvl="1"/>
            <a:r>
              <a:rPr lang="en-US" dirty="0" err="1"/>
              <a:t>tapply</a:t>
            </a:r>
            <a:r>
              <a:rPr lang="en-US" dirty="0"/>
              <a:t>(</a:t>
            </a:r>
            <a:r>
              <a:rPr lang="en-US" dirty="0" err="1"/>
              <a:t>data$variable,data$group,mean</a:t>
            </a:r>
            <a:r>
              <a:rPr lang="en-US" dirty="0"/>
              <a:t>)</a:t>
            </a:r>
          </a:p>
          <a:p>
            <a:pPr lvl="1"/>
            <a:r>
              <a:rPr lang="en-US" dirty="0"/>
              <a:t>Can be used for any function (summary, </a:t>
            </a:r>
            <a:r>
              <a:rPr lang="en-US" dirty="0" err="1"/>
              <a:t>sd</a:t>
            </a:r>
            <a:r>
              <a:rPr lang="en-US" dirty="0"/>
              <a:t>, </a:t>
            </a:r>
            <a:r>
              <a:rPr lang="en-US" dirty="0" err="1"/>
              <a:t>hist</a:t>
            </a:r>
            <a:r>
              <a:rPr lang="en-US" dirty="0"/>
              <a:t>) </a:t>
            </a:r>
          </a:p>
        </p:txBody>
      </p:sp>
    </p:spTree>
    <p:extLst>
      <p:ext uri="{BB962C8B-B14F-4D97-AF65-F5344CB8AC3E}">
        <p14:creationId xmlns:p14="http://schemas.microsoft.com/office/powerpoint/2010/main" val="2210057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Graphical summaries for two sample tests</a:t>
            </a:r>
          </a:p>
        </p:txBody>
      </p:sp>
      <p:sp>
        <p:nvSpPr>
          <p:cNvPr id="3" name="Content Placeholder 2"/>
          <p:cNvSpPr>
            <a:spLocks noGrp="1"/>
          </p:cNvSpPr>
          <p:nvPr>
            <p:ph sz="quarter" idx="1"/>
          </p:nvPr>
        </p:nvSpPr>
        <p:spPr/>
        <p:txBody>
          <a:bodyPr>
            <a:normAutofit/>
          </a:bodyPr>
          <a:lstStyle/>
          <a:p>
            <a:r>
              <a:rPr lang="en-US" dirty="0"/>
              <a:t>Side by Side box plots</a:t>
            </a:r>
          </a:p>
          <a:p>
            <a:pPr lvl="1"/>
            <a:r>
              <a:rPr lang="en-US" sz="2000" dirty="0"/>
              <a:t>boxplot(</a:t>
            </a:r>
            <a:r>
              <a:rPr lang="en-US" sz="2000" dirty="0" err="1"/>
              <a:t>data$variable~data$group</a:t>
            </a:r>
            <a:r>
              <a:rPr lang="en-US" sz="2000" dirty="0"/>
              <a:t>)</a:t>
            </a:r>
          </a:p>
          <a:p>
            <a:r>
              <a:rPr lang="en-US" dirty="0"/>
              <a:t>Bar graph with confidence intervals</a:t>
            </a:r>
          </a:p>
          <a:p>
            <a:pPr lvl="1"/>
            <a:r>
              <a:rPr lang="en-US" sz="2000" dirty="0"/>
              <a:t>#</a:t>
            </a:r>
            <a:r>
              <a:rPr lang="en-US" sz="2000" dirty="0" err="1"/>
              <a:t>install.packages</a:t>
            </a:r>
            <a:r>
              <a:rPr lang="en-US" sz="2000" dirty="0"/>
              <a:t>("</a:t>
            </a:r>
            <a:r>
              <a:rPr lang="en-US" sz="2000" dirty="0" err="1"/>
              <a:t>gplots</a:t>
            </a:r>
            <a:r>
              <a:rPr lang="en-US" sz="2000" dirty="0"/>
              <a:t>")</a:t>
            </a:r>
          </a:p>
          <a:p>
            <a:pPr lvl="1"/>
            <a:r>
              <a:rPr lang="en-US" sz="2000" dirty="0"/>
              <a:t>library(</a:t>
            </a:r>
            <a:r>
              <a:rPr lang="en-US" sz="2000" dirty="0" err="1"/>
              <a:t>gplots</a:t>
            </a:r>
            <a:r>
              <a:rPr lang="en-US" sz="2000" dirty="0"/>
              <a:t>)</a:t>
            </a:r>
          </a:p>
          <a:p>
            <a:pPr lvl="1"/>
            <a:r>
              <a:rPr lang="en-US" sz="2000" dirty="0"/>
              <a:t>attach(data)</a:t>
            </a:r>
          </a:p>
          <a:p>
            <a:pPr lvl="1"/>
            <a:r>
              <a:rPr lang="en-US" sz="2000" dirty="0"/>
              <a:t>means&lt;-</a:t>
            </a:r>
            <a:r>
              <a:rPr lang="en-US" sz="2000" dirty="0" err="1"/>
              <a:t>tapply</a:t>
            </a:r>
            <a:r>
              <a:rPr lang="en-US" sz="2000" dirty="0"/>
              <a:t>(</a:t>
            </a:r>
            <a:r>
              <a:rPr lang="en-US" sz="2000" dirty="0" err="1"/>
              <a:t>variable,group,mean</a:t>
            </a:r>
            <a:r>
              <a:rPr lang="en-US" sz="2000" dirty="0"/>
              <a:t>)</a:t>
            </a:r>
          </a:p>
          <a:p>
            <a:pPr lvl="1"/>
            <a:r>
              <a:rPr lang="en-US" sz="2000" dirty="0"/>
              <a:t>lower&lt;-</a:t>
            </a:r>
            <a:r>
              <a:rPr lang="en-US" sz="2000" dirty="0" err="1"/>
              <a:t>tapply</a:t>
            </a:r>
            <a:r>
              <a:rPr lang="en-US" sz="2000" dirty="0"/>
              <a:t>(</a:t>
            </a:r>
            <a:r>
              <a:rPr lang="en-US" sz="2000" dirty="0" err="1"/>
              <a:t>variable,group,function</a:t>
            </a:r>
            <a:r>
              <a:rPr lang="en-US" sz="2000" dirty="0"/>
              <a:t>(v) </a:t>
            </a:r>
            <a:r>
              <a:rPr lang="en-US" sz="2000" dirty="0" err="1"/>
              <a:t>t.test</a:t>
            </a:r>
            <a:r>
              <a:rPr lang="en-US" sz="2000" dirty="0"/>
              <a:t>(v)$conf.int[1])</a:t>
            </a:r>
          </a:p>
          <a:p>
            <a:pPr lvl="1"/>
            <a:r>
              <a:rPr lang="en-US" sz="2000" dirty="0"/>
              <a:t>upper&lt;-</a:t>
            </a:r>
            <a:r>
              <a:rPr lang="en-US" sz="2000" dirty="0" err="1"/>
              <a:t>tapply</a:t>
            </a:r>
            <a:r>
              <a:rPr lang="en-US" sz="2000" dirty="0"/>
              <a:t>(</a:t>
            </a:r>
            <a:r>
              <a:rPr lang="en-US" sz="2000" dirty="0" err="1"/>
              <a:t>variable,group,function</a:t>
            </a:r>
            <a:r>
              <a:rPr lang="en-US" sz="2000" dirty="0"/>
              <a:t>(v) </a:t>
            </a:r>
            <a:r>
              <a:rPr lang="en-US" sz="2000" dirty="0" err="1"/>
              <a:t>t.test</a:t>
            </a:r>
            <a:r>
              <a:rPr lang="en-US" sz="2000" dirty="0"/>
              <a:t>(v)$conf.int[2])</a:t>
            </a:r>
          </a:p>
          <a:p>
            <a:pPr lvl="1"/>
            <a:r>
              <a:rPr lang="en-US" sz="2000" dirty="0"/>
              <a:t>barplot2(means, plot.ci = TRUE, </a:t>
            </a:r>
            <a:r>
              <a:rPr lang="en-US" sz="2000" dirty="0" err="1"/>
              <a:t>ci.l</a:t>
            </a:r>
            <a:r>
              <a:rPr lang="en-US" sz="2000" dirty="0"/>
              <a:t> = lower, </a:t>
            </a:r>
            <a:r>
              <a:rPr lang="en-US" sz="2000" dirty="0" err="1"/>
              <a:t>ci.u</a:t>
            </a:r>
            <a:r>
              <a:rPr lang="en-US" sz="2000" dirty="0"/>
              <a:t> = upper,</a:t>
            </a:r>
            <a:br>
              <a:rPr lang="en-US" sz="2000" dirty="0"/>
            </a:br>
            <a:r>
              <a:rPr lang="en-US" sz="2000" dirty="0" err="1"/>
              <a:t>names.arg</a:t>
            </a:r>
            <a:r>
              <a:rPr lang="en-US" sz="2000" dirty="0"/>
              <a:t>= [labels])</a:t>
            </a:r>
          </a:p>
          <a:p>
            <a:endParaRPr lang="en-US" dirty="0"/>
          </a:p>
          <a:p>
            <a:endParaRPr lang="en-US" dirty="0"/>
          </a:p>
        </p:txBody>
      </p:sp>
    </p:spTree>
    <p:extLst>
      <p:ext uri="{BB962C8B-B14F-4D97-AF65-F5344CB8AC3E}">
        <p14:creationId xmlns:p14="http://schemas.microsoft.com/office/powerpoint/2010/main" val="30907836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a:t>
            </a:r>
          </a:p>
        </p:txBody>
      </p:sp>
      <p:sp>
        <p:nvSpPr>
          <p:cNvPr id="5" name="Content Placeholder 2"/>
          <p:cNvSpPr>
            <a:spLocks noGrp="1"/>
          </p:cNvSpPr>
          <p:nvPr>
            <p:ph sz="quarter" idx="1"/>
          </p:nvPr>
        </p:nvSpPr>
        <p:spPr>
          <a:xfrm>
            <a:off x="457200" y="1219200"/>
            <a:ext cx="8229600" cy="4937760"/>
          </a:xfrm>
        </p:spPr>
        <p:txBody>
          <a:bodyPr>
            <a:normAutofit/>
          </a:bodyPr>
          <a:lstStyle/>
          <a:p>
            <a:r>
              <a:rPr lang="en-US" sz="2000" dirty="0"/>
              <a:t>We are interested in whether or not students who volunteer have a different level of attachment to their friends.  A study on data obtained from 74 students, 57 of which had reported volunteering in the last year.  The response of interest was the score from an assessment that measured their attachment to their peers.</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442691241"/>
              </p:ext>
            </p:extLst>
          </p:nvPr>
        </p:nvGraphicFramePr>
        <p:xfrm>
          <a:off x="914400" y="3048000"/>
          <a:ext cx="7349735" cy="1500951"/>
        </p:xfrm>
        <a:graphic>
          <a:graphicData uri="http://schemas.openxmlformats.org/drawingml/2006/table">
            <a:tbl>
              <a:tblPr firstRow="1" firstCol="1" bandRow="1">
                <a:tableStyleId>{5C22544A-7EE6-4342-B048-85BDC9FD1C3A}</a:tableStyleId>
              </a:tblPr>
              <a:tblGrid>
                <a:gridCol w="3727958">
                  <a:extLst>
                    <a:ext uri="{9D8B030D-6E8A-4147-A177-3AD203B41FA5}">
                      <a16:colId xmlns:a16="http://schemas.microsoft.com/office/drawing/2014/main" val="20000"/>
                    </a:ext>
                  </a:extLst>
                </a:gridCol>
                <a:gridCol w="760737">
                  <a:extLst>
                    <a:ext uri="{9D8B030D-6E8A-4147-A177-3AD203B41FA5}">
                      <a16:colId xmlns:a16="http://schemas.microsoft.com/office/drawing/2014/main" val="20001"/>
                    </a:ext>
                  </a:extLst>
                </a:gridCol>
                <a:gridCol w="1384958">
                  <a:extLst>
                    <a:ext uri="{9D8B030D-6E8A-4147-A177-3AD203B41FA5}">
                      <a16:colId xmlns:a16="http://schemas.microsoft.com/office/drawing/2014/main" val="20002"/>
                    </a:ext>
                  </a:extLst>
                </a:gridCol>
                <a:gridCol w="1476082">
                  <a:extLst>
                    <a:ext uri="{9D8B030D-6E8A-4147-A177-3AD203B41FA5}">
                      <a16:colId xmlns:a16="http://schemas.microsoft.com/office/drawing/2014/main" val="20003"/>
                    </a:ext>
                  </a:extLst>
                </a:gridCol>
              </a:tblGrid>
              <a:tr h="573214">
                <a:tc>
                  <a:txBody>
                    <a:bodyPr/>
                    <a:lstStyle/>
                    <a:p>
                      <a:pPr marL="0" marR="0" algn="l">
                        <a:lnSpc>
                          <a:spcPct val="115000"/>
                        </a:lnSpc>
                        <a:spcBef>
                          <a:spcPts val="0"/>
                        </a:spcBef>
                        <a:spcAft>
                          <a:spcPts val="0"/>
                        </a:spcAft>
                      </a:pPr>
                      <a:r>
                        <a:rPr lang="en-US" sz="1800" dirty="0">
                          <a:effectLst/>
                        </a:rPr>
                        <a:t>Group</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n</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Mean</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Standard Deviation</a:t>
                      </a:r>
                      <a:endParaRPr lang="en-US" sz="180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445133">
                <a:tc>
                  <a:txBody>
                    <a:bodyPr/>
                    <a:lstStyle/>
                    <a:p>
                      <a:pPr marL="0" marR="0" algn="l">
                        <a:lnSpc>
                          <a:spcPct val="115000"/>
                        </a:lnSpc>
                        <a:spcBef>
                          <a:spcPts val="0"/>
                        </a:spcBef>
                        <a:spcAft>
                          <a:spcPts val="0"/>
                        </a:spcAft>
                      </a:pPr>
                      <a:r>
                        <a:rPr lang="en-US" sz="1800" dirty="0">
                          <a:effectLst/>
                        </a:rPr>
                        <a:t>1 – Volunteered in past year</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57</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105.32</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14.68</a:t>
                      </a:r>
                      <a:endParaRPr lang="en-US" sz="1800">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444694">
                <a:tc>
                  <a:txBody>
                    <a:bodyPr/>
                    <a:lstStyle/>
                    <a:p>
                      <a:pPr marL="0" marR="0" algn="l">
                        <a:lnSpc>
                          <a:spcPct val="115000"/>
                        </a:lnSpc>
                        <a:spcBef>
                          <a:spcPts val="0"/>
                        </a:spcBef>
                        <a:spcAft>
                          <a:spcPts val="0"/>
                        </a:spcAft>
                      </a:pPr>
                      <a:r>
                        <a:rPr lang="en-US" sz="1800" dirty="0">
                          <a:effectLst/>
                        </a:rPr>
                        <a:t>2 – Did not Volunteer in past year</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17</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96.82</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14.26</a:t>
                      </a:r>
                      <a:endParaRPr lang="en-US" sz="18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0062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a:t>
            </a:r>
          </a:p>
        </p:txBody>
      </p:sp>
      <p:sp>
        <p:nvSpPr>
          <p:cNvPr id="5" name="Content Placeholder 2"/>
          <p:cNvSpPr>
            <a:spLocks noGrp="1"/>
          </p:cNvSpPr>
          <p:nvPr>
            <p:ph sz="quarter" idx="1"/>
          </p:nvPr>
        </p:nvSpPr>
        <p:spPr>
          <a:xfrm>
            <a:off x="457200" y="1219200"/>
            <a:ext cx="8229600" cy="4937760"/>
          </a:xfrm>
        </p:spPr>
        <p:txBody>
          <a:bodyPr>
            <a:normAutofit/>
          </a:bodyPr>
          <a:lstStyle/>
          <a:p>
            <a:r>
              <a:rPr lang="en-US" sz="1600" dirty="0"/>
              <a:t>boxplot(</a:t>
            </a:r>
            <a:r>
              <a:rPr lang="en-US" sz="1600" dirty="0" err="1"/>
              <a:t>data$score~data$group</a:t>
            </a:r>
            <a:r>
              <a:rPr lang="en-US" sz="1600" dirty="0"/>
              <a:t>)</a:t>
            </a:r>
          </a:p>
          <a:p>
            <a:endParaRPr lang="en-US" sz="16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83541"/>
            <a:ext cx="4648200" cy="4641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34175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505200"/>
            <a:ext cx="2947988" cy="2943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Example #4</a:t>
            </a:r>
          </a:p>
        </p:txBody>
      </p:sp>
      <p:sp>
        <p:nvSpPr>
          <p:cNvPr id="5" name="Content Placeholder 2"/>
          <p:cNvSpPr>
            <a:spLocks noGrp="1"/>
          </p:cNvSpPr>
          <p:nvPr>
            <p:ph sz="quarter" idx="1"/>
          </p:nvPr>
        </p:nvSpPr>
        <p:spPr>
          <a:xfrm>
            <a:off x="457200" y="1219200"/>
            <a:ext cx="8229600" cy="4937760"/>
          </a:xfrm>
        </p:spPr>
        <p:txBody>
          <a:bodyPr>
            <a:normAutofit/>
          </a:bodyPr>
          <a:lstStyle/>
          <a:p>
            <a:r>
              <a:rPr lang="en-US" sz="1600" dirty="0"/>
              <a:t>attach(data)</a:t>
            </a:r>
          </a:p>
          <a:p>
            <a:r>
              <a:rPr lang="en-US" sz="1600" dirty="0"/>
              <a:t>means&lt;-</a:t>
            </a:r>
            <a:r>
              <a:rPr lang="en-US" sz="1600" dirty="0" err="1"/>
              <a:t>tapply</a:t>
            </a:r>
            <a:r>
              <a:rPr lang="en-US" sz="1600" dirty="0"/>
              <a:t>(</a:t>
            </a:r>
            <a:r>
              <a:rPr lang="en-US" sz="1600" dirty="0" err="1"/>
              <a:t>score,group,mean</a:t>
            </a:r>
            <a:r>
              <a:rPr lang="en-US" sz="1600" dirty="0"/>
              <a:t>)</a:t>
            </a:r>
          </a:p>
          <a:p>
            <a:r>
              <a:rPr lang="en-US" sz="1600" dirty="0"/>
              <a:t>lower&lt;-</a:t>
            </a:r>
            <a:r>
              <a:rPr lang="en-US" sz="1600" dirty="0" err="1"/>
              <a:t>tapply</a:t>
            </a:r>
            <a:r>
              <a:rPr lang="en-US" sz="1600" dirty="0"/>
              <a:t>(</a:t>
            </a:r>
            <a:r>
              <a:rPr lang="en-US" sz="1600" dirty="0" err="1"/>
              <a:t>score,group,function</a:t>
            </a:r>
            <a:r>
              <a:rPr lang="en-US" sz="1600" dirty="0"/>
              <a:t>(v) </a:t>
            </a:r>
            <a:r>
              <a:rPr lang="en-US" sz="1600" dirty="0" err="1"/>
              <a:t>t.test</a:t>
            </a:r>
            <a:r>
              <a:rPr lang="en-US" sz="1600" dirty="0"/>
              <a:t>(v)$conf.int[1])</a:t>
            </a:r>
          </a:p>
          <a:p>
            <a:r>
              <a:rPr lang="en-US" sz="1600" dirty="0"/>
              <a:t>upper&lt;-</a:t>
            </a:r>
            <a:r>
              <a:rPr lang="en-US" sz="1600" dirty="0" err="1"/>
              <a:t>tapply</a:t>
            </a:r>
            <a:r>
              <a:rPr lang="en-US" sz="1600" dirty="0"/>
              <a:t>(</a:t>
            </a:r>
            <a:r>
              <a:rPr lang="en-US" sz="1600" dirty="0" err="1"/>
              <a:t>score,group,function</a:t>
            </a:r>
            <a:r>
              <a:rPr lang="en-US" sz="1600" dirty="0"/>
              <a:t>(v) </a:t>
            </a:r>
            <a:r>
              <a:rPr lang="en-US" sz="1600" dirty="0" err="1"/>
              <a:t>t.test</a:t>
            </a:r>
            <a:r>
              <a:rPr lang="en-US" sz="1600" dirty="0"/>
              <a:t>(v)$conf.int[2])</a:t>
            </a:r>
          </a:p>
          <a:p>
            <a:r>
              <a:rPr lang="en-US" sz="1600" dirty="0"/>
              <a:t>barplot2(means, plot.ci = TRUE, </a:t>
            </a:r>
            <a:r>
              <a:rPr lang="en-US" sz="1600" dirty="0" err="1"/>
              <a:t>ci.l</a:t>
            </a:r>
            <a:r>
              <a:rPr lang="en-US" sz="1600" dirty="0"/>
              <a:t> = lower, </a:t>
            </a:r>
            <a:r>
              <a:rPr lang="en-US" sz="1600" dirty="0" err="1"/>
              <a:t>ci.u</a:t>
            </a:r>
            <a:r>
              <a:rPr lang="en-US" sz="1600" dirty="0"/>
              <a:t> = upper,</a:t>
            </a:r>
          </a:p>
          <a:p>
            <a:r>
              <a:rPr lang="en-US" sz="1600" dirty="0" err="1"/>
              <a:t>names.arg</a:t>
            </a:r>
            <a:r>
              <a:rPr lang="en-US" sz="1600" dirty="0"/>
              <a:t>= c("</a:t>
            </a:r>
            <a:r>
              <a:rPr lang="en-US" sz="1600" dirty="0" err="1"/>
              <a:t>Yes","No</a:t>
            </a:r>
            <a:r>
              <a:rPr lang="en-US" sz="1600" dirty="0"/>
              <a:t>"), </a:t>
            </a:r>
            <a:r>
              <a:rPr lang="en-US" sz="1600" dirty="0" err="1"/>
              <a:t>xlab</a:t>
            </a:r>
            <a:r>
              <a:rPr lang="en-US" sz="1600" dirty="0"/>
              <a:t> = "Volunteered in Past Year", main = "Mean Attachment Scores by Volunteer History", </a:t>
            </a:r>
            <a:r>
              <a:rPr lang="en-US" sz="1600" dirty="0" err="1"/>
              <a:t>ylab</a:t>
            </a:r>
            <a:r>
              <a:rPr lang="en-US" sz="1600" dirty="0"/>
              <a:t> = "Mean Attachment Score", col = "seagreen1",ylim=c(0,120) )</a:t>
            </a:r>
          </a:p>
          <a:p>
            <a:r>
              <a:rPr lang="en-US" sz="1600" dirty="0" err="1"/>
              <a:t>abline</a:t>
            </a:r>
            <a:r>
              <a:rPr lang="en-US" sz="1600" dirty="0"/>
              <a:t>(h=0)</a:t>
            </a:r>
          </a:p>
          <a:p>
            <a:endParaRPr lang="en-US" sz="1600" dirty="0"/>
          </a:p>
        </p:txBody>
      </p:sp>
    </p:spTree>
    <p:extLst>
      <p:ext uri="{BB962C8B-B14F-4D97-AF65-F5344CB8AC3E}">
        <p14:creationId xmlns:p14="http://schemas.microsoft.com/office/powerpoint/2010/main" val="283375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2BA1-787D-4715-BA83-596733892CBD}"/>
              </a:ext>
            </a:extLst>
          </p:cNvPr>
          <p:cNvSpPr>
            <a:spLocks noGrp="1"/>
          </p:cNvSpPr>
          <p:nvPr>
            <p:ph type="title"/>
          </p:nvPr>
        </p:nvSpPr>
        <p:spPr/>
        <p:txBody>
          <a:bodyPr/>
          <a:lstStyle/>
          <a:p>
            <a:r>
              <a:rPr lang="en-US" dirty="0"/>
              <a:t>Confidence Intervals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8106DBD-E95C-47D3-A9E6-010F8C51F247}"/>
                  </a:ext>
                </a:extLst>
              </p:cNvPr>
              <p:cNvSpPr txBox="1"/>
              <p:nvPr/>
            </p:nvSpPr>
            <p:spPr>
              <a:xfrm>
                <a:off x="457200" y="1600200"/>
                <a:ext cx="8001000" cy="4656788"/>
              </a:xfrm>
              <a:prstGeom prst="rect">
                <a:avLst/>
              </a:prstGeom>
              <a:noFill/>
            </p:spPr>
            <p:txBody>
              <a:bodyPr wrap="square" rtlCol="0">
                <a:spAutoFit/>
              </a:bodyPr>
              <a:lstStyle/>
              <a:p>
                <a:r>
                  <a:rPr lang="en-US" dirty="0"/>
                  <a:t>Since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≥30, </m:t>
                    </m:r>
                  </m:oMath>
                </a14:m>
                <a:r>
                  <a:rPr lang="en-US" dirty="0"/>
                  <a:t>we can use the CLT.</a:t>
                </a:r>
              </a:p>
              <a:p>
                <a:endParaRPr lang="en-US" dirty="0"/>
              </a:p>
              <a:p>
                <a:pPr marL="285750" indent="-285750">
                  <a:buFont typeface="Arial" panose="020B0604020202020204" pitchFamily="34" charset="0"/>
                  <a:buChar char="•"/>
                </a:pPr>
                <a:r>
                  <a:rPr lang="en-US" dirty="0"/>
                  <a:t>The sample mean will be normally distributed with a mean of µ and a standard deviation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20</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100</m:t>
                            </m:r>
                          </m:e>
                        </m:rad>
                      </m:den>
                    </m:f>
                    <m:r>
                      <a:rPr lang="en-US" b="0" i="0" smtClean="0">
                        <a:latin typeface="Cambria Math" panose="02040503050406030204" pitchFamily="18" charset="0"/>
                      </a:rPr>
                      <m:t>=2.</m:t>
                    </m:r>
                  </m:oMath>
                </a14:m>
                <a:endParaRPr lang="en-US" dirty="0"/>
              </a:p>
              <a:p>
                <a:endParaRPr lang="en-US" dirty="0"/>
              </a:p>
              <a:p>
                <a:pPr marL="285750" indent="-285750">
                  <a:buFont typeface="Arial" panose="020B0604020202020204" pitchFamily="34" charset="0"/>
                  <a:buChar char="•"/>
                </a:pPr>
                <a:r>
                  <a:rPr lang="en-US" dirty="0"/>
                  <a:t>Remember from last week, we learned that when data are normally distribution, 95% of the data falls within 2 standard deviations of the mean. </a:t>
                </a:r>
              </a:p>
              <a:p>
                <a:endParaRPr lang="en-US" dirty="0"/>
              </a:p>
              <a:p>
                <a:pPr marL="742950" lvl="1" indent="-285750">
                  <a:buFont typeface="Arial" panose="020B0604020202020204" pitchFamily="34" charset="0"/>
                  <a:buChar char="•"/>
                </a:pPr>
                <a:r>
                  <a:rPr lang="en-US" dirty="0"/>
                  <a:t>This implies that 95% of the sample means will fall within 2 standard deviations of the population mean.</a:t>
                </a:r>
              </a:p>
              <a:p>
                <a:pPr lvl="1"/>
                <a:endParaRPr lang="en-US" dirty="0"/>
              </a:p>
              <a:p>
                <a:pPr marL="742950" lvl="1" indent="-285750">
                  <a:buFont typeface="Arial" panose="020B0604020202020204" pitchFamily="34" charset="0"/>
                  <a:buChar char="•"/>
                </a:pPr>
                <a:r>
                  <a:rPr lang="en-US" dirty="0"/>
                  <a:t>This also means that 95% of the time, the population mean will be within approximately two standard deviations of the sample mean.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In this example, the sample mean and the population mean are within 4 people of each other 95% of the time.</a:t>
                </a:r>
              </a:p>
            </p:txBody>
          </p:sp>
        </mc:Choice>
        <mc:Fallback xmlns="">
          <p:sp>
            <p:nvSpPr>
              <p:cNvPr id="3" name="TextBox 2">
                <a:extLst>
                  <a:ext uri="{FF2B5EF4-FFF2-40B4-BE49-F238E27FC236}">
                    <a16:creationId xmlns:a16="http://schemas.microsoft.com/office/drawing/2014/main" id="{48106DBD-E95C-47D3-A9E6-010F8C51F247}"/>
                  </a:ext>
                </a:extLst>
              </p:cNvPr>
              <p:cNvSpPr txBox="1">
                <a:spLocks noRot="1" noChangeAspect="1" noMove="1" noResize="1" noEditPoints="1" noAdjustHandles="1" noChangeArrowheads="1" noChangeShapeType="1" noTextEdit="1"/>
              </p:cNvSpPr>
              <p:nvPr/>
            </p:nvSpPr>
            <p:spPr>
              <a:xfrm>
                <a:off x="457200" y="1600200"/>
                <a:ext cx="8001000" cy="4656788"/>
              </a:xfrm>
              <a:prstGeom prst="rect">
                <a:avLst/>
              </a:prstGeom>
              <a:blipFill>
                <a:blip r:embed="rId2"/>
                <a:stretch>
                  <a:fillRect l="-609" t="-786" b="-1180"/>
                </a:stretch>
              </a:blipFill>
            </p:spPr>
            <p:txBody>
              <a:bodyPr/>
              <a:lstStyle/>
              <a:p>
                <a:r>
                  <a:rPr lang="en-US">
                    <a:noFill/>
                  </a:rPr>
                  <a:t> </a:t>
                </a:r>
              </a:p>
            </p:txBody>
          </p:sp>
        </mc:Fallback>
      </mc:AlternateContent>
    </p:spTree>
    <p:extLst>
      <p:ext uri="{BB962C8B-B14F-4D97-AF65-F5344CB8AC3E}">
        <p14:creationId xmlns:p14="http://schemas.microsoft.com/office/powerpoint/2010/main" val="329224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2BA1-787D-4715-BA83-596733892CBD}"/>
              </a:ext>
            </a:extLst>
          </p:cNvPr>
          <p:cNvSpPr>
            <a:spLocks noGrp="1"/>
          </p:cNvSpPr>
          <p:nvPr>
            <p:ph type="title"/>
          </p:nvPr>
        </p:nvSpPr>
        <p:spPr/>
        <p:txBody>
          <a:bodyPr/>
          <a:lstStyle/>
          <a:p>
            <a:r>
              <a:rPr lang="en-US" dirty="0"/>
              <a:t>Confidence Intervals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8106DBD-E95C-47D3-A9E6-010F8C51F247}"/>
                  </a:ext>
                </a:extLst>
              </p:cNvPr>
              <p:cNvSpPr txBox="1"/>
              <p:nvPr/>
            </p:nvSpPr>
            <p:spPr>
              <a:xfrm>
                <a:off x="457200" y="1600200"/>
                <a:ext cx="8001000" cy="4217629"/>
              </a:xfrm>
              <a:prstGeom prst="rect">
                <a:avLst/>
              </a:prstGeom>
              <a:noFill/>
            </p:spPr>
            <p:txBody>
              <a:bodyPr wrap="square" rtlCol="0">
                <a:spAutoFit/>
              </a:bodyPr>
              <a:lstStyle/>
              <a:p>
                <a:r>
                  <a:rPr lang="en-US" dirty="0"/>
                  <a:t>Confidence Intervals have the form:</a:t>
                </a:r>
              </a:p>
              <a:p>
                <a:endParaRPr lang="en-US" dirty="0"/>
              </a:p>
              <a:p>
                <a:pPr algn="ctr"/>
                <a:r>
                  <a:rPr lang="en-US" dirty="0"/>
                  <a:t>Estimate ± margin of error</a:t>
                </a:r>
              </a:p>
              <a:p>
                <a:pPr algn="ctr"/>
                <a:endParaRPr lang="en-US" dirty="0"/>
              </a:p>
              <a:p>
                <a:pPr marL="285750" indent="-285750">
                  <a:buFont typeface="Arial" panose="020B0604020202020204" pitchFamily="34" charset="0"/>
                  <a:buChar char="•"/>
                </a:pPr>
                <a:r>
                  <a:rPr lang="en-US" dirty="0"/>
                  <a:t>The estimate is our guess for the value of the unknown parameter. </a:t>
                </a:r>
              </a:p>
              <a:p>
                <a:endParaRPr lang="en-US" dirty="0"/>
              </a:p>
              <a:p>
                <a:pPr marL="285750" indent="-285750">
                  <a:buFont typeface="Arial" panose="020B0604020202020204" pitchFamily="34" charset="0"/>
                  <a:buChar char="•"/>
                </a:pPr>
                <a:r>
                  <a:rPr lang="en-US" dirty="0"/>
                  <a:t>The margin of error gives information about how far from the estimate we think the true value might be.  This quantity is a reflection of the amount of variability in the sampling distribution of the estimate.</a:t>
                </a:r>
              </a:p>
              <a:p>
                <a:pPr marL="285750" indent="-285750">
                  <a:buFont typeface="Arial" panose="020B0604020202020204" pitchFamily="34" charset="0"/>
                  <a:buChar char="•"/>
                </a:pPr>
                <a:endParaRPr lang="en-US" dirty="0"/>
              </a:p>
              <a:p>
                <a:r>
                  <a:rPr lang="en-US" dirty="0"/>
                  <a:t>To calculate a confidence interval for a confidence level C for the population mean, we use the following formula:</a:t>
                </a:r>
              </a:p>
              <a:p>
                <a:endParaRPr lang="en-US" dirty="0"/>
              </a:p>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r>
                            <a:rPr lang="en-US" b="0" i="1" smtClean="0">
                              <a:latin typeface="Cambria Math" panose="02040503050406030204" pitchFamily="18" charset="0"/>
                            </a:rPr>
                            <m:t> </m:t>
                          </m:r>
                        </m:e>
                      </m:acc>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f>
                        <m:fPr>
                          <m:ctrlPr>
                            <a:rPr lang="en-US"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𝜎</m:t>
                          </m:r>
                        </m:num>
                        <m:den>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oMath>
                  </m:oMathPara>
                </a14:m>
                <a:endParaRPr lang="en-US" dirty="0"/>
              </a:p>
            </p:txBody>
          </p:sp>
        </mc:Choice>
        <mc:Fallback xmlns="">
          <p:sp>
            <p:nvSpPr>
              <p:cNvPr id="3" name="TextBox 2">
                <a:extLst>
                  <a:ext uri="{FF2B5EF4-FFF2-40B4-BE49-F238E27FC236}">
                    <a16:creationId xmlns:a16="http://schemas.microsoft.com/office/drawing/2014/main" id="{48106DBD-E95C-47D3-A9E6-010F8C51F247}"/>
                  </a:ext>
                </a:extLst>
              </p:cNvPr>
              <p:cNvSpPr txBox="1">
                <a:spLocks noRot="1" noChangeAspect="1" noMove="1" noResize="1" noEditPoints="1" noAdjustHandles="1" noChangeArrowheads="1" noChangeShapeType="1" noTextEdit="1"/>
              </p:cNvSpPr>
              <p:nvPr/>
            </p:nvSpPr>
            <p:spPr>
              <a:xfrm>
                <a:off x="457200" y="1600200"/>
                <a:ext cx="8001000" cy="4217629"/>
              </a:xfrm>
              <a:prstGeom prst="rect">
                <a:avLst/>
              </a:prstGeom>
              <a:blipFill>
                <a:blip r:embed="rId2"/>
                <a:stretch>
                  <a:fillRect l="-609" t="-868" r="-305"/>
                </a:stretch>
              </a:blipFill>
            </p:spPr>
            <p:txBody>
              <a:bodyPr/>
              <a:lstStyle/>
              <a:p>
                <a:r>
                  <a:rPr lang="en-US">
                    <a:noFill/>
                  </a:rPr>
                  <a:t> </a:t>
                </a:r>
              </a:p>
            </p:txBody>
          </p:sp>
        </mc:Fallback>
      </mc:AlternateContent>
    </p:spTree>
    <p:extLst>
      <p:ext uri="{BB962C8B-B14F-4D97-AF65-F5344CB8AC3E}">
        <p14:creationId xmlns:p14="http://schemas.microsoft.com/office/powerpoint/2010/main" val="129384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2BA1-787D-4715-BA83-596733892CBD}"/>
              </a:ext>
            </a:extLst>
          </p:cNvPr>
          <p:cNvSpPr>
            <a:spLocks noGrp="1"/>
          </p:cNvSpPr>
          <p:nvPr>
            <p:ph type="title"/>
          </p:nvPr>
        </p:nvSpPr>
        <p:spPr/>
        <p:txBody>
          <a:bodyPr/>
          <a:lstStyle/>
          <a:p>
            <a:r>
              <a:rPr lang="en-US" dirty="0"/>
              <a:t>Confidence Intervals</a:t>
            </a:r>
          </a:p>
        </p:txBody>
      </p:sp>
      <p:sp>
        <p:nvSpPr>
          <p:cNvPr id="3" name="TextBox 2">
            <a:extLst>
              <a:ext uri="{FF2B5EF4-FFF2-40B4-BE49-F238E27FC236}">
                <a16:creationId xmlns:a16="http://schemas.microsoft.com/office/drawing/2014/main" id="{48106DBD-E95C-47D3-A9E6-010F8C51F247}"/>
              </a:ext>
            </a:extLst>
          </p:cNvPr>
          <p:cNvSpPr txBox="1"/>
          <p:nvPr/>
        </p:nvSpPr>
        <p:spPr>
          <a:xfrm>
            <a:off x="457200" y="1600200"/>
            <a:ext cx="8001000" cy="646331"/>
          </a:xfrm>
          <a:prstGeom prst="rect">
            <a:avLst/>
          </a:prstGeom>
          <a:noFill/>
        </p:spPr>
        <p:txBody>
          <a:bodyPr wrap="square" rtlCol="0">
            <a:spAutoFit/>
          </a:bodyPr>
          <a:lstStyle/>
          <a:p>
            <a:r>
              <a:rPr lang="en-US" dirty="0"/>
              <a:t>Values of the critical value, z, correspond with the points (− z and + z) on the standard normal curve that give a central area of size C under the normal curve.</a:t>
            </a:r>
          </a:p>
        </p:txBody>
      </p:sp>
      <p:graphicFrame>
        <p:nvGraphicFramePr>
          <p:cNvPr id="6" name="Table 6">
            <a:extLst>
              <a:ext uri="{FF2B5EF4-FFF2-40B4-BE49-F238E27FC236}">
                <a16:creationId xmlns:a16="http://schemas.microsoft.com/office/drawing/2014/main" id="{9AEECB73-C7D5-46B3-B88D-BE083AA8A215}"/>
              </a:ext>
            </a:extLst>
          </p:cNvPr>
          <p:cNvGraphicFramePr>
            <a:graphicFrameLocks noGrp="1"/>
          </p:cNvGraphicFramePr>
          <p:nvPr>
            <p:extLst>
              <p:ext uri="{D42A27DB-BD31-4B8C-83A1-F6EECF244321}">
                <p14:modId xmlns:p14="http://schemas.microsoft.com/office/powerpoint/2010/main" val="3247121891"/>
              </p:ext>
            </p:extLst>
          </p:nvPr>
        </p:nvGraphicFramePr>
        <p:xfrm>
          <a:off x="1295400" y="2819400"/>
          <a:ext cx="6096000" cy="7416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558379005"/>
                    </a:ext>
                  </a:extLst>
                </a:gridCol>
                <a:gridCol w="1219200">
                  <a:extLst>
                    <a:ext uri="{9D8B030D-6E8A-4147-A177-3AD203B41FA5}">
                      <a16:colId xmlns:a16="http://schemas.microsoft.com/office/drawing/2014/main" val="3679767670"/>
                    </a:ext>
                  </a:extLst>
                </a:gridCol>
                <a:gridCol w="1219200">
                  <a:extLst>
                    <a:ext uri="{9D8B030D-6E8A-4147-A177-3AD203B41FA5}">
                      <a16:colId xmlns:a16="http://schemas.microsoft.com/office/drawing/2014/main" val="3735809856"/>
                    </a:ext>
                  </a:extLst>
                </a:gridCol>
                <a:gridCol w="1295400">
                  <a:extLst>
                    <a:ext uri="{9D8B030D-6E8A-4147-A177-3AD203B41FA5}">
                      <a16:colId xmlns:a16="http://schemas.microsoft.com/office/drawing/2014/main" val="1989412528"/>
                    </a:ext>
                  </a:extLst>
                </a:gridCol>
              </a:tblGrid>
              <a:tr h="370840">
                <a:tc>
                  <a:txBody>
                    <a:bodyPr/>
                    <a:lstStyle/>
                    <a:p>
                      <a:r>
                        <a:rPr lang="en-US" dirty="0"/>
                        <a:t>Confidence level, C</a:t>
                      </a:r>
                    </a:p>
                  </a:txBody>
                  <a:tcPr/>
                </a:tc>
                <a:tc>
                  <a:txBody>
                    <a:bodyPr/>
                    <a:lstStyle/>
                    <a:p>
                      <a:r>
                        <a:rPr lang="en-US" dirty="0"/>
                        <a:t>90% </a:t>
                      </a:r>
                    </a:p>
                  </a:txBody>
                  <a:tcPr/>
                </a:tc>
                <a:tc>
                  <a:txBody>
                    <a:bodyPr/>
                    <a:lstStyle/>
                    <a:p>
                      <a:r>
                        <a:rPr lang="en-US" dirty="0"/>
                        <a:t>95%</a:t>
                      </a:r>
                    </a:p>
                  </a:txBody>
                  <a:tcPr/>
                </a:tc>
                <a:tc>
                  <a:txBody>
                    <a:bodyPr/>
                    <a:lstStyle/>
                    <a:p>
                      <a:r>
                        <a:rPr lang="en-US" dirty="0"/>
                        <a:t>99%</a:t>
                      </a:r>
                    </a:p>
                  </a:txBody>
                  <a:tcPr/>
                </a:tc>
                <a:extLst>
                  <a:ext uri="{0D108BD9-81ED-4DB2-BD59-A6C34878D82A}">
                    <a16:rowId xmlns:a16="http://schemas.microsoft.com/office/drawing/2014/main" val="1297360896"/>
                  </a:ext>
                </a:extLst>
              </a:tr>
              <a:tr h="370840">
                <a:tc>
                  <a:txBody>
                    <a:bodyPr/>
                    <a:lstStyle/>
                    <a:p>
                      <a:r>
                        <a:rPr lang="en-US" dirty="0"/>
                        <a:t>Critical Value, Z</a:t>
                      </a:r>
                    </a:p>
                  </a:txBody>
                  <a:tcPr/>
                </a:tc>
                <a:tc>
                  <a:txBody>
                    <a:bodyPr/>
                    <a:lstStyle/>
                    <a:p>
                      <a:r>
                        <a:rPr lang="en-US" dirty="0"/>
                        <a:t>1.645</a:t>
                      </a:r>
                    </a:p>
                  </a:txBody>
                  <a:tcPr/>
                </a:tc>
                <a:tc>
                  <a:txBody>
                    <a:bodyPr/>
                    <a:lstStyle/>
                    <a:p>
                      <a:r>
                        <a:rPr lang="en-US" dirty="0"/>
                        <a:t>1.960</a:t>
                      </a:r>
                    </a:p>
                  </a:txBody>
                  <a:tcPr/>
                </a:tc>
                <a:tc>
                  <a:txBody>
                    <a:bodyPr/>
                    <a:lstStyle/>
                    <a:p>
                      <a:r>
                        <a:rPr lang="en-US" dirty="0"/>
                        <a:t>2.576</a:t>
                      </a:r>
                    </a:p>
                  </a:txBody>
                  <a:tcPr/>
                </a:tc>
                <a:extLst>
                  <a:ext uri="{0D108BD9-81ED-4DB2-BD59-A6C34878D82A}">
                    <a16:rowId xmlns:a16="http://schemas.microsoft.com/office/drawing/2014/main" val="3404414885"/>
                  </a:ext>
                </a:extLst>
              </a:tr>
            </a:tbl>
          </a:graphicData>
        </a:graphic>
      </p:graphicFrame>
    </p:spTree>
    <p:extLst>
      <p:ext uri="{BB962C8B-B14F-4D97-AF65-F5344CB8AC3E}">
        <p14:creationId xmlns:p14="http://schemas.microsoft.com/office/powerpoint/2010/main" val="206431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2BA1-787D-4715-BA83-596733892CBD}"/>
              </a:ext>
            </a:extLst>
          </p:cNvPr>
          <p:cNvSpPr>
            <a:spLocks noGrp="1"/>
          </p:cNvSpPr>
          <p:nvPr>
            <p:ph type="title"/>
          </p:nvPr>
        </p:nvSpPr>
        <p:spPr/>
        <p:txBody>
          <a:bodyPr/>
          <a:lstStyle/>
          <a:p>
            <a:r>
              <a:rPr lang="en-US" dirty="0"/>
              <a:t>Confidence Intervals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8106DBD-E95C-47D3-A9E6-010F8C51F247}"/>
                  </a:ext>
                </a:extLst>
              </p:cNvPr>
              <p:cNvSpPr txBox="1"/>
              <p:nvPr/>
            </p:nvSpPr>
            <p:spPr>
              <a:xfrm>
                <a:off x="461282" y="1295400"/>
                <a:ext cx="8001000" cy="5650586"/>
              </a:xfrm>
              <a:prstGeom prst="rect">
                <a:avLst/>
              </a:prstGeom>
              <a:noFill/>
            </p:spPr>
            <p:txBody>
              <a:bodyPr wrap="square" rtlCol="0">
                <a:spAutoFit/>
              </a:bodyPr>
              <a:lstStyle/>
              <a:p>
                <a:r>
                  <a:rPr lang="en-US" dirty="0"/>
                  <a:t>Back to our previous example…</a:t>
                </a:r>
              </a:p>
              <a:p>
                <a:endParaRPr lang="en-US" dirty="0"/>
              </a:p>
              <a:p>
                <a:r>
                  <a:rPr lang="en-US" dirty="0"/>
                  <a:t>Suppose a grocery store would like to estimate the average number of customers who shop at the store on Mondays. In other words, they want to estimate the population mean, µ. </a:t>
                </a:r>
              </a:p>
              <a:p>
                <a:endParaRPr lang="en-US" dirty="0"/>
              </a:p>
              <a:p>
                <a:pPr marL="285750" indent="-285750">
                  <a:buFont typeface="Arial" panose="020B0604020202020204" pitchFamily="34" charset="0"/>
                  <a:buChar char="•"/>
                </a:pPr>
                <a:r>
                  <a:rPr lang="en-US" dirty="0"/>
                  <a:t>Let’s say the grocery store takes a sample of 100 Mondays (i.e., for 100 Mondays, they count the number of customers that shop). Then, they take the average (i.e., the sample mean). Let’s assume they get a sample average of 1000.</a:t>
                </a:r>
              </a:p>
              <a:p>
                <a:endParaRPr lang="en-US" dirty="0"/>
              </a:p>
              <a:p>
                <a:pPr marL="285750" indent="-285750">
                  <a:buFont typeface="Arial" panose="020B0604020202020204" pitchFamily="34" charset="0"/>
                  <a:buChar char="•"/>
                </a:pPr>
                <a:r>
                  <a:rPr lang="en-US" dirty="0"/>
                  <a:t>Let’s next assume the population standard deviation is 20 people.</a:t>
                </a:r>
              </a:p>
              <a:p>
                <a:pPr marL="285750" indent="-285750">
                  <a:buFont typeface="Arial" panose="020B0604020202020204" pitchFamily="34" charset="0"/>
                  <a:buChar char="•"/>
                </a:pPr>
                <a:endParaRPr lang="en-US" dirty="0"/>
              </a:p>
              <a:p>
                <a:r>
                  <a:rPr lang="en-US" dirty="0"/>
                  <a:t>To calculate a 99% confidence interval, we would do:</a:t>
                </a:r>
              </a:p>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r>
                            <a:rPr lang="en-US" i="1">
                              <a:latin typeface="Cambria Math" panose="02040503050406030204" pitchFamily="18" charset="0"/>
                            </a:rPr>
                            <m:t> </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num>
                        <m:den>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𝑛</m:t>
                              </m:r>
                            </m:e>
                          </m:rad>
                        </m:den>
                      </m:f>
                      <m:r>
                        <a:rPr lang="en-US" b="0" i="0" smtClean="0">
                          <a:latin typeface="Cambria Math" panose="02040503050406030204" pitchFamily="18" charset="0"/>
                          <a:ea typeface="Cambria Math" panose="02040503050406030204" pitchFamily="18" charset="0"/>
                        </a:rPr>
                        <m:t>=1000 </m:t>
                      </m:r>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2.576</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20</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100</m:t>
                              </m:r>
                            </m:e>
                          </m:rad>
                        </m:den>
                      </m:f>
                      <m:r>
                        <a:rPr lang="en-US" b="0" i="1" smtClean="0">
                          <a:latin typeface="Cambria Math" panose="02040503050406030204" pitchFamily="18" charset="0"/>
                          <a:ea typeface="Cambria Math" panose="02040503050406030204" pitchFamily="18" charset="0"/>
                        </a:rPr>
                        <m:t>=1000±2.576∗2=(994.8, 1005.2)</m:t>
                      </m:r>
                    </m:oMath>
                  </m:oMathPara>
                </a14:m>
                <a:endParaRPr lang="en-US" dirty="0"/>
              </a:p>
              <a:p>
                <a:endParaRPr lang="en-US" dirty="0"/>
              </a:p>
              <a:p>
                <a:r>
                  <a:rPr lang="en-US" dirty="0"/>
                  <a:t>We are 99% confident that the true mean number of customers on Mondays is between 995 and 1006 people.</a:t>
                </a:r>
              </a:p>
              <a:p>
                <a:endParaRPr lang="en-US" dirty="0"/>
              </a:p>
              <a:p>
                <a:endParaRPr lang="en-US" dirty="0"/>
              </a:p>
            </p:txBody>
          </p:sp>
        </mc:Choice>
        <mc:Fallback xmlns="">
          <p:sp>
            <p:nvSpPr>
              <p:cNvPr id="3" name="TextBox 2">
                <a:extLst>
                  <a:ext uri="{FF2B5EF4-FFF2-40B4-BE49-F238E27FC236}">
                    <a16:creationId xmlns:a16="http://schemas.microsoft.com/office/drawing/2014/main" id="{48106DBD-E95C-47D3-A9E6-010F8C51F247}"/>
                  </a:ext>
                </a:extLst>
              </p:cNvPr>
              <p:cNvSpPr txBox="1">
                <a:spLocks noRot="1" noChangeAspect="1" noMove="1" noResize="1" noEditPoints="1" noAdjustHandles="1" noChangeArrowheads="1" noChangeShapeType="1" noTextEdit="1"/>
              </p:cNvSpPr>
              <p:nvPr/>
            </p:nvSpPr>
            <p:spPr>
              <a:xfrm>
                <a:off x="461282" y="1295400"/>
                <a:ext cx="8001000" cy="5650586"/>
              </a:xfrm>
              <a:prstGeom prst="rect">
                <a:avLst/>
              </a:prstGeom>
              <a:blipFill>
                <a:blip r:embed="rId2"/>
                <a:stretch>
                  <a:fillRect l="-686" t="-648" r="-305"/>
                </a:stretch>
              </a:blipFill>
            </p:spPr>
            <p:txBody>
              <a:bodyPr/>
              <a:lstStyle/>
              <a:p>
                <a:r>
                  <a:rPr lang="en-US">
                    <a:noFill/>
                  </a:rPr>
                  <a:t> </a:t>
                </a:r>
              </a:p>
            </p:txBody>
          </p:sp>
        </mc:Fallback>
      </mc:AlternateContent>
    </p:spTree>
    <p:extLst>
      <p:ext uri="{BB962C8B-B14F-4D97-AF65-F5344CB8AC3E}">
        <p14:creationId xmlns:p14="http://schemas.microsoft.com/office/powerpoint/2010/main" val="13855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2BA1-787D-4715-BA83-596733892CBD}"/>
              </a:ext>
            </a:extLst>
          </p:cNvPr>
          <p:cNvSpPr>
            <a:spLocks noGrp="1"/>
          </p:cNvSpPr>
          <p:nvPr>
            <p:ph type="title"/>
          </p:nvPr>
        </p:nvSpPr>
        <p:spPr/>
        <p:txBody>
          <a:bodyPr/>
          <a:lstStyle/>
          <a:p>
            <a:r>
              <a:rPr lang="en-US" dirty="0"/>
              <a:t>Tests of Significance</a:t>
            </a:r>
          </a:p>
        </p:txBody>
      </p:sp>
      <p:sp>
        <p:nvSpPr>
          <p:cNvPr id="3" name="TextBox 2">
            <a:extLst>
              <a:ext uri="{FF2B5EF4-FFF2-40B4-BE49-F238E27FC236}">
                <a16:creationId xmlns:a16="http://schemas.microsoft.com/office/drawing/2014/main" id="{48106DBD-E95C-47D3-A9E6-010F8C51F247}"/>
              </a:ext>
            </a:extLst>
          </p:cNvPr>
          <p:cNvSpPr txBox="1"/>
          <p:nvPr/>
        </p:nvSpPr>
        <p:spPr>
          <a:xfrm>
            <a:off x="457200" y="1524000"/>
            <a:ext cx="8001000" cy="3139321"/>
          </a:xfrm>
          <a:prstGeom prst="rect">
            <a:avLst/>
          </a:prstGeom>
          <a:noFill/>
        </p:spPr>
        <p:txBody>
          <a:bodyPr wrap="square" rtlCol="0">
            <a:spAutoFit/>
          </a:bodyPr>
          <a:lstStyle/>
          <a:p>
            <a:r>
              <a:rPr lang="en-US" dirty="0"/>
              <a:t>Tests of significance are used to assess the evidence provided by the data from a sample about some claim concerning the population.</a:t>
            </a:r>
          </a:p>
          <a:p>
            <a:endParaRPr lang="en-US" dirty="0"/>
          </a:p>
          <a:p>
            <a:endParaRPr lang="en-US" dirty="0"/>
          </a:p>
          <a:p>
            <a:r>
              <a:rPr lang="en-US" dirty="0"/>
              <a:t>Example:</a:t>
            </a:r>
          </a:p>
          <a:p>
            <a:endParaRPr lang="en-US" dirty="0"/>
          </a:p>
          <a:p>
            <a:r>
              <a:rPr lang="en-US" dirty="0"/>
              <a:t>Suppose I claim that I can do a cartwheel on the balance beam, 95% of the time. Let’s say that you are impressed, so you ask me to show you. I do 10 in a row, and I only complete 3 cartwheels successfully. </a:t>
            </a:r>
          </a:p>
          <a:p>
            <a:endParaRPr lang="en-US" dirty="0"/>
          </a:p>
          <a:p>
            <a:r>
              <a:rPr lang="en-US" dirty="0"/>
              <a:t>Would you be skeptical of my claim that I am successful 95% of the time?</a:t>
            </a:r>
          </a:p>
        </p:txBody>
      </p:sp>
    </p:spTree>
    <p:extLst>
      <p:ext uri="{BB962C8B-B14F-4D97-AF65-F5344CB8AC3E}">
        <p14:creationId xmlns:p14="http://schemas.microsoft.com/office/powerpoint/2010/main" val="326011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a10f9ac0-5937-4b4f-b459-96aedd9ed2c5">
  <element uid="9920fcc9-9f43-4d43-9e3e-b98a219cfd55" value=""/>
</sisl>
</file>

<file path=customXml/itemProps1.xml><?xml version="1.0" encoding="utf-8"?>
<ds:datastoreItem xmlns:ds="http://schemas.openxmlformats.org/officeDocument/2006/customXml" ds:itemID="{ABAD98B8-99AB-4280-B80B-3C15677E6106}">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Origin</Template>
  <TotalTime>3632</TotalTime>
  <Words>4271</Words>
  <Application>Microsoft Office PowerPoint</Application>
  <PresentationFormat>On-screen Show (4:3)</PresentationFormat>
  <Paragraphs>410</Paragraphs>
  <Slides>49</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Bookman Old Style</vt:lpstr>
      <vt:lpstr>Calibri</vt:lpstr>
      <vt:lpstr>Cambria Math</vt:lpstr>
      <vt:lpstr>Gill Sans MT</vt:lpstr>
      <vt:lpstr>Wingdings</vt:lpstr>
      <vt:lpstr>Wingdings 3</vt:lpstr>
      <vt:lpstr>Origin</vt:lpstr>
      <vt:lpstr>Live Classroom Module 2</vt:lpstr>
      <vt:lpstr>Module 2 </vt:lpstr>
      <vt:lpstr>Confidence Intervals</vt:lpstr>
      <vt:lpstr>Confidence Intervals</vt:lpstr>
      <vt:lpstr>Confidence Intervals</vt:lpstr>
      <vt:lpstr>Confidence Intervals</vt:lpstr>
      <vt:lpstr>Confidence Intervals</vt:lpstr>
      <vt:lpstr>Confidence Intervals</vt:lpstr>
      <vt:lpstr>Tests of Significance</vt:lpstr>
      <vt:lpstr>Tests of Significance</vt:lpstr>
      <vt:lpstr>Tests of Significance</vt:lpstr>
      <vt:lpstr>Tests of Significance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Coding Topics</vt:lpstr>
      <vt:lpstr>Quantities from the t-distribution</vt:lpstr>
      <vt:lpstr>PowerPoint Presentation</vt:lpstr>
      <vt:lpstr>One sample testing and confidence intervals</vt:lpstr>
      <vt:lpstr>One sample testing and confidence intervals</vt:lpstr>
      <vt:lpstr>One sample testing and confidence intervals</vt:lpstr>
      <vt:lpstr>Example #1</vt:lpstr>
      <vt:lpstr>Example #1</vt:lpstr>
      <vt:lpstr>Example #1</vt:lpstr>
      <vt:lpstr>Example #1</vt:lpstr>
      <vt:lpstr>Example #2</vt:lpstr>
      <vt:lpstr>Example #2</vt:lpstr>
      <vt:lpstr>Example #2</vt:lpstr>
      <vt:lpstr>Example #2</vt:lpstr>
      <vt:lpstr>Two sample testing and confidence intervals</vt:lpstr>
      <vt:lpstr>Two sample testing and confidence intervals</vt:lpstr>
      <vt:lpstr>Example #3</vt:lpstr>
      <vt:lpstr>Example #3</vt:lpstr>
      <vt:lpstr>Example #3</vt:lpstr>
      <vt:lpstr>Numerical summaries for two sample tests</vt:lpstr>
      <vt:lpstr>Graphical summaries for two sample tests</vt:lpstr>
      <vt:lpstr>Example #4</vt:lpstr>
      <vt:lpstr>Example #4</vt:lpstr>
      <vt:lpstr>Example #4</vt:lpstr>
    </vt:vector>
  </TitlesOfParts>
  <Company>Merck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Classroom – R Review</dc:title>
  <dc:creator>Alison Pedley</dc:creator>
  <cp:lastModifiedBy>Heather Shappell</cp:lastModifiedBy>
  <cp:revision>137</cp:revision>
  <cp:lastPrinted>2015-01-24T13:16:30Z</cp:lastPrinted>
  <dcterms:created xsi:type="dcterms:W3CDTF">2015-01-23T01:20:08Z</dcterms:created>
  <dcterms:modified xsi:type="dcterms:W3CDTF">2022-07-13T17:41:57Z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717ef89f-90d0-4957-b5c5-a1503bd80277</vt:lpwstr>
  </property>
  <property fmtid="{D5CDD505-2E9C-101B-9397-08002B2CF9AE}" pid="3" name="bjSaver">
    <vt:lpwstr>VCBB8lb6L/rSuvtsshPjg7ZNY7qcX7Ey</vt:lpwstr>
  </property>
  <property fmtid="{D5CDD505-2E9C-101B-9397-08002B2CF9AE}" pid="4" name="bjDocumentLabelXML">
    <vt:lpwstr>&lt;?xml version="1.0" encoding="us-ascii"?&gt;&lt;sisl xmlns:xsi="http://www.w3.org/2001/XMLSchema-instance" xmlns:xsd="http://www.w3.org/2001/XMLSchema" sislVersion="0" policy="a10f9ac0-5937-4b4f-b459-96aedd9ed2c5" xmlns="http://www.boldonjames.com/2008/01/sie/i</vt:lpwstr>
  </property>
  <property fmtid="{D5CDD505-2E9C-101B-9397-08002B2CF9AE}" pid="5" name="bjDocumentLabelXML-0">
    <vt:lpwstr>nternal/label"&gt;&lt;element uid="9920fcc9-9f43-4d43-9e3e-b98a219cfd55" value="" /&gt;&lt;/sisl&gt;</vt:lpwstr>
  </property>
  <property fmtid="{D5CDD505-2E9C-101B-9397-08002B2CF9AE}" pid="6" name="bjDocumentSecurityLabel">
    <vt:lpwstr>Not Classified</vt:lpwstr>
  </property>
</Properties>
</file>