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5"/>
  </p:notesMasterIdLst>
  <p:handoutMasterIdLst>
    <p:handoutMasterId r:id="rId36"/>
  </p:handoutMasterIdLst>
  <p:sldIdLst>
    <p:sldId id="256" r:id="rId3"/>
    <p:sldId id="272" r:id="rId4"/>
    <p:sldId id="322" r:id="rId5"/>
    <p:sldId id="319" r:id="rId6"/>
    <p:sldId id="283" r:id="rId7"/>
    <p:sldId id="257" r:id="rId8"/>
    <p:sldId id="271" r:id="rId9"/>
    <p:sldId id="313" r:id="rId10"/>
    <p:sldId id="320" r:id="rId11"/>
    <p:sldId id="269" r:id="rId12"/>
    <p:sldId id="296" r:id="rId13"/>
    <p:sldId id="273" r:id="rId14"/>
    <p:sldId id="297" r:id="rId15"/>
    <p:sldId id="298" r:id="rId16"/>
    <p:sldId id="314" r:id="rId17"/>
    <p:sldId id="315" r:id="rId18"/>
    <p:sldId id="316" r:id="rId19"/>
    <p:sldId id="317" r:id="rId20"/>
    <p:sldId id="263" r:id="rId21"/>
    <p:sldId id="318" r:id="rId22"/>
    <p:sldId id="321" r:id="rId23"/>
    <p:sldId id="312" r:id="rId24"/>
    <p:sldId id="305" r:id="rId25"/>
    <p:sldId id="306" r:id="rId26"/>
    <p:sldId id="301" r:id="rId27"/>
    <p:sldId id="302" r:id="rId28"/>
    <p:sldId id="303" r:id="rId29"/>
    <p:sldId id="304" r:id="rId30"/>
    <p:sldId id="307" r:id="rId31"/>
    <p:sldId id="308" r:id="rId32"/>
    <p:sldId id="309" r:id="rId33"/>
    <p:sldId id="311"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4906" autoAdjust="0"/>
    <p:restoredTop sz="86457" autoAdjust="0"/>
  </p:normalViewPr>
  <p:slideViewPr>
    <p:cSldViewPr>
      <p:cViewPr varScale="1">
        <p:scale>
          <a:sx n="117" d="100"/>
          <a:sy n="117" d="100"/>
        </p:scale>
        <p:origin x="1089" y="60"/>
      </p:cViewPr>
      <p:guideLst>
        <p:guide orient="horz" pos="2160"/>
        <p:guide pos="2880"/>
      </p:guideLst>
    </p:cSldViewPr>
  </p:slideViewPr>
  <p:outlineViewPr>
    <p:cViewPr>
      <p:scale>
        <a:sx n="33" d="100"/>
        <a:sy n="33" d="100"/>
      </p:scale>
      <p:origin x="0" y="663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0D23087-5998-486F-A0EE-1B2441A8BC76}" type="datetimeFigureOut">
              <a:rPr lang="en-US" smtClean="0"/>
              <a:t>7/20/2022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3126CAC6-EA05-4B4C-8791-F41C5DD6A71F}" type="slidenum">
              <a:rPr lang="en-US" smtClean="0"/>
              <a:t>‹#›</a:t>
            </a:fld>
            <a:endParaRPr lang="en-US"/>
          </a:p>
        </p:txBody>
      </p:sp>
    </p:spTree>
    <p:extLst>
      <p:ext uri="{BB962C8B-B14F-4D97-AF65-F5344CB8AC3E}">
        <p14:creationId xmlns:p14="http://schemas.microsoft.com/office/powerpoint/2010/main" val="79734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F6444C45-9BFA-4AA5-848B-09D3DD3DDFCB}" type="datetimeFigureOut">
              <a:rPr lang="en-US" smtClean="0"/>
              <a:t>7/20/2022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FD56D2AF-6A3C-46E7-8637-56588666817D}" type="slidenum">
              <a:rPr lang="en-US" smtClean="0"/>
              <a:t>‹#›</a:t>
            </a:fld>
            <a:endParaRPr lang="en-US"/>
          </a:p>
        </p:txBody>
      </p:sp>
    </p:spTree>
    <p:extLst>
      <p:ext uri="{BB962C8B-B14F-4D97-AF65-F5344CB8AC3E}">
        <p14:creationId xmlns:p14="http://schemas.microsoft.com/office/powerpoint/2010/main" val="316541122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1</a:t>
            </a:fld>
            <a:endParaRPr lang="en-US"/>
          </a:p>
        </p:txBody>
      </p:sp>
    </p:spTree>
    <p:extLst>
      <p:ext uri="{BB962C8B-B14F-4D97-AF65-F5344CB8AC3E}">
        <p14:creationId xmlns:p14="http://schemas.microsoft.com/office/powerpoint/2010/main" val="596868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12</a:t>
            </a:fld>
            <a:endParaRPr lang="en-US"/>
          </a:p>
        </p:txBody>
      </p:sp>
    </p:spTree>
    <p:extLst>
      <p:ext uri="{BB962C8B-B14F-4D97-AF65-F5344CB8AC3E}">
        <p14:creationId xmlns:p14="http://schemas.microsoft.com/office/powerpoint/2010/main" val="1736411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13</a:t>
            </a:fld>
            <a:endParaRPr lang="en-US"/>
          </a:p>
        </p:txBody>
      </p:sp>
    </p:spTree>
    <p:extLst>
      <p:ext uri="{BB962C8B-B14F-4D97-AF65-F5344CB8AC3E}">
        <p14:creationId xmlns:p14="http://schemas.microsoft.com/office/powerpoint/2010/main" val="2995703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14</a:t>
            </a:fld>
            <a:endParaRPr lang="en-US"/>
          </a:p>
        </p:txBody>
      </p:sp>
    </p:spTree>
    <p:extLst>
      <p:ext uri="{BB962C8B-B14F-4D97-AF65-F5344CB8AC3E}">
        <p14:creationId xmlns:p14="http://schemas.microsoft.com/office/powerpoint/2010/main" val="3538374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Linear relationships between two quantitative variables are quite common and relatively easy to express mathematically.  This was evident above when we examined correlation.  Correlation helped us quantify the direction and strength of the relationship between two quantitative variables.  If a linear relationship exists, we can also take it one step further by describing the nature of the relationship between the variables using simple linear regression (SLR).  Using this technique, we assert a straight line on the scatterplot that represents the best fitting line to the data that captures the pattern of the relationship.  In SLR, we must select one variable to be the response variable and the other to be the explanatory variable.   The equation of the regression line takes on a form which represents how the response variable </a:t>
                </a:r>
                <a14:m>
                  <m:oMath xmlns:m="http://schemas.openxmlformats.org/officeDocument/2006/math">
                    <m:r>
                      <a:rPr lang="en-US" sz="1200" i="1" kern="1200">
                        <a:solidFill>
                          <a:schemeClr val="tx1"/>
                        </a:solidFill>
                        <a:effectLst/>
                        <a:latin typeface="Cambria Math"/>
                        <a:ea typeface="+mn-ea"/>
                        <a:cs typeface="+mn-cs"/>
                      </a:rPr>
                      <m:t>𝑦</m:t>
                    </m:r>
                    <m:r>
                      <a:rPr lang="en-US" sz="1200" i="1" kern="1200">
                        <a:solidFill>
                          <a:schemeClr val="tx1"/>
                        </a:solidFill>
                        <a:effectLst/>
                        <a:latin typeface="Cambria Math"/>
                        <a:ea typeface="+mn-ea"/>
                        <a:cs typeface="+mn-cs"/>
                      </a:rPr>
                      <m:t> </m:t>
                    </m:r>
                  </m:oMath>
                </a14:m>
                <a:r>
                  <a:rPr lang="en-US" sz="1200" kern="1200" dirty="0">
                    <a:solidFill>
                      <a:schemeClr val="tx1"/>
                    </a:solidFill>
                    <a:effectLst/>
                    <a:latin typeface="+mn-lt"/>
                    <a:ea typeface="+mn-ea"/>
                    <a:cs typeface="+mn-cs"/>
                  </a:rPr>
                  <a:t>changes as explanatory variable </a:t>
                </a:r>
                <a14:m>
                  <m:oMath xmlns:m="http://schemas.openxmlformats.org/officeDocument/2006/math">
                    <m:r>
                      <a:rPr lang="en-US" sz="1200" i="1" kern="1200">
                        <a:solidFill>
                          <a:schemeClr val="tx1"/>
                        </a:solidFill>
                        <a:effectLst/>
                        <a:latin typeface="Cambria Math"/>
                        <a:ea typeface="+mn-ea"/>
                        <a:cs typeface="+mn-cs"/>
                      </a:rPr>
                      <m:t>𝑥</m:t>
                    </m:r>
                    <m:r>
                      <a:rPr lang="en-US" sz="1200" i="1" kern="1200">
                        <a:solidFill>
                          <a:schemeClr val="tx1"/>
                        </a:solidFill>
                        <a:effectLst/>
                        <a:latin typeface="Cambria Math"/>
                        <a:ea typeface="+mn-ea"/>
                        <a:cs typeface="+mn-cs"/>
                      </a:rPr>
                      <m:t> </m:t>
                    </m:r>
                  </m:oMath>
                </a14:m>
                <a:r>
                  <a:rPr lang="en-US" sz="1200" kern="1200" dirty="0">
                    <a:solidFill>
                      <a:schemeClr val="tx1"/>
                    </a:solidFill>
                    <a:effectLst/>
                    <a:latin typeface="+mn-lt"/>
                    <a:ea typeface="+mn-ea"/>
                    <a:cs typeface="+mn-cs"/>
                  </a:rPr>
                  <a:t>changes.  Not only does SLR allow us to quantify the relationship between our response variable and our explanatory variable, it also allows us a tool for predicting the response of a new observation with a given value for </a:t>
                </a:r>
                <a14:m>
                  <m:oMath xmlns:m="http://schemas.openxmlformats.org/officeDocument/2006/math">
                    <m:r>
                      <a:rPr lang="en-US" sz="1200" i="1" kern="1200">
                        <a:solidFill>
                          <a:schemeClr val="tx1"/>
                        </a:solidFill>
                        <a:effectLst/>
                        <a:latin typeface="Cambria Math"/>
                        <a:ea typeface="+mn-ea"/>
                        <a:cs typeface="+mn-cs"/>
                      </a:rPr>
                      <m:t>𝑥</m:t>
                    </m:r>
                  </m:oMath>
                </a14:m>
                <a:r>
                  <a:rPr lang="en-US" sz="1200" kern="1200" dirty="0">
                    <a:solidFill>
                      <a:schemeClr val="tx1"/>
                    </a:solidFill>
                    <a:effectLst/>
                    <a:latin typeface="+mn-lt"/>
                    <a:ea typeface="+mn-ea"/>
                    <a:cs typeface="+mn-cs"/>
                  </a:rPr>
                  <a:t> or what the average response is for observations with a specific value for the explanatory variable (based on the pattern of the data).</a:t>
                </a:r>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Linear relationships between two quantitative variables are quite common and relatively easy to express mathematically.  This was evident above when we examined correlation.  Correlation helped us quantify the direction and strength of the relationship between two quantitative variables.  If a linear relationship exists, we can also take it one step further by describing the nature of the relationship between the variables using simple linear regression </a:t>
                </a:r>
                <a:r>
                  <a:rPr lang="en-US" sz="1200" kern="1200" dirty="0">
                    <a:solidFill>
                      <a:schemeClr val="tx1"/>
                    </a:solidFill>
                    <a:effectLst/>
                    <a:latin typeface="+mn-lt"/>
                    <a:ea typeface="+mn-ea"/>
                    <a:cs typeface="+mn-cs"/>
                  </a:rPr>
                  <a:t>(SLR).  Using this technique, we assert a straight line on the scatterplot that represents the best fitting line to the data that captures the pattern of the relationship.  In SLR, we must select one variable to be the response variable and the other to be the explanatory variable.   The equation of the regression line takes on a form which represents how the response variable </a:t>
                </a:r>
                <a:r>
                  <a:rPr lang="en-US" sz="1200" i="0" kern="1200">
                    <a:solidFill>
                      <a:schemeClr val="tx1"/>
                    </a:solidFill>
                    <a:effectLst/>
                    <a:latin typeface="+mn-lt"/>
                    <a:ea typeface="+mn-ea"/>
                    <a:cs typeface="+mn-cs"/>
                  </a:rPr>
                  <a:t>𝑦 </a:t>
                </a:r>
                <a:r>
                  <a:rPr lang="en-US" sz="1200" kern="1200" dirty="0">
                    <a:solidFill>
                      <a:schemeClr val="tx1"/>
                    </a:solidFill>
                    <a:effectLst/>
                    <a:latin typeface="+mn-lt"/>
                    <a:ea typeface="+mn-ea"/>
                    <a:cs typeface="+mn-cs"/>
                  </a:rPr>
                  <a:t>changes as explanatory variable </a:t>
                </a:r>
                <a:r>
                  <a:rPr lang="en-US" sz="1200" i="0" kern="1200">
                    <a:solidFill>
                      <a:schemeClr val="tx1"/>
                    </a:solidFill>
                    <a:effectLst/>
                    <a:latin typeface="+mn-lt"/>
                    <a:ea typeface="+mn-ea"/>
                    <a:cs typeface="+mn-cs"/>
                  </a:rPr>
                  <a:t>𝑥 </a:t>
                </a:r>
                <a:r>
                  <a:rPr lang="en-US" sz="1200" kern="1200" dirty="0">
                    <a:solidFill>
                      <a:schemeClr val="tx1"/>
                    </a:solidFill>
                    <a:effectLst/>
                    <a:latin typeface="+mn-lt"/>
                    <a:ea typeface="+mn-ea"/>
                    <a:cs typeface="+mn-cs"/>
                  </a:rPr>
                  <a:t>changes.  Not only does SLR allow us to quantify the relationship between our response variable and our explanatory variable, it also allows us a tool for predicting the response of a new observation with a given value for </a:t>
                </a:r>
                <a:r>
                  <a:rPr lang="en-US" sz="1200" i="0" kern="1200">
                    <a:solidFill>
                      <a:schemeClr val="tx1"/>
                    </a:solidFill>
                    <a:effectLst/>
                    <a:latin typeface="+mn-lt"/>
                    <a:ea typeface="+mn-ea"/>
                    <a:cs typeface="+mn-cs"/>
                  </a:rPr>
                  <a:t>𝑥</a:t>
                </a:r>
                <a:r>
                  <a:rPr lang="en-US" sz="1200" kern="1200" dirty="0">
                    <a:solidFill>
                      <a:schemeClr val="tx1"/>
                    </a:solidFill>
                    <a:effectLst/>
                    <a:latin typeface="+mn-lt"/>
                    <a:ea typeface="+mn-ea"/>
                    <a:cs typeface="+mn-cs"/>
                  </a:rPr>
                  <a:t> or what the average response is for observations with a specific value for the explanatory variable (based on the pattern of the data).</a:t>
                </a:r>
              </a:p>
              <a:p>
                <a:endParaRPr lang="en-US" dirty="0"/>
              </a:p>
            </p:txBody>
          </p:sp>
        </mc:Fallback>
      </mc:AlternateContent>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2DC4E-8B8B-4B35-A955-9BD809E1F25B}" type="slidenum">
              <a:rPr lang="en-US" smtClean="0"/>
              <a:t>15</a:t>
            </a:fld>
            <a:endParaRPr lang="en-US"/>
          </a:p>
        </p:txBody>
      </p:sp>
    </p:spTree>
    <p:extLst>
      <p:ext uri="{BB962C8B-B14F-4D97-AF65-F5344CB8AC3E}">
        <p14:creationId xmlns:p14="http://schemas.microsoft.com/office/powerpoint/2010/main" val="3416260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0.8835</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2DC4E-8B8B-4B35-A955-9BD809E1F25B}" type="slidenum">
              <a:rPr lang="en-US" smtClean="0"/>
              <a:t>16</a:t>
            </a:fld>
            <a:endParaRPr lang="en-US"/>
          </a:p>
        </p:txBody>
      </p:sp>
    </p:spTree>
    <p:extLst>
      <p:ext uri="{BB962C8B-B14F-4D97-AF65-F5344CB8AC3E}">
        <p14:creationId xmlns:p14="http://schemas.microsoft.com/office/powerpoint/2010/main" val="185230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0.8835</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2DC4E-8B8B-4B35-A955-9BD809E1F25B}" type="slidenum">
              <a:rPr lang="en-US" smtClean="0"/>
              <a:t>17</a:t>
            </a:fld>
            <a:endParaRPr lang="en-US"/>
          </a:p>
        </p:txBody>
      </p:sp>
    </p:spTree>
    <p:extLst>
      <p:ext uri="{BB962C8B-B14F-4D97-AF65-F5344CB8AC3E}">
        <p14:creationId xmlns:p14="http://schemas.microsoft.com/office/powerpoint/2010/main" val="185230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way of thinking about this is that we want to minimize the vertical distance between each of the points and the regression line.  We can visualize this in the scatterplot below.  That is, we want to minimize the length of all of the green dotted lines that represent the distance between regression line and the points.  There are several ways of doing so.  The most common way is to minimize the sum of the squares of the distances between the points and the regression line.  This approach is called the least-squares method.</a:t>
            </a:r>
          </a:p>
          <a:p>
            <a:r>
              <a:rPr lang="en-US" sz="1200" kern="1200" dirty="0">
                <a:solidFill>
                  <a:schemeClr val="tx1"/>
                </a:solidFill>
                <a:effectLst/>
                <a:latin typeface="+mn-lt"/>
                <a:ea typeface="+mn-ea"/>
                <a:cs typeface="+mn-cs"/>
              </a:rPr>
              <a:t>The least-squares method has gained popularity due to its simplicity and the ease by which you can calculate the equation using just the correlation between the variables and each variable’s mean and standard deviation.</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2DC4E-8B8B-4B35-A955-9BD809E1F25B}" type="slidenum">
              <a:rPr lang="en-US" smtClean="0"/>
              <a:t>18</a:t>
            </a:fld>
            <a:endParaRPr lang="en-US"/>
          </a:p>
        </p:txBody>
      </p:sp>
    </p:spTree>
    <p:extLst>
      <p:ext uri="{BB962C8B-B14F-4D97-AF65-F5344CB8AC3E}">
        <p14:creationId xmlns:p14="http://schemas.microsoft.com/office/powerpoint/2010/main" val="185230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19</a:t>
            </a:fld>
            <a:endParaRPr lang="en-US"/>
          </a:p>
        </p:txBody>
      </p:sp>
    </p:spTree>
    <p:extLst>
      <p:ext uri="{BB962C8B-B14F-4D97-AF65-F5344CB8AC3E}">
        <p14:creationId xmlns:p14="http://schemas.microsoft.com/office/powerpoint/2010/main" val="1572834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9C2DC4E-8B8B-4B35-A955-9BD809E1F25B}"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957824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21</a:t>
            </a:fld>
            <a:endParaRPr lang="en-US"/>
          </a:p>
        </p:txBody>
      </p:sp>
    </p:spTree>
    <p:extLst>
      <p:ext uri="{BB962C8B-B14F-4D97-AF65-F5344CB8AC3E}">
        <p14:creationId xmlns:p14="http://schemas.microsoft.com/office/powerpoint/2010/main" val="2492066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2</a:t>
            </a:fld>
            <a:endParaRPr lang="en-US"/>
          </a:p>
        </p:txBody>
      </p:sp>
    </p:spTree>
    <p:extLst>
      <p:ext uri="{BB962C8B-B14F-4D97-AF65-F5344CB8AC3E}">
        <p14:creationId xmlns:p14="http://schemas.microsoft.com/office/powerpoint/2010/main" val="603171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22</a:t>
            </a:fld>
            <a:endParaRPr lang="en-US"/>
          </a:p>
        </p:txBody>
      </p:sp>
    </p:spTree>
    <p:extLst>
      <p:ext uri="{BB962C8B-B14F-4D97-AF65-F5344CB8AC3E}">
        <p14:creationId xmlns:p14="http://schemas.microsoft.com/office/powerpoint/2010/main" val="603253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23</a:t>
            </a:fld>
            <a:endParaRPr lang="en-US"/>
          </a:p>
        </p:txBody>
      </p:sp>
    </p:spTree>
    <p:extLst>
      <p:ext uri="{BB962C8B-B14F-4D97-AF65-F5344CB8AC3E}">
        <p14:creationId xmlns:p14="http://schemas.microsoft.com/office/powerpoint/2010/main" val="2051802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24</a:t>
            </a:fld>
            <a:endParaRPr lang="en-US"/>
          </a:p>
        </p:txBody>
      </p:sp>
    </p:spTree>
    <p:extLst>
      <p:ext uri="{BB962C8B-B14F-4D97-AF65-F5344CB8AC3E}">
        <p14:creationId xmlns:p14="http://schemas.microsoft.com/office/powerpoint/2010/main" val="273572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25</a:t>
            </a:fld>
            <a:endParaRPr lang="en-US"/>
          </a:p>
        </p:txBody>
      </p:sp>
    </p:spTree>
    <p:extLst>
      <p:ext uri="{BB962C8B-B14F-4D97-AF65-F5344CB8AC3E}">
        <p14:creationId xmlns:p14="http://schemas.microsoft.com/office/powerpoint/2010/main" val="705548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26</a:t>
            </a:fld>
            <a:endParaRPr lang="en-US"/>
          </a:p>
        </p:txBody>
      </p:sp>
    </p:spTree>
    <p:extLst>
      <p:ext uri="{BB962C8B-B14F-4D97-AF65-F5344CB8AC3E}">
        <p14:creationId xmlns:p14="http://schemas.microsoft.com/office/powerpoint/2010/main" val="2173409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27</a:t>
            </a:fld>
            <a:endParaRPr lang="en-US"/>
          </a:p>
        </p:txBody>
      </p:sp>
    </p:spTree>
    <p:extLst>
      <p:ext uri="{BB962C8B-B14F-4D97-AF65-F5344CB8AC3E}">
        <p14:creationId xmlns:p14="http://schemas.microsoft.com/office/powerpoint/2010/main" val="1638342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28</a:t>
            </a:fld>
            <a:endParaRPr lang="en-US"/>
          </a:p>
        </p:txBody>
      </p:sp>
    </p:spTree>
    <p:extLst>
      <p:ext uri="{BB962C8B-B14F-4D97-AF65-F5344CB8AC3E}">
        <p14:creationId xmlns:p14="http://schemas.microsoft.com/office/powerpoint/2010/main" val="2641437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29</a:t>
            </a:fld>
            <a:endParaRPr lang="en-US"/>
          </a:p>
        </p:txBody>
      </p:sp>
    </p:spTree>
    <p:extLst>
      <p:ext uri="{BB962C8B-B14F-4D97-AF65-F5344CB8AC3E}">
        <p14:creationId xmlns:p14="http://schemas.microsoft.com/office/powerpoint/2010/main" val="7024715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30</a:t>
            </a:fld>
            <a:endParaRPr lang="en-US"/>
          </a:p>
        </p:txBody>
      </p:sp>
    </p:spTree>
    <p:extLst>
      <p:ext uri="{BB962C8B-B14F-4D97-AF65-F5344CB8AC3E}">
        <p14:creationId xmlns:p14="http://schemas.microsoft.com/office/powerpoint/2010/main" val="441301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31</a:t>
            </a:fld>
            <a:endParaRPr lang="en-US"/>
          </a:p>
        </p:txBody>
      </p:sp>
    </p:spTree>
    <p:extLst>
      <p:ext uri="{BB962C8B-B14F-4D97-AF65-F5344CB8AC3E}">
        <p14:creationId xmlns:p14="http://schemas.microsoft.com/office/powerpoint/2010/main" val="1141659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5</a:t>
            </a:fld>
            <a:endParaRPr lang="en-US"/>
          </a:p>
        </p:txBody>
      </p:sp>
    </p:spTree>
    <p:extLst>
      <p:ext uri="{BB962C8B-B14F-4D97-AF65-F5344CB8AC3E}">
        <p14:creationId xmlns:p14="http://schemas.microsoft.com/office/powerpoint/2010/main" val="2822127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32</a:t>
            </a:fld>
            <a:endParaRPr lang="en-US"/>
          </a:p>
        </p:txBody>
      </p:sp>
    </p:spTree>
    <p:extLst>
      <p:ext uri="{BB962C8B-B14F-4D97-AF65-F5344CB8AC3E}">
        <p14:creationId xmlns:p14="http://schemas.microsoft.com/office/powerpoint/2010/main" val="795362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6</a:t>
            </a:fld>
            <a:endParaRPr lang="en-US"/>
          </a:p>
        </p:txBody>
      </p:sp>
    </p:spTree>
    <p:extLst>
      <p:ext uri="{BB962C8B-B14F-4D97-AF65-F5344CB8AC3E}">
        <p14:creationId xmlns:p14="http://schemas.microsoft.com/office/powerpoint/2010/main" val="920358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7</a:t>
            </a:fld>
            <a:endParaRPr lang="en-US"/>
          </a:p>
        </p:txBody>
      </p:sp>
    </p:spTree>
    <p:extLst>
      <p:ext uri="{BB962C8B-B14F-4D97-AF65-F5344CB8AC3E}">
        <p14:creationId xmlns:p14="http://schemas.microsoft.com/office/powerpoint/2010/main" val="1966830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The correlation takes on values between -1 and +1.   The correlation is positive (&gt; 0) when there is a positive association between variables and negative (&lt; 0) then there is a negative association between variables.  A correlation of 0 indicates that there is not an association between the variables.  The closer the value of the correlation to the extremes (-1 or +1), the stronger the associations between the variables (the closer the points lie to a straight line).  In fact, a correlation of -1 or +1 indicates that the points on a scatterplot lie perfectly along a straight line.</a:t>
                </a:r>
              </a:p>
              <a:p>
                <a:r>
                  <a:rPr lang="en-US" sz="1200" kern="1200" dirty="0">
                    <a:solidFill>
                      <a:schemeClr val="tx1"/>
                    </a:solidFill>
                    <a:effectLst/>
                    <a:latin typeface="+mn-lt"/>
                    <a:ea typeface="+mn-ea"/>
                    <a:cs typeface="+mn-cs"/>
                  </a:rPr>
                  <a:t>When the correlation is greater than 0, the variables can be described as positively correlated (this is the same as saying there is a positive association between the variables).   Similarly, when the correlation is less than 0, the variables can be described as negatively correlated (this is the same as saying there is a negative association between the variables).   Variables are said to be uncorrelated when the correlation is 0 (this is the same as saying there is not a linear association between the variables).</a:t>
                </a:r>
              </a:p>
              <a:p>
                <a:r>
                  <a:rPr lang="en-US" sz="1200" kern="1200" dirty="0">
                    <a:solidFill>
                      <a:schemeClr val="tx1"/>
                    </a:solidFill>
                    <a:effectLst/>
                    <a:latin typeface="+mn-lt"/>
                    <a:ea typeface="+mn-ea"/>
                    <a:cs typeface="+mn-cs"/>
                  </a:rPr>
                  <a:t>(2) The correlation between variables </a:t>
                </a:r>
                <a14:m>
                  <m:oMath xmlns:m="http://schemas.openxmlformats.org/officeDocument/2006/math">
                    <m:r>
                      <a:rPr lang="en-US" sz="1200" i="1" kern="1200">
                        <a:solidFill>
                          <a:schemeClr val="tx1"/>
                        </a:solidFill>
                        <a:effectLst/>
                        <a:latin typeface="Cambria Math"/>
                        <a:ea typeface="+mn-ea"/>
                        <a:cs typeface="+mn-cs"/>
                      </a:rPr>
                      <m:t>𝑥</m:t>
                    </m:r>
                  </m:oMath>
                </a14:m>
                <a:r>
                  <a:rPr lang="en-US" sz="1200" kern="1200" dirty="0">
                    <a:solidFill>
                      <a:schemeClr val="tx1"/>
                    </a:solidFill>
                    <a:effectLst/>
                    <a:latin typeface="+mn-lt"/>
                    <a:ea typeface="+mn-ea"/>
                    <a:cs typeface="+mn-cs"/>
                  </a:rPr>
                  <a:t> and </a:t>
                </a:r>
                <a14:m>
                  <m:oMath xmlns:m="http://schemas.openxmlformats.org/officeDocument/2006/math">
                    <m:r>
                      <a:rPr lang="en-US" sz="1200" i="1" kern="1200">
                        <a:solidFill>
                          <a:schemeClr val="tx1"/>
                        </a:solidFill>
                        <a:effectLst/>
                        <a:latin typeface="Cambria Math"/>
                        <a:ea typeface="+mn-ea"/>
                        <a:cs typeface="+mn-cs"/>
                      </a:rPr>
                      <m:t>𝑦</m:t>
                    </m:r>
                  </m:oMath>
                </a14:m>
                <a:r>
                  <a:rPr lang="en-US" sz="1200" kern="1200" dirty="0">
                    <a:solidFill>
                      <a:schemeClr val="tx1"/>
                    </a:solidFill>
                    <a:effectLst/>
                    <a:latin typeface="+mn-lt"/>
                    <a:ea typeface="+mn-ea"/>
                    <a:cs typeface="+mn-cs"/>
                  </a:rPr>
                  <a:t> is the same as the correlation between variables </a:t>
                </a:r>
                <a14:m>
                  <m:oMath xmlns:m="http://schemas.openxmlformats.org/officeDocument/2006/math">
                    <m:r>
                      <a:rPr lang="en-US" sz="1200" i="1" kern="1200">
                        <a:solidFill>
                          <a:schemeClr val="tx1"/>
                        </a:solidFill>
                        <a:effectLst/>
                        <a:latin typeface="Cambria Math"/>
                        <a:ea typeface="+mn-ea"/>
                        <a:cs typeface="+mn-cs"/>
                      </a:rPr>
                      <m:t>𝑦</m:t>
                    </m:r>
                  </m:oMath>
                </a14:m>
                <a:r>
                  <a:rPr lang="en-US" sz="1200" kern="1200" dirty="0">
                    <a:solidFill>
                      <a:schemeClr val="tx1"/>
                    </a:solidFill>
                    <a:effectLst/>
                    <a:latin typeface="+mn-lt"/>
                    <a:ea typeface="+mn-ea"/>
                    <a:cs typeface="+mn-cs"/>
                  </a:rPr>
                  <a:t> and </a:t>
                </a:r>
                <a14:m>
                  <m:oMath xmlns:m="http://schemas.openxmlformats.org/officeDocument/2006/math">
                    <m:r>
                      <a:rPr lang="en-US" sz="1200" i="1" kern="1200">
                        <a:solidFill>
                          <a:schemeClr val="tx1"/>
                        </a:solidFill>
                        <a:effectLst/>
                        <a:latin typeface="Cambria Math"/>
                        <a:ea typeface="+mn-ea"/>
                        <a:cs typeface="+mn-cs"/>
                      </a:rPr>
                      <m:t>𝑥</m:t>
                    </m:r>
                  </m:oMath>
                </a14:m>
                <a:r>
                  <a:rPr lang="en-US" sz="1200" kern="1200" dirty="0">
                    <a:solidFill>
                      <a:schemeClr val="tx1"/>
                    </a:solidFill>
                    <a:effectLst/>
                    <a:latin typeface="+mn-lt"/>
                    <a:ea typeface="+mn-ea"/>
                    <a:cs typeface="+mn-cs"/>
                  </a:rPr>
                  <a:t>.  That is, the calculation of the correlation is independent of which variable is selected as the explanatory variable and which is selected as the response variable.</a:t>
                </a:r>
              </a:p>
              <a:p>
                <a:r>
                  <a:rPr lang="en-US" sz="1200" kern="1200" dirty="0">
                    <a:solidFill>
                      <a:schemeClr val="tx1"/>
                    </a:solidFill>
                    <a:effectLst/>
                    <a:latin typeface="+mn-lt"/>
                    <a:ea typeface="+mn-ea"/>
                    <a:cs typeface="+mn-cs"/>
                  </a:rPr>
                  <a:t>(3) Correlations can be computed between paired values of two quantitative variables.  You cannot use correlation to compute the correlation between gender and SAT scores, for example since gender is not quantitative (it is qualitative).  </a:t>
                </a:r>
              </a:p>
              <a:p>
                <a:r>
                  <a:rPr lang="en-US" sz="1200" kern="1200" dirty="0">
                    <a:solidFill>
                      <a:schemeClr val="tx1"/>
                    </a:solidFill>
                    <a:effectLst/>
                    <a:latin typeface="+mn-lt"/>
                    <a:ea typeface="+mn-ea"/>
                    <a:cs typeface="+mn-cs"/>
                  </a:rPr>
                  <a:t>(4) The correlation coefficient does not have units and it is independent of unit of measure of variables </a:t>
                </a:r>
                <a14:m>
                  <m:oMath xmlns:m="http://schemas.openxmlformats.org/officeDocument/2006/math">
                    <m:r>
                      <a:rPr lang="en-US" sz="1200" i="1" kern="1200">
                        <a:solidFill>
                          <a:schemeClr val="tx1"/>
                        </a:solidFill>
                        <a:effectLst/>
                        <a:latin typeface="Cambria Math"/>
                        <a:ea typeface="+mn-ea"/>
                        <a:cs typeface="+mn-cs"/>
                      </a:rPr>
                      <m:t>𝑥</m:t>
                    </m:r>
                  </m:oMath>
                </a14:m>
                <a:r>
                  <a:rPr lang="en-US" sz="1200" kern="1200" dirty="0">
                    <a:solidFill>
                      <a:schemeClr val="tx1"/>
                    </a:solidFill>
                    <a:effectLst/>
                    <a:latin typeface="+mn-lt"/>
                    <a:ea typeface="+mn-ea"/>
                    <a:cs typeface="+mn-cs"/>
                  </a:rPr>
                  <a:t> and </a:t>
                </a:r>
                <a14:m>
                  <m:oMath xmlns:m="http://schemas.openxmlformats.org/officeDocument/2006/math">
                    <m:r>
                      <a:rPr lang="en-US" sz="1200" i="1" kern="1200">
                        <a:solidFill>
                          <a:schemeClr val="tx1"/>
                        </a:solidFill>
                        <a:effectLst/>
                        <a:latin typeface="Cambria Math"/>
                        <a:ea typeface="+mn-ea"/>
                        <a:cs typeface="+mn-cs"/>
                      </a:rPr>
                      <m:t>𝑦</m:t>
                    </m:r>
                  </m:oMath>
                </a14:m>
                <a:r>
                  <a:rPr lang="en-US" sz="1200" kern="1200" dirty="0">
                    <a:solidFill>
                      <a:schemeClr val="tx1"/>
                    </a:solidFill>
                    <a:effectLst/>
                    <a:latin typeface="+mn-lt"/>
                    <a:ea typeface="+mn-ea"/>
                    <a:cs typeface="+mn-cs"/>
                  </a:rPr>
                  <a:t>.  If for a particular dataset of n people, the correlation between height (in meters) and weight (in kg) is 0.85, then the correlation between height (in inches) and weight (in pounds) will also be 0.85.</a:t>
                </a:r>
              </a:p>
              <a:p>
                <a:r>
                  <a:rPr lang="en-US" sz="1200" kern="1200" dirty="0">
                    <a:solidFill>
                      <a:schemeClr val="tx1"/>
                    </a:solidFill>
                    <a:effectLst/>
                    <a:latin typeface="+mn-lt"/>
                    <a:ea typeface="+mn-ea"/>
                    <a:cs typeface="+mn-cs"/>
                  </a:rPr>
                  <a:t>(5) Correlation measures the strength of a linear relationship only.  Correlation should not be used to describe a curved relationship – even if the association is strong.</a:t>
                </a:r>
              </a:p>
              <a:p>
                <a:r>
                  <a:rPr lang="en-US" sz="1200" kern="1200" dirty="0">
                    <a:solidFill>
                      <a:schemeClr val="tx1"/>
                    </a:solidFill>
                    <a:effectLst/>
                    <a:latin typeface="+mn-lt"/>
                    <a:ea typeface="+mn-ea"/>
                    <a:cs typeface="+mn-cs"/>
                  </a:rPr>
                  <a:t>(6) Outliers affect correlation.  Correlation in the presence of outliers should be interpreted with caution.</a:t>
                </a:r>
              </a:p>
              <a:p>
                <a:endParaRPr lang="en-US" dirty="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(1)  The correlation takes on values between -1 and +1.   The correlation is positive (&gt; 0) when there is a positive association between variables and negative (&lt; 0) then there is a negative association between variables.  A correlation of 0 indicates that there is not an association between the variables.  The closer the value of the correlation to the extremes (-1 or +1), the stronger the associations between the variables (the closer the points lie to a straight line).  In fact, a correlation of -1 or +1 indicates that the points on a scatterplot lie perfectly along a straight line.</a:t>
                </a:r>
              </a:p>
              <a:p>
                <a:r>
                  <a:rPr lang="en-US" sz="1200" kern="1200" dirty="0">
                    <a:solidFill>
                      <a:schemeClr val="tx1"/>
                    </a:solidFill>
                    <a:effectLst/>
                    <a:latin typeface="+mn-lt"/>
                    <a:ea typeface="+mn-ea"/>
                    <a:cs typeface="+mn-cs"/>
                  </a:rPr>
                  <a:t>When the correlation is greater than 0, the variables can be described as positively correlated (this is the same as saying there is a positive association between the variables).   Similarly, when the correlation is less than 0, the variables can be described as negatively correlated (this is the same as saying there is a negative association between the variables).   Variables are said to be uncorrelated when the correlation is 0 (this is the same as saying there is not a linear association between the variables).</a:t>
                </a:r>
              </a:p>
              <a:p>
                <a:r>
                  <a:rPr lang="en-US" sz="1200" kern="1200" dirty="0">
                    <a:solidFill>
                      <a:schemeClr val="tx1"/>
                    </a:solidFill>
                    <a:effectLst/>
                    <a:latin typeface="+mn-lt"/>
                    <a:ea typeface="+mn-ea"/>
                    <a:cs typeface="+mn-cs"/>
                  </a:rPr>
                  <a:t>(2) The correlation between variables </a:t>
                </a:r>
                <a:r>
                  <a:rPr lang="en-US" sz="1200" i="0" kern="1200">
                    <a:solidFill>
                      <a:schemeClr val="tx1"/>
                    </a:solidFill>
                    <a:effectLst/>
                    <a:latin typeface="+mn-lt"/>
                    <a:ea typeface="+mn-ea"/>
                    <a:cs typeface="+mn-cs"/>
                  </a:rPr>
                  <a:t>𝑥</a:t>
                </a:r>
                <a:r>
                  <a:rPr lang="en-US" sz="1200" kern="1200" dirty="0">
                    <a:solidFill>
                      <a:schemeClr val="tx1"/>
                    </a:solidFill>
                    <a:effectLst/>
                    <a:latin typeface="+mn-lt"/>
                    <a:ea typeface="+mn-ea"/>
                    <a:cs typeface="+mn-cs"/>
                  </a:rPr>
                  <a:t> and </a:t>
                </a:r>
                <a:r>
                  <a:rPr lang="en-US" sz="1200" i="0" kern="1200">
                    <a:solidFill>
                      <a:schemeClr val="tx1"/>
                    </a:solidFill>
                    <a:effectLst/>
                    <a:latin typeface="+mn-lt"/>
                    <a:ea typeface="+mn-ea"/>
                    <a:cs typeface="+mn-cs"/>
                  </a:rPr>
                  <a:t>𝑦</a:t>
                </a:r>
                <a:r>
                  <a:rPr lang="en-US" sz="1200" kern="1200" dirty="0">
                    <a:solidFill>
                      <a:schemeClr val="tx1"/>
                    </a:solidFill>
                    <a:effectLst/>
                    <a:latin typeface="+mn-lt"/>
                    <a:ea typeface="+mn-ea"/>
                    <a:cs typeface="+mn-cs"/>
                  </a:rPr>
                  <a:t> is the same as the correlation between variables </a:t>
                </a:r>
                <a:r>
                  <a:rPr lang="en-US" sz="1200" i="0" kern="1200">
                    <a:solidFill>
                      <a:schemeClr val="tx1"/>
                    </a:solidFill>
                    <a:effectLst/>
                    <a:latin typeface="+mn-lt"/>
                    <a:ea typeface="+mn-ea"/>
                    <a:cs typeface="+mn-cs"/>
                  </a:rPr>
                  <a:t>𝑦</a:t>
                </a:r>
                <a:r>
                  <a:rPr lang="en-US" sz="1200" kern="1200" dirty="0">
                    <a:solidFill>
                      <a:schemeClr val="tx1"/>
                    </a:solidFill>
                    <a:effectLst/>
                    <a:latin typeface="+mn-lt"/>
                    <a:ea typeface="+mn-ea"/>
                    <a:cs typeface="+mn-cs"/>
                  </a:rPr>
                  <a:t> and </a:t>
                </a:r>
                <a:r>
                  <a:rPr lang="en-US" sz="1200" i="0" kern="1200">
                    <a:solidFill>
                      <a:schemeClr val="tx1"/>
                    </a:solidFill>
                    <a:effectLst/>
                    <a:latin typeface="+mn-lt"/>
                    <a:ea typeface="+mn-ea"/>
                    <a:cs typeface="+mn-cs"/>
                  </a:rPr>
                  <a:t>𝑥</a:t>
                </a:r>
                <a:r>
                  <a:rPr lang="en-US" sz="1200" kern="1200" dirty="0">
                    <a:solidFill>
                      <a:schemeClr val="tx1"/>
                    </a:solidFill>
                    <a:effectLst/>
                    <a:latin typeface="+mn-lt"/>
                    <a:ea typeface="+mn-ea"/>
                    <a:cs typeface="+mn-cs"/>
                  </a:rPr>
                  <a:t>.  That is, the calculation of the correlation is independent of which variable is selected as the explanatory variable and which is selected as the response variable.</a:t>
                </a:r>
              </a:p>
              <a:p>
                <a:r>
                  <a:rPr lang="en-US" sz="1200" kern="1200" dirty="0">
                    <a:solidFill>
                      <a:schemeClr val="tx1"/>
                    </a:solidFill>
                    <a:effectLst/>
                    <a:latin typeface="+mn-lt"/>
                    <a:ea typeface="+mn-ea"/>
                    <a:cs typeface="+mn-cs"/>
                  </a:rPr>
                  <a:t>(3) Correlations can be computed between paired values of two quantitative variables.  You cannot use correlation to compute the correlation between gender and SAT scores, for example since gender is not quantitative (it is qualitative).  </a:t>
                </a:r>
              </a:p>
              <a:p>
                <a:r>
                  <a:rPr lang="en-US" sz="1200" kern="1200" dirty="0">
                    <a:solidFill>
                      <a:schemeClr val="tx1"/>
                    </a:solidFill>
                    <a:effectLst/>
                    <a:latin typeface="+mn-lt"/>
                    <a:ea typeface="+mn-ea"/>
                    <a:cs typeface="+mn-cs"/>
                  </a:rPr>
                  <a:t>(4) The correlation coefficient does not have units and it is independent of unit of measure of variables </a:t>
                </a:r>
                <a:r>
                  <a:rPr lang="en-US" sz="1200" i="0" kern="1200">
                    <a:solidFill>
                      <a:schemeClr val="tx1"/>
                    </a:solidFill>
                    <a:effectLst/>
                    <a:latin typeface="+mn-lt"/>
                    <a:ea typeface="+mn-ea"/>
                    <a:cs typeface="+mn-cs"/>
                  </a:rPr>
                  <a:t>𝑥</a:t>
                </a:r>
                <a:r>
                  <a:rPr lang="en-US" sz="1200" kern="1200" dirty="0">
                    <a:solidFill>
                      <a:schemeClr val="tx1"/>
                    </a:solidFill>
                    <a:effectLst/>
                    <a:latin typeface="+mn-lt"/>
                    <a:ea typeface="+mn-ea"/>
                    <a:cs typeface="+mn-cs"/>
                  </a:rPr>
                  <a:t> and </a:t>
                </a:r>
                <a:r>
                  <a:rPr lang="en-US" sz="1200" i="0" kern="1200">
                    <a:solidFill>
                      <a:schemeClr val="tx1"/>
                    </a:solidFill>
                    <a:effectLst/>
                    <a:latin typeface="+mn-lt"/>
                    <a:ea typeface="+mn-ea"/>
                    <a:cs typeface="+mn-cs"/>
                  </a:rPr>
                  <a:t>𝑦</a:t>
                </a:r>
                <a:r>
                  <a:rPr lang="en-US" sz="1200" kern="1200" dirty="0">
                    <a:solidFill>
                      <a:schemeClr val="tx1"/>
                    </a:solidFill>
                    <a:effectLst/>
                    <a:latin typeface="+mn-lt"/>
                    <a:ea typeface="+mn-ea"/>
                    <a:cs typeface="+mn-cs"/>
                  </a:rPr>
                  <a:t>.  If for a particular dataset of n people, the correlation between height (in meters) and weight (in kg) is 0.85, then the correlation between height (in inches) and weight (in pounds) will also be 0.85.</a:t>
                </a:r>
              </a:p>
              <a:p>
                <a:r>
                  <a:rPr lang="en-US" sz="1200" kern="1200" dirty="0">
                    <a:solidFill>
                      <a:schemeClr val="tx1"/>
                    </a:solidFill>
                    <a:effectLst/>
                    <a:latin typeface="+mn-lt"/>
                    <a:ea typeface="+mn-ea"/>
                    <a:cs typeface="+mn-cs"/>
                  </a:rPr>
                  <a:t>(5) Correlation measures the strength of a linear relationship only.  Correlation should not be used to describe a curved relationship – even if the association is strong.</a:t>
                </a:r>
              </a:p>
              <a:p>
                <a:r>
                  <a:rPr lang="en-US" sz="1200" kern="1200" dirty="0">
                    <a:solidFill>
                      <a:schemeClr val="tx1"/>
                    </a:solidFill>
                    <a:effectLst/>
                    <a:latin typeface="+mn-lt"/>
                    <a:ea typeface="+mn-ea"/>
                    <a:cs typeface="+mn-cs"/>
                  </a:rPr>
                  <a:t>(6) Outliers affect correlation.  Correlation in the presence of outliers should be interpreted with caution.</a:t>
                </a:r>
              </a:p>
              <a:p>
                <a:endParaRPr lang="en-US" dirty="0"/>
              </a:p>
            </p:txBody>
          </p:sp>
        </mc:Fallback>
      </mc:AlternateContent>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2DC4E-8B8B-4B35-A955-9BD809E1F25B}" type="slidenum">
              <a:rPr lang="en-US" smtClean="0"/>
              <a:t>8</a:t>
            </a:fld>
            <a:endParaRPr lang="en-US"/>
          </a:p>
        </p:txBody>
      </p:sp>
    </p:spTree>
    <p:extLst>
      <p:ext uri="{BB962C8B-B14F-4D97-AF65-F5344CB8AC3E}">
        <p14:creationId xmlns:p14="http://schemas.microsoft.com/office/powerpoint/2010/main" val="914273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The correlation takes on values between -1 and +1.   The correlation is positive (&gt; 0) when there is a positive association between variables and negative (&lt; 0) then there is a negative association between variables.  A correlation of 0 indicates that there is not an association between the variables.  The closer the value of the correlation to the extremes (-1 or +1), the stronger the associations between the variables (the closer the points lie to a straight line).  In fact, a correlation of -1 or +1 indicates that the points on a scatterplot lie perfectly along a straight line.</a:t>
                </a:r>
              </a:p>
              <a:p>
                <a:r>
                  <a:rPr lang="en-US" sz="1200" kern="1200" dirty="0">
                    <a:solidFill>
                      <a:schemeClr val="tx1"/>
                    </a:solidFill>
                    <a:effectLst/>
                    <a:latin typeface="+mn-lt"/>
                    <a:ea typeface="+mn-ea"/>
                    <a:cs typeface="+mn-cs"/>
                  </a:rPr>
                  <a:t>When the correlation is greater than 0, the variables can be described as positively correlated (this is the same as saying there is a positive association between the variables).   Similarly, when the correlation is less than 0, the variables can be described as negatively correlated (this is the same as saying there is a negative association between the variables).   Variables are said to be uncorrelated when the correlation is 0 (this is the same as saying there is not a linear association between the variables).</a:t>
                </a:r>
              </a:p>
              <a:p>
                <a:r>
                  <a:rPr lang="en-US" sz="1200" kern="1200" dirty="0">
                    <a:solidFill>
                      <a:schemeClr val="tx1"/>
                    </a:solidFill>
                    <a:effectLst/>
                    <a:latin typeface="+mn-lt"/>
                    <a:ea typeface="+mn-ea"/>
                    <a:cs typeface="+mn-cs"/>
                  </a:rPr>
                  <a:t>(2) The correlation between variables </a:t>
                </a:r>
                <a14:m>
                  <m:oMath xmlns:m="http://schemas.openxmlformats.org/officeDocument/2006/math">
                    <m:r>
                      <a:rPr lang="en-US" sz="1200" i="1" kern="1200">
                        <a:solidFill>
                          <a:schemeClr val="tx1"/>
                        </a:solidFill>
                        <a:effectLst/>
                        <a:latin typeface="Cambria Math"/>
                        <a:ea typeface="+mn-ea"/>
                        <a:cs typeface="+mn-cs"/>
                      </a:rPr>
                      <m:t>𝑥</m:t>
                    </m:r>
                  </m:oMath>
                </a14:m>
                <a:r>
                  <a:rPr lang="en-US" sz="1200" kern="1200" dirty="0">
                    <a:solidFill>
                      <a:schemeClr val="tx1"/>
                    </a:solidFill>
                    <a:effectLst/>
                    <a:latin typeface="+mn-lt"/>
                    <a:ea typeface="+mn-ea"/>
                    <a:cs typeface="+mn-cs"/>
                  </a:rPr>
                  <a:t> and </a:t>
                </a:r>
                <a14:m>
                  <m:oMath xmlns:m="http://schemas.openxmlformats.org/officeDocument/2006/math">
                    <m:r>
                      <a:rPr lang="en-US" sz="1200" i="1" kern="1200">
                        <a:solidFill>
                          <a:schemeClr val="tx1"/>
                        </a:solidFill>
                        <a:effectLst/>
                        <a:latin typeface="Cambria Math"/>
                        <a:ea typeface="+mn-ea"/>
                        <a:cs typeface="+mn-cs"/>
                      </a:rPr>
                      <m:t>𝑦</m:t>
                    </m:r>
                  </m:oMath>
                </a14:m>
                <a:r>
                  <a:rPr lang="en-US" sz="1200" kern="1200" dirty="0">
                    <a:solidFill>
                      <a:schemeClr val="tx1"/>
                    </a:solidFill>
                    <a:effectLst/>
                    <a:latin typeface="+mn-lt"/>
                    <a:ea typeface="+mn-ea"/>
                    <a:cs typeface="+mn-cs"/>
                  </a:rPr>
                  <a:t> is the same as the correlation between variables </a:t>
                </a:r>
                <a14:m>
                  <m:oMath xmlns:m="http://schemas.openxmlformats.org/officeDocument/2006/math">
                    <m:r>
                      <a:rPr lang="en-US" sz="1200" i="1" kern="1200">
                        <a:solidFill>
                          <a:schemeClr val="tx1"/>
                        </a:solidFill>
                        <a:effectLst/>
                        <a:latin typeface="Cambria Math"/>
                        <a:ea typeface="+mn-ea"/>
                        <a:cs typeface="+mn-cs"/>
                      </a:rPr>
                      <m:t>𝑦</m:t>
                    </m:r>
                  </m:oMath>
                </a14:m>
                <a:r>
                  <a:rPr lang="en-US" sz="1200" kern="1200" dirty="0">
                    <a:solidFill>
                      <a:schemeClr val="tx1"/>
                    </a:solidFill>
                    <a:effectLst/>
                    <a:latin typeface="+mn-lt"/>
                    <a:ea typeface="+mn-ea"/>
                    <a:cs typeface="+mn-cs"/>
                  </a:rPr>
                  <a:t> and </a:t>
                </a:r>
                <a14:m>
                  <m:oMath xmlns:m="http://schemas.openxmlformats.org/officeDocument/2006/math">
                    <m:r>
                      <a:rPr lang="en-US" sz="1200" i="1" kern="1200">
                        <a:solidFill>
                          <a:schemeClr val="tx1"/>
                        </a:solidFill>
                        <a:effectLst/>
                        <a:latin typeface="Cambria Math"/>
                        <a:ea typeface="+mn-ea"/>
                        <a:cs typeface="+mn-cs"/>
                      </a:rPr>
                      <m:t>𝑥</m:t>
                    </m:r>
                  </m:oMath>
                </a14:m>
                <a:r>
                  <a:rPr lang="en-US" sz="1200" kern="1200" dirty="0">
                    <a:solidFill>
                      <a:schemeClr val="tx1"/>
                    </a:solidFill>
                    <a:effectLst/>
                    <a:latin typeface="+mn-lt"/>
                    <a:ea typeface="+mn-ea"/>
                    <a:cs typeface="+mn-cs"/>
                  </a:rPr>
                  <a:t>.  That is, the calculation of the correlation is independent of which variable is selected as the explanatory variable and which is selected as the response variable.</a:t>
                </a:r>
              </a:p>
              <a:p>
                <a:r>
                  <a:rPr lang="en-US" sz="1200" kern="1200" dirty="0">
                    <a:solidFill>
                      <a:schemeClr val="tx1"/>
                    </a:solidFill>
                    <a:effectLst/>
                    <a:latin typeface="+mn-lt"/>
                    <a:ea typeface="+mn-ea"/>
                    <a:cs typeface="+mn-cs"/>
                  </a:rPr>
                  <a:t>(3) Correlations can be computed between paired values of two quantitative variables.  You cannot use correlation to compute the correlation between gender and SAT scores, for example since gender is not quantitative (it is qualitative).  </a:t>
                </a:r>
              </a:p>
              <a:p>
                <a:r>
                  <a:rPr lang="en-US" sz="1200" kern="1200" dirty="0">
                    <a:solidFill>
                      <a:schemeClr val="tx1"/>
                    </a:solidFill>
                    <a:effectLst/>
                    <a:latin typeface="+mn-lt"/>
                    <a:ea typeface="+mn-ea"/>
                    <a:cs typeface="+mn-cs"/>
                  </a:rPr>
                  <a:t>(4) The correlation coefficient does not have units and it is independent of unit of measure of variables </a:t>
                </a:r>
                <a14:m>
                  <m:oMath xmlns:m="http://schemas.openxmlformats.org/officeDocument/2006/math">
                    <m:r>
                      <a:rPr lang="en-US" sz="1200" i="1" kern="1200">
                        <a:solidFill>
                          <a:schemeClr val="tx1"/>
                        </a:solidFill>
                        <a:effectLst/>
                        <a:latin typeface="Cambria Math"/>
                        <a:ea typeface="+mn-ea"/>
                        <a:cs typeface="+mn-cs"/>
                      </a:rPr>
                      <m:t>𝑥</m:t>
                    </m:r>
                  </m:oMath>
                </a14:m>
                <a:r>
                  <a:rPr lang="en-US" sz="1200" kern="1200" dirty="0">
                    <a:solidFill>
                      <a:schemeClr val="tx1"/>
                    </a:solidFill>
                    <a:effectLst/>
                    <a:latin typeface="+mn-lt"/>
                    <a:ea typeface="+mn-ea"/>
                    <a:cs typeface="+mn-cs"/>
                  </a:rPr>
                  <a:t> and </a:t>
                </a:r>
                <a14:m>
                  <m:oMath xmlns:m="http://schemas.openxmlformats.org/officeDocument/2006/math">
                    <m:r>
                      <a:rPr lang="en-US" sz="1200" i="1" kern="1200">
                        <a:solidFill>
                          <a:schemeClr val="tx1"/>
                        </a:solidFill>
                        <a:effectLst/>
                        <a:latin typeface="Cambria Math"/>
                        <a:ea typeface="+mn-ea"/>
                        <a:cs typeface="+mn-cs"/>
                      </a:rPr>
                      <m:t>𝑦</m:t>
                    </m:r>
                  </m:oMath>
                </a14:m>
                <a:r>
                  <a:rPr lang="en-US" sz="1200" kern="1200" dirty="0">
                    <a:solidFill>
                      <a:schemeClr val="tx1"/>
                    </a:solidFill>
                    <a:effectLst/>
                    <a:latin typeface="+mn-lt"/>
                    <a:ea typeface="+mn-ea"/>
                    <a:cs typeface="+mn-cs"/>
                  </a:rPr>
                  <a:t>.  If for a particular dataset of n people, the correlation between height (in meters) and weight (in kg) is 0.85, then the correlation between height (in inches) and weight (in pounds) will also be 0.85.</a:t>
                </a:r>
              </a:p>
              <a:p>
                <a:r>
                  <a:rPr lang="en-US" sz="1200" kern="1200" dirty="0">
                    <a:solidFill>
                      <a:schemeClr val="tx1"/>
                    </a:solidFill>
                    <a:effectLst/>
                    <a:latin typeface="+mn-lt"/>
                    <a:ea typeface="+mn-ea"/>
                    <a:cs typeface="+mn-cs"/>
                  </a:rPr>
                  <a:t>(5) Correlation measures the strength of a linear relationship only.  Correlation should not be used to describe a curved relationship – even if the association is strong.</a:t>
                </a:r>
              </a:p>
              <a:p>
                <a:r>
                  <a:rPr lang="en-US" sz="1200" kern="1200" dirty="0">
                    <a:solidFill>
                      <a:schemeClr val="tx1"/>
                    </a:solidFill>
                    <a:effectLst/>
                    <a:latin typeface="+mn-lt"/>
                    <a:ea typeface="+mn-ea"/>
                    <a:cs typeface="+mn-cs"/>
                  </a:rPr>
                  <a:t>(6) Outliers affect correlation.  Correlation in the presence of outliers should be interpreted with caution.</a:t>
                </a:r>
              </a:p>
              <a:p>
                <a:endParaRPr lang="en-US" dirty="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(1)  The correlation takes on values between -1 and +1.   The correlation is positive (&gt; 0) when there is a positive association between variables and negative (&lt; 0) then there is a negative association between variables.  A correlation of 0 indicates that there is not an association between the variables.  The closer the value of the correlation to the extremes (-1 or +1), the stronger the associations between the variables (the closer the points lie to a straight line).  In fact, a correlation of -1 or +1 indicates that the points on a scatterplot lie perfectly along a straight line.</a:t>
                </a:r>
              </a:p>
              <a:p>
                <a:r>
                  <a:rPr lang="en-US" sz="1200" kern="1200" dirty="0">
                    <a:solidFill>
                      <a:schemeClr val="tx1"/>
                    </a:solidFill>
                    <a:effectLst/>
                    <a:latin typeface="+mn-lt"/>
                    <a:ea typeface="+mn-ea"/>
                    <a:cs typeface="+mn-cs"/>
                  </a:rPr>
                  <a:t>When the correlation is greater than 0, the variables can be described as positively correlated (this is the same as saying there is a positive association between the variables).   Similarly, when the correlation is less than 0, the variables can be described as negatively correlated (this is the same as saying there is a negative association between the variables).   Variables are said to be uncorrelated when the correlation is 0 (this is the same as saying there is not a linear association between the variables).</a:t>
                </a:r>
              </a:p>
              <a:p>
                <a:r>
                  <a:rPr lang="en-US" sz="1200" kern="1200" dirty="0">
                    <a:solidFill>
                      <a:schemeClr val="tx1"/>
                    </a:solidFill>
                    <a:effectLst/>
                    <a:latin typeface="+mn-lt"/>
                    <a:ea typeface="+mn-ea"/>
                    <a:cs typeface="+mn-cs"/>
                  </a:rPr>
                  <a:t>(2) The correlation between variables </a:t>
                </a:r>
                <a:r>
                  <a:rPr lang="en-US" sz="1200" i="0" kern="1200">
                    <a:solidFill>
                      <a:schemeClr val="tx1"/>
                    </a:solidFill>
                    <a:effectLst/>
                    <a:latin typeface="+mn-lt"/>
                    <a:ea typeface="+mn-ea"/>
                    <a:cs typeface="+mn-cs"/>
                  </a:rPr>
                  <a:t>𝑥</a:t>
                </a:r>
                <a:r>
                  <a:rPr lang="en-US" sz="1200" kern="1200" dirty="0">
                    <a:solidFill>
                      <a:schemeClr val="tx1"/>
                    </a:solidFill>
                    <a:effectLst/>
                    <a:latin typeface="+mn-lt"/>
                    <a:ea typeface="+mn-ea"/>
                    <a:cs typeface="+mn-cs"/>
                  </a:rPr>
                  <a:t> and </a:t>
                </a:r>
                <a:r>
                  <a:rPr lang="en-US" sz="1200" i="0" kern="1200">
                    <a:solidFill>
                      <a:schemeClr val="tx1"/>
                    </a:solidFill>
                    <a:effectLst/>
                    <a:latin typeface="+mn-lt"/>
                    <a:ea typeface="+mn-ea"/>
                    <a:cs typeface="+mn-cs"/>
                  </a:rPr>
                  <a:t>𝑦</a:t>
                </a:r>
                <a:r>
                  <a:rPr lang="en-US" sz="1200" kern="1200" dirty="0">
                    <a:solidFill>
                      <a:schemeClr val="tx1"/>
                    </a:solidFill>
                    <a:effectLst/>
                    <a:latin typeface="+mn-lt"/>
                    <a:ea typeface="+mn-ea"/>
                    <a:cs typeface="+mn-cs"/>
                  </a:rPr>
                  <a:t> is the same as the correlation between variables </a:t>
                </a:r>
                <a:r>
                  <a:rPr lang="en-US" sz="1200" i="0" kern="1200">
                    <a:solidFill>
                      <a:schemeClr val="tx1"/>
                    </a:solidFill>
                    <a:effectLst/>
                    <a:latin typeface="+mn-lt"/>
                    <a:ea typeface="+mn-ea"/>
                    <a:cs typeface="+mn-cs"/>
                  </a:rPr>
                  <a:t>𝑦</a:t>
                </a:r>
                <a:r>
                  <a:rPr lang="en-US" sz="1200" kern="1200" dirty="0">
                    <a:solidFill>
                      <a:schemeClr val="tx1"/>
                    </a:solidFill>
                    <a:effectLst/>
                    <a:latin typeface="+mn-lt"/>
                    <a:ea typeface="+mn-ea"/>
                    <a:cs typeface="+mn-cs"/>
                  </a:rPr>
                  <a:t> and </a:t>
                </a:r>
                <a:r>
                  <a:rPr lang="en-US" sz="1200" i="0" kern="1200">
                    <a:solidFill>
                      <a:schemeClr val="tx1"/>
                    </a:solidFill>
                    <a:effectLst/>
                    <a:latin typeface="+mn-lt"/>
                    <a:ea typeface="+mn-ea"/>
                    <a:cs typeface="+mn-cs"/>
                  </a:rPr>
                  <a:t>𝑥</a:t>
                </a:r>
                <a:r>
                  <a:rPr lang="en-US" sz="1200" kern="1200" dirty="0">
                    <a:solidFill>
                      <a:schemeClr val="tx1"/>
                    </a:solidFill>
                    <a:effectLst/>
                    <a:latin typeface="+mn-lt"/>
                    <a:ea typeface="+mn-ea"/>
                    <a:cs typeface="+mn-cs"/>
                  </a:rPr>
                  <a:t>.  That is, the calculation of the correlation is independent of which variable is selected as the explanatory variable and which is selected as the response variable.</a:t>
                </a:r>
              </a:p>
              <a:p>
                <a:r>
                  <a:rPr lang="en-US" sz="1200" kern="1200" dirty="0">
                    <a:solidFill>
                      <a:schemeClr val="tx1"/>
                    </a:solidFill>
                    <a:effectLst/>
                    <a:latin typeface="+mn-lt"/>
                    <a:ea typeface="+mn-ea"/>
                    <a:cs typeface="+mn-cs"/>
                  </a:rPr>
                  <a:t>(3) Correlations can be computed between paired values of two quantitative variables.  You cannot use correlation to compute the correlation between gender and SAT scores, for example since gender is not quantitative (it is qualitative).  </a:t>
                </a:r>
              </a:p>
              <a:p>
                <a:r>
                  <a:rPr lang="en-US" sz="1200" kern="1200" dirty="0">
                    <a:solidFill>
                      <a:schemeClr val="tx1"/>
                    </a:solidFill>
                    <a:effectLst/>
                    <a:latin typeface="+mn-lt"/>
                    <a:ea typeface="+mn-ea"/>
                    <a:cs typeface="+mn-cs"/>
                  </a:rPr>
                  <a:t>(4) The correlation coefficient does not have units and it is independent of unit of measure of variables </a:t>
                </a:r>
                <a:r>
                  <a:rPr lang="en-US" sz="1200" i="0" kern="1200">
                    <a:solidFill>
                      <a:schemeClr val="tx1"/>
                    </a:solidFill>
                    <a:effectLst/>
                    <a:latin typeface="+mn-lt"/>
                    <a:ea typeface="+mn-ea"/>
                    <a:cs typeface="+mn-cs"/>
                  </a:rPr>
                  <a:t>𝑥</a:t>
                </a:r>
                <a:r>
                  <a:rPr lang="en-US" sz="1200" kern="1200" dirty="0">
                    <a:solidFill>
                      <a:schemeClr val="tx1"/>
                    </a:solidFill>
                    <a:effectLst/>
                    <a:latin typeface="+mn-lt"/>
                    <a:ea typeface="+mn-ea"/>
                    <a:cs typeface="+mn-cs"/>
                  </a:rPr>
                  <a:t> and </a:t>
                </a:r>
                <a:r>
                  <a:rPr lang="en-US" sz="1200" i="0" kern="1200">
                    <a:solidFill>
                      <a:schemeClr val="tx1"/>
                    </a:solidFill>
                    <a:effectLst/>
                    <a:latin typeface="+mn-lt"/>
                    <a:ea typeface="+mn-ea"/>
                    <a:cs typeface="+mn-cs"/>
                  </a:rPr>
                  <a:t>𝑦</a:t>
                </a:r>
                <a:r>
                  <a:rPr lang="en-US" sz="1200" kern="1200" dirty="0">
                    <a:solidFill>
                      <a:schemeClr val="tx1"/>
                    </a:solidFill>
                    <a:effectLst/>
                    <a:latin typeface="+mn-lt"/>
                    <a:ea typeface="+mn-ea"/>
                    <a:cs typeface="+mn-cs"/>
                  </a:rPr>
                  <a:t>.  If for a particular dataset of n people, the correlation between height (in meters) and weight (in kg) is 0.85, then the correlation between height (in inches) and weight (in pounds) will also be 0.85.</a:t>
                </a:r>
              </a:p>
              <a:p>
                <a:r>
                  <a:rPr lang="en-US" sz="1200" kern="1200" dirty="0">
                    <a:solidFill>
                      <a:schemeClr val="tx1"/>
                    </a:solidFill>
                    <a:effectLst/>
                    <a:latin typeface="+mn-lt"/>
                    <a:ea typeface="+mn-ea"/>
                    <a:cs typeface="+mn-cs"/>
                  </a:rPr>
                  <a:t>(5) Correlation measures the strength of a linear relationship only.  Correlation should not be used to describe a curved relationship – even if the association is strong.</a:t>
                </a:r>
              </a:p>
              <a:p>
                <a:r>
                  <a:rPr lang="en-US" sz="1200" kern="1200" dirty="0">
                    <a:solidFill>
                      <a:schemeClr val="tx1"/>
                    </a:solidFill>
                    <a:effectLst/>
                    <a:latin typeface="+mn-lt"/>
                    <a:ea typeface="+mn-ea"/>
                    <a:cs typeface="+mn-cs"/>
                  </a:rPr>
                  <a:t>(6) Outliers affect correlation.  Correlation in the presence of outliers should be interpreted with caution.</a:t>
                </a:r>
              </a:p>
              <a:p>
                <a:endParaRPr lang="en-US" dirty="0"/>
              </a:p>
            </p:txBody>
          </p:sp>
        </mc:Fallback>
      </mc:AlternateContent>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2DC4E-8B8B-4B35-A955-9BD809E1F25B}" type="slidenum">
              <a:rPr lang="en-US" smtClean="0"/>
              <a:t>9</a:t>
            </a:fld>
            <a:endParaRPr lang="en-US"/>
          </a:p>
        </p:txBody>
      </p:sp>
    </p:spTree>
    <p:extLst>
      <p:ext uri="{BB962C8B-B14F-4D97-AF65-F5344CB8AC3E}">
        <p14:creationId xmlns:p14="http://schemas.microsoft.com/office/powerpoint/2010/main" val="2654973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10</a:t>
            </a:fld>
            <a:endParaRPr lang="en-US"/>
          </a:p>
        </p:txBody>
      </p:sp>
    </p:spTree>
    <p:extLst>
      <p:ext uri="{BB962C8B-B14F-4D97-AF65-F5344CB8AC3E}">
        <p14:creationId xmlns:p14="http://schemas.microsoft.com/office/powerpoint/2010/main" val="2514594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6D2AF-6A3C-46E7-8637-56588666817D}" type="slidenum">
              <a:rPr lang="en-US" smtClean="0"/>
              <a:t>11</a:t>
            </a:fld>
            <a:endParaRPr lang="en-US"/>
          </a:p>
        </p:txBody>
      </p:sp>
    </p:spTree>
    <p:extLst>
      <p:ext uri="{BB962C8B-B14F-4D97-AF65-F5344CB8AC3E}">
        <p14:creationId xmlns:p14="http://schemas.microsoft.com/office/powerpoint/2010/main" val="3924274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822411FD-98B6-49EF-9928-311F9EF794E8}" type="datetime1">
              <a:rPr lang="en-US" smtClean="0"/>
              <a:t>7/20/2022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1193835-B2BD-4407-8BA5-78DAB148BDC8}"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665475-01E7-4205-8D5C-5989C7AD3D97}" type="datetime1">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93835-B2BD-4407-8BA5-78DAB148BD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85B735D-B62F-41F6-8610-87A5D0EE1E66}" type="datetime1">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93835-B2BD-4407-8BA5-78DAB148BDC8}"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E1D17AEE-FC78-47B6-A5FC-C1E5B1CB9959}" type="datetime1">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93835-B2BD-4407-8BA5-78DAB148BDC8}"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51A04BB-0A3C-4AFF-91AC-7A845D63887E}" type="datetime1">
              <a:rPr lang="en-US" smtClean="0"/>
              <a:t>7/20/2022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1193835-B2BD-4407-8BA5-78DAB148BDC8}"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0CB62A8-C0A4-491A-AC69-F8A2393AA385}" type="datetime1">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93835-B2BD-4407-8BA5-78DAB148BDC8}"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B80A7A55-000F-417D-8B32-2BBE482E6000}" type="datetime1">
              <a:rPr lang="en-US" smtClean="0"/>
              <a:t>7/20/2022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193835-B2BD-4407-8BA5-78DAB148BDC8}"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E8F42FD-B717-4AEF-A837-14C6D2444130}" type="datetime1">
              <a:rPr lang="en-US" smtClean="0"/>
              <a:t>7/20/2022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193835-B2BD-4407-8BA5-78DAB148BDC8}"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60963-55CD-4646-A19B-C172404AC83B}" type="datetime1">
              <a:rPr lang="en-US" smtClean="0"/>
              <a:t>7/20/2022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193835-B2BD-4407-8BA5-78DAB148BDC8}"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854FEC5-6C06-4556-936F-F919C96DFA7B}" type="datetime1">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93835-B2BD-4407-8BA5-78DAB148BDC8}"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1158A0F-8D13-4A57-9505-7906DC8AC4B8}" type="datetime1">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93835-B2BD-4407-8BA5-78DAB148BDC8}"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E6F9786F-7E87-4DC9-A0AD-52994556E70F}" type="datetime1">
              <a:rPr lang="en-US" smtClean="0"/>
              <a:t>7/20/2022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1193835-B2BD-4407-8BA5-78DAB148BDC8}"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tatisticssolutions.com/correlation-pearson-kendall-spearma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3.bp.blogspot.com/_GNAN4W4t4Lk/TKkEar3xD1I/AAAAAAAAAG8/DvGEJCpTCaM/s1600/lty.pn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Live Classroom</a:t>
            </a:r>
            <a:br>
              <a:rPr lang="en-US" dirty="0"/>
            </a:br>
            <a:endParaRPr lang="en-US" dirty="0"/>
          </a:p>
        </p:txBody>
      </p:sp>
      <p:sp>
        <p:nvSpPr>
          <p:cNvPr id="3" name="Subtitle 2"/>
          <p:cNvSpPr>
            <a:spLocks noGrp="1"/>
          </p:cNvSpPr>
          <p:nvPr>
            <p:ph type="subTitle" idx="1"/>
          </p:nvPr>
        </p:nvSpPr>
        <p:spPr/>
        <p:txBody>
          <a:bodyPr/>
          <a:lstStyle/>
          <a:p>
            <a:r>
              <a:rPr lang="en-US" dirty="0"/>
              <a:t>Module 3 – Correlation and Simple Linear Regression</a:t>
            </a:r>
          </a:p>
        </p:txBody>
      </p:sp>
      <p:sp>
        <p:nvSpPr>
          <p:cNvPr id="4" name="Slide Number Placeholder 3"/>
          <p:cNvSpPr>
            <a:spLocks noGrp="1"/>
          </p:cNvSpPr>
          <p:nvPr>
            <p:ph type="sldNum" sz="quarter" idx="12"/>
          </p:nvPr>
        </p:nvSpPr>
        <p:spPr/>
        <p:txBody>
          <a:bodyPr/>
          <a:lstStyle/>
          <a:p>
            <a:fld id="{A1193835-B2BD-4407-8BA5-78DAB148BDC8}" type="slidenum">
              <a:rPr lang="en-US" smtClean="0"/>
              <a:t>1</a:t>
            </a:fld>
            <a:endParaRPr lang="en-US"/>
          </a:p>
        </p:txBody>
      </p:sp>
    </p:spTree>
    <p:extLst>
      <p:ext uri="{BB962C8B-B14F-4D97-AF65-F5344CB8AC3E}">
        <p14:creationId xmlns:p14="http://schemas.microsoft.com/office/powerpoint/2010/main" val="1295878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Correlation</a:t>
            </a:r>
          </a:p>
        </p:txBody>
      </p:sp>
      <p:sp>
        <p:nvSpPr>
          <p:cNvPr id="3" name="Content Placeholder 2"/>
          <p:cNvSpPr>
            <a:spLocks noGrp="1"/>
          </p:cNvSpPr>
          <p:nvPr>
            <p:ph sz="quarter" idx="1"/>
          </p:nvPr>
        </p:nvSpPr>
        <p:spPr/>
        <p:txBody>
          <a:bodyPr>
            <a:normAutofit/>
          </a:bodyPr>
          <a:lstStyle/>
          <a:p>
            <a:r>
              <a:rPr lang="en-US" sz="2000" dirty="0"/>
              <a:t>Use </a:t>
            </a:r>
            <a:r>
              <a:rPr lang="en-US" sz="2000" dirty="0" err="1"/>
              <a:t>cor</a:t>
            </a:r>
            <a:r>
              <a:rPr lang="en-US" sz="2000" dirty="0"/>
              <a:t>() function to calculate sample correlation coefficient</a:t>
            </a:r>
          </a:p>
          <a:p>
            <a:pPr lvl="1"/>
            <a:r>
              <a:rPr lang="en-US" sz="2000" dirty="0" err="1"/>
              <a:t>cor</a:t>
            </a:r>
            <a:r>
              <a:rPr lang="en-US" sz="2000" dirty="0"/>
              <a:t>(</a:t>
            </a:r>
            <a:r>
              <a:rPr lang="en-US" sz="2000" i="1" dirty="0" err="1"/>
              <a:t>data$explanatoryvariable</a:t>
            </a:r>
            <a:r>
              <a:rPr lang="en-US" sz="2000" dirty="0"/>
              <a:t>, </a:t>
            </a:r>
            <a:r>
              <a:rPr lang="en-US" sz="2000" i="1" dirty="0" err="1"/>
              <a:t>data$responsevariable</a:t>
            </a:r>
            <a:r>
              <a:rPr lang="en-US" sz="2000" dirty="0"/>
              <a:t>) </a:t>
            </a:r>
          </a:p>
          <a:p>
            <a:r>
              <a:rPr lang="en-US" sz="2000" dirty="0"/>
              <a:t>Use </a:t>
            </a:r>
            <a:r>
              <a:rPr lang="en-US" sz="2000" dirty="0" err="1"/>
              <a:t>cor.test</a:t>
            </a:r>
            <a:r>
              <a:rPr lang="en-US" sz="2000" dirty="0"/>
              <a:t>() function to perform testing</a:t>
            </a:r>
          </a:p>
          <a:p>
            <a:pPr lvl="1"/>
            <a:r>
              <a:rPr lang="en-US" sz="2000" dirty="0" err="1"/>
              <a:t>cor.test</a:t>
            </a:r>
            <a:r>
              <a:rPr lang="en-US" sz="2000" dirty="0"/>
              <a:t>(</a:t>
            </a:r>
            <a:r>
              <a:rPr lang="en-US" sz="2000" i="1" dirty="0" err="1"/>
              <a:t>data$explanatoryvariable</a:t>
            </a:r>
            <a:r>
              <a:rPr lang="en-US" sz="2000" dirty="0"/>
              <a:t>, </a:t>
            </a:r>
            <a:r>
              <a:rPr lang="en-US" sz="2000" i="1" dirty="0" err="1"/>
              <a:t>data$responsevariable</a:t>
            </a:r>
            <a:r>
              <a:rPr lang="en-US" sz="2000" dirty="0"/>
              <a:t>, </a:t>
            </a:r>
            <a:br>
              <a:rPr lang="en-US" sz="2000" dirty="0"/>
            </a:br>
            <a:r>
              <a:rPr lang="en-US" sz="2000" dirty="0"/>
              <a:t>alternative =[</a:t>
            </a:r>
            <a:r>
              <a:rPr lang="en-US" sz="2000" i="1" dirty="0"/>
              <a:t>alternative</a:t>
            </a:r>
            <a:r>
              <a:rPr lang="en-US" sz="2000" dirty="0"/>
              <a:t>], </a:t>
            </a:r>
            <a:br>
              <a:rPr lang="en-US" sz="2000" dirty="0"/>
            </a:br>
            <a:r>
              <a:rPr lang="en-US" sz="2000" dirty="0"/>
              <a:t>method = [</a:t>
            </a:r>
            <a:r>
              <a:rPr lang="en-US" sz="2000" i="1" dirty="0"/>
              <a:t>method</a:t>
            </a:r>
            <a:r>
              <a:rPr lang="en-US" sz="2000" dirty="0"/>
              <a:t>], </a:t>
            </a:r>
            <a:br>
              <a:rPr lang="en-US" sz="2000" dirty="0"/>
            </a:br>
            <a:r>
              <a:rPr lang="en-US" sz="2000" dirty="0" err="1"/>
              <a:t>conf.level</a:t>
            </a:r>
            <a:r>
              <a:rPr lang="en-US" sz="2000" dirty="0"/>
              <a:t> = [</a:t>
            </a:r>
            <a:r>
              <a:rPr lang="en-US" sz="2000" i="1" dirty="0"/>
              <a:t>confidence level</a:t>
            </a:r>
            <a:r>
              <a:rPr lang="en-US" sz="2000" dirty="0"/>
              <a:t>])</a:t>
            </a:r>
          </a:p>
          <a:p>
            <a:pPr lvl="1"/>
            <a:r>
              <a:rPr lang="en-US" sz="2000" i="1" dirty="0">
                <a:solidFill>
                  <a:schemeClr val="tx1">
                    <a:lumMod val="85000"/>
                    <a:lumOff val="15000"/>
                  </a:schemeClr>
                </a:solidFill>
              </a:rPr>
              <a:t>[alternative] = “less”, “greater” or “</a:t>
            </a:r>
            <a:r>
              <a:rPr lang="en-US" sz="2000" b="1" i="1" dirty="0" err="1">
                <a:solidFill>
                  <a:schemeClr val="tx1">
                    <a:lumMod val="85000"/>
                    <a:lumOff val="15000"/>
                  </a:schemeClr>
                </a:solidFill>
              </a:rPr>
              <a:t>two.sided</a:t>
            </a:r>
            <a:r>
              <a:rPr lang="en-US" sz="2000" i="1" dirty="0">
                <a:solidFill>
                  <a:schemeClr val="tx1">
                    <a:lumMod val="85000"/>
                    <a:lumOff val="15000"/>
                  </a:schemeClr>
                </a:solidFill>
              </a:rPr>
              <a:t>”</a:t>
            </a:r>
          </a:p>
          <a:p>
            <a:pPr lvl="1"/>
            <a:r>
              <a:rPr lang="en-US" sz="2000" dirty="0"/>
              <a:t>[</a:t>
            </a:r>
            <a:r>
              <a:rPr lang="en-US" sz="2000" i="1" dirty="0"/>
              <a:t>method</a:t>
            </a:r>
            <a:r>
              <a:rPr lang="en-US" sz="2000" dirty="0"/>
              <a:t>] = "</a:t>
            </a:r>
            <a:r>
              <a:rPr lang="en-US" sz="2000" b="1" dirty="0" err="1"/>
              <a:t>pearson</a:t>
            </a:r>
            <a:r>
              <a:rPr lang="en-US" sz="2000" dirty="0"/>
              <a:t>",  "</a:t>
            </a:r>
            <a:r>
              <a:rPr lang="en-US" sz="2000" dirty="0" err="1"/>
              <a:t>kendall</a:t>
            </a:r>
            <a:r>
              <a:rPr lang="en-US" sz="2000" dirty="0"/>
              <a:t>“ or "spearman“</a:t>
            </a:r>
          </a:p>
          <a:p>
            <a:pPr lvl="1"/>
            <a:r>
              <a:rPr lang="en-US" sz="2000" dirty="0"/>
              <a:t>FYI (optional material) : </a:t>
            </a:r>
            <a:r>
              <a:rPr lang="en-US" sz="2000" dirty="0">
                <a:hlinkClick r:id="rId3"/>
              </a:rPr>
              <a:t>https://www.statisticssolutions.com/correlation-pearson-kendall-spearman/</a:t>
            </a:r>
            <a:endParaRPr lang="en-US" sz="2000" dirty="0"/>
          </a:p>
        </p:txBody>
      </p:sp>
      <p:sp>
        <p:nvSpPr>
          <p:cNvPr id="4" name="Slide Number Placeholder 3"/>
          <p:cNvSpPr>
            <a:spLocks noGrp="1"/>
          </p:cNvSpPr>
          <p:nvPr>
            <p:ph type="sldNum" sz="quarter" idx="12"/>
          </p:nvPr>
        </p:nvSpPr>
        <p:spPr/>
        <p:txBody>
          <a:bodyPr/>
          <a:lstStyle/>
          <a:p>
            <a:fld id="{A1193835-B2BD-4407-8BA5-78DAB148BDC8}" type="slidenum">
              <a:rPr lang="en-US" smtClean="0"/>
              <a:t>10</a:t>
            </a:fld>
            <a:endParaRPr lang="en-US"/>
          </a:p>
        </p:txBody>
      </p:sp>
    </p:spTree>
    <p:extLst>
      <p:ext uri="{BB962C8B-B14F-4D97-AF65-F5344CB8AC3E}">
        <p14:creationId xmlns:p14="http://schemas.microsoft.com/office/powerpoint/2010/main" val="263894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Study Time and Exam Score</a:t>
            </a:r>
          </a:p>
        </p:txBody>
      </p:sp>
      <p:sp>
        <p:nvSpPr>
          <p:cNvPr id="4" name="Content Placeholder 3"/>
          <p:cNvSpPr>
            <a:spLocks noGrp="1"/>
          </p:cNvSpPr>
          <p:nvPr>
            <p:ph sz="quarter" idx="1"/>
          </p:nvPr>
        </p:nvSpPr>
        <p:spPr/>
        <p:txBody>
          <a:bodyPr/>
          <a:lstStyle/>
          <a:p>
            <a:r>
              <a:rPr lang="en-US" dirty="0"/>
              <a:t>Calculate sample correlation</a:t>
            </a:r>
          </a:p>
          <a:p>
            <a:pPr lvl="1"/>
            <a:r>
              <a:rPr lang="en-US" dirty="0" err="1"/>
              <a:t>cor</a:t>
            </a:r>
            <a:r>
              <a:rPr lang="en-US" dirty="0"/>
              <a:t>(</a:t>
            </a:r>
            <a:r>
              <a:rPr lang="en-US" dirty="0" err="1"/>
              <a:t>examdata$Hours,examdata$Exam</a:t>
            </a:r>
            <a:r>
              <a:rPr lang="en-US" dirty="0"/>
              <a:t>)</a:t>
            </a:r>
          </a:p>
          <a:p>
            <a:r>
              <a:rPr lang="en-US" dirty="0"/>
              <a:t>Perform testing</a:t>
            </a:r>
          </a:p>
          <a:p>
            <a:pPr lvl="1"/>
            <a:r>
              <a:rPr lang="en-US" dirty="0" err="1"/>
              <a:t>cor.test</a:t>
            </a:r>
            <a:r>
              <a:rPr lang="en-US" dirty="0"/>
              <a:t>(</a:t>
            </a:r>
            <a:r>
              <a:rPr lang="en-US" dirty="0" err="1"/>
              <a:t>examdata$Hours,examdata$Exam</a:t>
            </a:r>
            <a:r>
              <a:rPr lang="en-US" dirty="0"/>
              <a:t>)</a:t>
            </a:r>
          </a:p>
        </p:txBody>
      </p:sp>
      <p:sp>
        <p:nvSpPr>
          <p:cNvPr id="3" name="Slide Number Placeholder 2"/>
          <p:cNvSpPr>
            <a:spLocks noGrp="1"/>
          </p:cNvSpPr>
          <p:nvPr>
            <p:ph type="sldNum" sz="quarter" idx="12"/>
          </p:nvPr>
        </p:nvSpPr>
        <p:spPr/>
        <p:txBody>
          <a:bodyPr/>
          <a:lstStyle/>
          <a:p>
            <a:fld id="{A1193835-B2BD-4407-8BA5-78DAB148BDC8}" type="slidenum">
              <a:rPr lang="en-US" smtClean="0"/>
              <a:t>11</a:t>
            </a:fld>
            <a:endParaRPr lang="en-US"/>
          </a:p>
        </p:txBody>
      </p:sp>
    </p:spTree>
    <p:extLst>
      <p:ext uri="{BB962C8B-B14F-4D97-AF65-F5344CB8AC3E}">
        <p14:creationId xmlns:p14="http://schemas.microsoft.com/office/powerpoint/2010/main" val="88291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Study Time and Exam Score</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sz="2000" dirty="0"/>
                  <a:t>Is there a linear relationship between hours of study time and exam score for all students taking CS546?</a:t>
                </a:r>
              </a:p>
              <a:p>
                <a:pPr marL="0" indent="0">
                  <a:buNone/>
                </a:pPr>
                <a:endParaRPr lang="en-US" sz="2000" dirty="0"/>
              </a:p>
              <a:p>
                <a:pPr marL="0" indent="0">
                  <a:buNone/>
                </a:pPr>
                <a:r>
                  <a:rPr lang="en-US" sz="2000" dirty="0"/>
                  <a:t>(1) Set up the hypotheses and select the alpha level</a:t>
                </a:r>
                <a:br>
                  <a:rPr lang="en-US" sz="2000" dirty="0"/>
                </a:br>
                <a:endParaRPr lang="en-US" sz="2000" dirty="0"/>
              </a:p>
              <a:p>
                <a:pPr marL="548640" lvl="2" indent="0">
                  <a:buNone/>
                </a:pPr>
                <a:r>
                  <a:rPr lang="en-US" dirty="0"/>
                  <a:t>H</a:t>
                </a:r>
                <a:r>
                  <a:rPr lang="en-US" baseline="-25000" dirty="0"/>
                  <a:t>0</a:t>
                </a:r>
                <a:r>
                  <a:rPr lang="en-US" dirty="0"/>
                  <a:t>: </a:t>
                </a:r>
                <a14:m>
                  <m:oMath xmlns:m="http://schemas.openxmlformats.org/officeDocument/2006/math">
                    <m:r>
                      <a:rPr lang="en-US" i="1">
                        <a:latin typeface="Cambria Math"/>
                      </a:rPr>
                      <m:t>𝜌</m:t>
                    </m:r>
                    <m:r>
                      <a:rPr lang="en-US" i="1">
                        <a:latin typeface="Cambria Math"/>
                      </a:rPr>
                      <m:t>=0</m:t>
                    </m:r>
                  </m:oMath>
                </a14:m>
                <a:r>
                  <a:rPr lang="en-US" dirty="0"/>
                  <a:t> (</a:t>
                </a:r>
                <a:r>
                  <a:rPr lang="en-US" sz="1800" dirty="0"/>
                  <a:t>there is no linear association between study time and exam score</a:t>
                </a:r>
                <a:r>
                  <a:rPr lang="en-US" dirty="0"/>
                  <a:t>) </a:t>
                </a:r>
              </a:p>
              <a:p>
                <a:pPr marL="548640" lvl="2" indent="0">
                  <a:buNone/>
                </a:pPr>
                <a:r>
                  <a:rPr lang="en-US" dirty="0"/>
                  <a:t>H</a:t>
                </a:r>
                <a:r>
                  <a:rPr lang="en-US" baseline="-25000" dirty="0"/>
                  <a:t>1</a:t>
                </a:r>
                <a:r>
                  <a:rPr lang="en-US" dirty="0"/>
                  <a:t>: </a:t>
                </a:r>
                <a14:m>
                  <m:oMath xmlns:m="http://schemas.openxmlformats.org/officeDocument/2006/math">
                    <m:r>
                      <a:rPr lang="en-US" i="1">
                        <a:latin typeface="Cambria Math"/>
                      </a:rPr>
                      <m:t>𝜌</m:t>
                    </m:r>
                    <m:r>
                      <a:rPr lang="en-US" i="1">
                        <a:latin typeface="Cambria Math"/>
                      </a:rPr>
                      <m:t> ≠0 </m:t>
                    </m:r>
                  </m:oMath>
                </a14:m>
                <a:r>
                  <a:rPr lang="en-US" dirty="0"/>
                  <a:t> (</a:t>
                </a:r>
                <a:r>
                  <a:rPr lang="en-US" sz="1800" dirty="0"/>
                  <a:t>there is a linear association between these factors</a:t>
                </a:r>
                <a:r>
                  <a:rPr lang="en-US" dirty="0"/>
                  <a:t>)</a:t>
                </a:r>
              </a:p>
              <a:p>
                <a:pPr marL="548640" lvl="2" indent="0">
                  <a:buNone/>
                </a:pPr>
                <a14:m>
                  <m:oMathPara xmlns:m="http://schemas.openxmlformats.org/officeDocument/2006/math">
                    <m:oMathParaPr>
                      <m:jc m:val="left"/>
                    </m:oMathParaPr>
                    <m:oMath xmlns:m="http://schemas.openxmlformats.org/officeDocument/2006/math">
                      <m:r>
                        <a:rPr lang="en-US" i="1">
                          <a:latin typeface="Cambria Math"/>
                        </a:rPr>
                        <m:t>𝛼</m:t>
                      </m:r>
                      <m:r>
                        <a:rPr lang="en-US" i="1">
                          <a:latin typeface="Cambria Math"/>
                        </a:rPr>
                        <m:t>=0.05</m:t>
                      </m:r>
                    </m:oMath>
                  </m:oMathPara>
                </a14:m>
                <a:endParaRPr lang="en-US" dirty="0"/>
              </a:p>
              <a:p>
                <a:pPr marL="548640" lvl="2" indent="0">
                  <a:buNone/>
                </a:pPr>
                <a:endParaRPr lang="en-US" dirty="0"/>
              </a:p>
              <a:p>
                <a:pPr marL="0" indent="0">
                  <a:buNone/>
                </a:pPr>
                <a:r>
                  <a:rPr lang="en-US" sz="2000" dirty="0"/>
                  <a:t>(2) Select the appropriate test-statistic </a:t>
                </a:r>
                <a:br>
                  <a:rPr lang="en-US" sz="2000" dirty="0"/>
                </a:br>
                <a:endParaRPr lang="en-US" sz="2000" dirty="0"/>
              </a:p>
              <a:p>
                <a:pPr marL="548640" lvl="2" indent="0">
                  <a:buNone/>
                </a:pPr>
                <a14:m>
                  <m:oMath xmlns:m="http://schemas.openxmlformats.org/officeDocument/2006/math">
                    <m:r>
                      <a:rPr lang="en-US" i="1">
                        <a:latin typeface="Cambria Math"/>
                      </a:rPr>
                      <m:t>𝑡</m:t>
                    </m:r>
                    <m:r>
                      <a:rPr lang="en-US" i="1">
                        <a:latin typeface="Cambria Math"/>
                      </a:rPr>
                      <m:t>=</m:t>
                    </m:r>
                    <m:r>
                      <a:rPr lang="en-US" i="1">
                        <a:latin typeface="Cambria Math"/>
                      </a:rPr>
                      <m:t>𝑟</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a:rPr>
                              <m:t>𝑛</m:t>
                            </m:r>
                            <m:r>
                              <a:rPr lang="en-US" i="1">
                                <a:latin typeface="Cambria Math"/>
                              </a:rPr>
                              <m:t>−2</m:t>
                            </m:r>
                          </m:num>
                          <m:den>
                            <m:r>
                              <a:rPr lang="en-US" i="1">
                                <a:latin typeface="Cambria Math"/>
                              </a:rPr>
                              <m:t>1−</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den>
                        </m:f>
                      </m:e>
                    </m:rad>
                  </m:oMath>
                </a14:m>
                <a:r>
                  <a:rPr lang="en-US" dirty="0"/>
                  <a:t>   with </a:t>
                </a:r>
                <a:r>
                  <a:rPr lang="en-US" dirty="0" err="1"/>
                  <a:t>df</a:t>
                </a:r>
                <a:r>
                  <a:rPr lang="en-US" dirty="0"/>
                  <a:t> = n-2</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741" t="-6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1193835-B2BD-4407-8BA5-78DAB148BDC8}" type="slidenum">
              <a:rPr lang="en-US" smtClean="0"/>
              <a:t>12</a:t>
            </a:fld>
            <a:endParaRPr lang="en-US"/>
          </a:p>
        </p:txBody>
      </p:sp>
    </p:spTree>
    <p:extLst>
      <p:ext uri="{BB962C8B-B14F-4D97-AF65-F5344CB8AC3E}">
        <p14:creationId xmlns:p14="http://schemas.microsoft.com/office/powerpoint/2010/main" val="2280280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Study Time and Exam Score</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Autofit/>
              </a:bodyPr>
              <a:lstStyle/>
              <a:p>
                <a:pPr marL="0" indent="0">
                  <a:buNone/>
                </a:pPr>
                <a:r>
                  <a:rPr lang="en-US" sz="2000" dirty="0"/>
                  <a:t>(3) State the decision rule</a:t>
                </a:r>
                <a:br>
                  <a:rPr lang="en-US" sz="2000" dirty="0"/>
                </a:br>
                <a:endParaRPr lang="en-US" sz="2000" dirty="0"/>
              </a:p>
              <a:p>
                <a:pPr marL="274320" lvl="1" indent="0">
                  <a:buNone/>
                </a:pPr>
                <a:r>
                  <a:rPr lang="en-US" sz="2000" dirty="0"/>
                  <a:t>Decision Rule:  Reject H</a:t>
                </a:r>
                <a:r>
                  <a:rPr lang="en-US" sz="2000" baseline="-25000" dirty="0"/>
                  <a:t>0</a:t>
                </a:r>
                <a:r>
                  <a:rPr lang="en-US" sz="2000" dirty="0"/>
                  <a:t> if </a:t>
                </a:r>
                <a14:m>
                  <m:oMath xmlns:m="http://schemas.openxmlformats.org/officeDocument/2006/math">
                    <m:r>
                      <a:rPr lang="en-US" sz="2000" b="0" i="1" smtClean="0">
                        <a:latin typeface="Cambria Math"/>
                      </a:rPr>
                      <m:t>𝑝</m:t>
                    </m:r>
                    <m:r>
                      <a:rPr lang="en-US" sz="2000" b="0" i="1" smtClean="0">
                        <a:latin typeface="Cambria Math"/>
                      </a:rPr>
                      <m:t> </m:t>
                    </m:r>
                  </m:oMath>
                </a14:m>
                <a:r>
                  <a:rPr lang="en-US" sz="2000" dirty="0"/>
                  <a:t>≤ </a:t>
                </a:r>
                <a14:m>
                  <m:oMath xmlns:m="http://schemas.openxmlformats.org/officeDocument/2006/math">
                    <m:r>
                      <a:rPr lang="en-US" sz="2000" i="1" smtClean="0">
                        <a:latin typeface="Cambria Math"/>
                        <a:ea typeface="Cambria Math"/>
                      </a:rPr>
                      <m:t>𝛼</m:t>
                    </m:r>
                    <m:r>
                      <a:rPr lang="en-US" sz="2000" b="0" i="0" smtClean="0">
                        <a:latin typeface="Cambria Math"/>
                        <a:ea typeface="Cambria Math"/>
                      </a:rPr>
                      <m:t>.  </m:t>
                    </m:r>
                  </m:oMath>
                </a14:m>
                <a:r>
                  <a:rPr lang="en-US" sz="2000" dirty="0"/>
                  <a:t> Otherwise, do not reject H</a:t>
                </a:r>
                <a:r>
                  <a:rPr lang="en-US" sz="2000" baseline="-25000" dirty="0"/>
                  <a:t>0</a:t>
                </a:r>
                <a:br>
                  <a:rPr lang="en-US" sz="2000" baseline="-25000" dirty="0"/>
                </a:br>
                <a:endParaRPr lang="en-US" sz="2000" dirty="0"/>
              </a:p>
              <a:p>
                <a:pPr marL="274320" lvl="1" indent="0" algn="ctr">
                  <a:buNone/>
                </a:pPr>
                <a:br>
                  <a:rPr lang="en-US" sz="2000" baseline="-25000" dirty="0"/>
                </a:b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741" t="-6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1193835-B2BD-4407-8BA5-78DAB148BDC8}" type="slidenum">
              <a:rPr lang="en-US" smtClean="0"/>
              <a:t>13</a:t>
            </a:fld>
            <a:endParaRPr lang="en-US"/>
          </a:p>
        </p:txBody>
      </p:sp>
    </p:spTree>
    <p:extLst>
      <p:ext uri="{BB962C8B-B14F-4D97-AF65-F5344CB8AC3E}">
        <p14:creationId xmlns:p14="http://schemas.microsoft.com/office/powerpoint/2010/main" val="838779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Study Time and Exam Score</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pPr marL="0" indent="0">
                  <a:buNone/>
                </a:pPr>
                <a:r>
                  <a:rPr lang="en-US" sz="2000" dirty="0"/>
                  <a:t>(4) Compute the test statistic</a:t>
                </a:r>
                <a:br>
                  <a:rPr lang="en-US" sz="2000" dirty="0"/>
                </a:br>
                <a:endParaRPr lang="en-US" sz="2000" dirty="0"/>
              </a:p>
              <a:p>
                <a:pPr marL="274320" lvl="1" indent="0">
                  <a:buNone/>
                </a:pPr>
                <a:r>
                  <a:rPr lang="fr-FR" sz="2000" dirty="0" err="1"/>
                  <a:t>cor.test</a:t>
                </a:r>
                <a:r>
                  <a:rPr lang="fr-FR" sz="2000" dirty="0"/>
                  <a:t>(</a:t>
                </a:r>
                <a:r>
                  <a:rPr lang="fr-FR" sz="2000" dirty="0" err="1"/>
                  <a:t>examdata$Hours,examdata$Exam</a:t>
                </a:r>
                <a:r>
                  <a:rPr lang="fr-FR" sz="2000" dirty="0"/>
                  <a:t>) </a:t>
                </a:r>
                <a:r>
                  <a:rPr lang="fr-FR" sz="2000" dirty="0" err="1"/>
                  <a:t>gives</a:t>
                </a:r>
                <a:br>
                  <a:rPr lang="fr-FR" sz="2000" dirty="0"/>
                </a:br>
                <a:endParaRPr lang="en-US" sz="2000" b="0" i="0" dirty="0">
                  <a:latin typeface="Cambria Math"/>
                </a:endParaRPr>
              </a:p>
              <a:p>
                <a:pPr marL="274320" lvl="1" indent="0">
                  <a:buNone/>
                </a:pPr>
                <a14:m>
                  <m:oMathPara xmlns:m="http://schemas.openxmlformats.org/officeDocument/2006/math">
                    <m:oMathParaPr>
                      <m:jc m:val="centerGroup"/>
                    </m:oMathParaPr>
                    <m:oMath xmlns:m="http://schemas.openxmlformats.org/officeDocument/2006/math">
                      <m:r>
                        <a:rPr lang="en-US" sz="2000" b="0" i="0" smtClean="0">
                          <a:latin typeface="Cambria Math"/>
                        </a:rPr>
                        <m:t> </m:t>
                      </m:r>
                      <m:r>
                        <a:rPr lang="fr-FR" sz="2000" i="1">
                          <a:latin typeface="Cambria Math"/>
                        </a:rPr>
                        <m:t>𝑡</m:t>
                      </m:r>
                      <m:r>
                        <a:rPr lang="fr-FR" sz="2000" i="1">
                          <a:latin typeface="Cambria Math"/>
                        </a:rPr>
                        <m:t> = 10.1574,  </m:t>
                      </m:r>
                      <m:r>
                        <a:rPr lang="fr-FR" sz="2000" i="1">
                          <a:latin typeface="Cambria Math"/>
                        </a:rPr>
                        <m:t>𝑑𝑓</m:t>
                      </m:r>
                      <m:r>
                        <a:rPr lang="fr-FR" sz="2000" i="1">
                          <a:latin typeface="Cambria Math"/>
                        </a:rPr>
                        <m:t> = 29,  </m:t>
                      </m:r>
                      <m:r>
                        <a:rPr lang="fr-FR" sz="2000" i="1">
                          <a:latin typeface="Cambria Math"/>
                        </a:rPr>
                        <m:t>𝑝</m:t>
                      </m:r>
                      <m:r>
                        <a:rPr lang="fr-FR" sz="2000" i="1">
                          <a:latin typeface="Cambria Math"/>
                        </a:rPr>
                        <m:t>−</m:t>
                      </m:r>
                      <m:r>
                        <a:rPr lang="fr-FR" sz="2000" i="1">
                          <a:latin typeface="Cambria Math"/>
                        </a:rPr>
                        <m:t>𝑣𝑎𝑙𝑢𝑒</m:t>
                      </m:r>
                      <m:r>
                        <a:rPr lang="fr-FR" sz="2000" i="1">
                          <a:latin typeface="Cambria Math"/>
                        </a:rPr>
                        <m:t> = 4.625</m:t>
                      </m:r>
                      <m:r>
                        <a:rPr lang="fr-FR" sz="2000" i="1">
                          <a:latin typeface="Cambria Math"/>
                        </a:rPr>
                        <m:t>𝑒</m:t>
                      </m:r>
                      <m:r>
                        <a:rPr lang="fr-FR" sz="2000" i="1">
                          <a:latin typeface="Cambria Math"/>
                        </a:rPr>
                        <m:t>−11</m:t>
                      </m:r>
                    </m:oMath>
                  </m:oMathPara>
                </a14:m>
                <a:endParaRPr lang="en-US" sz="2000" dirty="0">
                  <a:solidFill>
                    <a:srgbClr val="00B050"/>
                  </a:solidFill>
                </a:endParaRPr>
              </a:p>
              <a:p>
                <a:pPr marL="0" indent="0">
                  <a:buNone/>
                </a:pPr>
                <a:br>
                  <a:rPr lang="en-US" sz="2000" dirty="0"/>
                </a:br>
                <a:r>
                  <a:rPr lang="en-US" sz="2000" dirty="0"/>
                  <a:t>(5) Conclusion</a:t>
                </a:r>
                <a:br>
                  <a:rPr lang="en-US" sz="2000" dirty="0"/>
                </a:br>
                <a:endParaRPr lang="en-US" sz="2000" dirty="0"/>
              </a:p>
              <a:p>
                <a:pPr marL="274320" lvl="1" indent="0">
                  <a:buNone/>
                </a:pPr>
                <a:r>
                  <a:rPr lang="en-US" sz="2000" dirty="0"/>
                  <a:t>Reject H</a:t>
                </a:r>
                <a:r>
                  <a:rPr lang="en-US" sz="2000" baseline="-25000" dirty="0"/>
                  <a:t>0</a:t>
                </a:r>
                <a:r>
                  <a:rPr lang="en-US" sz="2000" dirty="0"/>
                  <a:t> since </a:t>
                </a:r>
                <a14:m>
                  <m:oMath xmlns:m="http://schemas.openxmlformats.org/officeDocument/2006/math">
                    <m:r>
                      <a:rPr lang="en-US" sz="2000" b="0" i="1" smtClean="0">
                        <a:latin typeface="Cambria Math"/>
                      </a:rPr>
                      <m:t>𝑝</m:t>
                    </m:r>
                  </m:oMath>
                </a14:m>
                <a:r>
                  <a:rPr lang="en-US" sz="2000" dirty="0"/>
                  <a:t>  ≤ </a:t>
                </a:r>
                <a14:m>
                  <m:oMath xmlns:m="http://schemas.openxmlformats.org/officeDocument/2006/math">
                    <m:r>
                      <a:rPr lang="en-US" sz="2000" i="1" smtClean="0">
                        <a:latin typeface="Cambria Math"/>
                        <a:ea typeface="Cambria Math"/>
                      </a:rPr>
                      <m:t>𝛼</m:t>
                    </m:r>
                  </m:oMath>
                </a14:m>
                <a:r>
                  <a:rPr lang="en-US" sz="2000" dirty="0"/>
                  <a:t>.  We have significant evidence at the </a:t>
                </a:r>
                <a14:m>
                  <m:oMath xmlns:m="http://schemas.openxmlformats.org/officeDocument/2006/math">
                    <m:r>
                      <a:rPr lang="en-US" sz="2000" i="1">
                        <a:latin typeface="Cambria Math"/>
                      </a:rPr>
                      <m:t>𝛼</m:t>
                    </m:r>
                    <m:r>
                      <a:rPr lang="en-US" sz="2000" i="1">
                        <a:latin typeface="Cambria Math"/>
                      </a:rPr>
                      <m:t>=0.05</m:t>
                    </m:r>
                  </m:oMath>
                </a14:m>
                <a:r>
                  <a:rPr lang="en-US" sz="2000" dirty="0"/>
                  <a:t> level that </a:t>
                </a:r>
                <a14:m>
                  <m:oMath xmlns:m="http://schemas.openxmlformats.org/officeDocument/2006/math">
                    <m:r>
                      <a:rPr lang="en-US" sz="2000" i="1">
                        <a:latin typeface="Cambria Math"/>
                      </a:rPr>
                      <m:t>𝜌</m:t>
                    </m:r>
                    <m:r>
                      <a:rPr lang="en-US" sz="2000" i="1">
                        <a:latin typeface="Cambria Math"/>
                      </a:rPr>
                      <m:t> ≠0</m:t>
                    </m:r>
                  </m:oMath>
                </a14:m>
                <a:r>
                  <a:rPr lang="en-US" sz="2000" dirty="0"/>
                  <a:t>.  That is, there is evidence of a significant linear association between study time and exam score among students in CS546.  The sample correlation coefficient is 0.8835 indicating a strong positive association between study time and exam score.  The positive correlation between these factors indicates that as study time increases, exam scores increase.</a:t>
                </a:r>
              </a:p>
              <a:p>
                <a:pPr marL="0" indent="0">
                  <a:buNone/>
                </a:pPr>
                <a:endParaRPr lang="en-US" sz="2000" dirty="0">
                  <a:solidFill>
                    <a:srgbClr val="00B05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741" t="-617" r="-103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1193835-B2BD-4407-8BA5-78DAB148BDC8}" type="slidenum">
              <a:rPr lang="en-US" smtClean="0"/>
              <a:t>14</a:t>
            </a:fld>
            <a:endParaRPr lang="en-US"/>
          </a:p>
        </p:txBody>
      </p:sp>
    </p:spTree>
    <p:extLst>
      <p:ext uri="{BB962C8B-B14F-4D97-AF65-F5344CB8AC3E}">
        <p14:creationId xmlns:p14="http://schemas.microsoft.com/office/powerpoint/2010/main" val="3409634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r>
                  <a:rPr lang="en-US" dirty="0"/>
                  <a:t>Describes the nature of the relationship between two continuous variables</a:t>
                </a:r>
              </a:p>
              <a:p>
                <a:r>
                  <a:rPr lang="en-US" dirty="0"/>
                  <a:t>Assert straight line on the scatterplot that best fits the pattern of the relationship</a:t>
                </a:r>
              </a:p>
              <a:p>
                <a:r>
                  <a:rPr lang="en-US" dirty="0"/>
                  <a:t>Form: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𝑦</m:t>
                        </m:r>
                      </m:e>
                    </m:acc>
                    <m:r>
                      <a:rPr lang="en-US" i="1">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𝛽</m:t>
                            </m:r>
                          </m:e>
                        </m:acc>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𝛽</m:t>
                            </m:r>
                          </m:e>
                        </m:acc>
                      </m:e>
                      <m:sub>
                        <m:r>
                          <a:rPr lang="en-US" i="1">
                            <a:latin typeface="Cambria Math"/>
                          </a:rPr>
                          <m:t>1</m:t>
                        </m:r>
                      </m:sub>
                    </m:sSub>
                    <m:r>
                      <a:rPr lang="en-US" i="1">
                        <a:latin typeface="Cambria Math"/>
                      </a:rPr>
                      <m:t>𝑥</m:t>
                    </m:r>
                  </m:oMath>
                </a14:m>
                <a:endParaRPr lang="en-US" dirty="0"/>
              </a:p>
              <a:p>
                <a:pPr lvl="1"/>
                <a14:m>
                  <m:oMath xmlns:m="http://schemas.openxmlformats.org/officeDocument/2006/math">
                    <m:acc>
                      <m:accPr>
                        <m:chr m:val="̂"/>
                        <m:ctrlPr>
                          <a:rPr lang="en-US" i="1">
                            <a:latin typeface="Cambria Math" panose="02040503050406030204" pitchFamily="18" charset="0"/>
                          </a:rPr>
                        </m:ctrlPr>
                      </m:accPr>
                      <m:e>
                        <m:r>
                          <a:rPr lang="en-US" i="1">
                            <a:latin typeface="Cambria Math"/>
                          </a:rPr>
                          <m:t>𝑦</m:t>
                        </m:r>
                      </m:e>
                    </m:acc>
                  </m:oMath>
                </a14:m>
                <a:r>
                  <a:rPr lang="en-US" dirty="0"/>
                  <a:t> (read “</a:t>
                </a:r>
                <a14:m>
                  <m:oMath xmlns:m="http://schemas.openxmlformats.org/officeDocument/2006/math">
                    <m:r>
                      <a:rPr lang="en-US" i="1">
                        <a:latin typeface="Cambria Math"/>
                      </a:rPr>
                      <m:t>𝑦</m:t>
                    </m:r>
                  </m:oMath>
                </a14:m>
                <a:r>
                  <a:rPr lang="en-US" dirty="0"/>
                  <a:t> hat”) is the expected (average) or predicted value of </a:t>
                </a:r>
                <a14:m>
                  <m:oMath xmlns:m="http://schemas.openxmlformats.org/officeDocument/2006/math">
                    <m:r>
                      <a:rPr lang="en-US" i="1">
                        <a:latin typeface="Cambria Math"/>
                      </a:rPr>
                      <m:t>𝑦</m:t>
                    </m:r>
                  </m:oMath>
                </a14:m>
                <a:r>
                  <a:rPr lang="en-US" dirty="0"/>
                  <a:t> for a given value of </a:t>
                </a:r>
                <a14:m>
                  <m:oMath xmlns:m="http://schemas.openxmlformats.org/officeDocument/2006/math">
                    <m:r>
                      <a:rPr lang="en-US" i="1">
                        <a:latin typeface="Cambria Math"/>
                      </a:rPr>
                      <m:t>𝑥</m:t>
                    </m:r>
                  </m:oMath>
                </a14:m>
                <a:endParaRPr lang="en-US" dirty="0"/>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𝛽</m:t>
                            </m:r>
                          </m:e>
                        </m:acc>
                      </m:e>
                      <m:sub>
                        <m:r>
                          <a:rPr lang="en-US" i="1">
                            <a:latin typeface="Cambria Math"/>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𝛽</m:t>
                            </m:r>
                          </m:e>
                        </m:acc>
                      </m:e>
                      <m:sub>
                        <m:r>
                          <a:rPr lang="en-US" i="1">
                            <a:latin typeface="Cambria Math"/>
                          </a:rPr>
                          <m:t>1</m:t>
                        </m:r>
                      </m:sub>
                    </m:sSub>
                  </m:oMath>
                </a14:m>
                <a:r>
                  <a:rPr lang="en-US" dirty="0"/>
                  <a:t> are the least-squares estimates of  </a:t>
                </a:r>
                <a14:m>
                  <m:oMath xmlns:m="http://schemas.openxmlformats.org/officeDocument/2006/math">
                    <m:sSub>
                      <m:sSubPr>
                        <m:ctrlPr>
                          <a:rPr lang="en-US" i="1">
                            <a:latin typeface="Cambria Math" panose="02040503050406030204" pitchFamily="18" charset="0"/>
                          </a:rPr>
                        </m:ctrlPr>
                      </m:sSubPr>
                      <m:e>
                        <m:r>
                          <a:rPr lang="en-US" i="1">
                            <a:latin typeface="Cambria Math"/>
                          </a:rPr>
                          <m:t>𝛽</m:t>
                        </m:r>
                      </m:e>
                      <m:sub>
                        <m:r>
                          <a:rPr lang="en-US" i="1">
                            <a:latin typeface="Cambria Math"/>
                          </a:rPr>
                          <m:t>0</m:t>
                        </m:r>
                      </m:sub>
                    </m:sSub>
                  </m:oMath>
                </a14:m>
                <a:r>
                  <a:rPr lang="en-US" dirty="0"/>
                  <a:t> (the intercept) and </a:t>
                </a:r>
                <a14:m>
                  <m:oMath xmlns:m="http://schemas.openxmlformats.org/officeDocument/2006/math">
                    <m:sSub>
                      <m:sSubPr>
                        <m:ctrlPr>
                          <a:rPr lang="en-US" i="1">
                            <a:latin typeface="Cambria Math" panose="02040503050406030204" pitchFamily="18" charset="0"/>
                          </a:rPr>
                        </m:ctrlPr>
                      </m:sSubPr>
                      <m:e>
                        <m:r>
                          <a:rPr lang="en-US" i="1">
                            <a:latin typeface="Cambria Math"/>
                          </a:rPr>
                          <m:t>𝛽</m:t>
                        </m:r>
                      </m:e>
                      <m:sub>
                        <m:r>
                          <a:rPr lang="en-US" i="1">
                            <a:latin typeface="Cambria Math"/>
                          </a:rPr>
                          <m:t>1</m:t>
                        </m:r>
                      </m:sub>
                    </m:sSub>
                  </m:oMath>
                </a14:m>
                <a:r>
                  <a:rPr lang="en-US" dirty="0"/>
                  <a:t> (slope), respectively</a:t>
                </a:r>
              </a:p>
              <a:p>
                <a:pPr lvl="2"/>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𝛽</m:t>
                            </m:r>
                          </m:e>
                        </m:acc>
                      </m:e>
                      <m:sub>
                        <m:r>
                          <a:rPr lang="en-US" i="1">
                            <a:latin typeface="Cambria Math"/>
                          </a:rPr>
                          <m:t>1</m:t>
                        </m:r>
                      </m:sub>
                    </m:sSub>
                    <m:r>
                      <a:rPr lang="en-US" i="1">
                        <a:latin typeface="Cambria Math"/>
                      </a:rPr>
                      <m:t>=</m:t>
                    </m:r>
                  </m:oMath>
                </a14:m>
                <a:r>
                  <a:rPr lang="en-US" dirty="0"/>
                  <a:t> expected (average) or predicted change in response (y) for a one unit increase in explanatory variable (x)</a:t>
                </a:r>
              </a:p>
              <a:p>
                <a:pPr lvl="2"/>
                <a14:m>
                  <m:oMath xmlns:m="http://schemas.openxmlformats.org/officeDocument/2006/math">
                    <m:r>
                      <a:rPr lang="en-US" i="1">
                        <a:latin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𝛽</m:t>
                            </m:r>
                          </m:e>
                        </m:acc>
                      </m:e>
                      <m:sub>
                        <m:r>
                          <a:rPr lang="en-US" i="1">
                            <a:latin typeface="Cambria Math"/>
                          </a:rPr>
                          <m:t>0</m:t>
                        </m:r>
                      </m:sub>
                    </m:sSub>
                    <m:r>
                      <a:rPr lang="en-US" i="1">
                        <a:latin typeface="Cambria Math"/>
                      </a:rPr>
                      <m:t>=</m:t>
                    </m:r>
                  </m:oMath>
                </a14:m>
                <a:r>
                  <a:rPr lang="en-US" dirty="0"/>
                  <a:t> expected (average) or predicted value of the response when the explanatory variable (x) equals 0</a:t>
                </a:r>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3"/>
                <a:stretch>
                  <a:fillRect l="-667" t="-1852" r="-19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1193835-B2BD-4407-8BA5-78DAB148BDC8}" type="slidenum">
              <a:rPr lang="en-US" smtClean="0"/>
              <a:t>15</a:t>
            </a:fld>
            <a:endParaRPr lang="en-US"/>
          </a:p>
        </p:txBody>
      </p:sp>
    </p:spTree>
    <p:extLst>
      <p:ext uri="{BB962C8B-B14F-4D97-AF65-F5344CB8AC3E}">
        <p14:creationId xmlns:p14="http://schemas.microsoft.com/office/powerpoint/2010/main" val="3597303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What’s the best fit line?</a:t>
            </a:r>
          </a:p>
        </p:txBody>
      </p:sp>
      <p:pic>
        <p:nvPicPr>
          <p:cNvPr id="5" name="Picture 4"/>
          <p:cNvPicPr/>
          <p:nvPr/>
        </p:nvPicPr>
        <p:blipFill>
          <a:blip r:embed="rId3"/>
          <a:stretch>
            <a:fillRect/>
          </a:stretch>
        </p:blipFill>
        <p:spPr>
          <a:xfrm>
            <a:off x="1447800" y="1219200"/>
            <a:ext cx="5856605" cy="4787265"/>
          </a:xfrm>
          <a:prstGeom prst="rect">
            <a:avLst/>
          </a:prstGeom>
        </p:spPr>
      </p:pic>
      <p:cxnSp>
        <p:nvCxnSpPr>
          <p:cNvPr id="6" name="Straight Connector 5"/>
          <p:cNvCxnSpPr/>
          <p:nvPr/>
        </p:nvCxnSpPr>
        <p:spPr>
          <a:xfrm flipV="1">
            <a:off x="2286000" y="2057400"/>
            <a:ext cx="3429000" cy="274320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8" name="Straight Connector 7"/>
          <p:cNvCxnSpPr/>
          <p:nvPr/>
        </p:nvCxnSpPr>
        <p:spPr>
          <a:xfrm flipV="1">
            <a:off x="2743200" y="2057400"/>
            <a:ext cx="2743200" cy="289560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2286000" y="2286000"/>
            <a:ext cx="4191000" cy="1828800"/>
          </a:xfrm>
          <a:prstGeom prst="line">
            <a:avLst/>
          </a:prstGeom>
          <a:ln w="38100"/>
        </p:spPr>
        <p:style>
          <a:lnRef idx="1">
            <a:schemeClr val="accent3"/>
          </a:lnRef>
          <a:fillRef idx="0">
            <a:schemeClr val="accent3"/>
          </a:fillRef>
          <a:effectRef idx="0">
            <a:schemeClr val="accent3"/>
          </a:effectRef>
          <a:fontRef idx="minor">
            <a:schemeClr val="tx1"/>
          </a:fontRef>
        </p:style>
      </p:cxnSp>
      <p:cxnSp>
        <p:nvCxnSpPr>
          <p:cNvPr id="11" name="Straight Connector 10"/>
          <p:cNvCxnSpPr/>
          <p:nvPr/>
        </p:nvCxnSpPr>
        <p:spPr>
          <a:xfrm flipV="1">
            <a:off x="2438400" y="2133600"/>
            <a:ext cx="3810000" cy="2286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A1193835-B2BD-4407-8BA5-78DAB148BDC8}" type="slidenum">
              <a:rPr lang="en-US" smtClean="0"/>
              <a:t>16</a:t>
            </a:fld>
            <a:endParaRPr lang="en-US"/>
          </a:p>
        </p:txBody>
      </p:sp>
    </p:spTree>
    <p:extLst>
      <p:ext uri="{BB962C8B-B14F-4D97-AF65-F5344CB8AC3E}">
        <p14:creationId xmlns:p14="http://schemas.microsoft.com/office/powerpoint/2010/main" val="746913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What’s the best fit line?</a:t>
            </a:r>
          </a:p>
        </p:txBody>
      </p:sp>
      <p:pic>
        <p:nvPicPr>
          <p:cNvPr id="5" name="Picture 4"/>
          <p:cNvPicPr/>
          <p:nvPr/>
        </p:nvPicPr>
        <p:blipFill>
          <a:blip r:embed="rId3"/>
          <a:stretch>
            <a:fillRect/>
          </a:stretch>
        </p:blipFill>
        <p:spPr>
          <a:xfrm>
            <a:off x="1447800" y="1219200"/>
            <a:ext cx="5856605" cy="4787265"/>
          </a:xfrm>
          <a:prstGeom prst="rect">
            <a:avLst/>
          </a:prstGeom>
        </p:spPr>
      </p:pic>
      <p:pic>
        <p:nvPicPr>
          <p:cNvPr id="4" name="Picture 3"/>
          <p:cNvPicPr/>
          <p:nvPr/>
        </p:nvPicPr>
        <p:blipFill>
          <a:blip r:embed="rId4"/>
          <a:stretch>
            <a:fillRect/>
          </a:stretch>
        </p:blipFill>
        <p:spPr>
          <a:xfrm>
            <a:off x="1447799" y="1219199"/>
            <a:ext cx="5856605" cy="4787265"/>
          </a:xfrm>
          <a:prstGeom prst="rect">
            <a:avLst/>
          </a:prstGeom>
        </p:spPr>
      </p:pic>
      <mc:AlternateContent xmlns:mc="http://schemas.openxmlformats.org/markup-compatibility/2006" xmlns:a14="http://schemas.microsoft.com/office/drawing/2010/main">
        <mc:Choice Requires="a14">
          <p:sp>
            <p:nvSpPr>
              <p:cNvPr id="23" name="Rectangle 22"/>
              <p:cNvSpPr/>
              <p:nvPr/>
            </p:nvSpPr>
            <p:spPr>
              <a:xfrm>
                <a:off x="4648200" y="4800600"/>
                <a:ext cx="22012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𝑦</m:t>
                          </m:r>
                        </m:e>
                      </m:acc>
                      <m:r>
                        <a:rPr lang="en-US" i="1">
                          <a:latin typeface="Cambria Math"/>
                        </a:rPr>
                        <m:t>=51.51+5.012</m:t>
                      </m:r>
                      <m:r>
                        <a:rPr lang="en-US" i="1">
                          <a:latin typeface="Cambria Math"/>
                        </a:rPr>
                        <m:t>𝑥</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4648200" y="4800600"/>
                <a:ext cx="2201244" cy="369332"/>
              </a:xfrm>
              <a:prstGeom prst="rect">
                <a:avLst/>
              </a:prstGeom>
              <a:blipFill rotWithShape="1">
                <a:blip r:embed="rId5"/>
                <a:stretch>
                  <a:fillRect t="-5000" b="-6667"/>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A1193835-B2BD-4407-8BA5-78DAB148BDC8}" type="slidenum">
              <a:rPr lang="en-US" smtClean="0"/>
              <a:t>17</a:t>
            </a:fld>
            <a:endParaRPr lang="en-US"/>
          </a:p>
        </p:txBody>
      </p:sp>
    </p:spTree>
    <p:extLst>
      <p:ext uri="{BB962C8B-B14F-4D97-AF65-F5344CB8AC3E}">
        <p14:creationId xmlns:p14="http://schemas.microsoft.com/office/powerpoint/2010/main" val="101245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What’s the best fit line?</a:t>
            </a:r>
          </a:p>
        </p:txBody>
      </p:sp>
      <p:pic>
        <p:nvPicPr>
          <p:cNvPr id="5" name="Picture 4"/>
          <p:cNvPicPr/>
          <p:nvPr/>
        </p:nvPicPr>
        <p:blipFill>
          <a:blip r:embed="rId3"/>
          <a:stretch>
            <a:fillRect/>
          </a:stretch>
        </p:blipFill>
        <p:spPr>
          <a:xfrm>
            <a:off x="1447800" y="1219200"/>
            <a:ext cx="5856605" cy="4787265"/>
          </a:xfrm>
          <a:prstGeom prst="rect">
            <a:avLst/>
          </a:prstGeom>
        </p:spPr>
      </p:pic>
      <p:pic>
        <p:nvPicPr>
          <p:cNvPr id="4" name="Picture 3"/>
          <p:cNvPicPr/>
          <p:nvPr/>
        </p:nvPicPr>
        <p:blipFill>
          <a:blip r:embed="rId4"/>
          <a:stretch>
            <a:fillRect/>
          </a:stretch>
        </p:blipFill>
        <p:spPr>
          <a:xfrm>
            <a:off x="1447799" y="1219199"/>
            <a:ext cx="5856605" cy="4787265"/>
          </a:xfrm>
          <a:prstGeom prst="rect">
            <a:avLst/>
          </a:prstGeom>
        </p:spPr>
      </p:pic>
      <p:cxnSp>
        <p:nvCxnSpPr>
          <p:cNvPr id="10" name="Straight Connector 9"/>
          <p:cNvCxnSpPr/>
          <p:nvPr/>
        </p:nvCxnSpPr>
        <p:spPr>
          <a:xfrm>
            <a:off x="2317750" y="3581400"/>
            <a:ext cx="0" cy="95916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78150" y="3810000"/>
            <a:ext cx="0" cy="3048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762250" y="4165600"/>
            <a:ext cx="0" cy="1016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540000" y="4432300"/>
            <a:ext cx="0" cy="1524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762250" y="4318000"/>
            <a:ext cx="0" cy="2667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p:cNvSpPr/>
              <p:nvPr/>
            </p:nvSpPr>
            <p:spPr>
              <a:xfrm>
                <a:off x="4648200" y="4800600"/>
                <a:ext cx="22012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𝑦</m:t>
                          </m:r>
                        </m:e>
                      </m:acc>
                      <m:r>
                        <a:rPr lang="en-US" i="1">
                          <a:latin typeface="Cambria Math"/>
                        </a:rPr>
                        <m:t>=51.51+5.012</m:t>
                      </m:r>
                      <m:r>
                        <a:rPr lang="en-US" i="1">
                          <a:latin typeface="Cambria Math"/>
                        </a:rPr>
                        <m:t>𝑥</m:t>
                      </m:r>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4648200" y="4800600"/>
                <a:ext cx="2201244" cy="369332"/>
              </a:xfrm>
              <a:prstGeom prst="rect">
                <a:avLst/>
              </a:prstGeom>
              <a:blipFill rotWithShape="1">
                <a:blip r:embed="rId5"/>
                <a:stretch>
                  <a:fillRect t="-5000" b="-6667"/>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A1193835-B2BD-4407-8BA5-78DAB148BDC8}" type="slidenum">
              <a:rPr lang="en-US" smtClean="0"/>
              <a:t>18</a:t>
            </a:fld>
            <a:endParaRPr lang="en-US"/>
          </a:p>
        </p:txBody>
      </p:sp>
    </p:spTree>
    <p:extLst>
      <p:ext uri="{BB962C8B-B14F-4D97-AF65-F5344CB8AC3E}">
        <p14:creationId xmlns:p14="http://schemas.microsoft.com/office/powerpoint/2010/main" val="3613051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4" name="Slide Number Placeholder 3"/>
          <p:cNvSpPr>
            <a:spLocks noGrp="1"/>
          </p:cNvSpPr>
          <p:nvPr>
            <p:ph type="sldNum" sz="quarter" idx="12"/>
          </p:nvPr>
        </p:nvSpPr>
        <p:spPr/>
        <p:txBody>
          <a:bodyPr/>
          <a:lstStyle/>
          <a:p>
            <a:fld id="{A1193835-B2BD-4407-8BA5-78DAB148BDC8}" type="slidenum">
              <a:rPr lang="en-US" smtClean="0"/>
              <a:t>19</a:t>
            </a:fld>
            <a:endParaRPr lang="en-US"/>
          </a:p>
        </p:txBody>
      </p:sp>
      <p:pic>
        <p:nvPicPr>
          <p:cNvPr id="8" name="Picture 7">
            <a:extLst>
              <a:ext uri="{FF2B5EF4-FFF2-40B4-BE49-F238E27FC236}">
                <a16:creationId xmlns:a16="http://schemas.microsoft.com/office/drawing/2014/main" id="{26862EF9-F6E9-45E0-9007-33E668DD4D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1225567"/>
            <a:ext cx="6970162" cy="5043477"/>
          </a:xfrm>
          <a:prstGeom prst="rect">
            <a:avLst/>
          </a:prstGeom>
        </p:spPr>
      </p:pic>
    </p:spTree>
    <p:extLst>
      <p:ext uri="{BB962C8B-B14F-4D97-AF65-F5344CB8AC3E}">
        <p14:creationId xmlns:p14="http://schemas.microsoft.com/office/powerpoint/2010/main" val="3403407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sz="quarter" idx="1"/>
          </p:nvPr>
        </p:nvSpPr>
        <p:spPr/>
        <p:txBody>
          <a:bodyPr/>
          <a:lstStyle/>
          <a:p>
            <a:r>
              <a:rPr lang="en-US" sz="2400" dirty="0"/>
              <a:t>Announcements</a:t>
            </a:r>
          </a:p>
          <a:p>
            <a:r>
              <a:rPr lang="en-US" sz="2400" dirty="0"/>
              <a:t>Scatterplots</a:t>
            </a:r>
          </a:p>
          <a:p>
            <a:r>
              <a:rPr lang="en-US" sz="2400" dirty="0"/>
              <a:t>Correlation</a:t>
            </a:r>
          </a:p>
          <a:p>
            <a:r>
              <a:rPr lang="en-US" sz="2400" dirty="0"/>
              <a:t>Simple Linear Regression</a:t>
            </a:r>
          </a:p>
          <a:p>
            <a:pPr marL="274320" lvl="1">
              <a:spcBef>
                <a:spcPts val="600"/>
              </a:spcBef>
              <a:buClr>
                <a:schemeClr val="accent1"/>
              </a:buClr>
            </a:pPr>
            <a:r>
              <a:rPr lang="en-US" sz="2400" dirty="0"/>
              <a:t>Quantities from the F-distribution</a:t>
            </a:r>
          </a:p>
          <a:p>
            <a:pPr marL="0" indent="0">
              <a:buNone/>
            </a:pPr>
            <a:endParaRPr lang="en-US" dirty="0"/>
          </a:p>
        </p:txBody>
      </p:sp>
      <p:sp>
        <p:nvSpPr>
          <p:cNvPr id="4" name="Slide Number Placeholder 3"/>
          <p:cNvSpPr>
            <a:spLocks noGrp="1"/>
          </p:cNvSpPr>
          <p:nvPr>
            <p:ph type="sldNum" sz="quarter" idx="12"/>
          </p:nvPr>
        </p:nvSpPr>
        <p:spPr/>
        <p:txBody>
          <a:bodyPr/>
          <a:lstStyle/>
          <a:p>
            <a:fld id="{A1193835-B2BD-4407-8BA5-78DAB148BDC8}" type="slidenum">
              <a:rPr lang="en-US" smtClean="0"/>
              <a:t>2</a:t>
            </a:fld>
            <a:endParaRPr lang="en-US"/>
          </a:p>
        </p:txBody>
      </p:sp>
    </p:spTree>
    <p:extLst>
      <p:ext uri="{BB962C8B-B14F-4D97-AF65-F5344CB8AC3E}">
        <p14:creationId xmlns:p14="http://schemas.microsoft.com/office/powerpoint/2010/main" val="2526111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table</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sz="quarter" idx="1"/>
                <p:extLst>
                  <p:ext uri="{D42A27DB-BD31-4B8C-83A1-F6EECF244321}">
                    <p14:modId xmlns:p14="http://schemas.microsoft.com/office/powerpoint/2010/main" val="3639344152"/>
                  </p:ext>
                </p:extLst>
              </p:nvPr>
            </p:nvGraphicFramePr>
            <p:xfrm>
              <a:off x="533400" y="1447800"/>
              <a:ext cx="8000365" cy="1280160"/>
            </p:xfrm>
            <a:graphic>
              <a:graphicData uri="http://schemas.openxmlformats.org/drawingml/2006/table">
                <a:tbl>
                  <a:tblPr firstRow="1" firstCol="1" bandRow="1">
                    <a:tableStyleId>{5C22544A-7EE6-4342-B048-85BDC9FD1C3A}</a:tableStyleId>
                  </a:tblPr>
                  <a:tblGrid>
                    <a:gridCol w="88011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1511300">
                      <a:extLst>
                        <a:ext uri="{9D8B030D-6E8A-4147-A177-3AD203B41FA5}">
                          <a16:colId xmlns:a16="http://schemas.microsoft.com/office/drawing/2014/main" val="20002"/>
                        </a:ext>
                      </a:extLst>
                    </a:gridCol>
                    <a:gridCol w="1565910">
                      <a:extLst>
                        <a:ext uri="{9D8B030D-6E8A-4147-A177-3AD203B41FA5}">
                          <a16:colId xmlns:a16="http://schemas.microsoft.com/office/drawing/2014/main" val="20003"/>
                        </a:ext>
                      </a:extLst>
                    </a:gridCol>
                    <a:gridCol w="1236345">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457200">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SS (Sum of Squares)</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df (degrees of freedom)</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MS (Mean Square)</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14:m>
                            <m:oMath xmlns:m="http://schemas.openxmlformats.org/officeDocument/2006/math">
                              <m:r>
                                <a:rPr lang="en-US" sz="1100">
                                  <a:effectLst/>
                                  <a:latin typeface="Cambria Math"/>
                                </a:rPr>
                                <m:t>𝑭</m:t>
                              </m:r>
                            </m:oMath>
                          </a14:m>
                          <a:r>
                            <a:rPr lang="en-US" sz="1100">
                              <a:effectLst/>
                            </a:rPr>
                            <a:t>-statistic</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p-value</a:t>
                          </a:r>
                          <a:endParaRPr lang="en-US" sz="1100">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74320">
                    <a:tc>
                      <a:txBody>
                        <a:bodyPr/>
                        <a:lstStyle/>
                        <a:p>
                          <a:pPr marL="0" marR="0">
                            <a:lnSpc>
                              <a:spcPct val="115000"/>
                            </a:lnSpc>
                            <a:spcBef>
                              <a:spcPts val="0"/>
                            </a:spcBef>
                            <a:spcAft>
                              <a:spcPts val="0"/>
                            </a:spcAft>
                          </a:pPr>
                          <a:r>
                            <a:rPr lang="en-US" sz="1100">
                              <a:effectLst/>
                            </a:rPr>
                            <a:t>Regression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dirty="0" err="1">
                              <a:effectLst/>
                            </a:rPr>
                            <a:t>Reg</a:t>
                          </a:r>
                          <a:r>
                            <a:rPr lang="en-US" sz="1100" dirty="0">
                              <a:effectLst/>
                            </a:rPr>
                            <a:t> SS</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dirty="0" err="1">
                              <a:effectLst/>
                            </a:rPr>
                            <a:t>Reg</a:t>
                          </a:r>
                          <a:r>
                            <a:rPr lang="en-US" sz="1100" dirty="0">
                              <a:effectLst/>
                            </a:rPr>
                            <a:t> </a:t>
                          </a:r>
                          <a:r>
                            <a:rPr lang="en-US" sz="1100" dirty="0" err="1">
                              <a:effectLst/>
                            </a:rPr>
                            <a:t>df</a:t>
                          </a:r>
                          <a:r>
                            <a:rPr lang="en-US" sz="1100" dirty="0">
                              <a:effectLst/>
                            </a:rPr>
                            <a:t> = k</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dirty="0" err="1">
                              <a:effectLst/>
                            </a:rPr>
                            <a:t>Reg</a:t>
                          </a:r>
                          <a:r>
                            <a:rPr lang="en-US" sz="1100" dirty="0">
                              <a:effectLst/>
                            </a:rPr>
                            <a:t> MS = </a:t>
                          </a:r>
                          <a:r>
                            <a:rPr lang="en-US" sz="1100" dirty="0" err="1">
                              <a:effectLst/>
                            </a:rPr>
                            <a:t>Reg</a:t>
                          </a:r>
                          <a:r>
                            <a:rPr lang="en-US" sz="1100" dirty="0">
                              <a:effectLst/>
                            </a:rPr>
                            <a:t> SS/</a:t>
                          </a:r>
                          <a:r>
                            <a:rPr lang="en-US" sz="1100" dirty="0" err="1">
                              <a:effectLst/>
                            </a:rPr>
                            <a:t>Reg</a:t>
                          </a:r>
                          <a:r>
                            <a:rPr lang="en-US" sz="1100" dirty="0">
                              <a:effectLst/>
                            </a:rPr>
                            <a:t> </a:t>
                          </a:r>
                          <a:r>
                            <a:rPr lang="en-US" sz="1100" dirty="0" err="1">
                              <a:effectLst/>
                            </a:rPr>
                            <a:t>df</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14:m>
                            <m:oMath xmlns:m="http://schemas.openxmlformats.org/officeDocument/2006/math">
                              <m:r>
                                <a:rPr lang="en-US" sz="1100">
                                  <a:effectLst/>
                                  <a:latin typeface="Cambria Math"/>
                                </a:rPr>
                                <m:t>𝐹</m:t>
                              </m:r>
                            </m:oMath>
                          </a14:m>
                          <a:r>
                            <a:rPr lang="en-US" sz="1100">
                              <a:effectLst/>
                            </a:rPr>
                            <a:t>=Reg MS/Res MS</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P(</a:t>
                          </a:r>
                          <a14:m>
                            <m:oMath xmlns:m="http://schemas.openxmlformats.org/officeDocument/2006/math">
                              <m:r>
                                <a:rPr lang="en-US" sz="1100">
                                  <a:effectLst/>
                                  <a:latin typeface="Cambria Math"/>
                                </a:rPr>
                                <m:t>𝐹</m:t>
                              </m:r>
                            </m:oMath>
                          </a14:m>
                          <a:r>
                            <a:rPr lang="en-US" sz="1100" baseline="-25000">
                              <a:effectLst/>
                            </a:rPr>
                            <a:t>Reg df,Res df, α</a:t>
                          </a:r>
                          <a:r>
                            <a:rPr lang="en-US" sz="1100">
                              <a:effectLst/>
                            </a:rPr>
                            <a:t>&gt;</a:t>
                          </a:r>
                          <a14:m>
                            <m:oMath xmlns:m="http://schemas.openxmlformats.org/officeDocument/2006/math">
                              <m:r>
                                <a:rPr lang="en-US" sz="1100">
                                  <a:effectLst/>
                                  <a:latin typeface="Cambria Math"/>
                                </a:rPr>
                                <m:t>𝐹</m:t>
                              </m:r>
                            </m:oMath>
                          </a14:m>
                          <a:r>
                            <a:rPr lang="en-US" sz="1100">
                              <a:effectLst/>
                            </a:rPr>
                            <a:t>) </a:t>
                          </a:r>
                          <a:endParaRPr lang="en-US" sz="1100">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74320">
                    <a:tc>
                      <a:txBody>
                        <a:bodyPr/>
                        <a:lstStyle/>
                        <a:p>
                          <a:pPr marL="0" marR="0">
                            <a:lnSpc>
                              <a:spcPct val="115000"/>
                            </a:lnSpc>
                            <a:spcBef>
                              <a:spcPts val="0"/>
                            </a:spcBef>
                            <a:spcAft>
                              <a:spcPts val="0"/>
                            </a:spcAft>
                          </a:pPr>
                          <a:r>
                            <a:rPr lang="en-US" sz="1100">
                              <a:effectLst/>
                            </a:rPr>
                            <a:t>Residual</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dirty="0">
                              <a:effectLst/>
                            </a:rPr>
                            <a:t>Res SS</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dirty="0">
                              <a:effectLst/>
                            </a:rPr>
                            <a:t>Res </a:t>
                          </a:r>
                          <a:r>
                            <a:rPr lang="en-US" sz="1100" dirty="0" err="1">
                              <a:effectLst/>
                            </a:rPr>
                            <a:t>df</a:t>
                          </a:r>
                          <a:r>
                            <a:rPr lang="en-US" sz="1100" dirty="0">
                              <a:effectLst/>
                            </a:rPr>
                            <a:t> = n-k-1</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dirty="0">
                              <a:effectLst/>
                            </a:rPr>
                            <a:t>Res MS = Res SS/Res </a:t>
                          </a:r>
                          <a:r>
                            <a:rPr lang="en-US" sz="1100" dirty="0" err="1">
                              <a:effectLst/>
                            </a:rPr>
                            <a:t>df</a:t>
                          </a:r>
                          <a:endParaRPr lang="en-US" sz="1100" dirty="0">
                            <a:effectLst/>
                            <a:latin typeface="Calibri"/>
                            <a:ea typeface="Calibri"/>
                            <a:cs typeface="Times New Roman"/>
                          </a:endParaRPr>
                        </a:p>
                      </a:txBody>
                      <a:tcPr marL="68580" marR="68580" marT="0" marB="0" anchor="ctr"/>
                    </a:tc>
                    <a:tc>
                      <a:txBody>
                        <a:bodyPr/>
                        <a:lstStyle/>
                        <a:p>
                          <a:pPr>
                            <a:lnSpc>
                              <a:spcPct val="115000"/>
                            </a:lnSpc>
                          </a:pPr>
                          <a:endParaRPr lang="en-US" sz="1100">
                            <a:effectLst/>
                            <a:latin typeface="Calibri"/>
                            <a:cs typeface="Times New Roman"/>
                          </a:endParaRPr>
                        </a:p>
                      </a:txBody>
                      <a:tcPr marL="68580" marR="68580" marT="0" marB="0" anchor="ctr"/>
                    </a:tc>
                    <a:tc>
                      <a:txBody>
                        <a:bodyPr/>
                        <a:lstStyle/>
                        <a:p>
                          <a:pPr>
                            <a:lnSpc>
                              <a:spcPct val="115000"/>
                            </a:lnSpc>
                          </a:pPr>
                          <a:endParaRPr lang="en-US" sz="1100">
                            <a:effectLst/>
                            <a:latin typeface="Calibri"/>
                            <a:cs typeface="Times New Roman"/>
                          </a:endParaRPr>
                        </a:p>
                      </a:txBody>
                      <a:tcPr marL="68580" marR="68580" marT="0" marB="0" anchor="ctr"/>
                    </a:tc>
                    <a:extLst>
                      <a:ext uri="{0D108BD9-81ED-4DB2-BD59-A6C34878D82A}">
                        <a16:rowId xmlns:a16="http://schemas.microsoft.com/office/drawing/2014/main" val="10002"/>
                      </a:ext>
                    </a:extLst>
                  </a:tr>
                  <a:tr h="274320">
                    <a:tc>
                      <a:txBody>
                        <a:bodyPr/>
                        <a:lstStyle/>
                        <a:p>
                          <a:pPr marL="0" marR="0">
                            <a:lnSpc>
                              <a:spcPct val="115000"/>
                            </a:lnSpc>
                            <a:spcBef>
                              <a:spcPts val="0"/>
                            </a:spcBef>
                            <a:spcAft>
                              <a:spcPts val="0"/>
                            </a:spcAft>
                          </a:pPr>
                          <a:r>
                            <a:rPr lang="en-US" sz="1100">
                              <a:effectLst/>
                            </a:rPr>
                            <a:t>Total</a:t>
                          </a:r>
                          <a:endParaRPr lang="en-US" sz="1100">
                            <a:effectLst/>
                            <a:latin typeface="Calibri"/>
                            <a:ea typeface="Calibri"/>
                            <a:cs typeface="Times New Roman"/>
                          </a:endParaRPr>
                        </a:p>
                      </a:txBody>
                      <a:tcPr marL="68580" marR="68580" marT="0" marB="0" anchor="ctr"/>
                    </a:tc>
                    <a:tc gridSpan="2">
                      <a:txBody>
                        <a:bodyPr/>
                        <a:lstStyle/>
                        <a:p>
                          <a:pPr marL="0" marR="0">
                            <a:lnSpc>
                              <a:spcPct val="115000"/>
                            </a:lnSpc>
                            <a:spcBef>
                              <a:spcPts val="0"/>
                            </a:spcBef>
                            <a:spcAft>
                              <a:spcPts val="0"/>
                            </a:spcAft>
                          </a:pPr>
                          <a:r>
                            <a:rPr lang="en-US" sz="1100">
                              <a:effectLst/>
                            </a:rPr>
                            <a:t>Total SS = Reg SS + Res SS </a:t>
                          </a:r>
                          <a:endParaRPr lang="en-US" sz="1100">
                            <a:effectLst/>
                            <a:latin typeface="Calibri"/>
                            <a:ea typeface="Calibri"/>
                            <a:cs typeface="Times New Roman"/>
                          </a:endParaRPr>
                        </a:p>
                      </a:txBody>
                      <a:tcPr marL="68580" marR="68580" marT="0" marB="0" anchor="ctr"/>
                    </a:tc>
                    <a:tc hMerge="1">
                      <a:txBody>
                        <a:bodyPr/>
                        <a:lstStyle/>
                        <a:p>
                          <a:endParaRPr lang="en-US"/>
                        </a:p>
                      </a:txBody>
                      <a:tcP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4" name="Content Placeholder 3"/>
              <p:cNvGraphicFramePr>
                <a:graphicFrameLocks noGrp="1"/>
              </p:cNvGraphicFramePr>
              <p:nvPr>
                <p:ph sz="quarter" idx="1"/>
                <p:extLst>
                  <p:ext uri="{D42A27DB-BD31-4B8C-83A1-F6EECF244321}">
                    <p14:modId xmlns:p14="http://schemas.microsoft.com/office/powerpoint/2010/main" val="1537522941"/>
                  </p:ext>
                </p:extLst>
              </p:nvPr>
            </p:nvGraphicFramePr>
            <p:xfrm>
              <a:off x="533400" y="1447800"/>
              <a:ext cx="8000365" cy="1280160"/>
            </p:xfrm>
            <a:graphic>
              <a:graphicData uri="http://schemas.openxmlformats.org/drawingml/2006/table">
                <a:tbl>
                  <a:tblPr firstRow="1" firstCol="1" bandRow="1">
                    <a:tableStyleId>{5C22544A-7EE6-4342-B048-85BDC9FD1C3A}</a:tableStyleId>
                  </a:tblPr>
                  <a:tblGrid>
                    <a:gridCol w="880110"/>
                    <a:gridCol w="1549400"/>
                    <a:gridCol w="1511300"/>
                    <a:gridCol w="1565910"/>
                    <a:gridCol w="1236345"/>
                    <a:gridCol w="1257300"/>
                  </a:tblGrid>
                  <a:tr h="45720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SS (Sum of Squares)</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df (degrees of freedom)</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MS (Mean Square)</a:t>
                          </a:r>
                          <a:endParaRPr lang="en-US" sz="1100">
                            <a:effectLst/>
                            <a:latin typeface="Calibri"/>
                            <a:ea typeface="Calibri"/>
                            <a:cs typeface="Times New Roman"/>
                          </a:endParaRPr>
                        </a:p>
                      </a:txBody>
                      <a:tcPr marL="68580" marR="68580" marT="0" marB="0" anchor="ctr"/>
                    </a:tc>
                    <a:tc>
                      <a:txBody>
                        <a:bodyPr/>
                        <a:lstStyle/>
                        <a:p>
                          <a:endParaRPr lang="en-US"/>
                        </a:p>
                      </a:txBody>
                      <a:tcPr marL="68580" marR="68580" marT="0" marB="0" anchor="ctr">
                        <a:blipFill rotWithShape="1">
                          <a:blip r:embed="rId3"/>
                          <a:stretch>
                            <a:fillRect l="-445320" t="-1333" r="-101478" b="-188000"/>
                          </a:stretch>
                        </a:blipFill>
                      </a:tcPr>
                    </a:tc>
                    <a:tc>
                      <a:txBody>
                        <a:bodyPr/>
                        <a:lstStyle/>
                        <a:p>
                          <a:pPr marL="0" marR="0" algn="ctr">
                            <a:lnSpc>
                              <a:spcPct val="115000"/>
                            </a:lnSpc>
                            <a:spcBef>
                              <a:spcPts val="0"/>
                            </a:spcBef>
                            <a:spcAft>
                              <a:spcPts val="0"/>
                            </a:spcAft>
                          </a:pPr>
                          <a:r>
                            <a:rPr lang="en-US" sz="1100">
                              <a:effectLst/>
                            </a:rPr>
                            <a:t>p-value</a:t>
                          </a:r>
                          <a:endParaRPr lang="en-US" sz="1100">
                            <a:effectLst/>
                            <a:latin typeface="Calibri"/>
                            <a:ea typeface="Calibri"/>
                            <a:cs typeface="Times New Roman"/>
                          </a:endParaRPr>
                        </a:p>
                      </a:txBody>
                      <a:tcPr marL="68580" marR="68580" marT="0" marB="0" anchor="ctr"/>
                    </a:tc>
                  </a:tr>
                  <a:tr h="274320">
                    <a:tc>
                      <a:txBody>
                        <a:bodyPr/>
                        <a:lstStyle/>
                        <a:p>
                          <a:pPr marL="0" marR="0">
                            <a:lnSpc>
                              <a:spcPct val="115000"/>
                            </a:lnSpc>
                            <a:spcBef>
                              <a:spcPts val="0"/>
                            </a:spcBef>
                            <a:spcAft>
                              <a:spcPts val="0"/>
                            </a:spcAft>
                          </a:pPr>
                          <a:r>
                            <a:rPr lang="en-US" sz="1100">
                              <a:effectLst/>
                            </a:rPr>
                            <a:t>Regression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Reg SS</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Reg df = k</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Reg MS = Reg SS/Reg df</a:t>
                          </a:r>
                          <a:endParaRPr lang="en-US" sz="1100">
                            <a:effectLst/>
                            <a:latin typeface="Calibri"/>
                            <a:ea typeface="Calibri"/>
                            <a:cs typeface="Times New Roman"/>
                          </a:endParaRPr>
                        </a:p>
                      </a:txBody>
                      <a:tcPr marL="68580" marR="68580" marT="0" marB="0" anchor="ctr"/>
                    </a:tc>
                    <a:tc>
                      <a:txBody>
                        <a:bodyPr/>
                        <a:lstStyle/>
                        <a:p>
                          <a:endParaRPr lang="en-US"/>
                        </a:p>
                      </a:txBody>
                      <a:tcPr marL="68580" marR="68580" marT="0" marB="0" anchor="ctr">
                        <a:blipFill rotWithShape="1">
                          <a:blip r:embed="rId3"/>
                          <a:stretch>
                            <a:fillRect l="-445320" t="-168889" r="-101478" b="-213333"/>
                          </a:stretch>
                        </a:blipFill>
                      </a:tcPr>
                    </a:tc>
                    <a:tc>
                      <a:txBody>
                        <a:bodyPr/>
                        <a:lstStyle/>
                        <a:p>
                          <a:endParaRPr lang="en-US"/>
                        </a:p>
                      </a:txBody>
                      <a:tcPr marL="68580" marR="68580" marT="0" marB="0" anchor="ctr">
                        <a:blipFill rotWithShape="1">
                          <a:blip r:embed="rId3"/>
                          <a:stretch>
                            <a:fillRect l="-537379" t="-168889" b="-213333"/>
                          </a:stretch>
                        </a:blipFill>
                      </a:tcPr>
                    </a:tc>
                  </a:tr>
                  <a:tr h="274320">
                    <a:tc>
                      <a:txBody>
                        <a:bodyPr/>
                        <a:lstStyle/>
                        <a:p>
                          <a:pPr marL="0" marR="0">
                            <a:lnSpc>
                              <a:spcPct val="115000"/>
                            </a:lnSpc>
                            <a:spcBef>
                              <a:spcPts val="0"/>
                            </a:spcBef>
                            <a:spcAft>
                              <a:spcPts val="0"/>
                            </a:spcAft>
                          </a:pPr>
                          <a:r>
                            <a:rPr lang="en-US" sz="1100">
                              <a:effectLst/>
                            </a:rPr>
                            <a:t>Residual</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Res SS</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Res df = n-k-1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Res MS = Res SS/Res df</a:t>
                          </a:r>
                          <a:endParaRPr lang="en-US" sz="1100">
                            <a:effectLst/>
                            <a:latin typeface="Calibri"/>
                            <a:ea typeface="Calibri"/>
                            <a:cs typeface="Times New Roman"/>
                          </a:endParaRPr>
                        </a:p>
                      </a:txBody>
                      <a:tcPr marL="68580" marR="68580" marT="0" marB="0" anchor="ctr"/>
                    </a:tc>
                    <a:tc>
                      <a:txBody>
                        <a:bodyPr/>
                        <a:lstStyle/>
                        <a:p>
                          <a:pPr>
                            <a:lnSpc>
                              <a:spcPct val="115000"/>
                            </a:lnSpc>
                          </a:pPr>
                          <a:endParaRPr lang="en-US" sz="1100">
                            <a:effectLst/>
                            <a:latin typeface="Calibri"/>
                            <a:cs typeface="Times New Roman"/>
                          </a:endParaRPr>
                        </a:p>
                      </a:txBody>
                      <a:tcPr marL="68580" marR="68580" marT="0" marB="0" anchor="ctr"/>
                    </a:tc>
                    <a:tc>
                      <a:txBody>
                        <a:bodyPr/>
                        <a:lstStyle/>
                        <a:p>
                          <a:pPr>
                            <a:lnSpc>
                              <a:spcPct val="115000"/>
                            </a:lnSpc>
                          </a:pPr>
                          <a:endParaRPr lang="en-US" sz="1100">
                            <a:effectLst/>
                            <a:latin typeface="Calibri"/>
                            <a:cs typeface="Times New Roman"/>
                          </a:endParaRPr>
                        </a:p>
                      </a:txBody>
                      <a:tcPr marL="68580" marR="68580" marT="0" marB="0" anchor="ctr"/>
                    </a:tc>
                  </a:tr>
                  <a:tr h="274320">
                    <a:tc>
                      <a:txBody>
                        <a:bodyPr/>
                        <a:lstStyle/>
                        <a:p>
                          <a:pPr marL="0" marR="0">
                            <a:lnSpc>
                              <a:spcPct val="115000"/>
                            </a:lnSpc>
                            <a:spcBef>
                              <a:spcPts val="0"/>
                            </a:spcBef>
                            <a:spcAft>
                              <a:spcPts val="0"/>
                            </a:spcAft>
                          </a:pPr>
                          <a:r>
                            <a:rPr lang="en-US" sz="1100">
                              <a:effectLst/>
                            </a:rPr>
                            <a:t>Total</a:t>
                          </a:r>
                          <a:endParaRPr lang="en-US" sz="1100">
                            <a:effectLst/>
                            <a:latin typeface="Calibri"/>
                            <a:ea typeface="Calibri"/>
                            <a:cs typeface="Times New Roman"/>
                          </a:endParaRPr>
                        </a:p>
                      </a:txBody>
                      <a:tcPr marL="68580" marR="68580" marT="0" marB="0" anchor="ctr"/>
                    </a:tc>
                    <a:tc gridSpan="2">
                      <a:txBody>
                        <a:bodyPr/>
                        <a:lstStyle/>
                        <a:p>
                          <a:pPr marL="0" marR="0">
                            <a:lnSpc>
                              <a:spcPct val="115000"/>
                            </a:lnSpc>
                            <a:spcBef>
                              <a:spcPts val="0"/>
                            </a:spcBef>
                            <a:spcAft>
                              <a:spcPts val="0"/>
                            </a:spcAft>
                          </a:pPr>
                          <a:r>
                            <a:rPr lang="en-US" sz="1100">
                              <a:effectLst/>
                            </a:rPr>
                            <a:t>Total SS = Reg SS + Res SS </a:t>
                          </a:r>
                          <a:endParaRPr lang="en-US" sz="1100">
                            <a:effectLst/>
                            <a:latin typeface="Calibri"/>
                            <a:ea typeface="Calibri"/>
                            <a:cs typeface="Times New Roman"/>
                          </a:endParaRPr>
                        </a:p>
                      </a:txBody>
                      <a:tcPr marL="68580" marR="68580" marT="0" marB="0" anchor="ctr"/>
                    </a:tc>
                    <a:tc hMerge="1">
                      <a:txBody>
                        <a:bodyPr/>
                        <a:lstStyle/>
                        <a:p>
                          <a:endParaRPr lang="en-US"/>
                        </a:p>
                      </a:txBody>
                      <a:tcP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nchor="ctr"/>
                    </a:tc>
                  </a:tr>
                </a:tbl>
              </a:graphicData>
            </a:graphic>
          </p:graphicFrame>
        </mc:Fallback>
      </mc:AlternateContent>
      <p:sp>
        <p:nvSpPr>
          <p:cNvPr id="3" name="Slide Number Placeholder 2"/>
          <p:cNvSpPr>
            <a:spLocks noGrp="1"/>
          </p:cNvSpPr>
          <p:nvPr>
            <p:ph type="sldNum" sz="quarter" idx="12"/>
          </p:nvPr>
        </p:nvSpPr>
        <p:spPr/>
        <p:txBody>
          <a:bodyPr/>
          <a:lstStyle/>
          <a:p>
            <a:fld id="{A1193835-B2BD-4407-8BA5-78DAB148BDC8}" type="slidenum">
              <a:rPr lang="en-US" smtClean="0"/>
              <a:t>20</a:t>
            </a:fld>
            <a:endParaRPr lang="en-US"/>
          </a:p>
        </p:txBody>
      </p:sp>
    </p:spTree>
    <p:extLst>
      <p:ext uri="{BB962C8B-B14F-4D97-AF65-F5344CB8AC3E}">
        <p14:creationId xmlns:p14="http://schemas.microsoft.com/office/powerpoint/2010/main" val="3757458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3" name="Content Placeholder 2"/>
          <p:cNvSpPr>
            <a:spLocks noGrp="1"/>
          </p:cNvSpPr>
          <p:nvPr>
            <p:ph sz="quarter" idx="1"/>
          </p:nvPr>
        </p:nvSpPr>
        <p:spPr/>
        <p:txBody>
          <a:bodyPr>
            <a:normAutofit/>
          </a:bodyPr>
          <a:lstStyle/>
          <a:p>
            <a:r>
              <a:rPr lang="en-US" dirty="0"/>
              <a:t>Use lm() function to perform regression</a:t>
            </a:r>
          </a:p>
          <a:p>
            <a:pPr lvl="1"/>
            <a:r>
              <a:rPr lang="en-US" dirty="0"/>
              <a:t>lm(</a:t>
            </a:r>
            <a:r>
              <a:rPr lang="en-US" i="1" dirty="0" err="1"/>
              <a:t>data$response~data$explanatory</a:t>
            </a:r>
            <a:r>
              <a:rPr lang="en-US" dirty="0"/>
              <a:t>)</a:t>
            </a:r>
          </a:p>
          <a:p>
            <a:r>
              <a:rPr lang="en-US" dirty="0"/>
              <a:t>Use </a:t>
            </a:r>
            <a:r>
              <a:rPr lang="en-US" dirty="0" err="1"/>
              <a:t>abline</a:t>
            </a:r>
            <a:r>
              <a:rPr lang="en-US" dirty="0"/>
              <a:t>() function on the lm() result to plot the regression line on the scatterplot</a:t>
            </a:r>
          </a:p>
          <a:p>
            <a:r>
              <a:rPr lang="en-US" dirty="0"/>
              <a:t>Use </a:t>
            </a:r>
            <a:r>
              <a:rPr lang="en-US" dirty="0" err="1"/>
              <a:t>anova</a:t>
            </a:r>
            <a:r>
              <a:rPr lang="en-US" dirty="0"/>
              <a:t>() function on the lm() result to obtain the ANOVA table (F-test)</a:t>
            </a:r>
          </a:p>
          <a:p>
            <a:r>
              <a:rPr lang="en-US" dirty="0"/>
              <a:t>Use summary() function on the lm() result to obtain the beta coefficients (t-test), R-squared value, F-statistic</a:t>
            </a:r>
          </a:p>
          <a:p>
            <a:r>
              <a:rPr lang="en-US" dirty="0"/>
              <a:t>Use </a:t>
            </a:r>
            <a:r>
              <a:rPr lang="en-US" dirty="0" err="1"/>
              <a:t>confint</a:t>
            </a:r>
            <a:r>
              <a:rPr lang="en-US" dirty="0"/>
              <a:t>() on the lm() result to obtain confidence intervals for the regression coefficients</a:t>
            </a:r>
          </a:p>
        </p:txBody>
      </p:sp>
      <p:sp>
        <p:nvSpPr>
          <p:cNvPr id="4" name="Slide Number Placeholder 3"/>
          <p:cNvSpPr>
            <a:spLocks noGrp="1"/>
          </p:cNvSpPr>
          <p:nvPr>
            <p:ph type="sldNum" sz="quarter" idx="12"/>
          </p:nvPr>
        </p:nvSpPr>
        <p:spPr/>
        <p:txBody>
          <a:bodyPr/>
          <a:lstStyle/>
          <a:p>
            <a:fld id="{A1193835-B2BD-4407-8BA5-78DAB148BDC8}" type="slidenum">
              <a:rPr lang="en-US" smtClean="0"/>
              <a:t>21</a:t>
            </a:fld>
            <a:endParaRPr lang="en-US"/>
          </a:p>
        </p:txBody>
      </p:sp>
    </p:spTree>
    <p:extLst>
      <p:ext uri="{BB962C8B-B14F-4D97-AF65-F5344CB8AC3E}">
        <p14:creationId xmlns:p14="http://schemas.microsoft.com/office/powerpoint/2010/main" val="3534385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abline</a:t>
            </a:r>
            <a:r>
              <a:rPr lang="en-US" dirty="0"/>
              <a:t>() function</a:t>
            </a:r>
          </a:p>
        </p:txBody>
      </p:sp>
      <p:sp>
        <p:nvSpPr>
          <p:cNvPr id="3" name="Content Placeholder 2"/>
          <p:cNvSpPr>
            <a:spLocks noGrp="1"/>
          </p:cNvSpPr>
          <p:nvPr>
            <p:ph sz="quarter" idx="1"/>
          </p:nvPr>
        </p:nvSpPr>
        <p:spPr/>
        <p:txBody>
          <a:bodyPr>
            <a:normAutofit/>
          </a:bodyPr>
          <a:lstStyle/>
          <a:p>
            <a:r>
              <a:rPr lang="en-US" dirty="0"/>
              <a:t>Control the line type by </a:t>
            </a:r>
            <a:r>
              <a:rPr lang="en-US" dirty="0" err="1"/>
              <a:t>lty</a:t>
            </a:r>
            <a:r>
              <a:rPr lang="en-US" dirty="0"/>
              <a:t>=#</a:t>
            </a:r>
          </a:p>
          <a:p>
            <a:r>
              <a:rPr lang="en-US" dirty="0"/>
              <a:t>Control color using col = “</a:t>
            </a:r>
            <a:r>
              <a:rPr lang="en-US" i="1" dirty="0"/>
              <a:t>color</a:t>
            </a:r>
            <a:r>
              <a:rPr lang="en-US" dirty="0"/>
              <a:t>”</a:t>
            </a:r>
          </a:p>
        </p:txBody>
      </p:sp>
      <p:pic>
        <p:nvPicPr>
          <p:cNvPr id="5122" name="Picture 2" descr="http://3.bp.blogspot.com/_GNAN4W4t4Lk/TKkEar3xD1I/AAAAAAAAAG8/DvGEJCpTCaM/s1600/lty.png">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051" t="21219" r="11685" b="17992"/>
          <a:stretch/>
        </p:blipFill>
        <p:spPr bwMode="auto">
          <a:xfrm>
            <a:off x="1905000" y="2317284"/>
            <a:ext cx="4622799" cy="378391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A1193835-B2BD-4407-8BA5-78DAB148BDC8}" type="slidenum">
              <a:rPr lang="en-US" smtClean="0"/>
              <a:t>22</a:t>
            </a:fld>
            <a:endParaRPr lang="en-US"/>
          </a:p>
        </p:txBody>
      </p:sp>
    </p:spTree>
    <p:extLst>
      <p:ext uri="{BB962C8B-B14F-4D97-AF65-F5344CB8AC3E}">
        <p14:creationId xmlns:p14="http://schemas.microsoft.com/office/powerpoint/2010/main" val="1773818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Quantities from the F-distribution</a:t>
            </a:r>
          </a:p>
        </p:txBody>
      </p:sp>
      <p:sp>
        <p:nvSpPr>
          <p:cNvPr id="3" name="Content Placeholder 2"/>
          <p:cNvSpPr>
            <a:spLocks noGrp="1"/>
          </p:cNvSpPr>
          <p:nvPr>
            <p:ph sz="quarter" idx="1"/>
          </p:nvPr>
        </p:nvSpPr>
        <p:spPr/>
        <p:txBody>
          <a:bodyPr/>
          <a:lstStyle/>
          <a:p>
            <a:r>
              <a:rPr lang="en-US" dirty="0"/>
              <a:t>Calculating probabilities from F-statistics </a:t>
            </a:r>
          </a:p>
          <a:p>
            <a:pPr lvl="1"/>
            <a:r>
              <a:rPr lang="en-US" dirty="0">
                <a:solidFill>
                  <a:schemeClr val="tx1"/>
                </a:solidFill>
              </a:rPr>
              <a:t>Use the pf() function to calculate the area to the left of a given </a:t>
            </a:r>
            <a:r>
              <a:rPr lang="en-US" i="1" dirty="0">
                <a:solidFill>
                  <a:schemeClr val="tx1"/>
                </a:solidFill>
              </a:rPr>
              <a:t>F-</a:t>
            </a:r>
            <a:r>
              <a:rPr lang="en-US" dirty="0">
                <a:solidFill>
                  <a:schemeClr val="tx1"/>
                </a:solidFill>
              </a:rPr>
              <a:t>statistic </a:t>
            </a:r>
          </a:p>
          <a:p>
            <a:pPr lvl="1"/>
            <a:r>
              <a:rPr lang="en-US" dirty="0">
                <a:solidFill>
                  <a:schemeClr val="tx1"/>
                </a:solidFill>
              </a:rPr>
              <a:t>pf(</a:t>
            </a:r>
            <a:r>
              <a:rPr lang="en-US" i="1" dirty="0">
                <a:solidFill>
                  <a:schemeClr val="tx1"/>
                </a:solidFill>
              </a:rPr>
              <a:t>[F statistic]</a:t>
            </a:r>
            <a:r>
              <a:rPr lang="en-US" dirty="0">
                <a:solidFill>
                  <a:schemeClr val="tx1"/>
                </a:solidFill>
              </a:rPr>
              <a:t>, df1 = </a:t>
            </a:r>
            <a:r>
              <a:rPr lang="en-US" i="1" dirty="0">
                <a:solidFill>
                  <a:schemeClr val="tx1"/>
                </a:solidFill>
              </a:rPr>
              <a:t>[degrees of freedom of the numerator], </a:t>
            </a:r>
            <a:r>
              <a:rPr lang="en-US" dirty="0">
                <a:solidFill>
                  <a:schemeClr val="tx1"/>
                </a:solidFill>
              </a:rPr>
              <a:t>df2 = </a:t>
            </a:r>
            <a:r>
              <a:rPr lang="en-US" i="1" dirty="0">
                <a:solidFill>
                  <a:schemeClr val="tx1"/>
                </a:solidFill>
              </a:rPr>
              <a:t>[degrees of freedom of the denominator]</a:t>
            </a:r>
            <a:r>
              <a:rPr lang="en-US" dirty="0">
                <a:solidFill>
                  <a:schemeClr val="tx1"/>
                </a:solidFill>
              </a:rPr>
              <a:t>)</a:t>
            </a:r>
          </a:p>
          <a:p>
            <a:r>
              <a:rPr lang="en-US" dirty="0"/>
              <a:t>Calculating F-statistics from probabilities</a:t>
            </a:r>
          </a:p>
          <a:p>
            <a:pPr lvl="1"/>
            <a:r>
              <a:rPr lang="en-US" dirty="0">
                <a:solidFill>
                  <a:schemeClr val="tx1"/>
                </a:solidFill>
              </a:rPr>
              <a:t>Use the </a:t>
            </a:r>
            <a:r>
              <a:rPr lang="en-US" dirty="0" err="1">
                <a:solidFill>
                  <a:schemeClr val="tx1"/>
                </a:solidFill>
              </a:rPr>
              <a:t>qf</a:t>
            </a:r>
            <a:r>
              <a:rPr lang="en-US" dirty="0">
                <a:solidFill>
                  <a:schemeClr val="tx1"/>
                </a:solidFill>
              </a:rPr>
              <a:t>() function to find the F-statistic with the</a:t>
            </a:r>
            <a:r>
              <a:rPr lang="en-US" i="1" dirty="0">
                <a:solidFill>
                  <a:schemeClr val="tx1"/>
                </a:solidFill>
              </a:rPr>
              <a:t> </a:t>
            </a:r>
            <a:r>
              <a:rPr lang="en-US" dirty="0">
                <a:solidFill>
                  <a:schemeClr val="tx1"/>
                </a:solidFill>
              </a:rPr>
              <a:t>specified</a:t>
            </a:r>
            <a:r>
              <a:rPr lang="en-US" i="1" dirty="0">
                <a:solidFill>
                  <a:schemeClr val="tx1"/>
                </a:solidFill>
              </a:rPr>
              <a:t> </a:t>
            </a:r>
            <a:r>
              <a:rPr lang="en-US" dirty="0">
                <a:solidFill>
                  <a:schemeClr val="tx1"/>
                </a:solidFill>
              </a:rPr>
              <a:t>area to the left </a:t>
            </a:r>
          </a:p>
          <a:p>
            <a:pPr lvl="1"/>
            <a:r>
              <a:rPr lang="en-US" dirty="0" err="1">
                <a:solidFill>
                  <a:schemeClr val="tx1"/>
                </a:solidFill>
              </a:rPr>
              <a:t>qf</a:t>
            </a:r>
            <a:r>
              <a:rPr lang="en-US" dirty="0">
                <a:solidFill>
                  <a:schemeClr val="tx1"/>
                </a:solidFill>
              </a:rPr>
              <a:t>(</a:t>
            </a:r>
            <a:r>
              <a:rPr lang="en-US" i="1" dirty="0">
                <a:solidFill>
                  <a:schemeClr val="tx1"/>
                </a:solidFill>
              </a:rPr>
              <a:t>[area]</a:t>
            </a:r>
            <a:r>
              <a:rPr lang="en-US" dirty="0">
                <a:solidFill>
                  <a:schemeClr val="tx1"/>
                </a:solidFill>
              </a:rPr>
              <a:t>, df1 = </a:t>
            </a:r>
            <a:r>
              <a:rPr lang="en-US" i="1" dirty="0">
                <a:solidFill>
                  <a:schemeClr val="tx1"/>
                </a:solidFill>
              </a:rPr>
              <a:t>[degrees of freedom of the numerator], </a:t>
            </a:r>
            <a:r>
              <a:rPr lang="en-US" dirty="0">
                <a:solidFill>
                  <a:schemeClr val="tx1"/>
                </a:solidFill>
              </a:rPr>
              <a:t>df2 = </a:t>
            </a:r>
            <a:r>
              <a:rPr lang="en-US" i="1" dirty="0">
                <a:solidFill>
                  <a:schemeClr val="tx1"/>
                </a:solidFill>
              </a:rPr>
              <a:t>[degrees of freedom of the denominator]</a:t>
            </a:r>
            <a:r>
              <a:rPr lang="en-US" dirty="0">
                <a:solidFill>
                  <a:schemeClr val="tx1"/>
                </a:solidFill>
              </a:rPr>
              <a:t>)</a:t>
            </a:r>
          </a:p>
          <a:p>
            <a:pPr lvl="1"/>
            <a:endParaRPr lang="en-US" dirty="0">
              <a:solidFill>
                <a:srgbClr val="FF0000"/>
              </a:solidFill>
            </a:endParaRPr>
          </a:p>
          <a:p>
            <a:pPr lvl="1"/>
            <a:endParaRPr lang="en-US" dirty="0">
              <a:solidFill>
                <a:srgbClr val="FF0000"/>
              </a:solidFill>
            </a:endParaRPr>
          </a:p>
        </p:txBody>
      </p:sp>
      <p:sp>
        <p:nvSpPr>
          <p:cNvPr id="4" name="Slide Number Placeholder 3"/>
          <p:cNvSpPr>
            <a:spLocks noGrp="1"/>
          </p:cNvSpPr>
          <p:nvPr>
            <p:ph type="sldNum" sz="quarter" idx="12"/>
          </p:nvPr>
        </p:nvSpPr>
        <p:spPr/>
        <p:txBody>
          <a:bodyPr/>
          <a:lstStyle/>
          <a:p>
            <a:fld id="{A1193835-B2BD-4407-8BA5-78DAB148BDC8}" type="slidenum">
              <a:rPr lang="en-US" smtClean="0"/>
              <a:t>23</a:t>
            </a:fld>
            <a:endParaRPr lang="en-US"/>
          </a:p>
        </p:txBody>
      </p:sp>
    </p:spTree>
    <p:extLst>
      <p:ext uri="{BB962C8B-B14F-4D97-AF65-F5344CB8AC3E}">
        <p14:creationId xmlns:p14="http://schemas.microsoft.com/office/powerpoint/2010/main" val="1855779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67" y="228600"/>
            <a:ext cx="8534833"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sz="quarter"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r>
              <a:rPr lang="en-US" dirty="0"/>
              <a:t>pf(18.51, df1=1,df2=2)</a:t>
            </a:r>
          </a:p>
          <a:p>
            <a:pPr lvl="1"/>
            <a:r>
              <a:rPr lang="en-US" dirty="0"/>
              <a:t>R gives 0.95  (area to the left of F=18.51)</a:t>
            </a:r>
          </a:p>
          <a:p>
            <a:r>
              <a:rPr lang="en-US" dirty="0" err="1"/>
              <a:t>qf</a:t>
            </a:r>
            <a:r>
              <a:rPr lang="en-US" dirty="0"/>
              <a:t>(0.95, df1=1,df2=2)</a:t>
            </a:r>
          </a:p>
          <a:p>
            <a:pPr lvl="1"/>
            <a:r>
              <a:rPr lang="en-US" dirty="0"/>
              <a:t>R gives back 18.51 </a:t>
            </a:r>
          </a:p>
          <a:p>
            <a:endParaRPr lang="en-US" dirty="0"/>
          </a:p>
          <a:p>
            <a:endParaRPr lang="en-US" dirty="0"/>
          </a:p>
        </p:txBody>
      </p:sp>
      <p:sp>
        <p:nvSpPr>
          <p:cNvPr id="4" name="Oval 3"/>
          <p:cNvSpPr/>
          <p:nvPr/>
        </p:nvSpPr>
        <p:spPr>
          <a:xfrm>
            <a:off x="1676400" y="2964875"/>
            <a:ext cx="609600" cy="2286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1193835-B2BD-4407-8BA5-78DAB148BDC8}" type="slidenum">
              <a:rPr lang="en-US" smtClean="0"/>
              <a:t>24</a:t>
            </a:fld>
            <a:endParaRPr lang="en-US"/>
          </a:p>
        </p:txBody>
      </p:sp>
    </p:spTree>
    <p:extLst>
      <p:ext uri="{BB962C8B-B14F-4D97-AF65-F5344CB8AC3E}">
        <p14:creationId xmlns:p14="http://schemas.microsoft.com/office/powerpoint/2010/main" val="2489051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Study Time and Exam Score</a:t>
            </a:r>
          </a:p>
        </p:txBody>
      </p:sp>
      <p:sp>
        <p:nvSpPr>
          <p:cNvPr id="4" name="Content Placeholder 3"/>
          <p:cNvSpPr>
            <a:spLocks noGrp="1"/>
          </p:cNvSpPr>
          <p:nvPr>
            <p:ph sz="quarter" idx="1"/>
          </p:nvPr>
        </p:nvSpPr>
        <p:spPr/>
        <p:txBody>
          <a:bodyPr>
            <a:normAutofit/>
          </a:bodyPr>
          <a:lstStyle/>
          <a:p>
            <a:r>
              <a:rPr lang="en-US" dirty="0"/>
              <a:t>m&lt;-lm(</a:t>
            </a:r>
            <a:r>
              <a:rPr lang="en-US" dirty="0" err="1"/>
              <a:t>examdata$Exam~examdata$Hours</a:t>
            </a:r>
            <a:r>
              <a:rPr lang="en-US" dirty="0"/>
              <a:t>)</a:t>
            </a:r>
          </a:p>
          <a:p>
            <a:r>
              <a:rPr lang="en-US" dirty="0"/>
              <a:t>plot(</a:t>
            </a:r>
            <a:r>
              <a:rPr lang="en-US" dirty="0" err="1"/>
              <a:t>examdata$Hours,examdata$Exam</a:t>
            </a:r>
            <a:r>
              <a:rPr lang="en-US" dirty="0"/>
              <a:t>)</a:t>
            </a:r>
          </a:p>
          <a:p>
            <a:r>
              <a:rPr lang="en-US" dirty="0" err="1"/>
              <a:t>abline</a:t>
            </a:r>
            <a:r>
              <a:rPr lang="en-US" dirty="0"/>
              <a:t>(m)</a:t>
            </a:r>
          </a:p>
          <a:p>
            <a:r>
              <a:rPr lang="en-US" dirty="0" err="1"/>
              <a:t>anova</a:t>
            </a:r>
            <a:r>
              <a:rPr lang="en-US" dirty="0"/>
              <a:t>(m)</a:t>
            </a:r>
          </a:p>
          <a:p>
            <a:r>
              <a:rPr lang="en-US" dirty="0"/>
              <a:t>summary(m)</a:t>
            </a:r>
          </a:p>
          <a:p>
            <a:r>
              <a:rPr lang="en-US" dirty="0" err="1"/>
              <a:t>confint</a:t>
            </a:r>
            <a:r>
              <a:rPr lang="en-US" dirty="0"/>
              <a:t>(m, level = 0.95)</a:t>
            </a:r>
          </a:p>
        </p:txBody>
      </p:sp>
      <p:sp>
        <p:nvSpPr>
          <p:cNvPr id="3" name="Slide Number Placeholder 2"/>
          <p:cNvSpPr>
            <a:spLocks noGrp="1"/>
          </p:cNvSpPr>
          <p:nvPr>
            <p:ph type="sldNum" sz="quarter" idx="12"/>
          </p:nvPr>
        </p:nvSpPr>
        <p:spPr/>
        <p:txBody>
          <a:bodyPr/>
          <a:lstStyle/>
          <a:p>
            <a:fld id="{A1193835-B2BD-4407-8BA5-78DAB148BDC8}" type="slidenum">
              <a:rPr lang="en-US" smtClean="0"/>
              <a:t>25</a:t>
            </a:fld>
            <a:endParaRPr lang="en-US"/>
          </a:p>
        </p:txBody>
      </p:sp>
    </p:spTree>
    <p:extLst>
      <p:ext uri="{BB962C8B-B14F-4D97-AF65-F5344CB8AC3E}">
        <p14:creationId xmlns:p14="http://schemas.microsoft.com/office/powerpoint/2010/main" val="2309095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Example- Study Time and Exam Score – F-test</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sz="2000" dirty="0"/>
                  <a:t>Is there a linear relationship between hours of study time and exam score for all students taking CS546?</a:t>
                </a:r>
              </a:p>
              <a:p>
                <a:pPr marL="0" indent="0">
                  <a:buNone/>
                </a:pPr>
                <a:endParaRPr lang="en-US" sz="2000" dirty="0"/>
              </a:p>
              <a:p>
                <a:pPr marL="0" indent="0">
                  <a:buNone/>
                </a:pPr>
                <a:r>
                  <a:rPr lang="en-US" sz="2000" dirty="0"/>
                  <a:t>(1) Set up the hypotheses and select the alpha level</a:t>
                </a:r>
                <a:br>
                  <a:rPr lang="en-US" sz="2000" dirty="0"/>
                </a:br>
                <a:endParaRPr lang="en-US" sz="2000" dirty="0"/>
              </a:p>
              <a:p>
                <a:pPr marL="548640" lvl="2" indent="0">
                  <a:buNone/>
                </a:pPr>
                <a:r>
                  <a:rPr lang="en-US" dirty="0"/>
                  <a:t>H</a:t>
                </a:r>
                <a:r>
                  <a:rPr lang="en-US" baseline="-25000" dirty="0"/>
                  <a:t>0</a:t>
                </a:r>
                <a:r>
                  <a:rPr lang="en-US" dirty="0"/>
                  <a:t>:</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  </m:t>
                        </m:r>
                        <m:r>
                          <a:rPr lang="en-US" i="1">
                            <a:latin typeface="Cambria Math"/>
                          </a:rPr>
                          <m:t>𝛽</m:t>
                        </m:r>
                      </m:e>
                      <m:sub>
                        <m:r>
                          <a:rPr lang="en-US" i="1">
                            <a:latin typeface="Cambria Math"/>
                          </a:rPr>
                          <m:t>1</m:t>
                        </m:r>
                      </m:sub>
                    </m:sSub>
                    <m:r>
                      <a:rPr lang="en-US" i="1">
                        <a:latin typeface="Cambria Math"/>
                      </a:rPr>
                      <m:t>=0</m:t>
                    </m:r>
                  </m:oMath>
                </a14:m>
                <a:r>
                  <a:rPr lang="en-US" dirty="0"/>
                  <a:t> (</a:t>
                </a:r>
                <a:r>
                  <a:rPr lang="en-US" sz="1800" dirty="0"/>
                  <a:t>there is no linear association between study time and exam score</a:t>
                </a:r>
                <a:r>
                  <a:rPr lang="en-US" dirty="0"/>
                  <a:t>) </a:t>
                </a:r>
              </a:p>
              <a:p>
                <a:pPr marL="548640" lvl="2" indent="0">
                  <a:buNone/>
                </a:pPr>
                <a:r>
                  <a:rPr lang="en-US" dirty="0"/>
                  <a:t>H</a:t>
                </a:r>
                <a:r>
                  <a:rPr lang="en-US" baseline="-25000" dirty="0"/>
                  <a:t>1</a:t>
                </a:r>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a:rPr>
                          <m:t>  </m:t>
                        </m:r>
                        <m:r>
                          <a:rPr lang="en-US" i="1">
                            <a:latin typeface="Cambria Math"/>
                          </a:rPr>
                          <m:t>𝛽</m:t>
                        </m:r>
                      </m:e>
                      <m:sub>
                        <m:r>
                          <a:rPr lang="en-US" i="1">
                            <a:latin typeface="Cambria Math"/>
                          </a:rPr>
                          <m:t>1</m:t>
                        </m:r>
                      </m:sub>
                    </m:sSub>
                    <m:r>
                      <a:rPr lang="en-US" b="0" i="1" smtClean="0">
                        <a:latin typeface="Cambria Math"/>
                      </a:rPr>
                      <m:t> </m:t>
                    </m:r>
                    <m:r>
                      <a:rPr lang="en-US" i="1">
                        <a:latin typeface="Cambria Math"/>
                      </a:rPr>
                      <m:t>≠0 </m:t>
                    </m:r>
                  </m:oMath>
                </a14:m>
                <a:r>
                  <a:rPr lang="en-US" dirty="0"/>
                  <a:t> (</a:t>
                </a:r>
                <a:r>
                  <a:rPr lang="en-US" sz="1800" dirty="0"/>
                  <a:t>there is a linear association between these factors</a:t>
                </a:r>
                <a:r>
                  <a:rPr lang="en-US" dirty="0"/>
                  <a:t>)</a:t>
                </a:r>
              </a:p>
              <a:p>
                <a:pPr marL="548640" lvl="2" indent="0">
                  <a:buNone/>
                </a:pPr>
                <a14:m>
                  <m:oMathPara xmlns:m="http://schemas.openxmlformats.org/officeDocument/2006/math">
                    <m:oMathParaPr>
                      <m:jc m:val="left"/>
                    </m:oMathParaPr>
                    <m:oMath xmlns:m="http://schemas.openxmlformats.org/officeDocument/2006/math">
                      <m:r>
                        <a:rPr lang="en-US" i="1">
                          <a:latin typeface="Cambria Math"/>
                        </a:rPr>
                        <m:t>𝛼</m:t>
                      </m:r>
                      <m:r>
                        <a:rPr lang="en-US" i="1">
                          <a:latin typeface="Cambria Math"/>
                        </a:rPr>
                        <m:t>=0.05</m:t>
                      </m:r>
                    </m:oMath>
                  </m:oMathPara>
                </a14:m>
                <a:endParaRPr lang="en-US" dirty="0"/>
              </a:p>
              <a:p>
                <a:pPr marL="548640" lvl="2" indent="0">
                  <a:buNone/>
                </a:pPr>
                <a:endParaRPr lang="en-US" dirty="0"/>
              </a:p>
              <a:p>
                <a:pPr marL="0" indent="0">
                  <a:buNone/>
                </a:pPr>
                <a:r>
                  <a:rPr lang="en-US" sz="2000" dirty="0"/>
                  <a:t>(2) Select the appropriate test-statistic </a:t>
                </a:r>
                <a:br>
                  <a:rPr lang="en-US" sz="2000" dirty="0"/>
                </a:br>
                <a:endParaRPr lang="en-US" sz="2000" dirty="0"/>
              </a:p>
              <a:p>
                <a:pPr marL="548640" lvl="2" indent="0">
                  <a:buNone/>
                </a:pPr>
                <a14:m>
                  <m:oMath xmlns:m="http://schemas.openxmlformats.org/officeDocument/2006/math">
                    <m:r>
                      <a:rPr lang="en-US" i="1">
                        <a:latin typeface="Cambria Math"/>
                      </a:rPr>
                      <m:t>𝐹</m:t>
                    </m:r>
                    <m:r>
                      <a:rPr lang="en-US" i="1">
                        <a:latin typeface="Cambria Math"/>
                      </a:rPr>
                      <m:t>=</m:t>
                    </m:r>
                    <m:f>
                      <m:fPr>
                        <m:ctrlPr>
                          <a:rPr lang="en-US" i="1">
                            <a:latin typeface="Cambria Math" panose="02040503050406030204" pitchFamily="18" charset="0"/>
                          </a:rPr>
                        </m:ctrlPr>
                      </m:fPr>
                      <m:num>
                        <m:r>
                          <a:rPr lang="en-US" i="1">
                            <a:latin typeface="Cambria Math"/>
                          </a:rPr>
                          <m:t>𝑀𝑆</m:t>
                        </m:r>
                        <m:r>
                          <a:rPr lang="en-US" i="1">
                            <a:latin typeface="Cambria Math"/>
                          </a:rPr>
                          <m:t> </m:t>
                        </m:r>
                        <m:r>
                          <a:rPr lang="en-US" i="1">
                            <a:latin typeface="Cambria Math"/>
                          </a:rPr>
                          <m:t>𝑅𝑒𝑔</m:t>
                        </m:r>
                      </m:num>
                      <m:den>
                        <m:r>
                          <a:rPr lang="en-US" i="1">
                            <a:latin typeface="Cambria Math"/>
                          </a:rPr>
                          <m:t>𝑀𝑆</m:t>
                        </m:r>
                        <m:r>
                          <a:rPr lang="en-US" i="1">
                            <a:latin typeface="Cambria Math"/>
                          </a:rPr>
                          <m:t> </m:t>
                        </m:r>
                        <m:r>
                          <a:rPr lang="en-US" i="1">
                            <a:latin typeface="Cambria Math"/>
                          </a:rPr>
                          <m:t>𝑅𝑒𝑠</m:t>
                        </m:r>
                      </m:den>
                    </m:f>
                  </m:oMath>
                </a14:m>
                <a:r>
                  <a:rPr lang="en-US" dirty="0"/>
                  <a:t> with 1 and n-2 degrees of freedom</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741" t="-617" r="-4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1193835-B2BD-4407-8BA5-78DAB148BDC8}" type="slidenum">
              <a:rPr lang="en-US" smtClean="0"/>
              <a:t>26</a:t>
            </a:fld>
            <a:endParaRPr lang="en-US"/>
          </a:p>
        </p:txBody>
      </p:sp>
    </p:spTree>
    <p:extLst>
      <p:ext uri="{BB962C8B-B14F-4D97-AF65-F5344CB8AC3E}">
        <p14:creationId xmlns:p14="http://schemas.microsoft.com/office/powerpoint/2010/main" val="2979510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Example- Study Time and Exam Score – F-test</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Autofit/>
              </a:bodyPr>
              <a:lstStyle/>
              <a:p>
                <a:pPr marL="0" indent="0">
                  <a:buNone/>
                </a:pPr>
                <a:r>
                  <a:rPr lang="en-US" sz="2000" dirty="0"/>
                  <a:t>(3) State the decision rule</a:t>
                </a:r>
                <a:br>
                  <a:rPr lang="en-US" sz="2000" dirty="0"/>
                </a:br>
                <a:endParaRPr lang="en-US" sz="2000" dirty="0"/>
              </a:p>
              <a:p>
                <a:pPr marL="274320" lvl="1" indent="0">
                  <a:buNone/>
                </a:pPr>
                <a:r>
                  <a:rPr lang="en-US" sz="2000" dirty="0"/>
                  <a:t>Decision Rule:  Reject H</a:t>
                </a:r>
                <a:r>
                  <a:rPr lang="en-US" sz="2000" baseline="-25000" dirty="0"/>
                  <a:t>0</a:t>
                </a:r>
                <a:r>
                  <a:rPr lang="en-US" sz="2000" dirty="0"/>
                  <a:t> if </a:t>
                </a:r>
                <a14:m>
                  <m:oMath xmlns:m="http://schemas.openxmlformats.org/officeDocument/2006/math">
                    <m:r>
                      <a:rPr lang="en-US" sz="2000" b="0" i="1" smtClean="0">
                        <a:latin typeface="Cambria Math"/>
                      </a:rPr>
                      <m:t>𝑝</m:t>
                    </m:r>
                    <m:r>
                      <a:rPr lang="en-US" sz="2000" b="0" i="1" smtClean="0">
                        <a:latin typeface="Cambria Math"/>
                      </a:rPr>
                      <m:t> </m:t>
                    </m:r>
                  </m:oMath>
                </a14:m>
                <a:r>
                  <a:rPr lang="en-US" sz="2000" dirty="0"/>
                  <a:t>≤ </a:t>
                </a:r>
                <a14:m>
                  <m:oMath xmlns:m="http://schemas.openxmlformats.org/officeDocument/2006/math">
                    <m:r>
                      <a:rPr lang="en-US" sz="2000" i="1" smtClean="0">
                        <a:latin typeface="Cambria Math"/>
                        <a:ea typeface="Cambria Math"/>
                      </a:rPr>
                      <m:t>𝛼</m:t>
                    </m:r>
                    <m:r>
                      <a:rPr lang="en-US" sz="2000" b="0" i="0" smtClean="0">
                        <a:latin typeface="Cambria Math"/>
                        <a:ea typeface="Cambria Math"/>
                      </a:rPr>
                      <m:t>.  </m:t>
                    </m:r>
                  </m:oMath>
                </a14:m>
                <a:r>
                  <a:rPr lang="en-US" sz="2000" dirty="0"/>
                  <a:t> Otherwise, do not reject H</a:t>
                </a:r>
                <a:r>
                  <a:rPr lang="en-US" sz="2000" baseline="-25000" dirty="0"/>
                  <a:t>0</a:t>
                </a:r>
                <a:br>
                  <a:rPr lang="en-US" sz="2000" baseline="-25000" dirty="0"/>
                </a:b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741" t="-6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1193835-B2BD-4407-8BA5-78DAB148BDC8}" type="slidenum">
              <a:rPr lang="en-US" smtClean="0"/>
              <a:t>27</a:t>
            </a:fld>
            <a:endParaRPr lang="en-US"/>
          </a:p>
        </p:txBody>
      </p:sp>
    </p:spTree>
    <p:extLst>
      <p:ext uri="{BB962C8B-B14F-4D97-AF65-F5344CB8AC3E}">
        <p14:creationId xmlns:p14="http://schemas.microsoft.com/office/powerpoint/2010/main" val="1783995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Example- Study Time and Exam Score – F-test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Autofit/>
              </a:bodyPr>
              <a:lstStyle/>
              <a:p>
                <a:pPr marL="0" indent="0">
                  <a:buNone/>
                </a:pPr>
                <a:r>
                  <a:rPr lang="en-US" sz="1800" dirty="0"/>
                  <a:t>(4) Compute the test statistic</a:t>
                </a:r>
                <a:br>
                  <a:rPr lang="en-US" sz="1800" dirty="0"/>
                </a:br>
                <a:endParaRPr lang="en-US" sz="1800" dirty="0"/>
              </a:p>
              <a:p>
                <a:pPr marL="274320" lvl="1" indent="0">
                  <a:buNone/>
                </a:pPr>
                <a:r>
                  <a:rPr lang="fr-FR" sz="1800" dirty="0" err="1"/>
                  <a:t>anova</a:t>
                </a:r>
                <a:r>
                  <a:rPr lang="fr-FR" sz="1800" dirty="0"/>
                  <a:t>(m) or </a:t>
                </a:r>
                <a:r>
                  <a:rPr lang="fr-FR" sz="1800" dirty="0" err="1"/>
                  <a:t>summary</a:t>
                </a:r>
                <a:r>
                  <a:rPr lang="fr-FR" sz="1800" dirty="0"/>
                  <a:t>(m) </a:t>
                </a:r>
                <a:r>
                  <a:rPr lang="fr-FR" sz="1800" dirty="0" err="1"/>
                  <a:t>gives</a:t>
                </a:r>
                <a:br>
                  <a:rPr lang="fr-FR" sz="1800" dirty="0"/>
                </a:br>
                <a:endParaRPr lang="en-US" sz="1800" b="0" i="0" dirty="0">
                  <a:latin typeface="Cambria Math"/>
                </a:endParaRPr>
              </a:p>
              <a:p>
                <a:pPr marL="274320" lvl="1" indent="0">
                  <a:buNone/>
                </a:pPr>
                <a14:m>
                  <m:oMathPara xmlns:m="http://schemas.openxmlformats.org/officeDocument/2006/math">
                    <m:oMathParaPr>
                      <m:jc m:val="centerGroup"/>
                    </m:oMathParaPr>
                    <m:oMath xmlns:m="http://schemas.openxmlformats.org/officeDocument/2006/math">
                      <m:r>
                        <m:rPr>
                          <m:sty m:val="p"/>
                        </m:rPr>
                        <a:rPr lang="en-US" sz="1800">
                          <a:latin typeface="Cambria Math"/>
                        </a:rPr>
                        <m:t>F</m:t>
                      </m:r>
                      <m:r>
                        <a:rPr lang="en-US" sz="1800">
                          <a:latin typeface="Cambria Math"/>
                        </a:rPr>
                        <m:t>−</m:t>
                      </m:r>
                      <m:r>
                        <m:rPr>
                          <m:sty m:val="p"/>
                        </m:rPr>
                        <a:rPr lang="en-US" sz="1800">
                          <a:latin typeface="Cambria Math"/>
                        </a:rPr>
                        <m:t>statistic</m:t>
                      </m:r>
                      <m:r>
                        <a:rPr lang="en-US" sz="1800">
                          <a:latin typeface="Cambria Math"/>
                        </a:rPr>
                        <m:t>: 103.2 </m:t>
                      </m:r>
                      <m:r>
                        <m:rPr>
                          <m:sty m:val="p"/>
                        </m:rPr>
                        <a:rPr lang="en-US" sz="1800">
                          <a:latin typeface="Cambria Math"/>
                        </a:rPr>
                        <m:t>on</m:t>
                      </m:r>
                      <m:r>
                        <a:rPr lang="en-US" sz="1800">
                          <a:latin typeface="Cambria Math"/>
                        </a:rPr>
                        <m:t> 1 </m:t>
                      </m:r>
                      <m:r>
                        <m:rPr>
                          <m:sty m:val="p"/>
                        </m:rPr>
                        <a:rPr lang="en-US" sz="1800">
                          <a:latin typeface="Cambria Math"/>
                        </a:rPr>
                        <m:t>and</m:t>
                      </m:r>
                      <m:r>
                        <a:rPr lang="en-US" sz="1800">
                          <a:latin typeface="Cambria Math"/>
                        </a:rPr>
                        <m:t> 29 </m:t>
                      </m:r>
                      <m:r>
                        <m:rPr>
                          <m:sty m:val="p"/>
                        </m:rPr>
                        <a:rPr lang="en-US" sz="1800">
                          <a:latin typeface="Cambria Math"/>
                        </a:rPr>
                        <m:t>DF</m:t>
                      </m:r>
                      <m:r>
                        <a:rPr lang="en-US" sz="1800">
                          <a:latin typeface="Cambria Math"/>
                        </a:rPr>
                        <m:t>,  </m:t>
                      </m:r>
                      <m:r>
                        <m:rPr>
                          <m:sty m:val="p"/>
                        </m:rPr>
                        <a:rPr lang="en-US" sz="1800">
                          <a:latin typeface="Cambria Math"/>
                        </a:rPr>
                        <m:t>p</m:t>
                      </m:r>
                      <m:r>
                        <a:rPr lang="en-US" sz="1800">
                          <a:latin typeface="Cambria Math"/>
                        </a:rPr>
                        <m:t>−</m:t>
                      </m:r>
                      <m:r>
                        <m:rPr>
                          <m:sty m:val="p"/>
                        </m:rPr>
                        <a:rPr lang="en-US" sz="1800">
                          <a:latin typeface="Cambria Math"/>
                        </a:rPr>
                        <m:t>value</m:t>
                      </m:r>
                      <m:r>
                        <a:rPr lang="en-US" sz="1800">
                          <a:latin typeface="Cambria Math"/>
                        </a:rPr>
                        <m:t>: 4.625</m:t>
                      </m:r>
                      <m:r>
                        <m:rPr>
                          <m:sty m:val="p"/>
                        </m:rPr>
                        <a:rPr lang="en-US" sz="1800">
                          <a:latin typeface="Cambria Math"/>
                        </a:rPr>
                        <m:t>e</m:t>
                      </m:r>
                      <m:r>
                        <a:rPr lang="en-US" sz="1800">
                          <a:latin typeface="Cambria Math"/>
                        </a:rPr>
                        <m:t>−11</m:t>
                      </m:r>
                    </m:oMath>
                  </m:oMathPara>
                </a14:m>
                <a:endParaRPr lang="en-US" sz="1800" dirty="0"/>
              </a:p>
              <a:p>
                <a:pPr marL="0" indent="0">
                  <a:buNone/>
                </a:pPr>
                <a:br>
                  <a:rPr lang="en-US" sz="1800" dirty="0"/>
                </a:br>
                <a:r>
                  <a:rPr lang="en-US" sz="1800" dirty="0"/>
                  <a:t>(5) Conclusion</a:t>
                </a:r>
                <a:br>
                  <a:rPr lang="en-US" sz="1800" dirty="0"/>
                </a:br>
                <a:endParaRPr lang="en-US" sz="1800" dirty="0"/>
              </a:p>
              <a:p>
                <a:pPr marL="274320" lvl="1" indent="0">
                  <a:buNone/>
                </a:pPr>
                <a:r>
                  <a:rPr lang="en-US" sz="1800" dirty="0"/>
                  <a:t>Reject H</a:t>
                </a:r>
                <a:r>
                  <a:rPr lang="en-US" sz="1800" baseline="-25000" dirty="0"/>
                  <a:t>0</a:t>
                </a:r>
                <a:r>
                  <a:rPr lang="en-US" sz="1800" dirty="0"/>
                  <a:t> since </a:t>
                </a:r>
                <a14:m>
                  <m:oMath xmlns:m="http://schemas.openxmlformats.org/officeDocument/2006/math">
                    <m:r>
                      <a:rPr lang="en-US" sz="1800" b="0" i="1" smtClean="0">
                        <a:latin typeface="Cambria Math"/>
                      </a:rPr>
                      <m:t>𝑝</m:t>
                    </m:r>
                  </m:oMath>
                </a14:m>
                <a:r>
                  <a:rPr lang="en-US" sz="1800" dirty="0"/>
                  <a:t>  ≤ </a:t>
                </a:r>
                <a14:m>
                  <m:oMath xmlns:m="http://schemas.openxmlformats.org/officeDocument/2006/math">
                    <m:r>
                      <a:rPr lang="en-US" sz="1800" i="1" smtClean="0">
                        <a:latin typeface="Cambria Math"/>
                        <a:ea typeface="Cambria Math"/>
                      </a:rPr>
                      <m:t>𝛼</m:t>
                    </m:r>
                  </m:oMath>
                </a14:m>
                <a:r>
                  <a:rPr lang="en-US" sz="1800" dirty="0"/>
                  <a:t>.  We have significant evidence at the </a:t>
                </a:r>
                <a14:m>
                  <m:oMath xmlns:m="http://schemas.openxmlformats.org/officeDocument/2006/math">
                    <m:r>
                      <a:rPr lang="en-US" sz="1800" i="1">
                        <a:latin typeface="Cambria Math"/>
                      </a:rPr>
                      <m:t>𝛼</m:t>
                    </m:r>
                    <m:r>
                      <a:rPr lang="en-US" sz="1800" i="1">
                        <a:latin typeface="Cambria Math"/>
                      </a:rPr>
                      <m:t>=0.05</m:t>
                    </m:r>
                  </m:oMath>
                </a14:m>
                <a:r>
                  <a:rPr lang="en-US" sz="1800" dirty="0"/>
                  <a:t> level that</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  </m:t>
                        </m:r>
                        <m:r>
                          <a:rPr lang="en-US" sz="1800" i="1">
                            <a:latin typeface="Cambria Math"/>
                          </a:rPr>
                          <m:t>𝛽</m:t>
                        </m:r>
                      </m:e>
                      <m:sub>
                        <m:r>
                          <a:rPr lang="en-US" sz="1800" i="1">
                            <a:latin typeface="Cambria Math"/>
                          </a:rPr>
                          <m:t>1</m:t>
                        </m:r>
                      </m:sub>
                    </m:sSub>
                    <m:r>
                      <a:rPr lang="en-US" sz="1800" i="1">
                        <a:latin typeface="Cambria Math"/>
                      </a:rPr>
                      <m:t>≠0</m:t>
                    </m:r>
                  </m:oMath>
                </a14:m>
                <a:r>
                  <a:rPr lang="en-US" sz="1800" dirty="0"/>
                  <a:t>.  That is, there is evidence of a significant linear association between study time and exam score among students in CS546.  The beta coefficient for the regression is 5.01 indicating an increase of approximately 5 percentage points on the exam for each additional hour of study time. The 95% confidence interval for the beta coefficient is approximately 4 to 6 indicating that we are 95% confident that the underlying increase in exam score (in percentage points) for each hour spent studying is between 4 and 6.</a:t>
                </a:r>
              </a:p>
              <a:p>
                <a:pPr marL="274320" lvl="1" indent="0">
                  <a:buNone/>
                </a:pPr>
                <a:endParaRPr lang="en-US" sz="1800" dirty="0"/>
              </a:p>
              <a:p>
                <a:pPr marL="0" indent="0">
                  <a:buNone/>
                </a:pPr>
                <a:endParaRPr lang="en-US" sz="1800" dirty="0">
                  <a:solidFill>
                    <a:srgbClr val="00B05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3"/>
                <a:stretch>
                  <a:fillRect l="-593" t="-617" r="-118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1193835-B2BD-4407-8BA5-78DAB148BDC8}" type="slidenum">
              <a:rPr lang="en-US" smtClean="0"/>
              <a:t>28</a:t>
            </a:fld>
            <a:endParaRPr lang="en-US"/>
          </a:p>
        </p:txBody>
      </p:sp>
    </p:spTree>
    <p:extLst>
      <p:ext uri="{BB962C8B-B14F-4D97-AF65-F5344CB8AC3E}">
        <p14:creationId xmlns:p14="http://schemas.microsoft.com/office/powerpoint/2010/main" val="311438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Example- Study Time and Exam Score – t-test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r>
                  <a:rPr lang="en-US" sz="2000" dirty="0"/>
                  <a:t>Is there a linear relationship between hours of study time and exam score for all students taking CS546?</a:t>
                </a:r>
              </a:p>
              <a:p>
                <a:pPr marL="0" indent="0">
                  <a:buNone/>
                </a:pPr>
                <a:endParaRPr lang="en-US" sz="2000" dirty="0"/>
              </a:p>
              <a:p>
                <a:pPr marL="0" indent="0">
                  <a:buNone/>
                </a:pPr>
                <a:r>
                  <a:rPr lang="en-US" sz="2000" dirty="0"/>
                  <a:t>(1) Set up the hypotheses and select the alpha level</a:t>
                </a:r>
                <a:br>
                  <a:rPr lang="en-US" sz="2000" dirty="0"/>
                </a:br>
                <a:endParaRPr lang="en-US" sz="2000" dirty="0"/>
              </a:p>
              <a:p>
                <a:pPr marL="548640" lvl="2" indent="0">
                  <a:buNone/>
                </a:pPr>
                <a:r>
                  <a:rPr lang="en-US" dirty="0"/>
                  <a:t>H</a:t>
                </a:r>
                <a:r>
                  <a:rPr lang="en-US" baseline="-25000" dirty="0"/>
                  <a:t>0</a:t>
                </a:r>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a:rPr>
                          <m:t>  </m:t>
                        </m:r>
                        <m:r>
                          <a:rPr lang="en-US" i="1">
                            <a:latin typeface="Cambria Math"/>
                          </a:rPr>
                          <m:t>𝛽</m:t>
                        </m:r>
                      </m:e>
                      <m:sub>
                        <m:r>
                          <a:rPr lang="en-US" i="1">
                            <a:latin typeface="Cambria Math"/>
                          </a:rPr>
                          <m:t>1</m:t>
                        </m:r>
                      </m:sub>
                    </m:sSub>
                    <m:r>
                      <a:rPr lang="en-US" i="1">
                        <a:latin typeface="Cambria Math"/>
                      </a:rPr>
                      <m:t>=0</m:t>
                    </m:r>
                  </m:oMath>
                </a14:m>
                <a:r>
                  <a:rPr lang="en-US" dirty="0"/>
                  <a:t> (</a:t>
                </a:r>
                <a:r>
                  <a:rPr lang="en-US" sz="1800" dirty="0"/>
                  <a:t>there is no linear association between study time and exam score</a:t>
                </a:r>
                <a:r>
                  <a:rPr lang="en-US" dirty="0"/>
                  <a:t>) </a:t>
                </a:r>
              </a:p>
              <a:p>
                <a:pPr marL="548640" lvl="2" indent="0">
                  <a:buNone/>
                </a:pPr>
                <a:r>
                  <a:rPr lang="en-US" dirty="0"/>
                  <a:t>H</a:t>
                </a:r>
                <a:r>
                  <a:rPr lang="en-US" baseline="-25000" dirty="0"/>
                  <a:t>1</a:t>
                </a:r>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a:rPr>
                          <m:t>  </m:t>
                        </m:r>
                        <m:r>
                          <a:rPr lang="en-US" i="1">
                            <a:latin typeface="Cambria Math"/>
                          </a:rPr>
                          <m:t>𝛽</m:t>
                        </m:r>
                      </m:e>
                      <m:sub>
                        <m:r>
                          <a:rPr lang="en-US" i="1">
                            <a:latin typeface="Cambria Math"/>
                          </a:rPr>
                          <m:t>1</m:t>
                        </m:r>
                      </m:sub>
                    </m:sSub>
                    <m:r>
                      <a:rPr lang="en-US" i="1">
                        <a:latin typeface="Cambria Math"/>
                      </a:rPr>
                      <m:t>≠0 </m:t>
                    </m:r>
                  </m:oMath>
                </a14:m>
                <a:r>
                  <a:rPr lang="en-US" dirty="0"/>
                  <a:t> (</a:t>
                </a:r>
                <a:r>
                  <a:rPr lang="en-US" sz="1800" dirty="0"/>
                  <a:t>there is a linear association between these factors</a:t>
                </a:r>
                <a:r>
                  <a:rPr lang="en-US" dirty="0"/>
                  <a:t>)</a:t>
                </a:r>
              </a:p>
              <a:p>
                <a:pPr marL="548640" lvl="2" indent="0">
                  <a:buNone/>
                </a:pPr>
                <a14:m>
                  <m:oMathPara xmlns:m="http://schemas.openxmlformats.org/officeDocument/2006/math">
                    <m:oMathParaPr>
                      <m:jc m:val="left"/>
                    </m:oMathParaPr>
                    <m:oMath xmlns:m="http://schemas.openxmlformats.org/officeDocument/2006/math">
                      <m:r>
                        <a:rPr lang="en-US" i="1">
                          <a:latin typeface="Cambria Math"/>
                        </a:rPr>
                        <m:t>𝛼</m:t>
                      </m:r>
                      <m:r>
                        <a:rPr lang="en-US" i="1">
                          <a:latin typeface="Cambria Math"/>
                        </a:rPr>
                        <m:t>=0.05</m:t>
                      </m:r>
                    </m:oMath>
                  </m:oMathPara>
                </a14:m>
                <a:endParaRPr lang="en-US" dirty="0"/>
              </a:p>
              <a:p>
                <a:pPr marL="548640" lvl="2" indent="0">
                  <a:buNone/>
                </a:pPr>
                <a:endParaRPr lang="en-US" dirty="0"/>
              </a:p>
              <a:p>
                <a:pPr marL="0" indent="0">
                  <a:buNone/>
                </a:pPr>
                <a:r>
                  <a:rPr lang="en-US" sz="2000" dirty="0"/>
                  <a:t>(2) Select the appropriate test-statistic </a:t>
                </a:r>
                <a:br>
                  <a:rPr lang="en-US" sz="2000" dirty="0"/>
                </a:br>
                <a:endParaRPr lang="en-US" sz="2000" dirty="0"/>
              </a:p>
              <a:p>
                <a:pPr marL="548640" lvl="2" indent="0">
                  <a:buNone/>
                </a:pPr>
                <a14:m>
                  <m:oMath xmlns:m="http://schemas.openxmlformats.org/officeDocument/2006/math">
                    <m:r>
                      <a:rPr lang="en-US" b="0" i="1" smtClean="0">
                        <a:latin typeface="Cambria Math"/>
                      </a:rPr>
                      <m:t>𝑡</m:t>
                    </m:r>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𝛽</m:t>
                                </m:r>
                              </m:e>
                            </m:acc>
                          </m:e>
                          <m:sub>
                            <m:r>
                              <a:rPr lang="en-US" i="1">
                                <a:latin typeface="Cambria Math"/>
                              </a:rPr>
                              <m:t>1</m:t>
                            </m:r>
                          </m:sub>
                        </m:sSub>
                      </m:num>
                      <m:den>
                        <m:sSub>
                          <m:sSubPr>
                            <m:ctrlPr>
                              <a:rPr lang="en-US" i="1">
                                <a:latin typeface="Cambria Math" panose="02040503050406030204" pitchFamily="18" charset="0"/>
                              </a:rPr>
                            </m:ctrlPr>
                          </m:sSubPr>
                          <m:e>
                            <m:r>
                              <a:rPr lang="en-US" i="1">
                                <a:latin typeface="Cambria Math"/>
                              </a:rPr>
                              <m:t>𝑆𝐸</m:t>
                            </m:r>
                          </m:e>
                          <m: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𝛽</m:t>
                                    </m:r>
                                  </m:e>
                                </m:acc>
                              </m:e>
                              <m:sub>
                                <m:r>
                                  <a:rPr lang="en-US" i="1">
                                    <a:latin typeface="Cambria Math"/>
                                  </a:rPr>
                                  <m:t>1</m:t>
                                </m:r>
                              </m:sub>
                            </m:sSub>
                          </m:sub>
                        </m:sSub>
                      </m:den>
                    </m:f>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𝛽</m:t>
                                </m:r>
                              </m:e>
                            </m:acc>
                          </m:e>
                          <m:sub>
                            <m:r>
                              <a:rPr lang="en-US" i="1">
                                <a:latin typeface="Cambria Math"/>
                              </a:rPr>
                              <m:t>1</m:t>
                            </m:r>
                          </m:sub>
                        </m:sSub>
                      </m:num>
                      <m:den>
                        <m:f>
                          <m:fPr>
                            <m:type m:val="skw"/>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f>
                                  <m:fPr>
                                    <m:type m:val="lin"/>
                                    <m:ctrlPr>
                                      <a:rPr lang="en-US" i="1">
                                        <a:latin typeface="Cambria Math" panose="02040503050406030204" pitchFamily="18" charset="0"/>
                                      </a:rPr>
                                    </m:ctrlPr>
                                  </m:fPr>
                                  <m:num>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a:rPr>
                                                      <m:t>y</m:t>
                                                    </m:r>
                                                  </m:e>
                                                  <m:sub>
                                                    <m:r>
                                                      <a:rPr lang="en-US" i="1">
                                                        <a:latin typeface="Cambria Math"/>
                                                      </a:rPr>
                                                      <m:t>𝑖</m:t>
                                                    </m:r>
                                                  </m:sub>
                                                </m:sSub>
                                                <m:r>
                                                  <a:rPr lang="en-US" i="1">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𝑦</m:t>
                                                        </m:r>
                                                      </m:e>
                                                    </m:acc>
                                                  </m:e>
                                                  <m:sub>
                                                    <m:r>
                                                      <a:rPr lang="en-US" i="1">
                                                        <a:latin typeface="Cambria Math"/>
                                                      </a:rPr>
                                                      <m:t>𝑖</m:t>
                                                    </m:r>
                                                  </m:sub>
                                                </m:sSub>
                                              </m:e>
                                            </m:d>
                                          </m:e>
                                          <m:sup>
                                            <m:r>
                                              <a:rPr lang="en-US" i="1">
                                                <a:latin typeface="Cambria Math"/>
                                              </a:rPr>
                                              <m:t>2</m:t>
                                            </m:r>
                                          </m:sup>
                                        </m:sSup>
                                      </m:e>
                                    </m:nary>
                                  </m:num>
                                  <m:den>
                                    <m:r>
                                      <a:rPr lang="en-US" i="1">
                                        <a:latin typeface="Cambria Math"/>
                                      </a:rPr>
                                      <m:t>𝑛</m:t>
                                    </m:r>
                                    <m:r>
                                      <a:rPr lang="en-US" i="1">
                                        <a:latin typeface="Cambria Math"/>
                                      </a:rPr>
                                      <m:t>−2</m:t>
                                    </m:r>
                                  </m:den>
                                </m:f>
                              </m:e>
                            </m:rad>
                          </m:num>
                          <m:den>
                            <m:rad>
                              <m:radPr>
                                <m:degHide m:val="on"/>
                                <m:ctrlPr>
                                  <a:rPr lang="en-US" i="1">
                                    <a:latin typeface="Cambria Math" panose="02040503050406030204" pitchFamily="18" charset="0"/>
                                  </a:rPr>
                                </m:ctrlPr>
                              </m:radPr>
                              <m:deg/>
                              <m:e>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a:rPr>
                                                  <m:t>x</m:t>
                                                </m:r>
                                              </m:e>
                                              <m:sub>
                                                <m:r>
                                                  <a:rPr lang="en-US" i="1">
                                                    <a:latin typeface="Cambria Math"/>
                                                  </a:rPr>
                                                  <m:t>𝑖</m:t>
                                                </m:r>
                                              </m:sub>
                                            </m:sSub>
                                            <m:r>
                                              <a:rPr lang="en-US" i="1">
                                                <a:latin typeface="Cambria Math"/>
                                              </a:rPr>
                                              <m:t>−</m:t>
                                            </m:r>
                                            <m:acc>
                                              <m:accPr>
                                                <m:chr m:val="̅"/>
                                                <m:ctrlPr>
                                                  <a:rPr lang="en-US" i="1">
                                                    <a:latin typeface="Cambria Math" panose="02040503050406030204" pitchFamily="18" charset="0"/>
                                                  </a:rPr>
                                                </m:ctrlPr>
                                              </m:accPr>
                                              <m:e>
                                                <m:r>
                                                  <a:rPr lang="en-US" i="1">
                                                    <a:latin typeface="Cambria Math"/>
                                                  </a:rPr>
                                                  <m:t>𝑥</m:t>
                                                </m:r>
                                              </m:e>
                                            </m:acc>
                                          </m:e>
                                        </m:d>
                                      </m:e>
                                      <m:sup>
                                        <m:r>
                                          <a:rPr lang="en-US" i="1">
                                            <a:latin typeface="Cambria Math"/>
                                          </a:rPr>
                                          <m:t>2</m:t>
                                        </m:r>
                                      </m:sup>
                                    </m:sSup>
                                  </m:e>
                                </m:nary>
                              </m:e>
                            </m:rad>
                          </m:den>
                        </m:f>
                      </m:den>
                    </m:f>
                  </m:oMath>
                </a14:m>
                <a:r>
                  <a:rPr lang="en-US" dirty="0"/>
                  <a:t>  with </a:t>
                </a:r>
                <a:r>
                  <a:rPr lang="en-US" dirty="0" err="1"/>
                  <a:t>df</a:t>
                </a:r>
                <a:r>
                  <a:rPr lang="en-US" dirty="0"/>
                  <a:t> = n-2</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741" t="-1235" r="-2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1193835-B2BD-4407-8BA5-78DAB148BDC8}" type="slidenum">
              <a:rPr lang="en-US" smtClean="0"/>
              <a:t>29</a:t>
            </a:fld>
            <a:endParaRPr lang="en-US"/>
          </a:p>
        </p:txBody>
      </p:sp>
    </p:spTree>
    <p:extLst>
      <p:ext uri="{BB962C8B-B14F-4D97-AF65-F5344CB8AC3E}">
        <p14:creationId xmlns:p14="http://schemas.microsoft.com/office/powerpoint/2010/main" val="222390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C46B-C8AD-D28D-D949-1A9EF2FEF398}"/>
              </a:ext>
            </a:extLst>
          </p:cNvPr>
          <p:cNvSpPr>
            <a:spLocks noGrp="1"/>
          </p:cNvSpPr>
          <p:nvPr>
            <p:ph type="title"/>
          </p:nvPr>
        </p:nvSpPr>
        <p:spPr/>
        <p:txBody>
          <a:bodyPr/>
          <a:lstStyle/>
          <a:p>
            <a:pPr algn="ctr"/>
            <a:r>
              <a:rPr lang="en-US" dirty="0"/>
              <a:t>Announcements</a:t>
            </a:r>
          </a:p>
        </p:txBody>
      </p:sp>
      <p:sp>
        <p:nvSpPr>
          <p:cNvPr id="3" name="Slide Number Placeholder 2">
            <a:extLst>
              <a:ext uri="{FF2B5EF4-FFF2-40B4-BE49-F238E27FC236}">
                <a16:creationId xmlns:a16="http://schemas.microsoft.com/office/drawing/2014/main" id="{0B8AD80B-3F1A-720D-18A7-726F82ECA8D1}"/>
              </a:ext>
            </a:extLst>
          </p:cNvPr>
          <p:cNvSpPr>
            <a:spLocks noGrp="1"/>
          </p:cNvSpPr>
          <p:nvPr>
            <p:ph type="sldNum" sz="quarter" idx="12"/>
          </p:nvPr>
        </p:nvSpPr>
        <p:spPr/>
        <p:txBody>
          <a:bodyPr/>
          <a:lstStyle/>
          <a:p>
            <a:fld id="{A1193835-B2BD-4407-8BA5-78DAB148BDC8}" type="slidenum">
              <a:rPr lang="en-US" smtClean="0"/>
              <a:t>3</a:t>
            </a:fld>
            <a:endParaRPr lang="en-US"/>
          </a:p>
        </p:txBody>
      </p:sp>
      <p:sp>
        <p:nvSpPr>
          <p:cNvPr id="4" name="Content Placeholder 3">
            <a:extLst>
              <a:ext uri="{FF2B5EF4-FFF2-40B4-BE49-F238E27FC236}">
                <a16:creationId xmlns:a16="http://schemas.microsoft.com/office/drawing/2014/main" id="{CC92F955-C7BF-AC91-B547-F8A415E34A7F}"/>
              </a:ext>
            </a:extLst>
          </p:cNvPr>
          <p:cNvSpPr>
            <a:spLocks noGrp="1"/>
          </p:cNvSpPr>
          <p:nvPr>
            <p:ph sz="quarter" idx="1"/>
          </p:nvPr>
        </p:nvSpPr>
        <p:spPr/>
        <p:txBody>
          <a:bodyPr/>
          <a:lstStyle/>
          <a:p>
            <a:r>
              <a:rPr lang="en-US" dirty="0"/>
              <a:t>Next week’s live classroom will be at the usual time!</a:t>
            </a:r>
          </a:p>
          <a:p>
            <a:pPr lvl="1"/>
            <a:r>
              <a:rPr lang="en-US" dirty="0"/>
              <a:t>Wednesday July 27 from 7-9 PM EST.</a:t>
            </a:r>
          </a:p>
          <a:p>
            <a:pPr lvl="1"/>
            <a:r>
              <a:rPr lang="en-US" dirty="0"/>
              <a:t>We will discuss the final project.</a:t>
            </a:r>
          </a:p>
          <a:p>
            <a:pPr lvl="1"/>
            <a:endParaRPr lang="en-US" dirty="0"/>
          </a:p>
          <a:p>
            <a:r>
              <a:rPr lang="en-US" dirty="0"/>
              <a:t>The week 5 live classroom will be a day later!</a:t>
            </a:r>
          </a:p>
          <a:p>
            <a:pPr lvl="1"/>
            <a:r>
              <a:rPr lang="en-US" dirty="0"/>
              <a:t>Thursday,  August 4 from 6-8 PM EST.</a:t>
            </a:r>
          </a:p>
          <a:p>
            <a:pPr lvl="1"/>
            <a:r>
              <a:rPr lang="en-US" dirty="0"/>
              <a:t>We will allow you to submit quiz 5 and assignment 5 a day later (i.e., on Wednesday instead of Tuesday).</a:t>
            </a:r>
          </a:p>
          <a:p>
            <a:pPr lvl="1"/>
            <a:r>
              <a:rPr lang="en-US" dirty="0"/>
              <a:t>I will update the dates on the course website and post an announcement.</a:t>
            </a:r>
          </a:p>
          <a:p>
            <a:pPr lvl="1"/>
            <a:endParaRPr lang="en-US" dirty="0"/>
          </a:p>
        </p:txBody>
      </p:sp>
    </p:spTree>
    <p:extLst>
      <p:ext uri="{BB962C8B-B14F-4D97-AF65-F5344CB8AC3E}">
        <p14:creationId xmlns:p14="http://schemas.microsoft.com/office/powerpoint/2010/main" val="2158278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Example- Study Time and Exam Score – t-test</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Autofit/>
              </a:bodyPr>
              <a:lstStyle/>
              <a:p>
                <a:pPr marL="0" indent="0">
                  <a:buNone/>
                </a:pPr>
                <a:r>
                  <a:rPr lang="en-US" sz="2000" dirty="0"/>
                  <a:t>(3) State the decision rule</a:t>
                </a:r>
                <a:br>
                  <a:rPr lang="en-US" sz="2000" dirty="0"/>
                </a:br>
                <a:endParaRPr lang="en-US" sz="2000" dirty="0"/>
              </a:p>
              <a:p>
                <a:pPr marL="274320" lvl="1" indent="0">
                  <a:buNone/>
                </a:pPr>
                <a:r>
                  <a:rPr lang="en-US" sz="2000" dirty="0"/>
                  <a:t>Decision Rule:  Reject H</a:t>
                </a:r>
                <a:r>
                  <a:rPr lang="en-US" sz="2000" baseline="-25000" dirty="0"/>
                  <a:t>0</a:t>
                </a:r>
                <a:r>
                  <a:rPr lang="en-US" sz="2000" dirty="0"/>
                  <a:t> if </a:t>
                </a:r>
                <a14:m>
                  <m:oMath xmlns:m="http://schemas.openxmlformats.org/officeDocument/2006/math">
                    <m:r>
                      <a:rPr lang="en-US" sz="2000" b="0" i="1" smtClean="0">
                        <a:latin typeface="Cambria Math"/>
                      </a:rPr>
                      <m:t>𝑝</m:t>
                    </m:r>
                    <m:r>
                      <a:rPr lang="en-US" sz="2000" b="0" i="1" smtClean="0">
                        <a:latin typeface="Cambria Math"/>
                      </a:rPr>
                      <m:t> </m:t>
                    </m:r>
                  </m:oMath>
                </a14:m>
                <a:r>
                  <a:rPr lang="en-US" sz="2000" dirty="0"/>
                  <a:t>≤ </a:t>
                </a:r>
                <a14:m>
                  <m:oMath xmlns:m="http://schemas.openxmlformats.org/officeDocument/2006/math">
                    <m:r>
                      <a:rPr lang="en-US" sz="2000" i="1" smtClean="0">
                        <a:latin typeface="Cambria Math"/>
                        <a:ea typeface="Cambria Math"/>
                      </a:rPr>
                      <m:t>𝛼</m:t>
                    </m:r>
                    <m:r>
                      <a:rPr lang="en-US" sz="2000" b="0" i="0" smtClean="0">
                        <a:latin typeface="Cambria Math"/>
                        <a:ea typeface="Cambria Math"/>
                      </a:rPr>
                      <m:t>.  </m:t>
                    </m:r>
                  </m:oMath>
                </a14:m>
                <a:r>
                  <a:rPr lang="en-US" sz="2000" dirty="0"/>
                  <a:t> Otherwise, do not reject H</a:t>
                </a:r>
                <a:r>
                  <a:rPr lang="en-US" sz="2000" baseline="-25000" dirty="0"/>
                  <a:t>0</a:t>
                </a:r>
                <a:br>
                  <a:rPr lang="en-US" sz="2000" baseline="-25000" dirty="0"/>
                </a:b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741" t="-6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1193835-B2BD-4407-8BA5-78DAB148BDC8}" type="slidenum">
              <a:rPr lang="en-US" smtClean="0"/>
              <a:t>30</a:t>
            </a:fld>
            <a:endParaRPr lang="en-US"/>
          </a:p>
        </p:txBody>
      </p:sp>
    </p:spTree>
    <p:extLst>
      <p:ext uri="{BB962C8B-B14F-4D97-AF65-F5344CB8AC3E}">
        <p14:creationId xmlns:p14="http://schemas.microsoft.com/office/powerpoint/2010/main" val="3033865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Example- Study Time and Exam Score – t-test</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92500"/>
              </a:bodyPr>
              <a:lstStyle/>
              <a:p>
                <a:pPr marL="0" indent="0">
                  <a:buNone/>
                </a:pPr>
                <a:r>
                  <a:rPr lang="en-US" sz="2000" dirty="0"/>
                  <a:t>(4) Compute the test statistic</a:t>
                </a:r>
                <a:br>
                  <a:rPr lang="en-US" sz="2000" dirty="0"/>
                </a:br>
                <a:endParaRPr lang="en-US" sz="2000" dirty="0"/>
              </a:p>
              <a:p>
                <a:pPr marL="274320" lvl="1" indent="0">
                  <a:buNone/>
                </a:pPr>
                <a:r>
                  <a:rPr lang="fr-FR" sz="2000" dirty="0" err="1"/>
                  <a:t>summary</a:t>
                </a:r>
                <a:r>
                  <a:rPr lang="fr-FR" sz="2000" dirty="0"/>
                  <a:t>(m)</a:t>
                </a:r>
                <a:br>
                  <a:rPr lang="fr-FR" sz="2000" dirty="0"/>
                </a:br>
                <a:endParaRPr lang="en-US" sz="2000" b="0" i="0" dirty="0">
                  <a:latin typeface="Cambria Math"/>
                </a:endParaRPr>
              </a:p>
              <a:p>
                <a:pPr marL="274320" lvl="1" indent="0">
                  <a:buNone/>
                </a:pPr>
                <a14:m>
                  <m:oMathPara xmlns:m="http://schemas.openxmlformats.org/officeDocument/2006/math">
                    <m:oMathParaPr>
                      <m:jc m:val="centerGroup"/>
                    </m:oMathParaPr>
                    <m:oMath xmlns:m="http://schemas.openxmlformats.org/officeDocument/2006/math">
                      <m:r>
                        <a:rPr lang="en-US" sz="2000" b="0" i="0" smtClean="0">
                          <a:latin typeface="Cambria Math"/>
                        </a:rPr>
                        <m:t> </m:t>
                      </m:r>
                      <m:r>
                        <a:rPr lang="fr-FR" sz="2000" i="1">
                          <a:latin typeface="Cambria Math"/>
                        </a:rPr>
                        <m:t>𝑡</m:t>
                      </m:r>
                      <m:r>
                        <a:rPr lang="fr-FR" sz="2000" i="1">
                          <a:latin typeface="Cambria Math"/>
                        </a:rPr>
                        <m:t> = 10.16,  </m:t>
                      </m:r>
                      <m:r>
                        <a:rPr lang="fr-FR" sz="2000" i="1">
                          <a:latin typeface="Cambria Math"/>
                        </a:rPr>
                        <m:t>𝑑𝑓</m:t>
                      </m:r>
                      <m:r>
                        <a:rPr lang="fr-FR" sz="2000" i="1">
                          <a:latin typeface="Cambria Math"/>
                        </a:rPr>
                        <m:t> = 29,  </m:t>
                      </m:r>
                      <m:r>
                        <a:rPr lang="fr-FR" sz="2000" i="1">
                          <a:latin typeface="Cambria Math"/>
                        </a:rPr>
                        <m:t>𝑝</m:t>
                      </m:r>
                      <m:r>
                        <a:rPr lang="fr-FR" sz="2000" i="1">
                          <a:latin typeface="Cambria Math"/>
                        </a:rPr>
                        <m:t>−</m:t>
                      </m:r>
                      <m:r>
                        <a:rPr lang="fr-FR" sz="2000" i="1">
                          <a:latin typeface="Cambria Math"/>
                        </a:rPr>
                        <m:t>𝑣𝑎𝑙𝑢𝑒</m:t>
                      </m:r>
                      <m:r>
                        <a:rPr lang="fr-FR" sz="2000" i="1">
                          <a:latin typeface="Cambria Math"/>
                        </a:rPr>
                        <m:t> = 4.625</m:t>
                      </m:r>
                      <m:r>
                        <a:rPr lang="fr-FR" sz="2000" i="1">
                          <a:latin typeface="Cambria Math"/>
                        </a:rPr>
                        <m:t>𝑒</m:t>
                      </m:r>
                      <m:r>
                        <a:rPr lang="fr-FR" sz="2000" i="1">
                          <a:latin typeface="Cambria Math"/>
                        </a:rPr>
                        <m:t>−11</m:t>
                      </m:r>
                    </m:oMath>
                  </m:oMathPara>
                </a14:m>
                <a:endParaRPr lang="en-US" sz="2000" dirty="0">
                  <a:solidFill>
                    <a:srgbClr val="00B050"/>
                  </a:solidFill>
                </a:endParaRPr>
              </a:p>
              <a:p>
                <a:pPr marL="0" indent="0">
                  <a:buNone/>
                </a:pPr>
                <a:br>
                  <a:rPr lang="en-US" sz="2000" dirty="0"/>
                </a:br>
                <a:r>
                  <a:rPr lang="en-US" sz="2000" dirty="0"/>
                  <a:t>(5) Conclusion</a:t>
                </a:r>
                <a:br>
                  <a:rPr lang="en-US" sz="2000" dirty="0"/>
                </a:br>
                <a:endParaRPr lang="en-US" sz="2000" dirty="0"/>
              </a:p>
              <a:p>
                <a:pPr marL="274320" lvl="1" indent="0">
                  <a:buNone/>
                </a:pPr>
                <a:r>
                  <a:rPr lang="en-US" sz="2000" dirty="0"/>
                  <a:t>Reject H</a:t>
                </a:r>
                <a:r>
                  <a:rPr lang="en-US" sz="2000" baseline="-25000" dirty="0"/>
                  <a:t>0</a:t>
                </a:r>
                <a:r>
                  <a:rPr lang="en-US" sz="2000" dirty="0"/>
                  <a:t> since </a:t>
                </a:r>
                <a14:m>
                  <m:oMath xmlns:m="http://schemas.openxmlformats.org/officeDocument/2006/math">
                    <m:r>
                      <a:rPr lang="en-US" sz="2000" i="1">
                        <a:latin typeface="Cambria Math"/>
                      </a:rPr>
                      <m:t>𝑝</m:t>
                    </m:r>
                  </m:oMath>
                </a14:m>
                <a:r>
                  <a:rPr lang="en-US" sz="2000" dirty="0"/>
                  <a:t>  ≤ </a:t>
                </a:r>
                <a14:m>
                  <m:oMath xmlns:m="http://schemas.openxmlformats.org/officeDocument/2006/math">
                    <m:r>
                      <a:rPr lang="en-US" sz="2000" i="1">
                        <a:latin typeface="Cambria Math"/>
                        <a:ea typeface="Cambria Math"/>
                      </a:rPr>
                      <m:t>𝛼</m:t>
                    </m:r>
                  </m:oMath>
                </a14:m>
                <a:r>
                  <a:rPr lang="en-US" sz="2000" dirty="0"/>
                  <a:t>.  We have significant evidence at the </a:t>
                </a:r>
                <a14:m>
                  <m:oMath xmlns:m="http://schemas.openxmlformats.org/officeDocument/2006/math">
                    <m:r>
                      <a:rPr lang="en-US" sz="2000" i="1">
                        <a:latin typeface="Cambria Math"/>
                      </a:rPr>
                      <m:t>𝛼</m:t>
                    </m:r>
                    <m:r>
                      <a:rPr lang="en-US" sz="2000" i="1">
                        <a:latin typeface="Cambria Math"/>
                      </a:rPr>
                      <m:t>=0.05</m:t>
                    </m:r>
                  </m:oMath>
                </a14:m>
                <a:r>
                  <a:rPr lang="en-US" sz="2000" dirty="0"/>
                  <a:t> level that</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  </m:t>
                        </m:r>
                        <m:r>
                          <a:rPr lang="en-US" sz="2000" i="1">
                            <a:latin typeface="Cambria Math"/>
                          </a:rPr>
                          <m:t>𝛽</m:t>
                        </m:r>
                      </m:e>
                      <m:sub>
                        <m:r>
                          <a:rPr lang="en-US" sz="2000" i="1">
                            <a:latin typeface="Cambria Math"/>
                          </a:rPr>
                          <m:t>1</m:t>
                        </m:r>
                      </m:sub>
                    </m:sSub>
                    <m:r>
                      <a:rPr lang="en-US" sz="1600" i="1">
                        <a:latin typeface="Cambria Math"/>
                      </a:rPr>
                      <m:t>≠0 </m:t>
                    </m:r>
                  </m:oMath>
                </a14:m>
                <a:r>
                  <a:rPr lang="en-US" sz="2000" dirty="0"/>
                  <a:t>.  That is, there is evidence of a significant linear association between study time and exam score among students in CS546.  The beta coefficient for the regression is 5.01 indicating an increase of approximately 5 percentage points on the exam for each additional hour of study time.  The 95% confidence interval for the beta coefficient is approximately 4 to 6 indicating that  we are 95% confident that the underlying increase in exam score (in percentage points) for each hour spent studying is between 4 and 6.</a:t>
                </a:r>
              </a:p>
              <a:p>
                <a:pPr marL="0" indent="0">
                  <a:buNone/>
                </a:pPr>
                <a:endParaRPr lang="en-US" sz="2000" dirty="0">
                  <a:solidFill>
                    <a:srgbClr val="00B05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667" t="-741" r="-1259" b="-18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1193835-B2BD-4407-8BA5-78DAB148BDC8}" type="slidenum">
              <a:rPr lang="en-US" smtClean="0"/>
              <a:t>31</a:t>
            </a:fld>
            <a:endParaRPr lang="en-US"/>
          </a:p>
        </p:txBody>
      </p:sp>
    </p:spTree>
    <p:extLst>
      <p:ext uri="{BB962C8B-B14F-4D97-AF65-F5344CB8AC3E}">
        <p14:creationId xmlns:p14="http://schemas.microsoft.com/office/powerpoint/2010/main" val="2275995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note</a:t>
            </a:r>
          </a:p>
        </p:txBody>
      </p:sp>
      <p:sp>
        <p:nvSpPr>
          <p:cNvPr id="3" name="Content Placeholder 2"/>
          <p:cNvSpPr>
            <a:spLocks noGrp="1"/>
          </p:cNvSpPr>
          <p:nvPr>
            <p:ph sz="quarter" idx="1"/>
          </p:nvPr>
        </p:nvSpPr>
        <p:spPr/>
        <p:txBody>
          <a:bodyPr/>
          <a:lstStyle/>
          <a:p>
            <a:r>
              <a:rPr lang="en-US" dirty="0"/>
              <a:t>Correlation between x and y is independent of order</a:t>
            </a:r>
          </a:p>
          <a:p>
            <a:r>
              <a:rPr lang="en-US" dirty="0"/>
              <a:t>Regression and correlation will give same conclusion, but regression coefficient depends on which variable is specified as explanatory</a:t>
            </a:r>
          </a:p>
          <a:p>
            <a:r>
              <a:rPr lang="en-US" dirty="0"/>
              <a:t>In regression, t-test and F-test give same result (in SLR F = t</a:t>
            </a:r>
            <a:r>
              <a:rPr lang="en-US" baseline="30000" dirty="0"/>
              <a:t>2</a:t>
            </a:r>
            <a:r>
              <a:rPr lang="en-US" dirty="0"/>
              <a:t>) – same p-value</a:t>
            </a:r>
          </a:p>
          <a:p>
            <a:r>
              <a:rPr lang="en-US" dirty="0"/>
              <a:t>T-test from correlation and t-test from regression are equivalent and also give same result</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A1193835-B2BD-4407-8BA5-78DAB148BDC8}" type="slidenum">
              <a:rPr lang="en-US" smtClean="0"/>
              <a:t>32</a:t>
            </a:fld>
            <a:endParaRPr lang="en-US"/>
          </a:p>
        </p:txBody>
      </p:sp>
    </p:spTree>
    <p:extLst>
      <p:ext uri="{BB962C8B-B14F-4D97-AF65-F5344CB8AC3E}">
        <p14:creationId xmlns:p14="http://schemas.microsoft.com/office/powerpoint/2010/main" val="1542267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0E04-1012-4850-9287-0D0F612FB393}"/>
              </a:ext>
            </a:extLst>
          </p:cNvPr>
          <p:cNvSpPr>
            <a:spLocks noGrp="1"/>
          </p:cNvSpPr>
          <p:nvPr>
            <p:ph type="title"/>
          </p:nvPr>
        </p:nvSpPr>
        <p:spPr/>
        <p:txBody>
          <a:bodyPr/>
          <a:lstStyle/>
          <a:p>
            <a:r>
              <a:rPr lang="en-US" dirty="0"/>
              <a:t>Introduction</a:t>
            </a:r>
          </a:p>
        </p:txBody>
      </p:sp>
      <p:sp>
        <p:nvSpPr>
          <p:cNvPr id="3" name="Slide Number Placeholder 2">
            <a:extLst>
              <a:ext uri="{FF2B5EF4-FFF2-40B4-BE49-F238E27FC236}">
                <a16:creationId xmlns:a16="http://schemas.microsoft.com/office/drawing/2014/main" id="{62E014AD-D75A-415C-8711-C725FA811695}"/>
              </a:ext>
            </a:extLst>
          </p:cNvPr>
          <p:cNvSpPr>
            <a:spLocks noGrp="1"/>
          </p:cNvSpPr>
          <p:nvPr>
            <p:ph type="sldNum" sz="quarter" idx="12"/>
          </p:nvPr>
        </p:nvSpPr>
        <p:spPr/>
        <p:txBody>
          <a:bodyPr/>
          <a:lstStyle/>
          <a:p>
            <a:fld id="{A1193835-B2BD-4407-8BA5-78DAB148BDC8}" type="slidenum">
              <a:rPr lang="en-US" smtClean="0"/>
              <a:t>4</a:t>
            </a:fld>
            <a:endParaRPr lang="en-US"/>
          </a:p>
        </p:txBody>
      </p:sp>
      <p:sp>
        <p:nvSpPr>
          <p:cNvPr id="4" name="Content Placeholder 3">
            <a:extLst>
              <a:ext uri="{FF2B5EF4-FFF2-40B4-BE49-F238E27FC236}">
                <a16:creationId xmlns:a16="http://schemas.microsoft.com/office/drawing/2014/main" id="{DB1E9558-197A-457C-A139-5C1496EB6B4A}"/>
              </a:ext>
            </a:extLst>
          </p:cNvPr>
          <p:cNvSpPr>
            <a:spLocks noGrp="1"/>
          </p:cNvSpPr>
          <p:nvPr>
            <p:ph sz="quarter" idx="1"/>
          </p:nvPr>
        </p:nvSpPr>
        <p:spPr/>
        <p:txBody>
          <a:bodyPr>
            <a:normAutofit/>
          </a:bodyPr>
          <a:lstStyle/>
          <a:p>
            <a:r>
              <a:rPr lang="en-US" dirty="0"/>
              <a:t>This module is focused on understanding the relationship or association between two continuous or quantitative factors.</a:t>
            </a:r>
          </a:p>
          <a:p>
            <a:pPr lvl="1"/>
            <a:r>
              <a:rPr lang="en-US" dirty="0"/>
              <a:t>Weight versus height.</a:t>
            </a:r>
          </a:p>
          <a:p>
            <a:pPr lvl="1"/>
            <a:r>
              <a:rPr lang="en-US" dirty="0"/>
              <a:t>Family income and child’s SAT score.</a:t>
            </a:r>
          </a:p>
          <a:p>
            <a:pPr lvl="1"/>
            <a:r>
              <a:rPr lang="en-US" dirty="0"/>
              <a:t>Minutes spent studying and test score.</a:t>
            </a:r>
          </a:p>
          <a:p>
            <a:r>
              <a:rPr lang="en-US" dirty="0"/>
              <a:t>We will learn to </a:t>
            </a:r>
          </a:p>
          <a:p>
            <a:pPr lvl="1"/>
            <a:r>
              <a:rPr lang="en-US" dirty="0"/>
              <a:t>Visualize the relationship (via scatterplots).</a:t>
            </a:r>
          </a:p>
          <a:p>
            <a:pPr lvl="1"/>
            <a:r>
              <a:rPr lang="en-US" dirty="0"/>
              <a:t>Describe the relationship via numerical summaries (via correlation and simple linear regression).</a:t>
            </a:r>
          </a:p>
          <a:p>
            <a:pPr lvl="1"/>
            <a:r>
              <a:rPr lang="en-US" dirty="0"/>
              <a:t>Use information about a sample to make inferences about a population. </a:t>
            </a:r>
          </a:p>
          <a:p>
            <a:pPr marL="274320" lvl="1" indent="0">
              <a:buNone/>
            </a:pPr>
            <a:endParaRPr lang="en-US" dirty="0"/>
          </a:p>
        </p:txBody>
      </p:sp>
    </p:spTree>
    <p:extLst>
      <p:ext uri="{BB962C8B-B14F-4D97-AF65-F5344CB8AC3E}">
        <p14:creationId xmlns:p14="http://schemas.microsoft.com/office/powerpoint/2010/main" val="756459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Scatterplots</a:t>
            </a:r>
          </a:p>
        </p:txBody>
      </p:sp>
      <p:sp>
        <p:nvSpPr>
          <p:cNvPr id="3" name="Content Placeholder 2"/>
          <p:cNvSpPr>
            <a:spLocks noGrp="1"/>
          </p:cNvSpPr>
          <p:nvPr>
            <p:ph sz="quarter" idx="1"/>
          </p:nvPr>
        </p:nvSpPr>
        <p:spPr/>
        <p:txBody>
          <a:bodyPr/>
          <a:lstStyle/>
          <a:p>
            <a:r>
              <a:rPr lang="en-US" dirty="0"/>
              <a:t>Use plot() function to visualize the relationship between two quantitative variables</a:t>
            </a:r>
          </a:p>
          <a:p>
            <a:pPr lvl="1"/>
            <a:r>
              <a:rPr lang="en-US" dirty="0"/>
              <a:t>plot(</a:t>
            </a:r>
            <a:r>
              <a:rPr lang="en-US" i="1" dirty="0" err="1"/>
              <a:t>data$explanatoryvariable</a:t>
            </a:r>
            <a:r>
              <a:rPr lang="en-US" dirty="0"/>
              <a:t>, </a:t>
            </a:r>
            <a:r>
              <a:rPr lang="en-US" i="1" dirty="0" err="1"/>
              <a:t>data$responsevariable</a:t>
            </a:r>
            <a:r>
              <a:rPr lang="en-US" dirty="0"/>
              <a:t>)</a:t>
            </a:r>
          </a:p>
          <a:p>
            <a:pPr lvl="1"/>
            <a:r>
              <a:rPr lang="en-US" dirty="0"/>
              <a:t>Use main, </a:t>
            </a:r>
            <a:r>
              <a:rPr lang="en-US" dirty="0" err="1"/>
              <a:t>xlab</a:t>
            </a:r>
            <a:r>
              <a:rPr lang="en-US" dirty="0"/>
              <a:t>, and </a:t>
            </a:r>
            <a:r>
              <a:rPr lang="en-US" dirty="0" err="1"/>
              <a:t>ylab</a:t>
            </a:r>
            <a:r>
              <a:rPr lang="en-US" dirty="0"/>
              <a:t> to label the plot appropriately</a:t>
            </a:r>
          </a:p>
          <a:p>
            <a:pPr lvl="1"/>
            <a:r>
              <a:rPr lang="en-US" dirty="0"/>
              <a:t>Use </a:t>
            </a:r>
            <a:r>
              <a:rPr lang="en-US" dirty="0" err="1"/>
              <a:t>xlim</a:t>
            </a:r>
            <a:r>
              <a:rPr lang="en-US" dirty="0"/>
              <a:t> and </a:t>
            </a:r>
            <a:r>
              <a:rPr lang="en-US" dirty="0" err="1"/>
              <a:t>ylim</a:t>
            </a:r>
            <a:r>
              <a:rPr lang="en-US" dirty="0"/>
              <a:t> to control x and y axes, respectively</a:t>
            </a:r>
          </a:p>
          <a:p>
            <a:pPr lvl="1"/>
            <a:r>
              <a:rPr lang="en-US" dirty="0"/>
              <a:t>Change the type of point using </a:t>
            </a:r>
            <a:r>
              <a:rPr lang="en-US" dirty="0" err="1"/>
              <a:t>pch</a:t>
            </a:r>
            <a:r>
              <a:rPr lang="en-US" dirty="0"/>
              <a:t> and/or the color of the points using col</a:t>
            </a:r>
          </a:p>
          <a:p>
            <a:pPr lvl="1"/>
            <a:r>
              <a:rPr lang="en-US" dirty="0"/>
              <a:t>Change the size of the points or the labels using </a:t>
            </a:r>
            <a:r>
              <a:rPr lang="en-US" dirty="0" err="1"/>
              <a:t>cex</a:t>
            </a:r>
            <a:r>
              <a:rPr lang="en-US" dirty="0"/>
              <a:t>, </a:t>
            </a:r>
            <a:r>
              <a:rPr lang="en-US" dirty="0" err="1"/>
              <a:t>cex.axis</a:t>
            </a:r>
            <a:r>
              <a:rPr lang="en-US" dirty="0"/>
              <a:t>, or </a:t>
            </a:r>
            <a:r>
              <a:rPr lang="en-US" dirty="0" err="1"/>
              <a:t>cex.main</a:t>
            </a:r>
            <a:endParaRPr lang="en-US" dirty="0"/>
          </a:p>
          <a:p>
            <a:r>
              <a:rPr lang="en-US" dirty="0"/>
              <a:t>Use scatterplot to describe the form, direction, and strength of the relationship.  Can also be used to identify outliers.</a:t>
            </a:r>
          </a:p>
        </p:txBody>
      </p:sp>
      <p:sp>
        <p:nvSpPr>
          <p:cNvPr id="4" name="Slide Number Placeholder 3"/>
          <p:cNvSpPr>
            <a:spLocks noGrp="1"/>
          </p:cNvSpPr>
          <p:nvPr>
            <p:ph type="sldNum" sz="quarter" idx="12"/>
          </p:nvPr>
        </p:nvSpPr>
        <p:spPr/>
        <p:txBody>
          <a:bodyPr/>
          <a:lstStyle/>
          <a:p>
            <a:fld id="{A1193835-B2BD-4407-8BA5-78DAB148BDC8}" type="slidenum">
              <a:rPr lang="en-US" smtClean="0"/>
              <a:t>5</a:t>
            </a:fld>
            <a:endParaRPr lang="en-US"/>
          </a:p>
        </p:txBody>
      </p:sp>
    </p:spTree>
    <p:extLst>
      <p:ext uri="{BB962C8B-B14F-4D97-AF65-F5344CB8AC3E}">
        <p14:creationId xmlns:p14="http://schemas.microsoft.com/office/powerpoint/2010/main" val="2468894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Plot options for </a:t>
            </a:r>
            <a:r>
              <a:rPr lang="en-US" dirty="0" err="1"/>
              <a:t>pch</a:t>
            </a:r>
            <a:endParaRPr lang="en-US" dirty="0"/>
          </a:p>
        </p:txBody>
      </p:sp>
      <p:sp>
        <p:nvSpPr>
          <p:cNvPr id="3" name="Content Placeholder 2"/>
          <p:cNvSpPr>
            <a:spLocks noGrp="1"/>
          </p:cNvSpPr>
          <p:nvPr>
            <p:ph sz="quarter" idx="1"/>
          </p:nvPr>
        </p:nvSpPr>
        <p:spPr/>
        <p:txBody>
          <a:bodyPr>
            <a:normAutofit/>
          </a:bodyPr>
          <a:lstStyle/>
          <a:p>
            <a:r>
              <a:rPr lang="en-US" dirty="0" err="1"/>
              <a:t>pch</a:t>
            </a:r>
            <a:r>
              <a:rPr lang="en-US" dirty="0"/>
              <a:t>=# in plot function call</a:t>
            </a:r>
          </a:p>
        </p:txBody>
      </p:sp>
      <p:pic>
        <p:nvPicPr>
          <p:cNvPr id="4" name="Picture 2" descr="http://people.ucsc.edu/~ggilbert/images%20for%20Rgraphics/symbol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057400"/>
            <a:ext cx="4415754" cy="4191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A1193835-B2BD-4407-8BA5-78DAB148BDC8}" type="slidenum">
              <a:rPr lang="en-US" smtClean="0"/>
              <a:t>6</a:t>
            </a:fld>
            <a:endParaRPr lang="en-US"/>
          </a:p>
        </p:txBody>
      </p:sp>
    </p:spTree>
    <p:extLst>
      <p:ext uri="{BB962C8B-B14F-4D97-AF65-F5344CB8AC3E}">
        <p14:creationId xmlns:p14="http://schemas.microsoft.com/office/powerpoint/2010/main" val="223236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Study Time and Exam Score</a:t>
            </a:r>
          </a:p>
        </p:txBody>
      </p:sp>
      <p:sp>
        <p:nvSpPr>
          <p:cNvPr id="4" name="Content Placeholder 3"/>
          <p:cNvSpPr>
            <a:spLocks noGrp="1"/>
          </p:cNvSpPr>
          <p:nvPr>
            <p:ph sz="quarter" idx="1"/>
          </p:nvPr>
        </p:nvSpPr>
        <p:spPr/>
        <p:txBody>
          <a:bodyPr/>
          <a:lstStyle/>
          <a:p>
            <a:r>
              <a:rPr lang="en-US" sz="2100" dirty="0"/>
              <a:t>plot(</a:t>
            </a:r>
            <a:r>
              <a:rPr lang="en-US" sz="2100" dirty="0" err="1"/>
              <a:t>examdata$Hours,examdata$Exam</a:t>
            </a:r>
            <a:r>
              <a:rPr lang="en-US" sz="2100" dirty="0"/>
              <a:t>, main="Scatterplot of Exam Score versus Hours of Study Time", </a:t>
            </a:r>
            <a:r>
              <a:rPr lang="en-US" sz="2100" dirty="0" err="1"/>
              <a:t>xlab</a:t>
            </a:r>
            <a:r>
              <a:rPr lang="en-US" sz="2100" dirty="0"/>
              <a:t> = "Hours of Study Time", </a:t>
            </a:r>
            <a:r>
              <a:rPr lang="en-US" sz="2100" dirty="0" err="1"/>
              <a:t>ylab</a:t>
            </a:r>
            <a:r>
              <a:rPr lang="en-US" sz="2100" dirty="0"/>
              <a:t>="Exam Score", </a:t>
            </a:r>
            <a:r>
              <a:rPr lang="en-US" sz="2100" dirty="0" err="1"/>
              <a:t>xlim</a:t>
            </a:r>
            <a:r>
              <a:rPr lang="en-US" sz="2100" dirty="0"/>
              <a:t>=c(0, 10), </a:t>
            </a:r>
            <a:r>
              <a:rPr lang="en-US" sz="2100" dirty="0" err="1"/>
              <a:t>ylim</a:t>
            </a:r>
            <a:r>
              <a:rPr lang="en-US" sz="2100" dirty="0"/>
              <a:t>=c(45, 100), </a:t>
            </a:r>
            <a:r>
              <a:rPr lang="en-US" sz="2100" dirty="0" err="1"/>
              <a:t>pch</a:t>
            </a:r>
            <a:r>
              <a:rPr lang="en-US" sz="2100" dirty="0"/>
              <a:t> = 8, col="seagreen3", </a:t>
            </a:r>
            <a:r>
              <a:rPr lang="en-US" sz="2100" dirty="0" err="1"/>
              <a:t>cex</a:t>
            </a:r>
            <a:r>
              <a:rPr lang="en-US" sz="2100" dirty="0"/>
              <a:t>=1.5, </a:t>
            </a:r>
            <a:r>
              <a:rPr lang="en-US" sz="2100" dirty="0" err="1"/>
              <a:t>cex.lab</a:t>
            </a:r>
            <a:r>
              <a:rPr lang="en-US" sz="2100" dirty="0"/>
              <a:t> = 1.5, </a:t>
            </a:r>
            <a:r>
              <a:rPr lang="en-US" sz="2100" dirty="0" err="1"/>
              <a:t>cex.main</a:t>
            </a:r>
            <a:r>
              <a:rPr lang="en-US" sz="2100" dirty="0"/>
              <a:t> = 1.5</a:t>
            </a:r>
            <a:r>
              <a:rPr lang="en-US" dirty="0"/>
              <a:t>)</a:t>
            </a: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971800"/>
            <a:ext cx="3171825" cy="3167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A1193835-B2BD-4407-8BA5-78DAB148BDC8}" type="slidenum">
              <a:rPr lang="en-US" smtClean="0"/>
              <a:t>7</a:t>
            </a:fld>
            <a:endParaRPr lang="en-US"/>
          </a:p>
        </p:txBody>
      </p:sp>
    </p:spTree>
    <p:extLst>
      <p:ext uri="{BB962C8B-B14F-4D97-AF65-F5344CB8AC3E}">
        <p14:creationId xmlns:p14="http://schemas.microsoft.com/office/powerpoint/2010/main" val="3817220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a:t>Formula:</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𝑟</m:t>
                      </m:r>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𝑛</m:t>
                          </m:r>
                          <m:r>
                            <a:rPr lang="en-US" i="1">
                              <a:latin typeface="Cambria Math"/>
                            </a:rPr>
                            <m:t>−1</m:t>
                          </m:r>
                        </m:den>
                      </m:f>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𝑛</m:t>
                          </m:r>
                        </m:sup>
                        <m:e>
                          <m:d>
                            <m:dPr>
                              <m:ctrlPr>
                                <a:rPr lang="en-US" i="1">
                                  <a:latin typeface="Cambria Math" panose="02040503050406030204" pitchFamily="18" charset="0"/>
                                </a:rPr>
                              </m:ctrlPr>
                            </m:dPr>
                            <m:e>
                              <m:r>
                                <a:rPr lang="en-US" i="1">
                                  <a:latin typeface="Cambria Math"/>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acc>
                                    <m:accPr>
                                      <m:chr m:val="̅"/>
                                      <m:ctrlPr>
                                        <a:rPr lang="en-US" i="1">
                                          <a:latin typeface="Cambria Math" panose="02040503050406030204" pitchFamily="18" charset="0"/>
                                        </a:rPr>
                                      </m:ctrlPr>
                                    </m:accPr>
                                    <m:e>
                                      <m:r>
                                        <a:rPr lang="en-US" i="1">
                                          <a:latin typeface="Cambria Math"/>
                                        </a:rPr>
                                        <m:t>𝑥</m:t>
                                      </m:r>
                                    </m:e>
                                  </m:acc>
                                </m:num>
                                <m:den>
                                  <m:sSub>
                                    <m:sSubPr>
                                      <m:ctrlPr>
                                        <a:rPr lang="en-US" i="1">
                                          <a:latin typeface="Cambria Math" panose="02040503050406030204" pitchFamily="18" charset="0"/>
                                        </a:rPr>
                                      </m:ctrlPr>
                                    </m:sSubPr>
                                    <m:e>
                                      <m:r>
                                        <m:rPr>
                                          <m:sty m:val="p"/>
                                        </m:rPr>
                                        <a:rPr lang="en-US">
                                          <a:latin typeface="Cambria Math"/>
                                        </a:rPr>
                                        <m:t>s</m:t>
                                      </m:r>
                                    </m:e>
                                    <m:sub>
                                      <m:r>
                                        <a:rPr lang="en-US" i="1">
                                          <a:latin typeface="Cambria Math"/>
                                        </a:rPr>
                                        <m:t>𝑥</m:t>
                                      </m:r>
                                    </m:sub>
                                  </m:sSub>
                                </m:den>
                              </m:f>
                              <m:r>
                                <a:rPr lang="en-US" i="1">
                                  <a:latin typeface="Cambria Math"/>
                                </a:rPr>
                                <m:t> </m:t>
                              </m:r>
                            </m:e>
                          </m:d>
                          <m:d>
                            <m:dPr>
                              <m:ctrlPr>
                                <a:rPr lang="en-US" i="1">
                                  <a:latin typeface="Cambria Math" panose="02040503050406030204" pitchFamily="18" charset="0"/>
                                </a:rPr>
                              </m:ctrlPr>
                            </m:dPr>
                            <m:e>
                              <m:r>
                                <a:rPr lang="en-US" i="1">
                                  <a:latin typeface="Cambria Math"/>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acc>
                                    <m:accPr>
                                      <m:chr m:val="̅"/>
                                      <m:ctrlPr>
                                        <a:rPr lang="en-US" i="1">
                                          <a:latin typeface="Cambria Math" panose="02040503050406030204" pitchFamily="18" charset="0"/>
                                        </a:rPr>
                                      </m:ctrlPr>
                                    </m:accPr>
                                    <m:e>
                                      <m:r>
                                        <a:rPr lang="en-US" i="1">
                                          <a:latin typeface="Cambria Math"/>
                                        </a:rPr>
                                        <m:t>𝑦</m:t>
                                      </m:r>
                                    </m:e>
                                  </m:acc>
                                </m:num>
                                <m:den>
                                  <m:sSub>
                                    <m:sSubPr>
                                      <m:ctrlPr>
                                        <a:rPr lang="en-US" i="1">
                                          <a:latin typeface="Cambria Math" panose="02040503050406030204" pitchFamily="18" charset="0"/>
                                        </a:rPr>
                                      </m:ctrlPr>
                                    </m:sSubPr>
                                    <m:e>
                                      <m:r>
                                        <m:rPr>
                                          <m:sty m:val="p"/>
                                        </m:rPr>
                                        <a:rPr lang="en-US">
                                          <a:latin typeface="Cambria Math"/>
                                        </a:rPr>
                                        <m:t>s</m:t>
                                      </m:r>
                                    </m:e>
                                    <m:sub>
                                      <m:r>
                                        <a:rPr lang="en-US" i="1">
                                          <a:latin typeface="Cambria Math"/>
                                        </a:rPr>
                                        <m:t>𝑦</m:t>
                                      </m:r>
                                    </m:sub>
                                  </m:sSub>
                                </m:den>
                              </m:f>
                              <m:r>
                                <a:rPr lang="en-US" i="1">
                                  <a:latin typeface="Cambria Math"/>
                                </a:rPr>
                                <m:t> </m:t>
                              </m:r>
                            </m:e>
                          </m:d>
                        </m:e>
                      </m:nary>
                    </m:oMath>
                  </m:oMathPara>
                </a14:m>
                <a:endParaRPr lang="en-US" dirty="0"/>
              </a:p>
              <a:p>
                <a:r>
                  <a:rPr lang="en-US" dirty="0"/>
                  <a:t>Properties:</a:t>
                </a:r>
              </a:p>
              <a:p>
                <a:pPr lvl="1"/>
                <a:r>
                  <a:rPr lang="en-US" dirty="0"/>
                  <a:t>Between -1 and +1</a:t>
                </a:r>
              </a:p>
              <a:p>
                <a:pPr lvl="1"/>
                <a:r>
                  <a:rPr lang="en-US" dirty="0"/>
                  <a:t>Correlation between x and y = Correlation between y and x</a:t>
                </a:r>
              </a:p>
              <a:p>
                <a:pPr lvl="1"/>
                <a:r>
                  <a:rPr lang="en-US" dirty="0"/>
                  <a:t>Used for quantitative variables only</a:t>
                </a:r>
              </a:p>
              <a:p>
                <a:pPr lvl="1"/>
                <a:r>
                  <a:rPr lang="en-US" dirty="0"/>
                  <a:t>Measures strength of </a:t>
                </a:r>
                <a:r>
                  <a:rPr lang="en-US" u="sng" dirty="0"/>
                  <a:t>linear</a:t>
                </a:r>
                <a:r>
                  <a:rPr lang="en-US" dirty="0"/>
                  <a:t> association</a:t>
                </a:r>
              </a:p>
              <a:p>
                <a:pPr lvl="1"/>
                <a:r>
                  <a:rPr lang="en-US" dirty="0"/>
                  <a:t>Independent of unit of measure</a:t>
                </a:r>
              </a:p>
              <a:p>
                <a:pPr lvl="1"/>
                <a:r>
                  <a:rPr lang="en-US" dirty="0"/>
                  <a:t>Outliers affect correlation.</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3"/>
                <a:stretch>
                  <a:fillRect l="-667" t="-111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1193835-B2BD-4407-8BA5-78DAB148BDC8}" type="slidenum">
              <a:rPr lang="en-US" smtClean="0"/>
              <a:t>8</a:t>
            </a:fld>
            <a:endParaRPr lang="en-US"/>
          </a:p>
        </p:txBody>
      </p:sp>
    </p:spTree>
    <p:extLst>
      <p:ext uri="{BB962C8B-B14F-4D97-AF65-F5344CB8AC3E}">
        <p14:creationId xmlns:p14="http://schemas.microsoft.com/office/powerpoint/2010/main" val="3964515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 Inference</a:t>
            </a:r>
          </a:p>
        </p:txBody>
      </p:sp>
      <p:sp>
        <p:nvSpPr>
          <p:cNvPr id="3" name="Content Placeholder 2"/>
          <p:cNvSpPr>
            <a:spLocks noGrp="1"/>
          </p:cNvSpPr>
          <p:nvPr>
            <p:ph sz="quarter" idx="1"/>
          </p:nvPr>
        </p:nvSpPr>
        <p:spPr/>
        <p:txBody>
          <a:bodyPr>
            <a:normAutofit fontScale="92500" lnSpcReduction="10000"/>
          </a:bodyPr>
          <a:lstStyle/>
          <a:p>
            <a:r>
              <a:rPr lang="en-US" dirty="0"/>
              <a:t>Though the sample correlation coefficient is useful in helping describe the relationship in a sample, we are often interested in using the data collected from a sample to make conclusions about the correlation between the same parameters in the population. </a:t>
            </a:r>
          </a:p>
          <a:p>
            <a:pPr marL="0" indent="0">
              <a:buNone/>
            </a:pPr>
            <a:endParaRPr lang="en-US" dirty="0"/>
          </a:p>
          <a:p>
            <a:r>
              <a:rPr lang="en-US" dirty="0"/>
              <a:t>The sample correlation, </a:t>
            </a:r>
            <a:r>
              <a:rPr lang="en-US" i="1" dirty="0"/>
              <a:t>r</a:t>
            </a:r>
            <a:r>
              <a:rPr lang="en-US" dirty="0"/>
              <a:t>, is a point estimate for the population correlation coefficient, </a:t>
            </a:r>
            <a:r>
              <a:rPr lang="en-US" i="1" dirty="0"/>
              <a:t>ρ </a:t>
            </a:r>
            <a:r>
              <a:rPr lang="en-US" dirty="0"/>
              <a:t>(read “rho”).</a:t>
            </a:r>
          </a:p>
          <a:p>
            <a:pPr marL="0" indent="0">
              <a:buNone/>
            </a:pPr>
            <a:endParaRPr lang="en-US" dirty="0"/>
          </a:p>
          <a:p>
            <a:r>
              <a:rPr lang="en-US" dirty="0"/>
              <a:t>In general, formal tests of hypotheses concerning </a:t>
            </a:r>
            <a:r>
              <a:rPr lang="en-US" i="1" dirty="0"/>
              <a:t>ρ </a:t>
            </a:r>
            <a:r>
              <a:rPr lang="en-US" dirty="0"/>
              <a:t>seek to determine whether or not there is a linear association between the variables in the population (we usually test whether </a:t>
            </a:r>
            <a:r>
              <a:rPr lang="en-US" i="1" dirty="0"/>
              <a:t>ρ = 0)</a:t>
            </a:r>
            <a:r>
              <a:rPr lang="en-US" dirty="0"/>
              <a:t>.</a:t>
            </a:r>
          </a:p>
        </p:txBody>
      </p:sp>
      <p:sp>
        <p:nvSpPr>
          <p:cNvPr id="4" name="Slide Number Placeholder 3"/>
          <p:cNvSpPr>
            <a:spLocks noGrp="1"/>
          </p:cNvSpPr>
          <p:nvPr>
            <p:ph type="sldNum" sz="quarter" idx="12"/>
          </p:nvPr>
        </p:nvSpPr>
        <p:spPr/>
        <p:txBody>
          <a:bodyPr/>
          <a:lstStyle/>
          <a:p>
            <a:fld id="{A1193835-B2BD-4407-8BA5-78DAB148BDC8}" type="slidenum">
              <a:rPr lang="en-US" smtClean="0"/>
              <a:t>9</a:t>
            </a:fld>
            <a:endParaRPr lang="en-US"/>
          </a:p>
        </p:txBody>
      </p:sp>
    </p:spTree>
    <p:extLst>
      <p:ext uri="{BB962C8B-B14F-4D97-AF65-F5344CB8AC3E}">
        <p14:creationId xmlns:p14="http://schemas.microsoft.com/office/powerpoint/2010/main" val="265783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a10f9ac0-5937-4b4f-b459-96aedd9ed2c5">
  <element uid="9920fcc9-9f43-4d43-9e3e-b98a219cfd55" value=""/>
</sisl>
</file>

<file path=customXml/itemProps1.xml><?xml version="1.0" encoding="utf-8"?>
<ds:datastoreItem xmlns:ds="http://schemas.openxmlformats.org/officeDocument/2006/customXml" ds:itemID="{1A5F533B-3533-42A1-AE48-75FD8B87366D}">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Origin</Template>
  <TotalTime>6371</TotalTime>
  <Words>3345</Words>
  <Application>Microsoft Office PowerPoint</Application>
  <PresentationFormat>On-screen Show (4:3)</PresentationFormat>
  <Paragraphs>282</Paragraphs>
  <Slides>32</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Bookman Old Style</vt:lpstr>
      <vt:lpstr>Calibri</vt:lpstr>
      <vt:lpstr>Cambria Math</vt:lpstr>
      <vt:lpstr>Gill Sans MT</vt:lpstr>
      <vt:lpstr>Wingdings</vt:lpstr>
      <vt:lpstr>Wingdings 3</vt:lpstr>
      <vt:lpstr>Origin</vt:lpstr>
      <vt:lpstr>Live Classroom </vt:lpstr>
      <vt:lpstr>Topics</vt:lpstr>
      <vt:lpstr>Announcements</vt:lpstr>
      <vt:lpstr>Introduction</vt:lpstr>
      <vt:lpstr>Scatterplots</vt:lpstr>
      <vt:lpstr>Plot options for pch</vt:lpstr>
      <vt:lpstr>Example- Study Time and Exam Score</vt:lpstr>
      <vt:lpstr>Correlation</vt:lpstr>
      <vt:lpstr>Correlation - Inference</vt:lpstr>
      <vt:lpstr>Correlation</vt:lpstr>
      <vt:lpstr>Example- Study Time and Exam Score</vt:lpstr>
      <vt:lpstr>Example- Study Time and Exam Score</vt:lpstr>
      <vt:lpstr>Example- Study Time and Exam Score</vt:lpstr>
      <vt:lpstr>Example- Study Time and Exam Score</vt:lpstr>
      <vt:lpstr>Simple Linear Regression</vt:lpstr>
      <vt:lpstr>Example – What’s the best fit line?</vt:lpstr>
      <vt:lpstr>Example – What’s the best fit line?</vt:lpstr>
      <vt:lpstr>Example – What’s the best fit line?</vt:lpstr>
      <vt:lpstr>Simple Linear Regression</vt:lpstr>
      <vt:lpstr>ANOVA table</vt:lpstr>
      <vt:lpstr>Simple Linear Regression</vt:lpstr>
      <vt:lpstr>abline() function</vt:lpstr>
      <vt:lpstr>Quantities from the F-distribution</vt:lpstr>
      <vt:lpstr>PowerPoint Presentation</vt:lpstr>
      <vt:lpstr>Example- Study Time and Exam Score</vt:lpstr>
      <vt:lpstr>Example- Study Time and Exam Score – F-test</vt:lpstr>
      <vt:lpstr>Example- Study Time and Exam Score – F-test</vt:lpstr>
      <vt:lpstr>Example- Study Time and Exam Score – F-test</vt:lpstr>
      <vt:lpstr>Example- Study Time and Exam Score – t-test</vt:lpstr>
      <vt:lpstr>Example- Study Time and Exam Score – t-test</vt:lpstr>
      <vt:lpstr>Example- Study Time and Exam Score – t-test</vt:lpstr>
      <vt:lpstr>Things to note</vt:lpstr>
    </vt:vector>
  </TitlesOfParts>
  <Company>Merck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Classroom – R Review</dc:title>
  <dc:creator>Alison Pedley</dc:creator>
  <cp:lastModifiedBy>Heather Shappell</cp:lastModifiedBy>
  <cp:revision>136</cp:revision>
  <cp:lastPrinted>2015-01-24T13:16:30Z</cp:lastPrinted>
  <dcterms:created xsi:type="dcterms:W3CDTF">2015-01-23T01:20:08Z</dcterms:created>
  <dcterms:modified xsi:type="dcterms:W3CDTF">2022-07-20T17:08:45Z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bc948c24-1f80-4c60-ad7d-605e7a104790</vt:lpwstr>
  </property>
  <property fmtid="{D5CDD505-2E9C-101B-9397-08002B2CF9AE}" pid="3" name="bjSaver">
    <vt:lpwstr>VCBB8lb6L/rSuvtsshPjg7ZNY7qcX7Ey</vt:lpwstr>
  </property>
  <property fmtid="{D5CDD505-2E9C-101B-9397-08002B2CF9AE}" pid="4" name="bjDocumentLabelXML">
    <vt:lpwstr>&lt;?xml version="1.0" encoding="us-ascii"?&gt;&lt;sisl xmlns:xsi="http://www.w3.org/2001/XMLSchema-instance" xmlns:xsd="http://www.w3.org/2001/XMLSchema" sislVersion="0" policy="a10f9ac0-5937-4b4f-b459-96aedd9ed2c5" xmlns="http://www.boldonjames.com/2008/01/sie/i</vt:lpwstr>
  </property>
  <property fmtid="{D5CDD505-2E9C-101B-9397-08002B2CF9AE}" pid="5" name="bjDocumentLabelXML-0">
    <vt:lpwstr>nternal/label"&gt;&lt;element uid="9920fcc9-9f43-4d43-9e3e-b98a219cfd55" value="" /&gt;&lt;/sisl&gt;</vt:lpwstr>
  </property>
  <property fmtid="{D5CDD505-2E9C-101B-9397-08002B2CF9AE}" pid="6" name="bjDocumentSecurityLabel">
    <vt:lpwstr>Not Classified</vt:lpwstr>
  </property>
</Properties>
</file>