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2"/>
  </p:notesMasterIdLst>
  <p:handoutMasterIdLst>
    <p:handoutMasterId r:id="rId23"/>
  </p:handoutMasterIdLst>
  <p:sldIdLst>
    <p:sldId id="256" r:id="rId3"/>
    <p:sldId id="272" r:id="rId4"/>
    <p:sldId id="283" r:id="rId5"/>
    <p:sldId id="314" r:id="rId6"/>
    <p:sldId id="315" r:id="rId7"/>
    <p:sldId id="313" r:id="rId8"/>
    <p:sldId id="318" r:id="rId9"/>
    <p:sldId id="271" r:id="rId10"/>
    <p:sldId id="323" r:id="rId11"/>
    <p:sldId id="317" r:id="rId12"/>
    <p:sldId id="273" r:id="rId13"/>
    <p:sldId id="297" r:id="rId14"/>
    <p:sldId id="298" r:id="rId15"/>
    <p:sldId id="307" r:id="rId16"/>
    <p:sldId id="308" r:id="rId17"/>
    <p:sldId id="309" r:id="rId18"/>
    <p:sldId id="320" r:id="rId19"/>
    <p:sldId id="321" r:id="rId20"/>
    <p:sldId id="32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7067" autoAdjust="0"/>
    <p:restoredTop sz="81732" autoAdjust="0"/>
  </p:normalViewPr>
  <p:slideViewPr>
    <p:cSldViewPr>
      <p:cViewPr varScale="1">
        <p:scale>
          <a:sx n="119" d="100"/>
          <a:sy n="119" d="100"/>
        </p:scale>
        <p:origin x="1029" y="54"/>
      </p:cViewPr>
      <p:guideLst>
        <p:guide orient="horz" pos="2160"/>
        <p:guide pos="2880"/>
      </p:guideLst>
    </p:cSldViewPr>
  </p:slideViewPr>
  <p:outlineViewPr>
    <p:cViewPr>
      <p:scale>
        <a:sx n="33" d="100"/>
        <a:sy n="33" d="100"/>
      </p:scale>
      <p:origin x="0" y="663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D23087-5998-486F-A0EE-1B2441A8BC76}" type="datetimeFigureOut">
              <a:rPr lang="en-US" smtClean="0"/>
              <a:t>7/29/2020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126CAC6-EA05-4B4C-8791-F41C5DD6A71F}" type="slidenum">
              <a:rPr lang="en-US" smtClean="0"/>
              <a:t>‹#›</a:t>
            </a:fld>
            <a:endParaRPr lang="en-US"/>
          </a:p>
        </p:txBody>
      </p:sp>
    </p:spTree>
    <p:extLst>
      <p:ext uri="{BB962C8B-B14F-4D97-AF65-F5344CB8AC3E}">
        <p14:creationId xmlns:p14="http://schemas.microsoft.com/office/powerpoint/2010/main" val="7973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3A4CF0F-50BD-4904-BCDD-13A521A54CEF}" type="datetimeFigureOut">
              <a:rPr lang="en-US" smtClean="0"/>
              <a:t>7/29/2020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8BF9D4E-D114-4AD1-A665-8134F2683A79}" type="slidenum">
              <a:rPr lang="en-US" smtClean="0"/>
              <a:t>‹#›</a:t>
            </a:fld>
            <a:endParaRPr lang="en-US"/>
          </a:p>
        </p:txBody>
      </p:sp>
    </p:spTree>
    <p:extLst>
      <p:ext uri="{BB962C8B-B14F-4D97-AF65-F5344CB8AC3E}">
        <p14:creationId xmlns:p14="http://schemas.microsoft.com/office/powerpoint/2010/main" val="298251492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a:t>
            </a:fld>
            <a:endParaRPr lang="en-US"/>
          </a:p>
        </p:txBody>
      </p:sp>
    </p:spTree>
    <p:extLst>
      <p:ext uri="{BB962C8B-B14F-4D97-AF65-F5344CB8AC3E}">
        <p14:creationId xmlns:p14="http://schemas.microsoft.com/office/powerpoint/2010/main" val="103068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10</a:t>
            </a:fld>
            <a:endParaRPr lang="en-US"/>
          </a:p>
        </p:txBody>
      </p:sp>
    </p:spTree>
    <p:extLst>
      <p:ext uri="{BB962C8B-B14F-4D97-AF65-F5344CB8AC3E}">
        <p14:creationId xmlns:p14="http://schemas.microsoft.com/office/powerpoint/2010/main" val="14874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11</a:t>
            </a:fld>
            <a:endParaRPr lang="en-US"/>
          </a:p>
        </p:txBody>
      </p:sp>
    </p:spTree>
    <p:extLst>
      <p:ext uri="{BB962C8B-B14F-4D97-AF65-F5344CB8AC3E}">
        <p14:creationId xmlns:p14="http://schemas.microsoft.com/office/powerpoint/2010/main" val="314533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12</a:t>
            </a:fld>
            <a:endParaRPr lang="en-US"/>
          </a:p>
        </p:txBody>
      </p:sp>
    </p:spTree>
    <p:extLst>
      <p:ext uri="{BB962C8B-B14F-4D97-AF65-F5344CB8AC3E}">
        <p14:creationId xmlns:p14="http://schemas.microsoft.com/office/powerpoint/2010/main" val="277805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13</a:t>
            </a:fld>
            <a:endParaRPr lang="en-US"/>
          </a:p>
        </p:txBody>
      </p:sp>
    </p:spTree>
    <p:extLst>
      <p:ext uri="{BB962C8B-B14F-4D97-AF65-F5344CB8AC3E}">
        <p14:creationId xmlns:p14="http://schemas.microsoft.com/office/powerpoint/2010/main" val="290167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14</a:t>
            </a:fld>
            <a:endParaRPr lang="en-US"/>
          </a:p>
        </p:txBody>
      </p:sp>
    </p:spTree>
    <p:extLst>
      <p:ext uri="{BB962C8B-B14F-4D97-AF65-F5344CB8AC3E}">
        <p14:creationId xmlns:p14="http://schemas.microsoft.com/office/powerpoint/2010/main" val="1536103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15</a:t>
            </a:fld>
            <a:endParaRPr lang="en-US"/>
          </a:p>
        </p:txBody>
      </p:sp>
    </p:spTree>
    <p:extLst>
      <p:ext uri="{BB962C8B-B14F-4D97-AF65-F5344CB8AC3E}">
        <p14:creationId xmlns:p14="http://schemas.microsoft.com/office/powerpoint/2010/main" val="2393934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16</a:t>
            </a:fld>
            <a:endParaRPr lang="en-US"/>
          </a:p>
        </p:txBody>
      </p:sp>
    </p:spTree>
    <p:extLst>
      <p:ext uri="{BB962C8B-B14F-4D97-AF65-F5344CB8AC3E}">
        <p14:creationId xmlns:p14="http://schemas.microsoft.com/office/powerpoint/2010/main" val="93036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17</a:t>
            </a:fld>
            <a:endParaRPr lang="en-US"/>
          </a:p>
        </p:txBody>
      </p:sp>
    </p:spTree>
    <p:extLst>
      <p:ext uri="{BB962C8B-B14F-4D97-AF65-F5344CB8AC3E}">
        <p14:creationId xmlns:p14="http://schemas.microsoft.com/office/powerpoint/2010/main" val="1462767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18</a:t>
            </a:fld>
            <a:endParaRPr lang="en-US"/>
          </a:p>
        </p:txBody>
      </p:sp>
    </p:spTree>
    <p:extLst>
      <p:ext uri="{BB962C8B-B14F-4D97-AF65-F5344CB8AC3E}">
        <p14:creationId xmlns:p14="http://schemas.microsoft.com/office/powerpoint/2010/main" val="24887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19</a:t>
            </a:fld>
            <a:endParaRPr lang="en-US"/>
          </a:p>
        </p:txBody>
      </p:sp>
    </p:spTree>
    <p:extLst>
      <p:ext uri="{BB962C8B-B14F-4D97-AF65-F5344CB8AC3E}">
        <p14:creationId xmlns:p14="http://schemas.microsoft.com/office/powerpoint/2010/main" val="312913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2</a:t>
            </a:fld>
            <a:endParaRPr lang="en-US"/>
          </a:p>
        </p:txBody>
      </p:sp>
    </p:spTree>
    <p:extLst>
      <p:ext uri="{BB962C8B-B14F-4D97-AF65-F5344CB8AC3E}">
        <p14:creationId xmlns:p14="http://schemas.microsoft.com/office/powerpoint/2010/main" val="323776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3</a:t>
            </a:fld>
            <a:endParaRPr lang="en-US"/>
          </a:p>
        </p:txBody>
      </p:sp>
    </p:spTree>
    <p:extLst>
      <p:ext uri="{BB962C8B-B14F-4D97-AF65-F5344CB8AC3E}">
        <p14:creationId xmlns:p14="http://schemas.microsoft.com/office/powerpoint/2010/main" val="313214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4</a:t>
            </a:fld>
            <a:endParaRPr lang="en-US"/>
          </a:p>
        </p:txBody>
      </p:sp>
    </p:spTree>
    <p:extLst>
      <p:ext uri="{BB962C8B-B14F-4D97-AF65-F5344CB8AC3E}">
        <p14:creationId xmlns:p14="http://schemas.microsoft.com/office/powerpoint/2010/main" val="220596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5</a:t>
            </a:fld>
            <a:endParaRPr lang="en-US"/>
          </a:p>
        </p:txBody>
      </p:sp>
    </p:spTree>
    <p:extLst>
      <p:ext uri="{BB962C8B-B14F-4D97-AF65-F5344CB8AC3E}">
        <p14:creationId xmlns:p14="http://schemas.microsoft.com/office/powerpoint/2010/main" val="203163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6</a:t>
            </a:fld>
            <a:endParaRPr lang="en-US"/>
          </a:p>
        </p:txBody>
      </p:sp>
    </p:spTree>
    <p:extLst>
      <p:ext uri="{BB962C8B-B14F-4D97-AF65-F5344CB8AC3E}">
        <p14:creationId xmlns:p14="http://schemas.microsoft.com/office/powerpoint/2010/main" val="176821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7</a:t>
            </a:fld>
            <a:endParaRPr lang="en-US"/>
          </a:p>
        </p:txBody>
      </p:sp>
    </p:spTree>
    <p:extLst>
      <p:ext uri="{BB962C8B-B14F-4D97-AF65-F5344CB8AC3E}">
        <p14:creationId xmlns:p14="http://schemas.microsoft.com/office/powerpoint/2010/main" val="232834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8</a:t>
            </a:fld>
            <a:endParaRPr lang="en-US"/>
          </a:p>
        </p:txBody>
      </p:sp>
    </p:spTree>
    <p:extLst>
      <p:ext uri="{BB962C8B-B14F-4D97-AF65-F5344CB8AC3E}">
        <p14:creationId xmlns:p14="http://schemas.microsoft.com/office/powerpoint/2010/main" val="202305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F9D4E-D114-4AD1-A665-8134F2683A79}" type="slidenum">
              <a:rPr lang="en-US" smtClean="0"/>
              <a:t>9</a:t>
            </a:fld>
            <a:endParaRPr lang="en-US"/>
          </a:p>
        </p:txBody>
      </p:sp>
    </p:spTree>
    <p:extLst>
      <p:ext uri="{BB962C8B-B14F-4D97-AF65-F5344CB8AC3E}">
        <p14:creationId xmlns:p14="http://schemas.microsoft.com/office/powerpoint/2010/main" val="128225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4A1E224-85A5-499B-A84F-941B40506A56}" type="datetime1">
              <a:rPr lang="en-US" smtClean="0"/>
              <a:t>7/29/2020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1193835-B2BD-4407-8BA5-78DAB148BDC8}"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3EBC8A-86BD-41D6-9F3B-6CFE0C2D681A}" type="datetime1">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31EC1D-DBF8-45B5-A9E2-4F2B8425E9D2}" type="datetime1">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EB232C6-FEB2-4310-942E-A675C8CFD0CB}" type="datetime1">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116A8F0-A85F-44A6-8C26-78FCC00080A1}" type="datetime1">
              <a:rPr lang="en-US" smtClean="0"/>
              <a:t>7/29/2020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1193835-B2BD-4407-8BA5-78DAB148BDC8}"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2951D31-03E4-48F0-BF6F-C2502C4BB656}" type="datetime1">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4EE1DF3-981F-4A8B-8808-850A805F9D93}" type="datetime1">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93835-B2BD-4407-8BA5-78DAB148BDC8}"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08F2DB8-9FCA-4F7E-BB76-086AFBD1509C}" type="datetime1">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93835-B2BD-4407-8BA5-78DAB148BDC8}"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EFB2D-1D29-4802-A022-240304DBB3A8}" type="datetime1">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93835-B2BD-4407-8BA5-78DAB148BDC8}"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CDB458-674A-439E-A497-12A7DE633EE9}" type="datetime1">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94B0000-901C-41CD-B292-54E77C35BFBE}" type="datetime1">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7BCFB5-EF7D-46AB-AD5E-9529B518A750}" type="datetime1">
              <a:rPr lang="en-US" smtClean="0"/>
              <a:t>7/29/2020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1193835-B2BD-4407-8BA5-78DAB148BDC8}"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Live Classroom</a:t>
            </a:r>
          </a:p>
        </p:txBody>
      </p:sp>
      <p:sp>
        <p:nvSpPr>
          <p:cNvPr id="3" name="Subtitle 2"/>
          <p:cNvSpPr>
            <a:spLocks noGrp="1"/>
          </p:cNvSpPr>
          <p:nvPr>
            <p:ph type="subTitle" idx="1"/>
          </p:nvPr>
        </p:nvSpPr>
        <p:spPr/>
        <p:txBody>
          <a:bodyPr>
            <a:normAutofit fontScale="70000" lnSpcReduction="20000"/>
          </a:bodyPr>
          <a:lstStyle/>
          <a:p>
            <a:r>
              <a:rPr lang="en-US" dirty="0"/>
              <a:t>Module 4 –Regression Diagnostics &amp; </a:t>
            </a:r>
          </a:p>
          <a:p>
            <a:r>
              <a:rPr lang="en-US" dirty="0"/>
              <a:t>Multiple Linear Regression</a:t>
            </a:r>
          </a:p>
        </p:txBody>
      </p:sp>
      <p:sp>
        <p:nvSpPr>
          <p:cNvPr id="4" name="Slide Number Placeholder 3"/>
          <p:cNvSpPr>
            <a:spLocks noGrp="1"/>
          </p:cNvSpPr>
          <p:nvPr>
            <p:ph type="sldNum" sz="quarter" idx="12"/>
          </p:nvPr>
        </p:nvSpPr>
        <p:spPr/>
        <p:txBody>
          <a:bodyPr/>
          <a:lstStyle/>
          <a:p>
            <a:fld id="{A1193835-B2BD-4407-8BA5-78DAB148BDC8}" type="slidenum">
              <a:rPr lang="en-US" smtClean="0"/>
              <a:t>1</a:t>
            </a:fld>
            <a:endParaRPr lang="en-US"/>
          </a:p>
        </p:txBody>
      </p:sp>
    </p:spTree>
    <p:extLst>
      <p:ext uri="{BB962C8B-B14F-4D97-AF65-F5344CB8AC3E}">
        <p14:creationId xmlns:p14="http://schemas.microsoft.com/office/powerpoint/2010/main" val="129587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sz="quarter" idx="1"/>
          </p:nvPr>
        </p:nvSpPr>
        <p:spPr/>
        <p:txBody>
          <a:bodyPr>
            <a:normAutofit/>
          </a:bodyPr>
          <a:lstStyle/>
          <a:p>
            <a:r>
              <a:rPr lang="en-US" dirty="0"/>
              <a:t>Use lm() function to perform regression</a:t>
            </a:r>
          </a:p>
          <a:p>
            <a:pPr lvl="1"/>
            <a:r>
              <a:rPr lang="en-US" dirty="0"/>
              <a:t>lm(</a:t>
            </a:r>
            <a:r>
              <a:rPr lang="en-US" i="1" dirty="0"/>
              <a:t>data$response~data$explanatory1+data$explanatory2+…</a:t>
            </a:r>
            <a:r>
              <a:rPr lang="en-US" dirty="0"/>
              <a:t>)</a:t>
            </a:r>
          </a:p>
          <a:p>
            <a:r>
              <a:rPr lang="en-US" dirty="0"/>
              <a:t>Use summary() function on the lm() result to obtain the beta coefficients (t-test), R-squared value, F-statistic</a:t>
            </a:r>
          </a:p>
          <a:p>
            <a:r>
              <a:rPr lang="en-US" dirty="0"/>
              <a:t>ANOVA table to be calculated by hand (if interested, but not necessary!)</a:t>
            </a:r>
          </a:p>
          <a:p>
            <a:r>
              <a:rPr lang="en-US" dirty="0"/>
              <a:t>Use </a:t>
            </a:r>
            <a:r>
              <a:rPr lang="en-US" dirty="0" err="1"/>
              <a:t>confint</a:t>
            </a:r>
            <a:r>
              <a:rPr lang="en-US" dirty="0"/>
              <a:t>() on the lm() result to obtain confidence intervals for the regression coefficients</a:t>
            </a:r>
          </a:p>
        </p:txBody>
      </p:sp>
      <p:sp>
        <p:nvSpPr>
          <p:cNvPr id="4" name="Slide Number Placeholder 3"/>
          <p:cNvSpPr>
            <a:spLocks noGrp="1"/>
          </p:cNvSpPr>
          <p:nvPr>
            <p:ph type="sldNum" sz="quarter" idx="12"/>
          </p:nvPr>
        </p:nvSpPr>
        <p:spPr/>
        <p:txBody>
          <a:bodyPr/>
          <a:lstStyle/>
          <a:p>
            <a:fld id="{A1193835-B2BD-4407-8BA5-78DAB148BDC8}" type="slidenum">
              <a:rPr lang="en-US" smtClean="0"/>
              <a:t>10</a:t>
            </a:fld>
            <a:endParaRPr lang="en-US"/>
          </a:p>
        </p:txBody>
      </p:sp>
    </p:spTree>
    <p:extLst>
      <p:ext uri="{BB962C8B-B14F-4D97-AF65-F5344CB8AC3E}">
        <p14:creationId xmlns:p14="http://schemas.microsoft.com/office/powerpoint/2010/main" val="1359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000" dirty="0"/>
                  <a:t>Are age and height when considered together predictors of annual salary?  Perform an F-test at the </a:t>
                </a:r>
                <a14:m>
                  <m:oMath xmlns:m="http://schemas.openxmlformats.org/officeDocument/2006/math">
                    <m:r>
                      <a:rPr lang="en-US" sz="2000" i="1">
                        <a:latin typeface="Cambria Math"/>
                      </a:rPr>
                      <m:t>𝛼</m:t>
                    </m:r>
                    <m:r>
                      <a:rPr lang="en-US" sz="2000" i="1">
                        <a:latin typeface="Cambria Math"/>
                      </a:rPr>
                      <m:t>=0.01</m:t>
                    </m:r>
                  </m:oMath>
                </a14:m>
                <a:r>
                  <a:rPr lang="en-US" sz="2000" dirty="0"/>
                  <a:t> level to answer this question.</a:t>
                </a:r>
              </a:p>
              <a:p>
                <a:endParaRPr lang="en-US" sz="2000" dirty="0"/>
              </a:p>
              <a:p>
                <a:r>
                  <a:rPr lang="en-US" sz="2000" dirty="0"/>
                  <a:t>(1) Set up the hypotheses and select the alpha level</a:t>
                </a:r>
              </a:p>
              <a:p>
                <a:pPr marL="822960" lvl="3" indent="0">
                  <a:buNone/>
                </a:pPr>
                <a:r>
                  <a:rPr lang="en-US" sz="2000" dirty="0"/>
                  <a:t>H</a:t>
                </a:r>
                <a:r>
                  <a:rPr lang="en-US" sz="2000" baseline="-25000" dirty="0"/>
                  <a:t>0</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𝑎𝑔𝑒</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h𝑒𝑖𝑔h𝑡</m:t>
                        </m:r>
                      </m:sub>
                    </m:sSub>
                    <m:r>
                      <a:rPr lang="en-US" sz="2000" i="1">
                        <a:latin typeface="Cambria Math"/>
                      </a:rPr>
                      <m:t>= 0</m:t>
                    </m:r>
                  </m:oMath>
                </a14:m>
                <a:r>
                  <a:rPr lang="en-US" sz="2000" dirty="0"/>
                  <a:t>  (age and height are not predictors of annual salary) </a:t>
                </a:r>
              </a:p>
              <a:p>
                <a:pPr marL="822960" lvl="3" indent="0">
                  <a:buNone/>
                </a:pPr>
                <a:r>
                  <a:rPr lang="en-US" sz="2000" dirty="0"/>
                  <a:t>H</a:t>
                </a:r>
                <a:r>
                  <a:rPr lang="en-US" sz="2000" baseline="-25000" dirty="0"/>
                  <a:t>1</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𝑎𝑔𝑒</m:t>
                        </m:r>
                      </m:sub>
                    </m:sSub>
                    <m:r>
                      <a:rPr lang="en-US" sz="2000" i="1">
                        <a:latin typeface="Cambria Math"/>
                      </a:rPr>
                      <m:t> ≠0 </m:t>
                    </m:r>
                  </m:oMath>
                </a14:m>
                <a:r>
                  <a:rPr lang="en-US" sz="2000" dirty="0"/>
                  <a:t>and/or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h𝑒𝑖𝑔h𝑡</m:t>
                        </m:r>
                      </m:sub>
                    </m:sSub>
                  </m:oMath>
                </a14:m>
                <a:r>
                  <a:rPr lang="en-US" sz="2000" dirty="0"/>
                  <a:t> </a:t>
                </a:r>
                <a14:m>
                  <m:oMath xmlns:m="http://schemas.openxmlformats.org/officeDocument/2006/math">
                    <m:r>
                      <a:rPr lang="en-US" sz="2000" i="1">
                        <a:latin typeface="Cambria Math"/>
                      </a:rPr>
                      <m:t>≠0 </m:t>
                    </m:r>
                  </m:oMath>
                </a14:m>
                <a:r>
                  <a:rPr lang="en-US" sz="2000" dirty="0"/>
                  <a:t>(at least one of the slope coefficients is different than 0; age and/or height are predictors/is a predictor of annual salary)</a:t>
                </a:r>
              </a:p>
              <a:p>
                <a:pPr marL="822960" lvl="3" indent="0">
                  <a:buNone/>
                </a:pPr>
                <a14:m>
                  <m:oMathPara xmlns:m="http://schemas.openxmlformats.org/officeDocument/2006/math">
                    <m:oMathParaPr>
                      <m:jc m:val="left"/>
                    </m:oMathParaPr>
                    <m:oMath xmlns:m="http://schemas.openxmlformats.org/officeDocument/2006/math">
                      <m:r>
                        <a:rPr lang="en-US" sz="2000" i="1">
                          <a:latin typeface="Cambria Math"/>
                        </a:rPr>
                        <m:t>𝛼</m:t>
                      </m:r>
                      <m:r>
                        <a:rPr lang="en-US" sz="2000" i="1">
                          <a:latin typeface="Cambria Math"/>
                        </a:rPr>
                        <m:t>=0.01</m:t>
                      </m:r>
                    </m:oMath>
                  </m:oMathPara>
                </a14:m>
                <a:endParaRPr lang="en-US" sz="2000" dirty="0"/>
              </a:p>
              <a:p>
                <a:r>
                  <a:rPr lang="en-US" sz="2000" dirty="0"/>
                  <a:t>(2) Select the appropriate test-statistic </a:t>
                </a:r>
              </a:p>
              <a:p>
                <a:pPr marL="822960" lvl="3" indent="0">
                  <a:buNone/>
                </a:pPr>
                <a14:m>
                  <m:oMath xmlns:m="http://schemas.openxmlformats.org/officeDocument/2006/math">
                    <m:r>
                      <a:rPr lang="en-US" sz="2000" i="1">
                        <a:latin typeface="Cambria Math"/>
                      </a:rPr>
                      <m:t>𝐹</m:t>
                    </m:r>
                    <m:r>
                      <a:rPr lang="en-US" sz="2000" i="1">
                        <a:latin typeface="Cambria Math"/>
                      </a:rPr>
                      <m:t>=</m:t>
                    </m:r>
                    <m:f>
                      <m:fPr>
                        <m:ctrlPr>
                          <a:rPr lang="en-US" sz="2000" i="1">
                            <a:latin typeface="Cambria Math" panose="02040503050406030204" pitchFamily="18" charset="0"/>
                          </a:rPr>
                        </m:ctrlPr>
                      </m:fPr>
                      <m:num>
                        <m:r>
                          <a:rPr lang="en-US" sz="2000" i="1">
                            <a:latin typeface="Cambria Math"/>
                          </a:rPr>
                          <m:t>𝑀𝑆</m:t>
                        </m:r>
                        <m:r>
                          <a:rPr lang="en-US" sz="2000" i="1">
                            <a:latin typeface="Cambria Math"/>
                          </a:rPr>
                          <m:t> </m:t>
                        </m:r>
                        <m:r>
                          <a:rPr lang="en-US" sz="2000" i="1">
                            <a:latin typeface="Cambria Math"/>
                          </a:rPr>
                          <m:t>𝑅𝑒𝑔</m:t>
                        </m:r>
                      </m:num>
                      <m:den>
                        <m:r>
                          <a:rPr lang="en-US" sz="2000" i="1">
                            <a:latin typeface="Cambria Math"/>
                          </a:rPr>
                          <m:t>𝑀𝑆</m:t>
                        </m:r>
                        <m:r>
                          <a:rPr lang="en-US" sz="2000" i="1">
                            <a:latin typeface="Cambria Math"/>
                          </a:rPr>
                          <m:t> </m:t>
                        </m:r>
                        <m:r>
                          <a:rPr lang="en-US" sz="2000" i="1">
                            <a:latin typeface="Cambria Math"/>
                          </a:rPr>
                          <m:t>𝑅𝑒𝑠</m:t>
                        </m:r>
                      </m:den>
                    </m:f>
                  </m:oMath>
                </a14:m>
                <a:r>
                  <a:rPr lang="en-US" sz="2000" dirty="0"/>
                  <a:t>   </a:t>
                </a:r>
                <a:r>
                  <a:rPr lang="en-US" sz="2000" dirty="0" err="1"/>
                  <a:t>df</a:t>
                </a:r>
                <a:r>
                  <a:rPr lang="en-US" sz="2000" dirty="0"/>
                  <a:t> = </a:t>
                </a:r>
                <a14:m>
                  <m:oMath xmlns:m="http://schemas.openxmlformats.org/officeDocument/2006/math">
                    <m:r>
                      <a:rPr lang="en-US" sz="2000" b="0" i="1" smtClean="0">
                        <a:latin typeface="Cambria Math"/>
                      </a:rPr>
                      <m:t>𝑘</m:t>
                    </m:r>
                    <m:r>
                      <a:rPr lang="en-US" sz="2000" i="1">
                        <a:latin typeface="Cambria Math"/>
                      </a:rPr>
                      <m:t>,  </m:t>
                    </m:r>
                    <m:r>
                      <a:rPr lang="en-US" sz="2000" i="1">
                        <a:latin typeface="Cambria Math"/>
                      </a:rPr>
                      <m:t>𝑛</m:t>
                    </m:r>
                    <m:r>
                      <a:rPr lang="en-US" sz="2000" i="1">
                        <a:latin typeface="Cambria Math"/>
                      </a:rPr>
                      <m:t>−</m:t>
                    </m:r>
                    <m:r>
                      <a:rPr lang="en-US" sz="2000" i="1">
                        <a:latin typeface="Cambria Math"/>
                      </a:rPr>
                      <m:t>𝑘</m:t>
                    </m:r>
                    <m:r>
                      <a:rPr lang="en-US" sz="2000" i="1">
                        <a:latin typeface="Cambria Math"/>
                      </a:rPr>
                      <m:t>−1</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222" t="-617" r="-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11</a:t>
            </a:fld>
            <a:endParaRPr lang="en-US"/>
          </a:p>
        </p:txBody>
      </p:sp>
    </p:spTree>
    <p:extLst>
      <p:ext uri="{BB962C8B-B14F-4D97-AF65-F5344CB8AC3E}">
        <p14:creationId xmlns:p14="http://schemas.microsoft.com/office/powerpoint/2010/main" val="228028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2000" dirty="0"/>
                  <a:t>(3) State the decision rule</a:t>
                </a:r>
                <a:br>
                  <a:rPr lang="en-US" sz="2000" dirty="0"/>
                </a:br>
                <a:endParaRPr lang="en-US" sz="2000" dirty="0"/>
              </a:p>
              <a:p>
                <a:pPr marL="274320" lvl="1" indent="0">
                  <a:buNone/>
                </a:pPr>
                <a:r>
                  <a:rPr lang="en-US" sz="2000" dirty="0"/>
                  <a:t>Decision Rule:  Reject H</a:t>
                </a:r>
                <a:r>
                  <a:rPr lang="en-US" sz="2000" baseline="-25000" dirty="0"/>
                  <a:t>0</a:t>
                </a:r>
                <a:r>
                  <a:rPr lang="en-US" sz="2000" dirty="0"/>
                  <a:t> if </a:t>
                </a:r>
                <a14:m>
                  <m:oMath xmlns:m="http://schemas.openxmlformats.org/officeDocument/2006/math">
                    <m:r>
                      <a:rPr lang="en-US" sz="2000" b="0" i="1" smtClean="0">
                        <a:latin typeface="Cambria Math"/>
                      </a:rPr>
                      <m:t>𝑝</m:t>
                    </m:r>
                    <m:r>
                      <a:rPr lang="en-US" sz="2000" b="0" i="1" smtClean="0">
                        <a:latin typeface="Cambria Math"/>
                      </a:rPr>
                      <m:t> </m:t>
                    </m:r>
                  </m:oMath>
                </a14:m>
                <a:r>
                  <a:rPr lang="en-US" sz="2000" dirty="0"/>
                  <a:t>≤ </a:t>
                </a:r>
                <a14:m>
                  <m:oMath xmlns:m="http://schemas.openxmlformats.org/officeDocument/2006/math">
                    <m:r>
                      <a:rPr lang="en-US" sz="2000" i="1" smtClean="0">
                        <a:latin typeface="Cambria Math"/>
                        <a:ea typeface="Cambria Math"/>
                      </a:rPr>
                      <m:t>𝛼</m:t>
                    </m:r>
                    <m:r>
                      <a:rPr lang="en-US" sz="2000" b="0" i="0" smtClean="0">
                        <a:latin typeface="Cambria Math"/>
                        <a:ea typeface="Cambria Math"/>
                      </a:rPr>
                      <m:t>.  </m:t>
                    </m:r>
                  </m:oMath>
                </a14:m>
                <a:r>
                  <a:rPr lang="en-US" sz="2000" dirty="0"/>
                  <a:t> Otherwise, do not reject H</a:t>
                </a:r>
                <a:r>
                  <a:rPr lang="en-US" sz="2000" baseline="-25000" dirty="0"/>
                  <a:t>0</a:t>
                </a:r>
                <a:br>
                  <a:rPr lang="en-US" sz="2000" baseline="-25000" dirty="0"/>
                </a:b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12</a:t>
            </a:fld>
            <a:endParaRPr lang="en-US"/>
          </a:p>
        </p:txBody>
      </p:sp>
    </p:spTree>
    <p:extLst>
      <p:ext uri="{BB962C8B-B14F-4D97-AF65-F5344CB8AC3E}">
        <p14:creationId xmlns:p14="http://schemas.microsoft.com/office/powerpoint/2010/main" val="83877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sz="2000" dirty="0"/>
                  <a:t>(4) Compute the test statistic</a:t>
                </a:r>
                <a:br>
                  <a:rPr lang="en-US" sz="2000" dirty="0"/>
                </a:br>
                <a:endParaRPr lang="en-US" sz="2000" dirty="0"/>
              </a:p>
              <a:p>
                <a:pPr marL="274320" lvl="1" indent="0">
                  <a:buNone/>
                </a:pPr>
                <a:r>
                  <a:rPr lang="fr-FR" sz="2000" dirty="0" err="1"/>
                  <a:t>summary</a:t>
                </a:r>
                <a:r>
                  <a:rPr lang="fr-FR" sz="2000" dirty="0"/>
                  <a:t>(m) </a:t>
                </a:r>
                <a:r>
                  <a:rPr lang="fr-FR" sz="2000" dirty="0" err="1"/>
                  <a:t>gives</a:t>
                </a:r>
                <a:br>
                  <a:rPr lang="fr-FR" sz="2000" dirty="0"/>
                </a:br>
                <a:endParaRPr lang="en-US" sz="2000" b="0" i="0" dirty="0">
                  <a:latin typeface="Cambria Math"/>
                </a:endParaRPr>
              </a:p>
              <a:p>
                <a:pPr marL="274320" lvl="1" indent="0">
                  <a:buNone/>
                </a:pPr>
                <a14:m>
                  <m:oMathPara xmlns:m="http://schemas.openxmlformats.org/officeDocument/2006/math">
                    <m:oMathParaPr>
                      <m:jc m:val="centerGroup"/>
                    </m:oMathParaPr>
                    <m:oMath xmlns:m="http://schemas.openxmlformats.org/officeDocument/2006/math">
                      <m:r>
                        <m:rPr>
                          <m:sty m:val="p"/>
                        </m:rPr>
                        <a:rPr lang="en-US" sz="2000" i="1">
                          <a:latin typeface="Cambria Math"/>
                        </a:rPr>
                        <m:t>F</m:t>
                      </m:r>
                      <m:r>
                        <a:rPr lang="en-US" sz="2000" i="1">
                          <a:latin typeface="Cambria Math"/>
                        </a:rPr>
                        <m:t>−</m:t>
                      </m:r>
                      <m:r>
                        <m:rPr>
                          <m:sty m:val="p"/>
                        </m:rPr>
                        <a:rPr lang="en-US" sz="2000" i="1">
                          <a:latin typeface="Cambria Math"/>
                        </a:rPr>
                        <m:t>statistic</m:t>
                      </m:r>
                      <m:r>
                        <a:rPr lang="en-US" sz="2000" i="1">
                          <a:latin typeface="Cambria Math"/>
                        </a:rPr>
                        <m:t>: 1.299</m:t>
                      </m:r>
                      <m:r>
                        <m:rPr>
                          <m:sty m:val="p"/>
                        </m:rPr>
                        <a:rPr lang="en-US" sz="2000" i="1">
                          <a:latin typeface="Cambria Math"/>
                        </a:rPr>
                        <m:t>e</m:t>
                      </m:r>
                      <m:r>
                        <a:rPr lang="en-US" sz="2000" i="1">
                          <a:latin typeface="Cambria Math"/>
                        </a:rPr>
                        <m:t>+05 </m:t>
                      </m:r>
                      <m:r>
                        <m:rPr>
                          <m:sty m:val="p"/>
                        </m:rPr>
                        <a:rPr lang="en-US" sz="2000" i="1">
                          <a:latin typeface="Cambria Math"/>
                        </a:rPr>
                        <m:t>on</m:t>
                      </m:r>
                      <m:r>
                        <a:rPr lang="en-US" sz="2000" i="1">
                          <a:latin typeface="Cambria Math"/>
                        </a:rPr>
                        <m:t> 2 </m:t>
                      </m:r>
                      <m:r>
                        <m:rPr>
                          <m:sty m:val="p"/>
                        </m:rPr>
                        <a:rPr lang="en-US" sz="2000" i="1">
                          <a:latin typeface="Cambria Math"/>
                        </a:rPr>
                        <m:t>and</m:t>
                      </m:r>
                      <m:r>
                        <a:rPr lang="en-US" sz="2000" i="1">
                          <a:latin typeface="Cambria Math"/>
                        </a:rPr>
                        <m:t> 97 </m:t>
                      </m:r>
                      <m:r>
                        <m:rPr>
                          <m:sty m:val="p"/>
                        </m:rPr>
                        <a:rPr lang="en-US" sz="2000" i="1">
                          <a:latin typeface="Cambria Math"/>
                        </a:rPr>
                        <m:t>DF</m:t>
                      </m:r>
                      <m:r>
                        <a:rPr lang="en-US" sz="2000" i="1">
                          <a:latin typeface="Cambria Math"/>
                        </a:rPr>
                        <m:t>,  </m:t>
                      </m:r>
                      <m:r>
                        <m:rPr>
                          <m:sty m:val="p"/>
                        </m:rPr>
                        <a:rPr lang="en-US" sz="2000" i="1">
                          <a:latin typeface="Cambria Math"/>
                        </a:rPr>
                        <m:t>p</m:t>
                      </m:r>
                      <m:r>
                        <a:rPr lang="en-US" sz="2000" i="1">
                          <a:latin typeface="Cambria Math"/>
                        </a:rPr>
                        <m:t>−</m:t>
                      </m:r>
                      <m:r>
                        <m:rPr>
                          <m:sty m:val="p"/>
                        </m:rPr>
                        <a:rPr lang="en-US" sz="2000" i="1">
                          <a:latin typeface="Cambria Math"/>
                        </a:rPr>
                        <m:t>value</m:t>
                      </m:r>
                      <m:r>
                        <a:rPr lang="en-US" sz="2000" i="1">
                          <a:latin typeface="Cambria Math"/>
                        </a:rPr>
                        <m:t>: &lt; 2.2</m:t>
                      </m:r>
                      <m:r>
                        <m:rPr>
                          <m:sty m:val="p"/>
                        </m:rPr>
                        <a:rPr lang="en-US" sz="2000" i="1">
                          <a:latin typeface="Cambria Math"/>
                        </a:rPr>
                        <m:t>e</m:t>
                      </m:r>
                      <m:r>
                        <a:rPr lang="en-US" sz="2000" i="1">
                          <a:latin typeface="Cambria Math"/>
                        </a:rPr>
                        <m:t>−16</m:t>
                      </m:r>
                    </m:oMath>
                  </m:oMathPara>
                </a14:m>
                <a:endParaRPr lang="en-US" sz="2000" b="0" i="0" dirty="0">
                  <a:latin typeface="Cambria Math"/>
                </a:endParaRPr>
              </a:p>
              <a:p>
                <a:pPr marL="0" indent="0">
                  <a:buNone/>
                </a:pPr>
                <a:br>
                  <a:rPr lang="en-US" sz="1700" dirty="0"/>
                </a:br>
                <a:r>
                  <a:rPr lang="en-US" sz="2000" dirty="0"/>
                  <a:t>(5) Conclusion</a:t>
                </a:r>
                <a:br>
                  <a:rPr lang="en-US" sz="2000" dirty="0"/>
                </a:br>
                <a:endParaRPr lang="en-US" sz="2000" dirty="0"/>
              </a:p>
              <a:p>
                <a:pPr marL="274320" lvl="1" indent="0">
                  <a:buNone/>
                </a:pPr>
                <a:r>
                  <a:rPr lang="en-US" sz="2000" dirty="0"/>
                  <a:t>Reject H</a:t>
                </a:r>
                <a:r>
                  <a:rPr lang="en-US" sz="2000" baseline="-25000" dirty="0"/>
                  <a:t>0</a:t>
                </a:r>
                <a:r>
                  <a:rPr lang="en-US" sz="2000" dirty="0"/>
                  <a:t> since </a:t>
                </a:r>
                <a14:m>
                  <m:oMath xmlns:m="http://schemas.openxmlformats.org/officeDocument/2006/math">
                    <m:r>
                      <a:rPr lang="en-US" sz="2000" i="1">
                        <a:latin typeface="Cambria Math"/>
                      </a:rPr>
                      <m:t>𝑝</m:t>
                    </m:r>
                  </m:oMath>
                </a14:m>
                <a:r>
                  <a:rPr lang="en-US" sz="2000" dirty="0"/>
                  <a:t>  ≤ </a:t>
                </a:r>
                <a14:m>
                  <m:oMath xmlns:m="http://schemas.openxmlformats.org/officeDocument/2006/math">
                    <m:r>
                      <a:rPr lang="en-US" sz="2000" i="1">
                        <a:latin typeface="Cambria Math"/>
                        <a:ea typeface="Cambria Math"/>
                      </a:rPr>
                      <m:t>𝛼</m:t>
                    </m:r>
                  </m:oMath>
                </a14:m>
                <a:r>
                  <a:rPr lang="en-US" sz="2000" dirty="0"/>
                  <a:t>. We have significant evidence at the </a:t>
                </a:r>
                <a14:m>
                  <m:oMath xmlns:m="http://schemas.openxmlformats.org/officeDocument/2006/math">
                    <m:r>
                      <a:rPr lang="en-US" sz="2000" i="1">
                        <a:latin typeface="Cambria Math"/>
                      </a:rPr>
                      <m:t>𝛼</m:t>
                    </m:r>
                    <m:r>
                      <a:rPr lang="en-US" sz="2000" i="1">
                        <a:latin typeface="Cambria Math"/>
                      </a:rPr>
                      <m:t>=0.01</m:t>
                    </m:r>
                  </m:oMath>
                </a14:m>
                <a:r>
                  <a:rPr lang="en-US" sz="2000" dirty="0"/>
                  <a:t> level that age and height when taken together are predictive of annual salary.  That is, there is evidence of a linear association between annual salary and age and height  (here, p &lt; 0.001).</a:t>
                </a:r>
              </a:p>
              <a:p>
                <a:pPr marL="0" indent="0">
                  <a:buNone/>
                </a:pPr>
                <a:endParaRPr lang="en-US" sz="17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13</a:t>
            </a:fld>
            <a:endParaRPr lang="en-US"/>
          </a:p>
        </p:txBody>
      </p:sp>
    </p:spTree>
    <p:extLst>
      <p:ext uri="{BB962C8B-B14F-4D97-AF65-F5344CB8AC3E}">
        <p14:creationId xmlns:p14="http://schemas.microsoft.com/office/powerpoint/2010/main" val="340963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t-test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000" dirty="0"/>
                  <a:t>Is height a predictor of annual salary after controlling for age?  Perform a </a:t>
                </a:r>
                <a14:m>
                  <m:oMath xmlns:m="http://schemas.openxmlformats.org/officeDocument/2006/math">
                    <m:r>
                      <a:rPr lang="en-US" sz="2000" i="1">
                        <a:latin typeface="Cambria Math"/>
                      </a:rPr>
                      <m:t>𝑡</m:t>
                    </m:r>
                  </m:oMath>
                </a14:m>
                <a:r>
                  <a:rPr lang="en-US" sz="2000" dirty="0"/>
                  <a:t>-test at the </a:t>
                </a:r>
                <a14:m>
                  <m:oMath xmlns:m="http://schemas.openxmlformats.org/officeDocument/2006/math">
                    <m:r>
                      <a:rPr lang="en-US" sz="2000" i="1">
                        <a:latin typeface="Cambria Math"/>
                      </a:rPr>
                      <m:t>𝛼</m:t>
                    </m:r>
                    <m:r>
                      <a:rPr lang="en-US" sz="2000" i="1">
                        <a:latin typeface="Cambria Math"/>
                      </a:rPr>
                      <m:t>=0.01</m:t>
                    </m:r>
                  </m:oMath>
                </a14:m>
                <a:r>
                  <a:rPr lang="en-US" sz="2000" dirty="0"/>
                  <a:t> level and calculate the 99% confidence interval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b="0" i="1" smtClean="0">
                            <a:latin typeface="Cambria Math"/>
                          </a:rPr>
                          <m:t>h𝑒𝑖𝑔h𝑡</m:t>
                        </m:r>
                      </m:sub>
                    </m:sSub>
                  </m:oMath>
                </a14:m>
                <a:r>
                  <a:rPr lang="en-US" sz="2000" dirty="0"/>
                  <a:t>.</a:t>
                </a:r>
              </a:p>
              <a:p>
                <a:pPr marL="0" indent="0">
                  <a:buNone/>
                </a:pPr>
                <a:r>
                  <a:rPr lang="en-US" sz="2000" dirty="0"/>
                  <a:t>(1) Set up the hypotheses and select the alpha level</a:t>
                </a:r>
                <a:br>
                  <a:rPr lang="en-US" sz="2000" dirty="0"/>
                </a:br>
                <a:endParaRPr lang="en-US" sz="2000" dirty="0"/>
              </a:p>
              <a:p>
                <a:pPr marL="548640" lvl="2" indent="0">
                  <a:buNone/>
                </a:pPr>
                <a:r>
                  <a:rPr lang="en-US" dirty="0"/>
                  <a:t>H</a:t>
                </a:r>
                <a:r>
                  <a:rPr lang="en-US" baseline="-25000" dirty="0"/>
                  <a:t>0</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𝛽</m:t>
                        </m:r>
                      </m:e>
                      <m:sub>
                        <m:r>
                          <a:rPr lang="en-US" b="0" i="1" smtClean="0">
                            <a:latin typeface="Cambria Math"/>
                          </a:rPr>
                          <m:t>h𝑒𝑖𝑔h𝑡</m:t>
                        </m:r>
                      </m:sub>
                    </m:sSub>
                    <m:r>
                      <a:rPr lang="en-US" i="1">
                        <a:latin typeface="Cambria Math"/>
                      </a:rPr>
                      <m:t>=0</m:t>
                    </m:r>
                  </m:oMath>
                </a14:m>
                <a:r>
                  <a:rPr lang="en-US" dirty="0"/>
                  <a:t> (</a:t>
                </a:r>
                <a:r>
                  <a:rPr lang="en-US" sz="1800" dirty="0"/>
                  <a:t>height is not associated with salary, after controlling for age</a:t>
                </a:r>
                <a:r>
                  <a:rPr lang="en-US" dirty="0"/>
                  <a:t>) </a:t>
                </a:r>
              </a:p>
              <a:p>
                <a:pPr marL="548640" lvl="2" indent="0">
                  <a:buNone/>
                </a:pPr>
                <a:r>
                  <a:rPr lang="en-US" dirty="0"/>
                  <a:t>H</a:t>
                </a:r>
                <a:r>
                  <a:rPr lang="en-US" baseline="-25000" dirty="0"/>
                  <a:t>1</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𝛽</m:t>
                        </m:r>
                      </m:e>
                      <m:sub>
                        <m:r>
                          <a:rPr lang="en-US" b="0" i="1" smtClean="0">
                            <a:latin typeface="Cambria Math"/>
                          </a:rPr>
                          <m:t>h𝑒𝑖𝑔h𝑡</m:t>
                        </m:r>
                      </m:sub>
                    </m:sSub>
                    <m:r>
                      <a:rPr lang="en-US" i="1">
                        <a:latin typeface="Cambria Math"/>
                      </a:rPr>
                      <m:t>≠0 </m:t>
                    </m:r>
                  </m:oMath>
                </a14:m>
                <a:r>
                  <a:rPr lang="en-US" dirty="0"/>
                  <a:t> (</a:t>
                </a:r>
                <a:r>
                  <a:rPr lang="en-US" sz="1800" dirty="0"/>
                  <a:t>height is associated with salary, after controlling for age</a:t>
                </a:r>
                <a:r>
                  <a:rPr lang="en-US" dirty="0"/>
                  <a:t>)</a:t>
                </a:r>
              </a:p>
              <a:p>
                <a:pPr marL="548640" lvl="2" indent="0">
                  <a:buNone/>
                </a:pPr>
                <a14:m>
                  <m:oMathPara xmlns:m="http://schemas.openxmlformats.org/officeDocument/2006/math">
                    <m:oMathParaPr>
                      <m:jc m:val="left"/>
                    </m:oMathParaPr>
                    <m:oMath xmlns:m="http://schemas.openxmlformats.org/officeDocument/2006/math">
                      <m:r>
                        <a:rPr lang="en-US" i="1">
                          <a:latin typeface="Cambria Math"/>
                        </a:rPr>
                        <m:t>𝛼</m:t>
                      </m:r>
                      <m:r>
                        <a:rPr lang="en-US" i="1">
                          <a:latin typeface="Cambria Math"/>
                        </a:rPr>
                        <m:t>=0.01</m:t>
                      </m:r>
                    </m:oMath>
                  </m:oMathPara>
                </a14:m>
                <a:endParaRPr lang="en-US" dirty="0"/>
              </a:p>
              <a:p>
                <a:pPr marL="548640" lvl="2" indent="0">
                  <a:buNone/>
                </a:pPr>
                <a:endParaRPr lang="en-US" dirty="0"/>
              </a:p>
              <a:p>
                <a:pPr marL="0" indent="0">
                  <a:buNone/>
                </a:pPr>
                <a:r>
                  <a:rPr lang="en-US" sz="2000" dirty="0"/>
                  <a:t>(2) Select the appropriate test-statistic </a:t>
                </a:r>
                <a:br>
                  <a:rPr lang="en-US" sz="2000" dirty="0"/>
                </a:br>
                <a:endParaRPr lang="en-US" sz="2000" dirty="0"/>
              </a:p>
              <a:p>
                <a:pPr marL="548640" lvl="2" indent="0">
                  <a:buNone/>
                </a:pPr>
                <a14:m>
                  <m:oMath xmlns:m="http://schemas.openxmlformats.org/officeDocument/2006/math">
                    <m:r>
                      <a:rPr lang="en-US" b="0" i="1" smtClean="0">
                        <a:latin typeface="Cambria Math"/>
                      </a:rPr>
                      <m:t>𝑡</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b="0" i="1" smtClean="0">
                                <a:latin typeface="Cambria Math"/>
                              </a:rPr>
                              <m:t>h𝑒𝑖𝑔h𝑡</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b="0" i="1" smtClean="0">
                                    <a:latin typeface="Cambria Math"/>
                                  </a:rPr>
                                  <m:t>h𝑒𝑖𝑔h𝑡</m:t>
                                </m:r>
                              </m:sub>
                            </m:sSub>
                          </m:sub>
                        </m:sSub>
                      </m:den>
                    </m:f>
                  </m:oMath>
                </a14:m>
                <a:r>
                  <a:rPr lang="en-US" dirty="0"/>
                  <a:t>  with </a:t>
                </a:r>
                <a:r>
                  <a:rPr lang="en-US" dirty="0" err="1"/>
                  <a:t>df</a:t>
                </a:r>
                <a:r>
                  <a:rPr lang="en-US" dirty="0"/>
                  <a:t> = n-k-1</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14</a:t>
            </a:fld>
            <a:endParaRPr lang="en-US"/>
          </a:p>
        </p:txBody>
      </p:sp>
    </p:spTree>
    <p:extLst>
      <p:ext uri="{BB962C8B-B14F-4D97-AF65-F5344CB8AC3E}">
        <p14:creationId xmlns:p14="http://schemas.microsoft.com/office/powerpoint/2010/main" val="222390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t-test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2000" dirty="0"/>
                  <a:t>(3) State the decision rule</a:t>
                </a:r>
                <a:br>
                  <a:rPr lang="en-US" sz="2000" dirty="0"/>
                </a:br>
                <a:endParaRPr lang="en-US" sz="2000" dirty="0"/>
              </a:p>
              <a:p>
                <a:pPr marL="274320" lvl="1" indent="0">
                  <a:buNone/>
                </a:pPr>
                <a:r>
                  <a:rPr lang="en-US" sz="2000" dirty="0"/>
                  <a:t>Decision Rule:  Reject H</a:t>
                </a:r>
                <a:r>
                  <a:rPr lang="en-US" sz="2000" baseline="-25000" dirty="0"/>
                  <a:t>0</a:t>
                </a:r>
                <a:r>
                  <a:rPr lang="en-US" sz="2000" dirty="0"/>
                  <a:t> if </a:t>
                </a:r>
                <a14:m>
                  <m:oMath xmlns:m="http://schemas.openxmlformats.org/officeDocument/2006/math">
                    <m:r>
                      <a:rPr lang="en-US" sz="2000" b="0" i="1" smtClean="0">
                        <a:latin typeface="Cambria Math"/>
                      </a:rPr>
                      <m:t>𝑝</m:t>
                    </m:r>
                    <m:r>
                      <a:rPr lang="en-US" sz="2000" b="0" i="1" smtClean="0">
                        <a:latin typeface="Cambria Math"/>
                      </a:rPr>
                      <m:t> </m:t>
                    </m:r>
                  </m:oMath>
                </a14:m>
                <a:r>
                  <a:rPr lang="en-US" sz="2000" dirty="0"/>
                  <a:t>≤ </a:t>
                </a:r>
                <a14:m>
                  <m:oMath xmlns:m="http://schemas.openxmlformats.org/officeDocument/2006/math">
                    <m:r>
                      <a:rPr lang="en-US" sz="2000" i="1" smtClean="0">
                        <a:latin typeface="Cambria Math"/>
                        <a:ea typeface="Cambria Math"/>
                      </a:rPr>
                      <m:t>𝛼</m:t>
                    </m:r>
                    <m:r>
                      <a:rPr lang="en-US" sz="2000" b="0" i="0" smtClean="0">
                        <a:latin typeface="Cambria Math"/>
                        <a:ea typeface="Cambria Math"/>
                      </a:rPr>
                      <m:t>.  </m:t>
                    </m:r>
                  </m:oMath>
                </a14:m>
                <a:r>
                  <a:rPr lang="en-US" sz="2000" dirty="0"/>
                  <a:t> Otherwise, do not reject H</a:t>
                </a:r>
                <a:r>
                  <a:rPr lang="en-US" sz="2000" baseline="-25000" dirty="0"/>
                  <a:t>0</a:t>
                </a:r>
                <a:br>
                  <a:rPr lang="en-US" sz="2000" baseline="-25000" dirty="0"/>
                </a:br>
                <a:endParaRPr lang="en-US" sz="2000" dirty="0"/>
              </a:p>
              <a:p>
                <a:pPr marL="274320" lvl="1"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15</a:t>
            </a:fld>
            <a:endParaRPr lang="en-US"/>
          </a:p>
        </p:txBody>
      </p:sp>
    </p:spTree>
    <p:extLst>
      <p:ext uri="{BB962C8B-B14F-4D97-AF65-F5344CB8AC3E}">
        <p14:creationId xmlns:p14="http://schemas.microsoft.com/office/powerpoint/2010/main" val="303386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 Age, Height and Salary – t-test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sz="2000" dirty="0"/>
                  <a:t>(4) Compute the test statistic</a:t>
                </a:r>
                <a:br>
                  <a:rPr lang="en-US" sz="2000" dirty="0"/>
                </a:br>
                <a:endParaRPr lang="en-US" sz="2000" dirty="0"/>
              </a:p>
              <a:p>
                <a:pPr marL="274320" lvl="1" indent="0">
                  <a:buNone/>
                </a:pPr>
                <a:r>
                  <a:rPr lang="fr-FR" sz="2000" dirty="0" err="1"/>
                  <a:t>summary</a:t>
                </a:r>
                <a:r>
                  <a:rPr lang="fr-FR" sz="2000" dirty="0"/>
                  <a:t>(m)</a:t>
                </a:r>
                <a:br>
                  <a:rPr lang="fr-FR" sz="2000" dirty="0"/>
                </a:br>
                <a:endParaRPr lang="en-US" sz="2000" b="0" i="0" dirty="0">
                  <a:latin typeface="Cambria Math"/>
                </a:endParaRPr>
              </a:p>
              <a:p>
                <a:pPr marL="274320" lvl="1" indent="0">
                  <a:buNone/>
                </a:pPr>
                <a14:m>
                  <m:oMathPara xmlns:m="http://schemas.openxmlformats.org/officeDocument/2006/math">
                    <m:oMathParaPr>
                      <m:jc m:val="centerGroup"/>
                    </m:oMathParaPr>
                    <m:oMath xmlns:m="http://schemas.openxmlformats.org/officeDocument/2006/math">
                      <m:r>
                        <a:rPr lang="en-US" sz="2000" b="0" i="0" smtClean="0">
                          <a:latin typeface="Cambria Math"/>
                        </a:rPr>
                        <m:t> </m:t>
                      </m:r>
                      <m:r>
                        <a:rPr lang="fr-FR" sz="2000" i="1">
                          <a:latin typeface="Cambria Math"/>
                        </a:rPr>
                        <m:t>𝑡</m:t>
                      </m:r>
                      <m:r>
                        <a:rPr lang="fr-FR" sz="2000" i="1">
                          <a:latin typeface="Cambria Math"/>
                        </a:rPr>
                        <m:t> =147.5,  </m:t>
                      </m:r>
                      <m:r>
                        <a:rPr lang="fr-FR" sz="2000" i="1">
                          <a:latin typeface="Cambria Math"/>
                        </a:rPr>
                        <m:t>𝑑𝑓</m:t>
                      </m:r>
                      <m:r>
                        <a:rPr lang="fr-FR" sz="2000" i="1">
                          <a:latin typeface="Cambria Math"/>
                        </a:rPr>
                        <m:t> =97,  </m:t>
                      </m:r>
                      <m:r>
                        <a:rPr lang="fr-FR" sz="2000" i="1">
                          <a:latin typeface="Cambria Math"/>
                        </a:rPr>
                        <m:t>𝑝</m:t>
                      </m:r>
                      <m:r>
                        <a:rPr lang="fr-FR" sz="2000" i="1">
                          <a:latin typeface="Cambria Math"/>
                        </a:rPr>
                        <m:t>−</m:t>
                      </m:r>
                      <m:r>
                        <a:rPr lang="fr-FR" sz="2000" i="1">
                          <a:latin typeface="Cambria Math"/>
                        </a:rPr>
                        <m:t>𝑣𝑎𝑙𝑢𝑒</m:t>
                      </m:r>
                      <m:r>
                        <a:rPr lang="en-US" sz="2000" b="0" i="1" smtClean="0">
                          <a:latin typeface="Cambria Math"/>
                        </a:rPr>
                        <m:t>&lt;2</m:t>
                      </m:r>
                      <m:r>
                        <a:rPr lang="fr-FR" sz="2000" i="1">
                          <a:latin typeface="Cambria Math"/>
                        </a:rPr>
                        <m:t>𝑒</m:t>
                      </m:r>
                      <m:r>
                        <a:rPr lang="fr-FR" sz="2000" i="1">
                          <a:latin typeface="Cambria Math"/>
                        </a:rPr>
                        <m:t>−16</m:t>
                      </m:r>
                    </m:oMath>
                  </m:oMathPara>
                </a14:m>
                <a:endParaRPr lang="en-US" sz="2000" dirty="0">
                  <a:solidFill>
                    <a:srgbClr val="00B050"/>
                  </a:solidFill>
                </a:endParaRPr>
              </a:p>
              <a:p>
                <a:pPr marL="0" indent="0">
                  <a:buNone/>
                </a:pPr>
                <a:br>
                  <a:rPr lang="en-US" sz="2000" dirty="0"/>
                </a:br>
                <a:r>
                  <a:rPr lang="en-US" sz="2000" dirty="0"/>
                  <a:t>(5) Conclusion</a:t>
                </a:r>
                <a:br>
                  <a:rPr lang="en-US" sz="2000" dirty="0"/>
                </a:br>
                <a:endParaRPr lang="en-US" sz="2000" dirty="0"/>
              </a:p>
              <a:p>
                <a:pPr marL="274320" lvl="1" indent="0">
                  <a:buNone/>
                </a:pPr>
                <a:r>
                  <a:rPr lang="en-US" sz="2000" dirty="0"/>
                  <a:t>Reject H</a:t>
                </a:r>
                <a:r>
                  <a:rPr lang="en-US" sz="2000" baseline="-25000" dirty="0"/>
                  <a:t>0</a:t>
                </a:r>
                <a:r>
                  <a:rPr lang="en-US" sz="2000" dirty="0"/>
                  <a:t> since </a:t>
                </a:r>
                <a14:m>
                  <m:oMath xmlns:m="http://schemas.openxmlformats.org/officeDocument/2006/math">
                    <m:r>
                      <a:rPr lang="en-US" sz="2000" i="1">
                        <a:latin typeface="Cambria Math"/>
                      </a:rPr>
                      <m:t>𝑝</m:t>
                    </m:r>
                  </m:oMath>
                </a14:m>
                <a:r>
                  <a:rPr lang="en-US" sz="2000" dirty="0"/>
                  <a:t>  ≤ </a:t>
                </a:r>
                <a14:m>
                  <m:oMath xmlns:m="http://schemas.openxmlformats.org/officeDocument/2006/math">
                    <m:r>
                      <a:rPr lang="en-US" sz="2000" i="1">
                        <a:latin typeface="Cambria Math"/>
                        <a:ea typeface="Cambria Math"/>
                      </a:rPr>
                      <m:t>𝛼</m:t>
                    </m:r>
                  </m:oMath>
                </a14:m>
                <a:r>
                  <a:rPr lang="en-US" sz="2000" dirty="0"/>
                  <a:t>. We have significant evidence at the </a:t>
                </a:r>
                <a14:m>
                  <m:oMath xmlns:m="http://schemas.openxmlformats.org/officeDocument/2006/math">
                    <m:r>
                      <a:rPr lang="en-US" sz="2000" i="1">
                        <a:latin typeface="Cambria Math"/>
                      </a:rPr>
                      <m:t>𝛼</m:t>
                    </m:r>
                    <m:r>
                      <a:rPr lang="en-US" sz="2000" i="1">
                        <a:latin typeface="Cambria Math"/>
                      </a:rPr>
                      <m:t>=0.01</m:t>
                    </m:r>
                  </m:oMath>
                </a14:m>
                <a:r>
                  <a:rPr lang="en-US" sz="2000" dirty="0"/>
                  <a:t> level that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𝛽</m:t>
                        </m:r>
                      </m:e>
                      <m:sub>
                        <m:r>
                          <a:rPr lang="en-US" sz="2000" b="0" i="1" smtClean="0">
                            <a:latin typeface="Cambria Math"/>
                          </a:rPr>
                          <m:t>h𝑒𝑖𝑔h𝑡</m:t>
                        </m:r>
                      </m:sub>
                    </m:sSub>
                    <m:r>
                      <a:rPr lang="en-US" sz="2000" i="1">
                        <a:latin typeface="Cambria Math"/>
                      </a:rPr>
                      <m:t>≠0 </m:t>
                    </m:r>
                  </m:oMath>
                </a14:m>
                <a:r>
                  <a:rPr lang="en-US" sz="2000" dirty="0"/>
                  <a:t>after controlling for age.  That is, height is predictive of annual salary after adjusting for age(p &lt; 0.0001).    We are 99% confident that the true value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𝛽</m:t>
                        </m:r>
                      </m:e>
                      <m:sub>
                        <m:r>
                          <a:rPr lang="en-US" sz="2000" b="0" i="1" smtClean="0">
                            <a:latin typeface="Cambria Math"/>
                          </a:rPr>
                          <m:t>h𝑒𝑖𝑔h𝑡</m:t>
                        </m:r>
                      </m:sub>
                    </m:sSub>
                  </m:oMath>
                </a14:m>
                <a:r>
                  <a:rPr lang="en-US" sz="2000" dirty="0"/>
                  <a:t> is between $2462 and $2552, after controlling for age.  That is, for every additional inch of height, we are 99% confident that annual salary is generally between $2462 and $2552 higher.</a:t>
                </a:r>
                <a:endParaRPr lang="en-US" sz="20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16</a:t>
            </a:fld>
            <a:endParaRPr lang="en-US"/>
          </a:p>
        </p:txBody>
      </p:sp>
    </p:spTree>
    <p:extLst>
      <p:ext uri="{BB962C8B-B14F-4D97-AF65-F5344CB8AC3E}">
        <p14:creationId xmlns:p14="http://schemas.microsoft.com/office/powerpoint/2010/main" val="227599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Diagnostics</a:t>
            </a:r>
          </a:p>
        </p:txBody>
      </p:sp>
      <p:sp>
        <p:nvSpPr>
          <p:cNvPr id="3" name="Content Placeholder 2"/>
          <p:cNvSpPr>
            <a:spLocks noGrp="1"/>
          </p:cNvSpPr>
          <p:nvPr>
            <p:ph sz="quarter" idx="1"/>
          </p:nvPr>
        </p:nvSpPr>
        <p:spPr/>
        <p:txBody>
          <a:bodyPr>
            <a:normAutofit fontScale="92500"/>
          </a:bodyPr>
          <a:lstStyle/>
          <a:p>
            <a:r>
              <a:rPr lang="en-US" dirty="0"/>
              <a:t>Check the assumptions</a:t>
            </a:r>
          </a:p>
          <a:p>
            <a:pPr lvl="1"/>
            <a:r>
              <a:rPr lang="en-US" dirty="0"/>
              <a:t>Linearity</a:t>
            </a:r>
          </a:p>
          <a:p>
            <a:pPr lvl="1"/>
            <a:r>
              <a:rPr lang="en-US" dirty="0"/>
              <a:t>Independence</a:t>
            </a:r>
          </a:p>
          <a:p>
            <a:pPr lvl="1"/>
            <a:r>
              <a:rPr lang="en-US" dirty="0"/>
              <a:t>Constant variance</a:t>
            </a:r>
          </a:p>
          <a:p>
            <a:pPr lvl="1"/>
            <a:r>
              <a:rPr lang="en-US" dirty="0"/>
              <a:t>Normally distributed residuals</a:t>
            </a:r>
          </a:p>
          <a:p>
            <a:r>
              <a:rPr lang="en-US" dirty="0"/>
              <a:t>Residual Plots (to assess linearity and constant variance)</a:t>
            </a:r>
          </a:p>
          <a:p>
            <a:pPr lvl="1"/>
            <a:r>
              <a:rPr lang="en-US" dirty="0"/>
              <a:t>plot([</a:t>
            </a:r>
            <a:r>
              <a:rPr lang="en-US" i="1" dirty="0"/>
              <a:t>variable for x-axis</a:t>
            </a:r>
            <a:r>
              <a:rPr lang="en-US" dirty="0"/>
              <a:t>],</a:t>
            </a:r>
            <a:r>
              <a:rPr lang="en-US" dirty="0" err="1"/>
              <a:t>resid</a:t>
            </a:r>
            <a:r>
              <a:rPr lang="en-US" dirty="0"/>
              <a:t>(m))</a:t>
            </a:r>
          </a:p>
          <a:p>
            <a:pPr lvl="1"/>
            <a:r>
              <a:rPr lang="en-US" dirty="0"/>
              <a:t>Check each explanatory variable, and the fitted values (fitted(m))</a:t>
            </a:r>
          </a:p>
          <a:p>
            <a:r>
              <a:rPr lang="en-US" dirty="0"/>
              <a:t>Histograms (to check the distribution of the residuals)</a:t>
            </a:r>
          </a:p>
          <a:p>
            <a:pPr lvl="1"/>
            <a:r>
              <a:rPr lang="en-US" dirty="0" err="1"/>
              <a:t>hist</a:t>
            </a:r>
            <a:r>
              <a:rPr lang="en-US" dirty="0"/>
              <a:t>(</a:t>
            </a:r>
            <a:r>
              <a:rPr lang="en-US" dirty="0" err="1"/>
              <a:t>resid</a:t>
            </a:r>
            <a:r>
              <a:rPr lang="en-US" dirty="0"/>
              <a:t>(m))</a:t>
            </a:r>
          </a:p>
          <a:p>
            <a:pPr lvl="1"/>
            <a:r>
              <a:rPr lang="en-US" dirty="0"/>
              <a:t>Regression assumptions least sensitive to departures from this assumption</a:t>
            </a:r>
          </a:p>
        </p:txBody>
      </p:sp>
      <p:sp>
        <p:nvSpPr>
          <p:cNvPr id="4" name="Slide Number Placeholder 3"/>
          <p:cNvSpPr>
            <a:spLocks noGrp="1"/>
          </p:cNvSpPr>
          <p:nvPr>
            <p:ph type="sldNum" sz="quarter" idx="12"/>
          </p:nvPr>
        </p:nvSpPr>
        <p:spPr/>
        <p:txBody>
          <a:bodyPr/>
          <a:lstStyle/>
          <a:p>
            <a:fld id="{A1193835-B2BD-4407-8BA5-78DAB148BDC8}" type="slidenum">
              <a:rPr lang="en-US" smtClean="0"/>
              <a:t>17</a:t>
            </a:fld>
            <a:endParaRPr lang="en-US"/>
          </a:p>
        </p:txBody>
      </p:sp>
    </p:spTree>
    <p:extLst>
      <p:ext uri="{BB962C8B-B14F-4D97-AF65-F5344CB8AC3E}">
        <p14:creationId xmlns:p14="http://schemas.microsoft.com/office/powerpoint/2010/main" val="416347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Example - Salary versus Age and Height – Regression Diagnostics</a:t>
            </a:r>
            <a:endParaRPr lang="en-US" sz="2400" dirty="0"/>
          </a:p>
        </p:txBody>
      </p:sp>
      <p:sp>
        <p:nvSpPr>
          <p:cNvPr id="3" name="Content Placeholder 2"/>
          <p:cNvSpPr>
            <a:spLocks noGrp="1"/>
          </p:cNvSpPr>
          <p:nvPr>
            <p:ph sz="quarter" idx="1"/>
          </p:nvPr>
        </p:nvSpPr>
        <p:spPr/>
        <p:txBody>
          <a:bodyPr/>
          <a:lstStyle/>
          <a:p>
            <a:pPr marL="0" indent="0">
              <a:buNone/>
            </a:pPr>
            <a:r>
              <a:rPr lang="en-US" sz="2000" dirty="0"/>
              <a:t>plot(fitted(m),</a:t>
            </a:r>
            <a:r>
              <a:rPr lang="en-US" sz="2000" dirty="0" err="1"/>
              <a:t>resid</a:t>
            </a:r>
            <a:r>
              <a:rPr lang="en-US" sz="2000" dirty="0"/>
              <a:t>(m), axes=TRUE, </a:t>
            </a:r>
            <a:r>
              <a:rPr lang="en-US" sz="2000" dirty="0" err="1"/>
              <a:t>frame.plot</a:t>
            </a:r>
            <a:r>
              <a:rPr lang="en-US" sz="2000" dirty="0"/>
              <a:t>=TRUE, </a:t>
            </a:r>
            <a:r>
              <a:rPr lang="en-US" sz="2000" dirty="0" err="1"/>
              <a:t>xlab</a:t>
            </a:r>
            <a:r>
              <a:rPr lang="en-US" sz="2000" dirty="0"/>
              <a:t> = "fitted values", </a:t>
            </a:r>
            <a:r>
              <a:rPr lang="en-US" sz="2000" dirty="0" err="1"/>
              <a:t>ylab</a:t>
            </a:r>
            <a:r>
              <a:rPr lang="en-US" sz="2000" dirty="0"/>
              <a:t>="residuals")</a:t>
            </a:r>
          </a:p>
          <a:p>
            <a:pPr marL="0" indent="0">
              <a:buNone/>
            </a:pPr>
            <a:r>
              <a:rPr lang="en-US" sz="2000" dirty="0"/>
              <a:t>plot(</a:t>
            </a:r>
            <a:r>
              <a:rPr lang="en-US" sz="2000" dirty="0" err="1"/>
              <a:t>data$age,resid</a:t>
            </a:r>
            <a:r>
              <a:rPr lang="en-US" sz="2000" dirty="0"/>
              <a:t>(m), axes=TRUE, </a:t>
            </a:r>
            <a:r>
              <a:rPr lang="en-US" sz="2000" dirty="0" err="1"/>
              <a:t>frame.plot</a:t>
            </a:r>
            <a:r>
              <a:rPr lang="en-US" sz="2000" dirty="0"/>
              <a:t>=TRUE, </a:t>
            </a:r>
            <a:r>
              <a:rPr lang="en-US" sz="2000" dirty="0" err="1"/>
              <a:t>xlab</a:t>
            </a:r>
            <a:r>
              <a:rPr lang="en-US" sz="2000" dirty="0"/>
              <a:t> = "age", </a:t>
            </a:r>
            <a:r>
              <a:rPr lang="en-US" sz="2000" dirty="0" err="1"/>
              <a:t>ylab</a:t>
            </a:r>
            <a:r>
              <a:rPr lang="en-US" sz="2000" dirty="0"/>
              <a:t>="residuals")</a:t>
            </a:r>
          </a:p>
          <a:p>
            <a:pPr marL="0" indent="0">
              <a:buNone/>
            </a:pPr>
            <a:r>
              <a:rPr lang="en-US" sz="2000" dirty="0"/>
              <a:t>plot(</a:t>
            </a:r>
            <a:r>
              <a:rPr lang="en-US" sz="2000" dirty="0" err="1"/>
              <a:t>data$height,resid</a:t>
            </a:r>
            <a:r>
              <a:rPr lang="en-US" sz="2000" dirty="0"/>
              <a:t>(m), axes=TRUE, </a:t>
            </a:r>
            <a:r>
              <a:rPr lang="en-US" sz="2000" dirty="0" err="1"/>
              <a:t>frame.plot</a:t>
            </a:r>
            <a:r>
              <a:rPr lang="en-US" sz="2000" dirty="0"/>
              <a:t>=TRUE, </a:t>
            </a:r>
            <a:r>
              <a:rPr lang="en-US" sz="2000" dirty="0" err="1"/>
              <a:t>xlab</a:t>
            </a:r>
            <a:r>
              <a:rPr lang="en-US" sz="2000" dirty="0"/>
              <a:t> = "height", </a:t>
            </a:r>
            <a:r>
              <a:rPr lang="en-US" sz="2000" dirty="0" err="1"/>
              <a:t>ylab</a:t>
            </a:r>
            <a:r>
              <a:rPr lang="en-US" sz="2000" dirty="0"/>
              <a:t>="residuals")</a:t>
            </a:r>
          </a:p>
          <a:p>
            <a:pPr marL="0" indent="0">
              <a:buNone/>
            </a:pPr>
            <a:r>
              <a:rPr lang="en-US" sz="2000" dirty="0" err="1"/>
              <a:t>hist</a:t>
            </a:r>
            <a:r>
              <a:rPr lang="en-US" sz="2000" dirty="0"/>
              <a:t>(</a:t>
            </a:r>
            <a:r>
              <a:rPr lang="en-US" sz="2000" dirty="0" err="1"/>
              <a:t>resid</a:t>
            </a:r>
            <a:r>
              <a:rPr lang="en-US" sz="2000" dirty="0"/>
              <a:t>(m))</a:t>
            </a:r>
          </a:p>
        </p:txBody>
      </p:sp>
      <p:sp>
        <p:nvSpPr>
          <p:cNvPr id="4" name="Slide Number Placeholder 3"/>
          <p:cNvSpPr>
            <a:spLocks noGrp="1"/>
          </p:cNvSpPr>
          <p:nvPr>
            <p:ph type="sldNum" sz="quarter" idx="12"/>
          </p:nvPr>
        </p:nvSpPr>
        <p:spPr/>
        <p:txBody>
          <a:bodyPr/>
          <a:lstStyle/>
          <a:p>
            <a:fld id="{A1193835-B2BD-4407-8BA5-78DAB148BDC8}" type="slidenum">
              <a:rPr lang="en-US" smtClean="0"/>
              <a:t>18</a:t>
            </a:fld>
            <a:endParaRPr lang="en-US"/>
          </a:p>
        </p:txBody>
      </p:sp>
    </p:spTree>
    <p:extLst>
      <p:ext uri="{BB962C8B-B14F-4D97-AF65-F5344CB8AC3E}">
        <p14:creationId xmlns:p14="http://schemas.microsoft.com/office/powerpoint/2010/main" val="80965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Example – Salary versus Age and Height – regression diagnostics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5486400" cy="54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193835-B2BD-4407-8BA5-78DAB148BDC8}" type="slidenum">
              <a:rPr lang="en-US" smtClean="0"/>
              <a:t>19</a:t>
            </a:fld>
            <a:endParaRPr lang="en-US"/>
          </a:p>
        </p:txBody>
      </p:sp>
    </p:spTree>
    <p:extLst>
      <p:ext uri="{BB962C8B-B14F-4D97-AF65-F5344CB8AC3E}">
        <p14:creationId xmlns:p14="http://schemas.microsoft.com/office/powerpoint/2010/main" val="317791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lstStyle/>
          <a:p>
            <a:r>
              <a:rPr lang="en-US" sz="2400" dirty="0"/>
              <a:t>Scatterplot Matrices</a:t>
            </a:r>
          </a:p>
          <a:p>
            <a:r>
              <a:rPr lang="en-US" sz="2400" dirty="0"/>
              <a:t>Multiple Linear Regression</a:t>
            </a:r>
          </a:p>
          <a:p>
            <a:r>
              <a:rPr lang="en-US" sz="2400" dirty="0"/>
              <a:t>Regression Diagnostics</a:t>
            </a:r>
            <a:endParaRPr lang="en-US" sz="2100" dirty="0"/>
          </a:p>
          <a:p>
            <a:r>
              <a:rPr lang="en-US" sz="2400" dirty="0"/>
              <a:t>Questions</a:t>
            </a:r>
          </a:p>
          <a:p>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a:t>
            </a:fld>
            <a:endParaRPr lang="en-US"/>
          </a:p>
        </p:txBody>
      </p:sp>
    </p:spTree>
    <p:extLst>
      <p:ext uri="{BB962C8B-B14F-4D97-AF65-F5344CB8AC3E}">
        <p14:creationId xmlns:p14="http://schemas.microsoft.com/office/powerpoint/2010/main" val="252611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Scatterplot Matrices</a:t>
            </a:r>
          </a:p>
        </p:txBody>
      </p:sp>
      <p:sp>
        <p:nvSpPr>
          <p:cNvPr id="3" name="Content Placeholder 2"/>
          <p:cNvSpPr>
            <a:spLocks noGrp="1"/>
          </p:cNvSpPr>
          <p:nvPr>
            <p:ph sz="quarter" idx="1"/>
          </p:nvPr>
        </p:nvSpPr>
        <p:spPr/>
        <p:txBody>
          <a:bodyPr/>
          <a:lstStyle/>
          <a:p>
            <a:r>
              <a:rPr lang="en-US" dirty="0"/>
              <a:t>When you have more than one explanatory variable, you should look at the relationships between each pair of variables</a:t>
            </a:r>
          </a:p>
          <a:p>
            <a:r>
              <a:rPr lang="en-US" dirty="0"/>
              <a:t>Scatterplot matrix allows you to do this in a single figure</a:t>
            </a:r>
          </a:p>
          <a:p>
            <a:r>
              <a:rPr lang="en-US" dirty="0"/>
              <a:t>Use pairs(</a:t>
            </a:r>
            <a:r>
              <a:rPr lang="en-US" i="1" dirty="0"/>
              <a:t>data</a:t>
            </a:r>
            <a:r>
              <a:rPr lang="en-US" dirty="0"/>
              <a:t>) function in R</a:t>
            </a:r>
          </a:p>
          <a:p>
            <a:pPr lvl="1"/>
            <a:r>
              <a:rPr lang="en-US" dirty="0"/>
              <a:t>Control contents of panels by specifying </a:t>
            </a:r>
            <a:r>
              <a:rPr lang="en-US" dirty="0" err="1"/>
              <a:t>upper.panel</a:t>
            </a:r>
            <a:r>
              <a:rPr lang="en-US" dirty="0"/>
              <a:t>, </a:t>
            </a:r>
            <a:r>
              <a:rPr lang="en-US" dirty="0" err="1"/>
              <a:t>lower.panel</a:t>
            </a:r>
            <a:r>
              <a:rPr lang="en-US" dirty="0"/>
              <a:t>, and </a:t>
            </a:r>
            <a:r>
              <a:rPr lang="en-US" dirty="0" err="1"/>
              <a:t>diag.panel</a:t>
            </a:r>
            <a:r>
              <a:rPr lang="en-US" dirty="0"/>
              <a:t> (defined ahead of time)</a:t>
            </a:r>
          </a:p>
        </p:txBody>
      </p:sp>
      <p:sp>
        <p:nvSpPr>
          <p:cNvPr id="4" name="Slide Number Placeholder 3"/>
          <p:cNvSpPr>
            <a:spLocks noGrp="1"/>
          </p:cNvSpPr>
          <p:nvPr>
            <p:ph type="sldNum" sz="quarter" idx="12"/>
          </p:nvPr>
        </p:nvSpPr>
        <p:spPr/>
        <p:txBody>
          <a:bodyPr/>
          <a:lstStyle/>
          <a:p>
            <a:fld id="{A1193835-B2BD-4407-8BA5-78DAB148BDC8}" type="slidenum">
              <a:rPr lang="en-US" smtClean="0"/>
              <a:t>3</a:t>
            </a:fld>
            <a:endParaRPr lang="en-US"/>
          </a:p>
        </p:txBody>
      </p:sp>
    </p:spTree>
    <p:extLst>
      <p:ext uri="{BB962C8B-B14F-4D97-AF65-F5344CB8AC3E}">
        <p14:creationId xmlns:p14="http://schemas.microsoft.com/office/powerpoint/2010/main" val="246889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Panel specifications - correlation</a:t>
            </a:r>
          </a:p>
        </p:txBody>
      </p:sp>
      <p:sp>
        <p:nvSpPr>
          <p:cNvPr id="3" name="Content Placeholder 2"/>
          <p:cNvSpPr>
            <a:spLocks noGrp="1"/>
          </p:cNvSpPr>
          <p:nvPr>
            <p:ph sz="quarter" idx="1"/>
          </p:nvPr>
        </p:nvSpPr>
        <p:spPr/>
        <p:txBody>
          <a:bodyPr>
            <a:normAutofit/>
          </a:bodyPr>
          <a:lstStyle/>
          <a:p>
            <a:pPr marL="0" indent="0">
              <a:buNone/>
            </a:pPr>
            <a:r>
              <a:rPr lang="en-US" sz="2000" dirty="0" err="1"/>
              <a:t>panel.cor</a:t>
            </a:r>
            <a:r>
              <a:rPr lang="en-US" sz="2000" dirty="0"/>
              <a:t> &lt;- function(x, y, digits=2, prefix="", </a:t>
            </a:r>
            <a:r>
              <a:rPr lang="en-US" sz="2000" dirty="0" err="1"/>
              <a:t>cex.cor</a:t>
            </a:r>
            <a:r>
              <a:rPr lang="en-US" sz="2000" dirty="0"/>
              <a:t>, ...) {</a:t>
            </a:r>
          </a:p>
          <a:p>
            <a:pPr marL="0" indent="0">
              <a:buNone/>
            </a:pPr>
            <a:r>
              <a:rPr lang="en-US" sz="2000" dirty="0" err="1"/>
              <a:t>usr</a:t>
            </a:r>
            <a:r>
              <a:rPr lang="en-US" sz="2000" dirty="0"/>
              <a:t> &lt;- par("</a:t>
            </a:r>
            <a:r>
              <a:rPr lang="en-US" sz="2000" dirty="0" err="1"/>
              <a:t>usr</a:t>
            </a:r>
            <a:r>
              <a:rPr lang="en-US" sz="2000" dirty="0"/>
              <a:t>")</a:t>
            </a:r>
          </a:p>
          <a:p>
            <a:pPr marL="0" indent="0">
              <a:buNone/>
            </a:pPr>
            <a:r>
              <a:rPr lang="en-US" sz="2000" dirty="0" err="1"/>
              <a:t>on.exit</a:t>
            </a:r>
            <a:r>
              <a:rPr lang="en-US" sz="2000" dirty="0"/>
              <a:t>(par(</a:t>
            </a:r>
            <a:r>
              <a:rPr lang="en-US" sz="2000" dirty="0" err="1"/>
              <a:t>usr</a:t>
            </a:r>
            <a:r>
              <a:rPr lang="en-US" sz="2000" dirty="0"/>
              <a:t>))</a:t>
            </a:r>
          </a:p>
          <a:p>
            <a:pPr marL="0" indent="0">
              <a:buNone/>
            </a:pPr>
            <a:r>
              <a:rPr lang="en-US" sz="2000" dirty="0"/>
              <a:t>par(</a:t>
            </a:r>
            <a:r>
              <a:rPr lang="en-US" sz="2000" dirty="0" err="1"/>
              <a:t>usr</a:t>
            </a:r>
            <a:r>
              <a:rPr lang="en-US" sz="2000" dirty="0"/>
              <a:t> = c(0, 1, 0, 1))</a:t>
            </a:r>
          </a:p>
          <a:p>
            <a:pPr marL="0" indent="0">
              <a:buNone/>
            </a:pPr>
            <a:r>
              <a:rPr lang="en-US" sz="2000" dirty="0"/>
              <a:t>r &lt;- abs(</a:t>
            </a:r>
            <a:r>
              <a:rPr lang="en-US" sz="2000" dirty="0" err="1"/>
              <a:t>cor</a:t>
            </a:r>
            <a:r>
              <a:rPr lang="en-US" sz="2000" dirty="0"/>
              <a:t>(x, y, use="</a:t>
            </a:r>
            <a:r>
              <a:rPr lang="en-US" sz="2000" dirty="0" err="1"/>
              <a:t>complete.obs</a:t>
            </a:r>
            <a:r>
              <a:rPr lang="en-US" sz="2000" dirty="0"/>
              <a:t>"))</a:t>
            </a:r>
          </a:p>
          <a:p>
            <a:pPr marL="0" indent="0">
              <a:buNone/>
            </a:pPr>
            <a:r>
              <a:rPr lang="en-US" sz="2000" dirty="0"/>
              <a:t>txt &lt;- format(c(r, 0.123456789), digits=digits)[1]</a:t>
            </a:r>
          </a:p>
          <a:p>
            <a:pPr marL="0" indent="0">
              <a:buNone/>
            </a:pPr>
            <a:r>
              <a:rPr lang="en-US" sz="2000" dirty="0"/>
              <a:t>txt &lt;- paste(prefix, txt, </a:t>
            </a:r>
            <a:r>
              <a:rPr lang="en-US" sz="2000" dirty="0" err="1"/>
              <a:t>sep</a:t>
            </a:r>
            <a:r>
              <a:rPr lang="en-US" sz="2000" dirty="0"/>
              <a:t>="")</a:t>
            </a:r>
          </a:p>
          <a:p>
            <a:pPr marL="0" indent="0">
              <a:buNone/>
            </a:pPr>
            <a:r>
              <a:rPr lang="en-US" sz="2000" dirty="0"/>
              <a:t>if(missing(</a:t>
            </a:r>
            <a:r>
              <a:rPr lang="en-US" sz="2000" dirty="0" err="1"/>
              <a:t>cex.cor</a:t>
            </a:r>
            <a:r>
              <a:rPr lang="en-US" sz="2000" dirty="0"/>
              <a:t>)) </a:t>
            </a:r>
            <a:r>
              <a:rPr lang="en-US" sz="2000" dirty="0" err="1"/>
              <a:t>cex.cor</a:t>
            </a:r>
            <a:r>
              <a:rPr lang="en-US" sz="2000" dirty="0"/>
              <a:t> &lt;- 0.8/</a:t>
            </a:r>
            <a:r>
              <a:rPr lang="en-US" sz="2000" dirty="0" err="1"/>
              <a:t>strwidth</a:t>
            </a:r>
            <a:r>
              <a:rPr lang="en-US" sz="2000" dirty="0"/>
              <a:t>(txt)</a:t>
            </a:r>
          </a:p>
          <a:p>
            <a:pPr marL="0" indent="0">
              <a:buNone/>
            </a:pPr>
            <a:r>
              <a:rPr lang="en-US" sz="2000" dirty="0"/>
              <a:t>text(0.5, 0.5, txt, </a:t>
            </a:r>
            <a:r>
              <a:rPr lang="en-US" sz="2000" dirty="0" err="1"/>
              <a:t>cex</a:t>
            </a:r>
            <a:r>
              <a:rPr lang="en-US" sz="2000" dirty="0"/>
              <a:t> = </a:t>
            </a:r>
            <a:r>
              <a:rPr lang="en-US" sz="2000" dirty="0" err="1"/>
              <a:t>cex.cor</a:t>
            </a:r>
            <a:r>
              <a:rPr lang="en-US" sz="2000" dirty="0"/>
              <a:t> * (1 + r) / 2)</a:t>
            </a:r>
          </a:p>
          <a:p>
            <a:pPr marL="0" indent="0">
              <a:buNone/>
            </a:pPr>
            <a:r>
              <a:rPr lang="en-US" sz="2000" dirty="0"/>
              <a:t>}</a:t>
            </a:r>
          </a:p>
        </p:txBody>
      </p:sp>
      <p:sp>
        <p:nvSpPr>
          <p:cNvPr id="4" name="Slide Number Placeholder 3"/>
          <p:cNvSpPr>
            <a:spLocks noGrp="1"/>
          </p:cNvSpPr>
          <p:nvPr>
            <p:ph type="sldNum" sz="quarter" idx="12"/>
          </p:nvPr>
        </p:nvSpPr>
        <p:spPr/>
        <p:txBody>
          <a:bodyPr/>
          <a:lstStyle/>
          <a:p>
            <a:fld id="{A1193835-B2BD-4407-8BA5-78DAB148BDC8}" type="slidenum">
              <a:rPr lang="en-US" smtClean="0"/>
              <a:t>4</a:t>
            </a:fld>
            <a:endParaRPr lang="en-US"/>
          </a:p>
        </p:txBody>
      </p:sp>
    </p:spTree>
    <p:extLst>
      <p:ext uri="{BB962C8B-B14F-4D97-AF65-F5344CB8AC3E}">
        <p14:creationId xmlns:p14="http://schemas.microsoft.com/office/powerpoint/2010/main" val="110623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Panel specifications - histogram</a:t>
            </a:r>
          </a:p>
        </p:txBody>
      </p:sp>
      <p:sp>
        <p:nvSpPr>
          <p:cNvPr id="3" name="Content Placeholder 2"/>
          <p:cNvSpPr>
            <a:spLocks noGrp="1"/>
          </p:cNvSpPr>
          <p:nvPr>
            <p:ph sz="quarter" idx="1"/>
          </p:nvPr>
        </p:nvSpPr>
        <p:spPr/>
        <p:txBody>
          <a:bodyPr>
            <a:normAutofit/>
          </a:bodyPr>
          <a:lstStyle/>
          <a:p>
            <a:pPr marL="0" indent="0">
              <a:buNone/>
            </a:pPr>
            <a:r>
              <a:rPr lang="en-US" sz="2000" dirty="0" err="1"/>
              <a:t>panel.hist</a:t>
            </a:r>
            <a:r>
              <a:rPr lang="en-US" sz="2000" dirty="0"/>
              <a:t> &lt;- function(x, ...) {</a:t>
            </a:r>
          </a:p>
          <a:p>
            <a:pPr marL="0" indent="0">
              <a:buNone/>
            </a:pPr>
            <a:r>
              <a:rPr lang="en-US" sz="2000" dirty="0" err="1"/>
              <a:t>usr</a:t>
            </a:r>
            <a:r>
              <a:rPr lang="en-US" sz="2000" dirty="0"/>
              <a:t> &lt;- par("</a:t>
            </a:r>
            <a:r>
              <a:rPr lang="en-US" sz="2000" dirty="0" err="1"/>
              <a:t>usr</a:t>
            </a:r>
            <a:r>
              <a:rPr lang="en-US" sz="2000" dirty="0"/>
              <a:t>")</a:t>
            </a:r>
          </a:p>
          <a:p>
            <a:pPr marL="0" indent="0">
              <a:buNone/>
            </a:pPr>
            <a:r>
              <a:rPr lang="en-US" sz="2000" dirty="0" err="1"/>
              <a:t>on.exit</a:t>
            </a:r>
            <a:r>
              <a:rPr lang="en-US" sz="2000" dirty="0"/>
              <a:t>(par(</a:t>
            </a:r>
            <a:r>
              <a:rPr lang="en-US" sz="2000" dirty="0" err="1"/>
              <a:t>usr</a:t>
            </a:r>
            <a:r>
              <a:rPr lang="en-US" sz="2000" dirty="0"/>
              <a:t>))</a:t>
            </a:r>
          </a:p>
          <a:p>
            <a:pPr marL="0" indent="0">
              <a:buNone/>
            </a:pPr>
            <a:r>
              <a:rPr lang="en-US" sz="2000" dirty="0"/>
              <a:t>par(</a:t>
            </a:r>
            <a:r>
              <a:rPr lang="en-US" sz="2000" dirty="0" err="1"/>
              <a:t>usr</a:t>
            </a:r>
            <a:r>
              <a:rPr lang="en-US" sz="2000" dirty="0"/>
              <a:t> = c(</a:t>
            </a:r>
            <a:r>
              <a:rPr lang="en-US" sz="2000" dirty="0" err="1"/>
              <a:t>usr</a:t>
            </a:r>
            <a:r>
              <a:rPr lang="en-US" sz="2000" dirty="0"/>
              <a:t>[1:2], 0, 1.5) )</a:t>
            </a:r>
          </a:p>
          <a:p>
            <a:pPr marL="0" indent="0">
              <a:buNone/>
            </a:pPr>
            <a:r>
              <a:rPr lang="en-US" sz="2000" dirty="0"/>
              <a:t>h &lt;- </a:t>
            </a:r>
            <a:r>
              <a:rPr lang="en-US" sz="2000" dirty="0" err="1"/>
              <a:t>hist</a:t>
            </a:r>
            <a:r>
              <a:rPr lang="en-US" sz="2000" dirty="0"/>
              <a:t>(x, plot = FALSE)</a:t>
            </a:r>
          </a:p>
          <a:p>
            <a:pPr marL="0" indent="0">
              <a:buNone/>
            </a:pPr>
            <a:r>
              <a:rPr lang="en-US" sz="2000" dirty="0"/>
              <a:t>breaks &lt;- </a:t>
            </a:r>
            <a:r>
              <a:rPr lang="en-US" sz="2000" dirty="0" err="1"/>
              <a:t>h$breaks</a:t>
            </a:r>
            <a:endParaRPr lang="en-US" sz="2000" dirty="0"/>
          </a:p>
          <a:p>
            <a:pPr marL="0" indent="0">
              <a:buNone/>
            </a:pPr>
            <a:r>
              <a:rPr lang="en-US" sz="2000" dirty="0" err="1"/>
              <a:t>nB</a:t>
            </a:r>
            <a:r>
              <a:rPr lang="en-US" sz="2000" dirty="0"/>
              <a:t> &lt;- length(breaks)</a:t>
            </a:r>
          </a:p>
          <a:p>
            <a:pPr marL="0" indent="0">
              <a:buNone/>
            </a:pPr>
            <a:r>
              <a:rPr lang="en-US" sz="2000" dirty="0"/>
              <a:t>y &lt;- </a:t>
            </a:r>
            <a:r>
              <a:rPr lang="en-US" sz="2000" dirty="0" err="1"/>
              <a:t>h$counts</a:t>
            </a:r>
            <a:endParaRPr lang="en-US" sz="2000" dirty="0"/>
          </a:p>
          <a:p>
            <a:pPr marL="0" indent="0">
              <a:buNone/>
            </a:pPr>
            <a:r>
              <a:rPr lang="en-US" sz="2000" dirty="0"/>
              <a:t>y &lt;- y/max(y)</a:t>
            </a:r>
          </a:p>
          <a:p>
            <a:pPr marL="0" indent="0">
              <a:buNone/>
            </a:pPr>
            <a:r>
              <a:rPr lang="en-US" sz="2000" dirty="0" err="1"/>
              <a:t>rect</a:t>
            </a:r>
            <a:r>
              <a:rPr lang="en-US" sz="2000" dirty="0"/>
              <a:t>(breaks[-</a:t>
            </a:r>
            <a:r>
              <a:rPr lang="en-US" sz="2000" dirty="0" err="1"/>
              <a:t>nB</a:t>
            </a:r>
            <a:r>
              <a:rPr lang="en-US" sz="2000" dirty="0"/>
              <a:t>], 0, breaks[-1], y, col="white", ...)</a:t>
            </a:r>
          </a:p>
          <a:p>
            <a:pPr marL="0" indent="0">
              <a:buNone/>
            </a:pPr>
            <a:r>
              <a:rPr lang="en-US" sz="2000" dirty="0"/>
              <a:t>}</a:t>
            </a:r>
          </a:p>
        </p:txBody>
      </p:sp>
      <p:sp>
        <p:nvSpPr>
          <p:cNvPr id="4" name="Slide Number Placeholder 3"/>
          <p:cNvSpPr>
            <a:spLocks noGrp="1"/>
          </p:cNvSpPr>
          <p:nvPr>
            <p:ph type="sldNum" sz="quarter" idx="12"/>
          </p:nvPr>
        </p:nvSpPr>
        <p:spPr/>
        <p:txBody>
          <a:bodyPr/>
          <a:lstStyle/>
          <a:p>
            <a:fld id="{A1193835-B2BD-4407-8BA5-78DAB148BDC8}" type="slidenum">
              <a:rPr lang="en-US" smtClean="0"/>
              <a:t>5</a:t>
            </a:fld>
            <a:endParaRPr lang="en-US"/>
          </a:p>
        </p:txBody>
      </p:sp>
    </p:spTree>
    <p:extLst>
      <p:ext uri="{BB962C8B-B14F-4D97-AF65-F5344CB8AC3E}">
        <p14:creationId xmlns:p14="http://schemas.microsoft.com/office/powerpoint/2010/main" val="120329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Panel specifications – linear regression</a:t>
            </a:r>
          </a:p>
        </p:txBody>
      </p:sp>
      <p:sp>
        <p:nvSpPr>
          <p:cNvPr id="3" name="Content Placeholder 2"/>
          <p:cNvSpPr>
            <a:spLocks noGrp="1"/>
          </p:cNvSpPr>
          <p:nvPr>
            <p:ph sz="quarter" idx="1"/>
          </p:nvPr>
        </p:nvSpPr>
        <p:spPr/>
        <p:txBody>
          <a:bodyPr>
            <a:normAutofit/>
          </a:bodyPr>
          <a:lstStyle/>
          <a:p>
            <a:pPr marL="0" indent="0">
              <a:buNone/>
            </a:pPr>
            <a:r>
              <a:rPr lang="en-US" sz="2000" dirty="0" err="1"/>
              <a:t>panel.lm</a:t>
            </a:r>
            <a:r>
              <a:rPr lang="en-US" sz="2000" dirty="0"/>
              <a:t> &lt;- function (x, y, col = par("col"), </a:t>
            </a:r>
            <a:r>
              <a:rPr lang="en-US" sz="2000" dirty="0" err="1"/>
              <a:t>bg</a:t>
            </a:r>
            <a:r>
              <a:rPr lang="en-US" sz="2000" dirty="0"/>
              <a:t> = NA, </a:t>
            </a:r>
            <a:r>
              <a:rPr lang="en-US" sz="2000" dirty="0" err="1"/>
              <a:t>pch</a:t>
            </a:r>
            <a:r>
              <a:rPr lang="en-US" sz="2000" dirty="0"/>
              <a:t> = par("</a:t>
            </a:r>
            <a:r>
              <a:rPr lang="en-US" sz="2000" dirty="0" err="1"/>
              <a:t>pch</a:t>
            </a:r>
            <a:r>
              <a:rPr lang="en-US" sz="2000" dirty="0"/>
              <a:t>"),</a:t>
            </a:r>
          </a:p>
          <a:p>
            <a:pPr marL="0" indent="0">
              <a:buNone/>
            </a:pPr>
            <a:r>
              <a:rPr lang="en-US" sz="2000" dirty="0" err="1"/>
              <a:t>cex</a:t>
            </a:r>
            <a:r>
              <a:rPr lang="en-US" sz="2000" dirty="0"/>
              <a:t> = 1, </a:t>
            </a:r>
            <a:r>
              <a:rPr lang="en-US" sz="2000" dirty="0" err="1"/>
              <a:t>col.smooth</a:t>
            </a:r>
            <a:r>
              <a:rPr lang="en-US" sz="2000" dirty="0"/>
              <a:t> = "black", ...) {</a:t>
            </a:r>
          </a:p>
          <a:p>
            <a:pPr marL="0" indent="0">
              <a:buNone/>
            </a:pPr>
            <a:r>
              <a:rPr lang="en-US" sz="2000" dirty="0"/>
              <a:t>points(x, y, </a:t>
            </a:r>
            <a:r>
              <a:rPr lang="en-US" sz="2000" dirty="0" err="1"/>
              <a:t>pch</a:t>
            </a:r>
            <a:r>
              <a:rPr lang="en-US" sz="2000" dirty="0"/>
              <a:t> = </a:t>
            </a:r>
            <a:r>
              <a:rPr lang="en-US" sz="2000" dirty="0" err="1"/>
              <a:t>pch</a:t>
            </a:r>
            <a:r>
              <a:rPr lang="en-US" sz="2000" dirty="0"/>
              <a:t>, col = col, </a:t>
            </a:r>
            <a:r>
              <a:rPr lang="en-US" sz="2000" dirty="0" err="1"/>
              <a:t>bg</a:t>
            </a:r>
            <a:r>
              <a:rPr lang="en-US" sz="2000" dirty="0"/>
              <a:t> = </a:t>
            </a:r>
            <a:r>
              <a:rPr lang="en-US" sz="2000" dirty="0" err="1"/>
              <a:t>bg</a:t>
            </a:r>
            <a:r>
              <a:rPr lang="en-US" sz="2000" dirty="0"/>
              <a:t>, </a:t>
            </a:r>
            <a:r>
              <a:rPr lang="en-US" sz="2000" dirty="0" err="1"/>
              <a:t>cex</a:t>
            </a:r>
            <a:r>
              <a:rPr lang="en-US" sz="2000" dirty="0"/>
              <a:t> = </a:t>
            </a:r>
            <a:r>
              <a:rPr lang="en-US" sz="2000" dirty="0" err="1"/>
              <a:t>cex</a:t>
            </a:r>
            <a:r>
              <a:rPr lang="en-US" sz="2000" dirty="0"/>
              <a:t>)</a:t>
            </a:r>
          </a:p>
          <a:p>
            <a:pPr marL="0" indent="0">
              <a:buNone/>
            </a:pPr>
            <a:r>
              <a:rPr lang="en-US" sz="2000" dirty="0" err="1"/>
              <a:t>abline</a:t>
            </a:r>
            <a:r>
              <a:rPr lang="en-US" sz="2000" dirty="0"/>
              <a:t>(stats::lm(y ~ x), col = </a:t>
            </a:r>
            <a:r>
              <a:rPr lang="en-US" sz="2000" dirty="0" err="1"/>
              <a:t>col.smooth</a:t>
            </a:r>
            <a:r>
              <a:rPr lang="en-US" sz="2000" dirty="0"/>
              <a:t>, ...)</a:t>
            </a:r>
          </a:p>
          <a:p>
            <a:pPr marL="0" indent="0">
              <a:buNone/>
            </a:pPr>
            <a:r>
              <a:rPr lang="en-US" sz="2000" dirty="0"/>
              <a:t>}</a:t>
            </a:r>
          </a:p>
        </p:txBody>
      </p:sp>
      <p:sp>
        <p:nvSpPr>
          <p:cNvPr id="4" name="Slide Number Placeholder 3"/>
          <p:cNvSpPr>
            <a:spLocks noGrp="1"/>
          </p:cNvSpPr>
          <p:nvPr>
            <p:ph type="sldNum" sz="quarter" idx="12"/>
          </p:nvPr>
        </p:nvSpPr>
        <p:spPr/>
        <p:txBody>
          <a:bodyPr/>
          <a:lstStyle/>
          <a:p>
            <a:fld id="{A1193835-B2BD-4407-8BA5-78DAB148BDC8}" type="slidenum">
              <a:rPr lang="en-US" smtClean="0"/>
              <a:t>6</a:t>
            </a:fld>
            <a:endParaRPr lang="en-US"/>
          </a:p>
        </p:txBody>
      </p:sp>
    </p:spTree>
    <p:extLst>
      <p:ext uri="{BB962C8B-B14F-4D97-AF65-F5344CB8AC3E}">
        <p14:creationId xmlns:p14="http://schemas.microsoft.com/office/powerpoint/2010/main" val="16463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Age, Height and Salary</a:t>
            </a:r>
          </a:p>
        </p:txBody>
      </p:sp>
      <p:sp>
        <p:nvSpPr>
          <p:cNvPr id="3" name="Content Placeholder 2"/>
          <p:cNvSpPr>
            <a:spLocks noGrp="1"/>
          </p:cNvSpPr>
          <p:nvPr>
            <p:ph sz="quarter" idx="1"/>
          </p:nvPr>
        </p:nvSpPr>
        <p:spPr/>
        <p:txBody>
          <a:bodyPr/>
          <a:lstStyle/>
          <a:p>
            <a:pPr marL="0" indent="0">
              <a:buNone/>
            </a:pPr>
            <a:r>
              <a:rPr lang="en-US" dirty="0"/>
              <a:t>In the book Blink by Malcolm Gladwell, Gladwell states that a study of CEOs of Fortune 500 companies found that these individuals tend to be taller than the average US population.   In order to study this phenomenon in more detail and to see if height is associated with increased success in business (as measured by salary), 100 men between the ages of 25 and 65 were polled for their heights (in inches) and annual salaries.      </a:t>
            </a:r>
          </a:p>
          <a:p>
            <a:pPr marL="0" indent="0">
              <a:buNone/>
            </a:pPr>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7</a:t>
            </a:fld>
            <a:endParaRPr lang="en-US"/>
          </a:p>
        </p:txBody>
      </p:sp>
    </p:spTree>
    <p:extLst>
      <p:ext uri="{BB962C8B-B14F-4D97-AF65-F5344CB8AC3E}">
        <p14:creationId xmlns:p14="http://schemas.microsoft.com/office/powerpoint/2010/main" val="169145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Example - Age, Height and Salary – Scatterplot Matrix</a:t>
            </a:r>
            <a:endParaRPr lang="en-US" sz="2800" dirty="0"/>
          </a:p>
        </p:txBody>
      </p:sp>
      <p:sp>
        <p:nvSpPr>
          <p:cNvPr id="4" name="Content Placeholder 3"/>
          <p:cNvSpPr>
            <a:spLocks noGrp="1"/>
          </p:cNvSpPr>
          <p:nvPr>
            <p:ph sz="quarter" idx="1"/>
          </p:nvPr>
        </p:nvSpPr>
        <p:spPr/>
        <p:txBody>
          <a:bodyPr/>
          <a:lstStyle/>
          <a:p>
            <a:r>
              <a:rPr lang="en-US" dirty="0"/>
              <a:t>pairs(</a:t>
            </a:r>
            <a:r>
              <a:rPr lang="en-US" i="1" dirty="0" err="1"/>
              <a:t>data</a:t>
            </a:r>
            <a:r>
              <a:rPr lang="en-US" dirty="0" err="1"/>
              <a:t>,upper.panel</a:t>
            </a:r>
            <a:r>
              <a:rPr lang="en-US" dirty="0"/>
              <a:t>=</a:t>
            </a:r>
            <a:r>
              <a:rPr lang="en-US" i="1" dirty="0" err="1"/>
              <a:t>panel.cor</a:t>
            </a:r>
            <a:r>
              <a:rPr lang="en-US" dirty="0"/>
              <a:t>, </a:t>
            </a:r>
            <a:r>
              <a:rPr lang="en-US" dirty="0" err="1"/>
              <a:t>diag.panel</a:t>
            </a:r>
            <a:r>
              <a:rPr lang="en-US" dirty="0"/>
              <a:t>=</a:t>
            </a:r>
            <a:r>
              <a:rPr lang="en-US" i="1" dirty="0" err="1"/>
              <a:t>panel.hist</a:t>
            </a:r>
            <a:r>
              <a:rPr lang="en-US" dirty="0"/>
              <a:t>, </a:t>
            </a:r>
            <a:r>
              <a:rPr lang="en-US" dirty="0" err="1"/>
              <a:t>lower.panel</a:t>
            </a:r>
            <a:r>
              <a:rPr lang="en-US" dirty="0"/>
              <a:t>=</a:t>
            </a:r>
            <a:r>
              <a:rPr lang="en-US" i="1" dirty="0" err="1"/>
              <a:t>panel.lm</a:t>
            </a:r>
            <a:r>
              <a:rPr lang="en-US" dirty="0"/>
              <a:t>)</a:t>
            </a:r>
          </a:p>
        </p:txBody>
      </p:sp>
      <p:sp>
        <p:nvSpPr>
          <p:cNvPr id="3" name="Slide Number Placeholder 2"/>
          <p:cNvSpPr>
            <a:spLocks noGrp="1"/>
          </p:cNvSpPr>
          <p:nvPr>
            <p:ph type="sldNum" sz="quarter" idx="12"/>
          </p:nvPr>
        </p:nvSpPr>
        <p:spPr/>
        <p:txBody>
          <a:bodyPr/>
          <a:lstStyle/>
          <a:p>
            <a:fld id="{A1193835-B2BD-4407-8BA5-78DAB148BDC8}" type="slidenum">
              <a:rPr lang="en-US" smtClean="0"/>
              <a:t>8</a:t>
            </a:fld>
            <a:endParaRPr lang="en-US"/>
          </a:p>
        </p:txBody>
      </p:sp>
    </p:spTree>
    <p:extLst>
      <p:ext uri="{BB962C8B-B14F-4D97-AF65-F5344CB8AC3E}">
        <p14:creationId xmlns:p14="http://schemas.microsoft.com/office/powerpoint/2010/main" val="381722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Example - Age, Height and Salary – Scatterplot Matrix</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8"/>
            <a:ext cx="5723595"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193835-B2BD-4407-8BA5-78DAB148BDC8}" type="slidenum">
              <a:rPr lang="en-US" smtClean="0"/>
              <a:t>9</a:t>
            </a:fld>
            <a:endParaRPr lang="en-US"/>
          </a:p>
        </p:txBody>
      </p:sp>
    </p:spTree>
    <p:extLst>
      <p:ext uri="{BB962C8B-B14F-4D97-AF65-F5344CB8AC3E}">
        <p14:creationId xmlns:p14="http://schemas.microsoft.com/office/powerpoint/2010/main" val="179987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D61B55F4-4E69-42D7-AD55-3DE780FC934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Origin</Template>
  <TotalTime>3739</TotalTime>
  <Words>1386</Words>
  <Application>Microsoft Office PowerPoint</Application>
  <PresentationFormat>On-screen Show (4:3)</PresentationFormat>
  <Paragraphs>145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Bookman Old Style</vt:lpstr>
      <vt:lpstr>Calibri</vt:lpstr>
      <vt:lpstr>Cambria Math</vt:lpstr>
      <vt:lpstr>Gill Sans MT</vt:lpstr>
      <vt:lpstr>Wingdings</vt:lpstr>
      <vt:lpstr>Wingdings 3</vt:lpstr>
      <vt:lpstr>Origin</vt:lpstr>
      <vt:lpstr>Live Classroom</vt:lpstr>
      <vt:lpstr>Topics</vt:lpstr>
      <vt:lpstr>Scatterplot Matrices</vt:lpstr>
      <vt:lpstr>Panel specifications - correlation</vt:lpstr>
      <vt:lpstr>Panel specifications - histogram</vt:lpstr>
      <vt:lpstr>Panel specifications – linear regression</vt:lpstr>
      <vt:lpstr>Example - Age, Height and Salary</vt:lpstr>
      <vt:lpstr>Example - Age, Height and Salary – Scatterplot Matrix</vt:lpstr>
      <vt:lpstr>Example - Age, Height and Salary – Scatterplot Matrix</vt:lpstr>
      <vt:lpstr>Multiple Linear Regression</vt:lpstr>
      <vt:lpstr>Example - Age, Height and Salary – F-test</vt:lpstr>
      <vt:lpstr>Example - Age, Height and Salary – F-test</vt:lpstr>
      <vt:lpstr>Example - Age, Height and Salary – F-test</vt:lpstr>
      <vt:lpstr>Example - Age, Height and Salary – t-test</vt:lpstr>
      <vt:lpstr>Example - Age, Height and Salary – t-test</vt:lpstr>
      <vt:lpstr>Example - Age, Height and Salary – t-test</vt:lpstr>
      <vt:lpstr>Regression Diagnostics</vt:lpstr>
      <vt:lpstr>Example - Salary versus Age and Height – Regression Diagnostics</vt:lpstr>
      <vt:lpstr>Example – Salary versus Age and Height – regression diagnostics</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Classroom – R Review</dc:title>
  <dc:creator>Alison Pedley</dc:creator>
  <cp:lastModifiedBy>Heather Shappell</cp:lastModifiedBy>
  <cp:revision>145</cp:revision>
  <cp:lastPrinted>2015-01-24T13:16:30Z</cp:lastPrinted>
  <dcterms:created xsi:type="dcterms:W3CDTF">2015-01-23T01:20:08Z</dcterms:created>
  <dcterms:modified xsi:type="dcterms:W3CDTF">2020-07-29T20:28:35Z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83ca67ec-d89a-4ccc-80b6-bcf67d96c6c4</vt:lpwstr>
  </property>
  <property fmtid="{D5CDD505-2E9C-101B-9397-08002B2CF9AE}" pid="3" name="bjSaver">
    <vt:lpwstr>VCBB8lb6L/rSuvtsshPjg7ZNY7qcX7Ey</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