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2"/>
  </p:notesMasterIdLst>
  <p:handoutMasterIdLst>
    <p:handoutMasterId r:id="rId33"/>
  </p:handoutMasterIdLst>
  <p:sldIdLst>
    <p:sldId id="256" r:id="rId3"/>
    <p:sldId id="272" r:id="rId4"/>
    <p:sldId id="325" r:id="rId5"/>
    <p:sldId id="337" r:id="rId6"/>
    <p:sldId id="339" r:id="rId7"/>
    <p:sldId id="340" r:id="rId8"/>
    <p:sldId id="341" r:id="rId9"/>
    <p:sldId id="342" r:id="rId10"/>
    <p:sldId id="343" r:id="rId11"/>
    <p:sldId id="350" r:id="rId12"/>
    <p:sldId id="351" r:id="rId13"/>
    <p:sldId id="352" r:id="rId14"/>
    <p:sldId id="344" r:id="rId15"/>
    <p:sldId id="345" r:id="rId16"/>
    <p:sldId id="346" r:id="rId17"/>
    <p:sldId id="347" r:id="rId18"/>
    <p:sldId id="348" r:id="rId19"/>
    <p:sldId id="336" r:id="rId20"/>
    <p:sldId id="335" r:id="rId21"/>
    <p:sldId id="330" r:id="rId22"/>
    <p:sldId id="326" r:id="rId23"/>
    <p:sldId id="327" r:id="rId24"/>
    <p:sldId id="328" r:id="rId25"/>
    <p:sldId id="349" r:id="rId26"/>
    <p:sldId id="329" r:id="rId27"/>
    <p:sldId id="331" r:id="rId28"/>
    <p:sldId id="332" r:id="rId29"/>
    <p:sldId id="333" r:id="rId30"/>
    <p:sldId id="334"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1912" autoAdjust="0"/>
    <p:restoredTop sz="86410" autoAdjust="0"/>
  </p:normalViewPr>
  <p:slideViewPr>
    <p:cSldViewPr>
      <p:cViewPr varScale="1">
        <p:scale>
          <a:sx n="119" d="100"/>
          <a:sy n="119" d="100"/>
        </p:scale>
        <p:origin x="1029" y="54"/>
      </p:cViewPr>
      <p:guideLst>
        <p:guide orient="horz" pos="2160"/>
        <p:guide pos="2880"/>
      </p:guideLst>
    </p:cSldViewPr>
  </p:slideViewPr>
  <p:outlineViewPr>
    <p:cViewPr>
      <p:scale>
        <a:sx n="33" d="100"/>
        <a:sy n="33" d="100"/>
      </p:scale>
      <p:origin x="0" y="-43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0D23087-5998-486F-A0EE-1B2441A8BC76}" type="datetimeFigureOut">
              <a:rPr lang="en-US" smtClean="0"/>
              <a:t>2/16/2021</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3126CAC6-EA05-4B4C-8791-F41C5DD6A71F}" type="slidenum">
              <a:rPr lang="en-US" smtClean="0"/>
              <a:t>‹#›</a:t>
            </a:fld>
            <a:endParaRPr lang="en-US"/>
          </a:p>
        </p:txBody>
      </p:sp>
    </p:spTree>
    <p:extLst>
      <p:ext uri="{BB962C8B-B14F-4D97-AF65-F5344CB8AC3E}">
        <p14:creationId xmlns:p14="http://schemas.microsoft.com/office/powerpoint/2010/main" val="79734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AA503C66-F84C-4EA1-82A4-301BE957EB8E}" type="datetimeFigureOut">
              <a:rPr lang="en-US" smtClean="0"/>
              <a:t>2/16/2021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8076F002-92DF-43DB-B8E0-11D433C8752C}" type="slidenum">
              <a:rPr lang="en-US" smtClean="0"/>
              <a:t>‹#›</a:t>
            </a:fld>
            <a:endParaRPr lang="en-US"/>
          </a:p>
        </p:txBody>
      </p:sp>
    </p:spTree>
    <p:extLst>
      <p:ext uri="{BB962C8B-B14F-4D97-AF65-F5344CB8AC3E}">
        <p14:creationId xmlns:p14="http://schemas.microsoft.com/office/powerpoint/2010/main" val="374251779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1</a:t>
            </a:fld>
            <a:endParaRPr lang="en-US"/>
          </a:p>
        </p:txBody>
      </p:sp>
    </p:spTree>
    <p:extLst>
      <p:ext uri="{BB962C8B-B14F-4D97-AF65-F5344CB8AC3E}">
        <p14:creationId xmlns:p14="http://schemas.microsoft.com/office/powerpoint/2010/main" val="3972347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10</a:t>
            </a:fld>
            <a:endParaRPr lang="en-US"/>
          </a:p>
        </p:txBody>
      </p:sp>
    </p:spTree>
    <p:extLst>
      <p:ext uri="{BB962C8B-B14F-4D97-AF65-F5344CB8AC3E}">
        <p14:creationId xmlns:p14="http://schemas.microsoft.com/office/powerpoint/2010/main" val="362445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11</a:t>
            </a:fld>
            <a:endParaRPr lang="en-US"/>
          </a:p>
        </p:txBody>
      </p:sp>
    </p:spTree>
    <p:extLst>
      <p:ext uri="{BB962C8B-B14F-4D97-AF65-F5344CB8AC3E}">
        <p14:creationId xmlns:p14="http://schemas.microsoft.com/office/powerpoint/2010/main" val="1367593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12</a:t>
            </a:fld>
            <a:endParaRPr lang="en-US"/>
          </a:p>
        </p:txBody>
      </p:sp>
    </p:spTree>
    <p:extLst>
      <p:ext uri="{BB962C8B-B14F-4D97-AF65-F5344CB8AC3E}">
        <p14:creationId xmlns:p14="http://schemas.microsoft.com/office/powerpoint/2010/main" val="1755822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13</a:t>
            </a:fld>
            <a:endParaRPr lang="en-US"/>
          </a:p>
        </p:txBody>
      </p:sp>
    </p:spTree>
    <p:extLst>
      <p:ext uri="{BB962C8B-B14F-4D97-AF65-F5344CB8AC3E}">
        <p14:creationId xmlns:p14="http://schemas.microsoft.com/office/powerpoint/2010/main" val="3444705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14</a:t>
            </a:fld>
            <a:endParaRPr lang="en-US"/>
          </a:p>
        </p:txBody>
      </p:sp>
    </p:spTree>
    <p:extLst>
      <p:ext uri="{BB962C8B-B14F-4D97-AF65-F5344CB8AC3E}">
        <p14:creationId xmlns:p14="http://schemas.microsoft.com/office/powerpoint/2010/main" val="3949948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15</a:t>
            </a:fld>
            <a:endParaRPr lang="en-US"/>
          </a:p>
        </p:txBody>
      </p:sp>
    </p:spTree>
    <p:extLst>
      <p:ext uri="{BB962C8B-B14F-4D97-AF65-F5344CB8AC3E}">
        <p14:creationId xmlns:p14="http://schemas.microsoft.com/office/powerpoint/2010/main" val="671284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16</a:t>
            </a:fld>
            <a:endParaRPr lang="en-US"/>
          </a:p>
        </p:txBody>
      </p:sp>
    </p:spTree>
    <p:extLst>
      <p:ext uri="{BB962C8B-B14F-4D97-AF65-F5344CB8AC3E}">
        <p14:creationId xmlns:p14="http://schemas.microsoft.com/office/powerpoint/2010/main" val="704268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17</a:t>
            </a:fld>
            <a:endParaRPr lang="en-US"/>
          </a:p>
        </p:txBody>
      </p:sp>
    </p:spTree>
    <p:extLst>
      <p:ext uri="{BB962C8B-B14F-4D97-AF65-F5344CB8AC3E}">
        <p14:creationId xmlns:p14="http://schemas.microsoft.com/office/powerpoint/2010/main" val="1156475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18</a:t>
            </a:fld>
            <a:endParaRPr lang="en-US"/>
          </a:p>
        </p:txBody>
      </p:sp>
    </p:spTree>
    <p:extLst>
      <p:ext uri="{BB962C8B-B14F-4D97-AF65-F5344CB8AC3E}">
        <p14:creationId xmlns:p14="http://schemas.microsoft.com/office/powerpoint/2010/main" val="2401390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19</a:t>
            </a:fld>
            <a:endParaRPr lang="en-US"/>
          </a:p>
        </p:txBody>
      </p:sp>
    </p:spTree>
    <p:extLst>
      <p:ext uri="{BB962C8B-B14F-4D97-AF65-F5344CB8AC3E}">
        <p14:creationId xmlns:p14="http://schemas.microsoft.com/office/powerpoint/2010/main" val="2536522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2</a:t>
            </a:fld>
            <a:endParaRPr lang="en-US"/>
          </a:p>
        </p:txBody>
      </p:sp>
    </p:spTree>
    <p:extLst>
      <p:ext uri="{BB962C8B-B14F-4D97-AF65-F5344CB8AC3E}">
        <p14:creationId xmlns:p14="http://schemas.microsoft.com/office/powerpoint/2010/main" val="935425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20</a:t>
            </a:fld>
            <a:endParaRPr lang="en-US"/>
          </a:p>
        </p:txBody>
      </p:sp>
    </p:spTree>
    <p:extLst>
      <p:ext uri="{BB962C8B-B14F-4D97-AF65-F5344CB8AC3E}">
        <p14:creationId xmlns:p14="http://schemas.microsoft.com/office/powerpoint/2010/main" val="3157160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21</a:t>
            </a:fld>
            <a:endParaRPr lang="en-US"/>
          </a:p>
        </p:txBody>
      </p:sp>
    </p:spTree>
    <p:extLst>
      <p:ext uri="{BB962C8B-B14F-4D97-AF65-F5344CB8AC3E}">
        <p14:creationId xmlns:p14="http://schemas.microsoft.com/office/powerpoint/2010/main" val="3209954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22</a:t>
            </a:fld>
            <a:endParaRPr lang="en-US"/>
          </a:p>
        </p:txBody>
      </p:sp>
    </p:spTree>
    <p:extLst>
      <p:ext uri="{BB962C8B-B14F-4D97-AF65-F5344CB8AC3E}">
        <p14:creationId xmlns:p14="http://schemas.microsoft.com/office/powerpoint/2010/main" val="3630029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23</a:t>
            </a:fld>
            <a:endParaRPr lang="en-US"/>
          </a:p>
        </p:txBody>
      </p:sp>
    </p:spTree>
    <p:extLst>
      <p:ext uri="{BB962C8B-B14F-4D97-AF65-F5344CB8AC3E}">
        <p14:creationId xmlns:p14="http://schemas.microsoft.com/office/powerpoint/2010/main" val="2381943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24</a:t>
            </a:fld>
            <a:endParaRPr lang="en-US"/>
          </a:p>
        </p:txBody>
      </p:sp>
    </p:spTree>
    <p:extLst>
      <p:ext uri="{BB962C8B-B14F-4D97-AF65-F5344CB8AC3E}">
        <p14:creationId xmlns:p14="http://schemas.microsoft.com/office/powerpoint/2010/main" val="3093987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25</a:t>
            </a:fld>
            <a:endParaRPr lang="en-US"/>
          </a:p>
        </p:txBody>
      </p:sp>
    </p:spTree>
    <p:extLst>
      <p:ext uri="{BB962C8B-B14F-4D97-AF65-F5344CB8AC3E}">
        <p14:creationId xmlns:p14="http://schemas.microsoft.com/office/powerpoint/2010/main" val="481083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26</a:t>
            </a:fld>
            <a:endParaRPr lang="en-US"/>
          </a:p>
        </p:txBody>
      </p:sp>
    </p:spTree>
    <p:extLst>
      <p:ext uri="{BB962C8B-B14F-4D97-AF65-F5344CB8AC3E}">
        <p14:creationId xmlns:p14="http://schemas.microsoft.com/office/powerpoint/2010/main" val="3588185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27</a:t>
            </a:fld>
            <a:endParaRPr lang="en-US"/>
          </a:p>
        </p:txBody>
      </p:sp>
    </p:spTree>
    <p:extLst>
      <p:ext uri="{BB962C8B-B14F-4D97-AF65-F5344CB8AC3E}">
        <p14:creationId xmlns:p14="http://schemas.microsoft.com/office/powerpoint/2010/main" val="27820382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28</a:t>
            </a:fld>
            <a:endParaRPr lang="en-US"/>
          </a:p>
        </p:txBody>
      </p:sp>
    </p:spTree>
    <p:extLst>
      <p:ext uri="{BB962C8B-B14F-4D97-AF65-F5344CB8AC3E}">
        <p14:creationId xmlns:p14="http://schemas.microsoft.com/office/powerpoint/2010/main" val="2716223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29</a:t>
            </a:fld>
            <a:endParaRPr lang="en-US"/>
          </a:p>
        </p:txBody>
      </p:sp>
    </p:spTree>
    <p:extLst>
      <p:ext uri="{BB962C8B-B14F-4D97-AF65-F5344CB8AC3E}">
        <p14:creationId xmlns:p14="http://schemas.microsoft.com/office/powerpoint/2010/main" val="1820772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3</a:t>
            </a:fld>
            <a:endParaRPr lang="en-US"/>
          </a:p>
        </p:txBody>
      </p:sp>
    </p:spTree>
    <p:extLst>
      <p:ext uri="{BB962C8B-B14F-4D97-AF65-F5344CB8AC3E}">
        <p14:creationId xmlns:p14="http://schemas.microsoft.com/office/powerpoint/2010/main" val="2536522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4</a:t>
            </a:fld>
            <a:endParaRPr lang="en-US"/>
          </a:p>
        </p:txBody>
      </p:sp>
    </p:spTree>
    <p:extLst>
      <p:ext uri="{BB962C8B-B14F-4D97-AF65-F5344CB8AC3E}">
        <p14:creationId xmlns:p14="http://schemas.microsoft.com/office/powerpoint/2010/main" val="2299695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5</a:t>
            </a:fld>
            <a:endParaRPr lang="en-US"/>
          </a:p>
        </p:txBody>
      </p:sp>
    </p:spTree>
    <p:extLst>
      <p:ext uri="{BB962C8B-B14F-4D97-AF65-F5344CB8AC3E}">
        <p14:creationId xmlns:p14="http://schemas.microsoft.com/office/powerpoint/2010/main" val="2784307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6</a:t>
            </a:fld>
            <a:endParaRPr lang="en-US"/>
          </a:p>
        </p:txBody>
      </p:sp>
    </p:spTree>
    <p:extLst>
      <p:ext uri="{BB962C8B-B14F-4D97-AF65-F5344CB8AC3E}">
        <p14:creationId xmlns:p14="http://schemas.microsoft.com/office/powerpoint/2010/main" val="712997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7</a:t>
            </a:fld>
            <a:endParaRPr lang="en-US"/>
          </a:p>
        </p:txBody>
      </p:sp>
    </p:spTree>
    <p:extLst>
      <p:ext uri="{BB962C8B-B14F-4D97-AF65-F5344CB8AC3E}">
        <p14:creationId xmlns:p14="http://schemas.microsoft.com/office/powerpoint/2010/main" val="805527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8</a:t>
            </a:fld>
            <a:endParaRPr lang="en-US"/>
          </a:p>
        </p:txBody>
      </p:sp>
    </p:spTree>
    <p:extLst>
      <p:ext uri="{BB962C8B-B14F-4D97-AF65-F5344CB8AC3E}">
        <p14:creationId xmlns:p14="http://schemas.microsoft.com/office/powerpoint/2010/main" val="1943973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6F002-92DF-43DB-B8E0-11D433C8752C}" type="slidenum">
              <a:rPr lang="en-US" smtClean="0"/>
              <a:t>9</a:t>
            </a:fld>
            <a:endParaRPr lang="en-US"/>
          </a:p>
        </p:txBody>
      </p:sp>
    </p:spTree>
    <p:extLst>
      <p:ext uri="{BB962C8B-B14F-4D97-AF65-F5344CB8AC3E}">
        <p14:creationId xmlns:p14="http://schemas.microsoft.com/office/powerpoint/2010/main" val="2762380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2FCC0425-951C-45C1-9F74-0EFA17BD9D78}" type="datetime1">
              <a:rPr lang="en-US" smtClean="0"/>
              <a:t>2/16/2021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1193835-B2BD-4407-8BA5-78DAB148BDC8}"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84182D-3FFE-499C-A667-E1A48AE759B3}" type="datetime1">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93835-B2BD-4407-8BA5-78DAB148BD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FC25C47-540D-4BB9-BFEA-D4603F1802B6}" type="datetime1">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93835-B2BD-4407-8BA5-78DAB148BDC8}"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0B6F482-C666-45C9-85F1-1578B26FD96C}" type="datetime1">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93835-B2BD-4407-8BA5-78DAB148BDC8}"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1E41DC5-2D3C-4B99-94DB-712FBA0EC824}" type="datetime1">
              <a:rPr lang="en-US" smtClean="0"/>
              <a:t>2/16/2021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1193835-B2BD-4407-8BA5-78DAB148BDC8}"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B586C23-4400-4756-94AC-DDBBDE044F80}" type="datetime1">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93835-B2BD-4407-8BA5-78DAB148BDC8}"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EFC6BD9-F025-4A5A-9C3A-55033B02F012}" type="datetime1">
              <a:rPr lang="en-US" smtClean="0"/>
              <a:t>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193835-B2BD-4407-8BA5-78DAB148BDC8}"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80E87FC-B9D3-4C91-8BF5-C2D564C94598}" type="datetime1">
              <a:rPr lang="en-US" smtClean="0"/>
              <a:t>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193835-B2BD-4407-8BA5-78DAB148BDC8}"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4A9EE-7BA9-4879-97E6-A079C271F3E5}" type="datetime1">
              <a:rPr lang="en-US" smtClean="0"/>
              <a:t>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193835-B2BD-4407-8BA5-78DAB148BDC8}"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5A54145-E79F-460C-A249-52AB4BE4F76B}" type="datetime1">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93835-B2BD-4407-8BA5-78DAB148BDC8}"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C7B9D0F-1625-49A9-AB61-98EF4A0E1DEE}" type="datetime1">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93835-B2BD-4407-8BA5-78DAB148BDC8}"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6E1148C-FA60-4B0E-919D-94A1D297E93E}" type="datetime1">
              <a:rPr lang="en-US" smtClean="0"/>
              <a:t>2/16/2021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1193835-B2BD-4407-8BA5-78DAB148BDC8}"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Live Classroom</a:t>
            </a:r>
            <a:br>
              <a:rPr lang="en-US" dirty="0"/>
            </a:br>
            <a:endParaRPr lang="en-US" dirty="0"/>
          </a:p>
        </p:txBody>
      </p:sp>
      <p:sp>
        <p:nvSpPr>
          <p:cNvPr id="3" name="Subtitle 2"/>
          <p:cNvSpPr>
            <a:spLocks noGrp="1"/>
          </p:cNvSpPr>
          <p:nvPr>
            <p:ph type="subTitle" idx="1"/>
          </p:nvPr>
        </p:nvSpPr>
        <p:spPr/>
        <p:txBody>
          <a:bodyPr>
            <a:normAutofit/>
          </a:bodyPr>
          <a:lstStyle/>
          <a:p>
            <a:r>
              <a:rPr lang="en-US" dirty="0"/>
              <a:t>Module 5 –Analysis of Variance</a:t>
            </a:r>
          </a:p>
        </p:txBody>
      </p:sp>
      <p:sp>
        <p:nvSpPr>
          <p:cNvPr id="4" name="Slide Number Placeholder 3"/>
          <p:cNvSpPr>
            <a:spLocks noGrp="1"/>
          </p:cNvSpPr>
          <p:nvPr>
            <p:ph type="sldNum" sz="quarter" idx="12"/>
          </p:nvPr>
        </p:nvSpPr>
        <p:spPr/>
        <p:txBody>
          <a:bodyPr/>
          <a:lstStyle/>
          <a:p>
            <a:fld id="{A1193835-B2BD-4407-8BA5-78DAB148BDC8}" type="slidenum">
              <a:rPr lang="en-US" smtClean="0"/>
              <a:t>1</a:t>
            </a:fld>
            <a:endParaRPr lang="en-US"/>
          </a:p>
        </p:txBody>
      </p:sp>
    </p:spTree>
    <p:extLst>
      <p:ext uri="{BB962C8B-B14F-4D97-AF65-F5344CB8AC3E}">
        <p14:creationId xmlns:p14="http://schemas.microsoft.com/office/powerpoint/2010/main" val="1295878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ANOVA</a:t>
            </a:r>
          </a:p>
        </p:txBody>
      </p:sp>
      <p:sp>
        <p:nvSpPr>
          <p:cNvPr id="4" name="Slide Number Placeholder 3"/>
          <p:cNvSpPr>
            <a:spLocks noGrp="1"/>
          </p:cNvSpPr>
          <p:nvPr>
            <p:ph type="sldNum" sz="quarter" idx="12"/>
          </p:nvPr>
        </p:nvSpPr>
        <p:spPr/>
        <p:txBody>
          <a:bodyPr/>
          <a:lstStyle/>
          <a:p>
            <a:fld id="{A1193835-B2BD-4407-8BA5-78DAB148BDC8}" type="slidenum">
              <a:rPr lang="en-US" smtClean="0"/>
              <a:t>10</a:t>
            </a:fld>
            <a:endParaRPr lang="en-US"/>
          </a:p>
        </p:txBody>
      </p:sp>
      <p:pic>
        <p:nvPicPr>
          <p:cNvPr id="8" name="Picture 7" descr="A screenshot of a cell phone&#10;&#10;Description automatically generated">
            <a:extLst>
              <a:ext uri="{FF2B5EF4-FFF2-40B4-BE49-F238E27FC236}">
                <a16:creationId xmlns:a16="http://schemas.microsoft.com/office/drawing/2014/main" id="{DBB29545-8351-47E3-9B29-B67C96D48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7648" y="1464336"/>
            <a:ext cx="4808703" cy="2956905"/>
          </a:xfrm>
          <a:prstGeom prst="rect">
            <a:avLst/>
          </a:prstGeom>
        </p:spPr>
      </p:pic>
      <p:pic>
        <p:nvPicPr>
          <p:cNvPr id="10" name="Picture 9">
            <a:extLst>
              <a:ext uri="{FF2B5EF4-FFF2-40B4-BE49-F238E27FC236}">
                <a16:creationId xmlns:a16="http://schemas.microsoft.com/office/drawing/2014/main" id="{1D2C98F6-B690-4D1B-9B77-631D79DF17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4892218"/>
            <a:ext cx="8229600" cy="501446"/>
          </a:xfrm>
          <a:prstGeom prst="rect">
            <a:avLst/>
          </a:prstGeom>
        </p:spPr>
      </p:pic>
    </p:spTree>
    <p:extLst>
      <p:ext uri="{BB962C8B-B14F-4D97-AF65-F5344CB8AC3E}">
        <p14:creationId xmlns:p14="http://schemas.microsoft.com/office/powerpoint/2010/main" val="2590283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ANOVA</a:t>
            </a:r>
          </a:p>
        </p:txBody>
      </p:sp>
      <p:sp>
        <p:nvSpPr>
          <p:cNvPr id="4" name="Slide Number Placeholder 3"/>
          <p:cNvSpPr>
            <a:spLocks noGrp="1"/>
          </p:cNvSpPr>
          <p:nvPr>
            <p:ph type="sldNum" sz="quarter" idx="12"/>
          </p:nvPr>
        </p:nvSpPr>
        <p:spPr/>
        <p:txBody>
          <a:bodyPr/>
          <a:lstStyle/>
          <a:p>
            <a:fld id="{A1193835-B2BD-4407-8BA5-78DAB148BDC8}" type="slidenum">
              <a:rPr lang="en-US" smtClean="0"/>
              <a:t>11</a:t>
            </a:fld>
            <a:endParaRPr lang="en-US"/>
          </a:p>
        </p:txBody>
      </p:sp>
      <p:pic>
        <p:nvPicPr>
          <p:cNvPr id="5" name="Picture 4" descr="A screenshot of a cell phone&#10;&#10;Description automatically generated">
            <a:extLst>
              <a:ext uri="{FF2B5EF4-FFF2-40B4-BE49-F238E27FC236}">
                <a16:creationId xmlns:a16="http://schemas.microsoft.com/office/drawing/2014/main" id="{21767205-260B-45F3-8FDC-ED646DFAE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447800"/>
            <a:ext cx="5571946" cy="2988477"/>
          </a:xfrm>
          <a:prstGeom prst="rect">
            <a:avLst/>
          </a:prstGeom>
        </p:spPr>
      </p:pic>
      <p:pic>
        <p:nvPicPr>
          <p:cNvPr id="7" name="Picture 6">
            <a:extLst>
              <a:ext uri="{FF2B5EF4-FFF2-40B4-BE49-F238E27FC236}">
                <a16:creationId xmlns:a16="http://schemas.microsoft.com/office/drawing/2014/main" id="{721F5203-FD0F-43A2-8D1D-A3E50F5D44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500" y="4713819"/>
            <a:ext cx="8763000" cy="459763"/>
          </a:xfrm>
          <a:prstGeom prst="rect">
            <a:avLst/>
          </a:prstGeom>
        </p:spPr>
      </p:pic>
    </p:spTree>
    <p:extLst>
      <p:ext uri="{BB962C8B-B14F-4D97-AF65-F5344CB8AC3E}">
        <p14:creationId xmlns:p14="http://schemas.microsoft.com/office/powerpoint/2010/main" val="3459224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ANOVA</a:t>
            </a:r>
          </a:p>
        </p:txBody>
      </p:sp>
      <p:sp>
        <p:nvSpPr>
          <p:cNvPr id="4" name="Slide Number Placeholder 3"/>
          <p:cNvSpPr>
            <a:spLocks noGrp="1"/>
          </p:cNvSpPr>
          <p:nvPr>
            <p:ph type="sldNum" sz="quarter" idx="12"/>
          </p:nvPr>
        </p:nvSpPr>
        <p:spPr/>
        <p:txBody>
          <a:bodyPr/>
          <a:lstStyle/>
          <a:p>
            <a:fld id="{A1193835-B2BD-4407-8BA5-78DAB148BDC8}" type="slidenum">
              <a:rPr lang="en-US" smtClean="0"/>
              <a:t>12</a:t>
            </a:fld>
            <a:endParaRPr lang="en-US"/>
          </a:p>
        </p:txBody>
      </p:sp>
      <p:sp>
        <p:nvSpPr>
          <p:cNvPr id="8" name="TextBox 7">
            <a:extLst>
              <a:ext uri="{FF2B5EF4-FFF2-40B4-BE49-F238E27FC236}">
                <a16:creationId xmlns:a16="http://schemas.microsoft.com/office/drawing/2014/main" id="{77B50108-89E1-4B82-B9DE-A43BF3E7FFCF}"/>
              </a:ext>
            </a:extLst>
          </p:cNvPr>
          <p:cNvSpPr txBox="1"/>
          <p:nvPr/>
        </p:nvSpPr>
        <p:spPr>
          <a:xfrm>
            <a:off x="685800" y="1295400"/>
            <a:ext cx="7391400" cy="2062103"/>
          </a:xfrm>
          <a:prstGeom prst="rect">
            <a:avLst/>
          </a:prstGeom>
          <a:noFill/>
        </p:spPr>
        <p:txBody>
          <a:bodyPr wrap="square" rtlCol="0">
            <a:spAutoFit/>
          </a:bodyPr>
          <a:lstStyle/>
          <a:p>
            <a:r>
              <a:rPr lang="en-US" sz="1600" dirty="0"/>
              <a:t>In ANOVA, the F-test derived from the ANOVA table is sometimes referred to as the global test.  </a:t>
            </a:r>
          </a:p>
          <a:p>
            <a:endParaRPr lang="en-US" sz="1600" dirty="0"/>
          </a:p>
          <a:p>
            <a:r>
              <a:rPr lang="en-US" sz="1600" dirty="0"/>
              <a:t>For this test, we use the ANOVA table and are interested in testing that at least two of the groups have underlying means that are different from each other.  </a:t>
            </a:r>
          </a:p>
          <a:p>
            <a:endParaRPr lang="en-US" sz="1600" dirty="0"/>
          </a:p>
          <a:p>
            <a:r>
              <a:rPr lang="en-US" sz="1600" dirty="0"/>
              <a:t>If this test confirms that there are at least two groups with different means, then subsequent tests can be used to assess which groups have differing underlying means. </a:t>
            </a:r>
          </a:p>
        </p:txBody>
      </p:sp>
      <p:pic>
        <p:nvPicPr>
          <p:cNvPr id="10" name="Picture 9" descr="A screenshot of a cell phone&#10;&#10;Description automatically generated">
            <a:extLst>
              <a:ext uri="{FF2B5EF4-FFF2-40B4-BE49-F238E27FC236}">
                <a16:creationId xmlns:a16="http://schemas.microsoft.com/office/drawing/2014/main" id="{7703B9A0-4900-4C87-A12F-11A18269FC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581400"/>
            <a:ext cx="9144000" cy="2232837"/>
          </a:xfrm>
          <a:prstGeom prst="rect">
            <a:avLst/>
          </a:prstGeom>
        </p:spPr>
      </p:pic>
    </p:spTree>
    <p:extLst>
      <p:ext uri="{BB962C8B-B14F-4D97-AF65-F5344CB8AC3E}">
        <p14:creationId xmlns:p14="http://schemas.microsoft.com/office/powerpoint/2010/main" val="684828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Group Differences</a:t>
            </a:r>
          </a:p>
        </p:txBody>
      </p:sp>
      <p:sp>
        <p:nvSpPr>
          <p:cNvPr id="4" name="Slide Number Placeholder 3"/>
          <p:cNvSpPr>
            <a:spLocks noGrp="1"/>
          </p:cNvSpPr>
          <p:nvPr>
            <p:ph type="sldNum" sz="quarter" idx="12"/>
          </p:nvPr>
        </p:nvSpPr>
        <p:spPr/>
        <p:txBody>
          <a:bodyPr/>
          <a:lstStyle/>
          <a:p>
            <a:fld id="{A1193835-B2BD-4407-8BA5-78DAB148BDC8}" type="slidenum">
              <a:rPr lang="en-US" smtClean="0"/>
              <a:t>13</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676400"/>
            <a:ext cx="8739052" cy="2743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4953000"/>
            <a:ext cx="5062528" cy="915563"/>
          </a:xfrm>
          <a:prstGeom prst="rect">
            <a:avLst/>
          </a:prstGeom>
        </p:spPr>
      </p:pic>
      <p:sp>
        <p:nvSpPr>
          <p:cNvPr id="3" name="TextBox 2">
            <a:extLst>
              <a:ext uri="{FF2B5EF4-FFF2-40B4-BE49-F238E27FC236}">
                <a16:creationId xmlns:a16="http://schemas.microsoft.com/office/drawing/2014/main" id="{6033A5D2-31CF-4BE0-ABE7-1E3F00B79B39}"/>
              </a:ext>
            </a:extLst>
          </p:cNvPr>
          <p:cNvSpPr txBox="1"/>
          <p:nvPr/>
        </p:nvSpPr>
        <p:spPr>
          <a:xfrm>
            <a:off x="6096000" y="3581400"/>
            <a:ext cx="1676400" cy="369332"/>
          </a:xfrm>
          <a:prstGeom prst="rect">
            <a:avLst/>
          </a:prstGeom>
          <a:noFill/>
        </p:spPr>
        <p:txBody>
          <a:bodyPr wrap="square" rtlCol="0">
            <a:spAutoFit/>
          </a:bodyPr>
          <a:lstStyle/>
          <a:p>
            <a:r>
              <a:rPr lang="en-US" dirty="0"/>
              <a:t>Df = n-k</a:t>
            </a:r>
          </a:p>
        </p:txBody>
      </p:sp>
      <p:sp>
        <p:nvSpPr>
          <p:cNvPr id="6" name="TextBox 5">
            <a:extLst>
              <a:ext uri="{FF2B5EF4-FFF2-40B4-BE49-F238E27FC236}">
                <a16:creationId xmlns:a16="http://schemas.microsoft.com/office/drawing/2014/main" id="{5087FD23-C60E-4917-9278-9AA1219AC991}"/>
              </a:ext>
            </a:extLst>
          </p:cNvPr>
          <p:cNvSpPr txBox="1"/>
          <p:nvPr/>
        </p:nvSpPr>
        <p:spPr>
          <a:xfrm>
            <a:off x="3124200" y="4464423"/>
            <a:ext cx="1374648" cy="307777"/>
          </a:xfrm>
          <a:prstGeom prst="rect">
            <a:avLst/>
          </a:prstGeom>
          <a:noFill/>
        </p:spPr>
        <p:txBody>
          <a:bodyPr wrap="square" rtlCol="0">
            <a:spAutoFit/>
          </a:bodyPr>
          <a:lstStyle/>
          <a:p>
            <a:r>
              <a:rPr lang="en-US" sz="1400" dirty="0"/>
              <a:t>Equal to MSW</a:t>
            </a:r>
          </a:p>
        </p:txBody>
      </p:sp>
      <p:cxnSp>
        <p:nvCxnSpPr>
          <p:cNvPr id="9" name="Straight Arrow Connector 8">
            <a:extLst>
              <a:ext uri="{FF2B5EF4-FFF2-40B4-BE49-F238E27FC236}">
                <a16:creationId xmlns:a16="http://schemas.microsoft.com/office/drawing/2014/main" id="{FF3719CE-6ECC-4D8D-94E5-170A7EB47AF7}"/>
              </a:ext>
            </a:extLst>
          </p:cNvPr>
          <p:cNvCxnSpPr>
            <a:cxnSpLocks/>
          </p:cNvCxnSpPr>
          <p:nvPr/>
        </p:nvCxnSpPr>
        <p:spPr>
          <a:xfrm flipV="1">
            <a:off x="4191000" y="4267200"/>
            <a:ext cx="228600" cy="22860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16012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Multiple Comparisons</a:t>
            </a:r>
          </a:p>
        </p:txBody>
      </p:sp>
      <p:sp>
        <p:nvSpPr>
          <p:cNvPr id="4" name="Slide Number Placeholder 3"/>
          <p:cNvSpPr>
            <a:spLocks noGrp="1"/>
          </p:cNvSpPr>
          <p:nvPr>
            <p:ph type="sldNum" sz="quarter" idx="12"/>
          </p:nvPr>
        </p:nvSpPr>
        <p:spPr/>
        <p:txBody>
          <a:bodyPr/>
          <a:lstStyle/>
          <a:p>
            <a:fld id="{A1193835-B2BD-4407-8BA5-78DAB148BDC8}" type="slidenum">
              <a:rPr lang="en-US" smtClean="0"/>
              <a:t>14</a:t>
            </a:fld>
            <a:endParaRPr lang="en-US"/>
          </a:p>
        </p:txBody>
      </p:sp>
      <mc:AlternateContent xmlns:mc="http://schemas.openxmlformats.org/markup-compatibility/2006" xmlns:a14="http://schemas.microsoft.com/office/drawing/2010/main">
        <mc:Choice Requires="a14">
          <p:sp>
            <p:nvSpPr>
              <p:cNvPr id="7" name="Content Placeholder 2"/>
              <p:cNvSpPr>
                <a:spLocks noGrp="1"/>
              </p:cNvSpPr>
              <p:nvPr>
                <p:ph sz="quarter" idx="1"/>
              </p:nvPr>
            </p:nvSpPr>
            <p:spPr>
              <a:xfrm>
                <a:off x="456127" y="1384246"/>
                <a:ext cx="8229600" cy="4937760"/>
              </a:xfrm>
            </p:spPr>
            <p:txBody>
              <a:bodyPr>
                <a:normAutofit fontScale="92500"/>
              </a:bodyPr>
              <a:lstStyle/>
              <a:p>
                <a:r>
                  <a:rPr lang="en-US" dirty="0"/>
                  <a:t>When we perform tests for each pair of groups, we are performing k(k-1)/2 tests. </a:t>
                </a:r>
              </a:p>
              <a:p>
                <a:r>
                  <a:rPr lang="en-US" dirty="0"/>
                  <a:t>This increases our chance for making a mistake and rejecting the null when we shouldn’t!</a:t>
                </a:r>
              </a:p>
              <a:p>
                <a:r>
                  <a:rPr lang="en-US" dirty="0"/>
                  <a:t>Now you can have up to a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e>
                            </m:d>
                          </m:e>
                        </m:d>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 </m:t>
                    </m:r>
                  </m:oMath>
                </a14:m>
                <a:r>
                  <a:rPr lang="en-US" dirty="0"/>
                  <a:t>chance of making a mistake!</a:t>
                </a:r>
              </a:p>
              <a:p>
                <a:r>
                  <a:rPr lang="en-US" dirty="0"/>
                  <a:t>In order to control the error rate across all tests (family wise error rate or experiment wise error rate), the significance level should be adjusted for each test.</a:t>
                </a:r>
              </a:p>
              <a:p>
                <a:r>
                  <a:rPr lang="en-US" dirty="0"/>
                  <a:t>Bonferroni adjustment is popular and very conservative. Each test has significance level of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𝑐</m:t>
                        </m:r>
                      </m:den>
                    </m:f>
                  </m:oMath>
                </a14:m>
                <a:r>
                  <a:rPr lang="en-US" dirty="0"/>
                  <a:t>, where c is the number of tests.</a:t>
                </a:r>
              </a:p>
              <a:p>
                <a:endParaRPr lang="en-US" dirty="0"/>
              </a:p>
              <a:p>
                <a:endParaRPr lang="en-US" dirty="0"/>
              </a:p>
              <a:p>
                <a:pPr marL="0" indent="0">
                  <a:buNone/>
                </a:pPr>
                <a:endParaRPr lang="en-US" sz="1600" dirty="0"/>
              </a:p>
              <a:p>
                <a:pPr marL="0" indent="0">
                  <a:buNone/>
                </a:pPr>
                <a:endParaRPr lang="en-US" dirty="0"/>
              </a:p>
              <a:p>
                <a:pPr lvl="2"/>
                <a:endParaRPr lang="en-US" dirty="0"/>
              </a:p>
            </p:txBody>
          </p:sp>
        </mc:Choice>
        <mc:Fallback xmlns="">
          <p:sp>
            <p:nvSpPr>
              <p:cNvPr id="7" name="Content Placeholder 2"/>
              <p:cNvSpPr>
                <a:spLocks noGrp="1" noRot="1" noChangeAspect="1" noMove="1" noResize="1" noEditPoints="1" noAdjustHandles="1" noChangeArrowheads="1" noChangeShapeType="1" noTextEdit="1"/>
              </p:cNvSpPr>
              <p:nvPr>
                <p:ph sz="quarter" idx="1"/>
              </p:nvPr>
            </p:nvSpPr>
            <p:spPr>
              <a:xfrm>
                <a:off x="456127" y="1384246"/>
                <a:ext cx="8229600" cy="4937760"/>
              </a:xfrm>
              <a:blipFill rotWithShape="0">
                <a:blip r:embed="rId3"/>
                <a:stretch>
                  <a:fillRect l="-519" t="-988"/>
                </a:stretch>
              </a:blipFill>
            </p:spPr>
            <p:txBody>
              <a:bodyPr/>
              <a:lstStyle/>
              <a:p>
                <a:r>
                  <a:rPr lang="en-US">
                    <a:noFill/>
                  </a:rPr>
                  <a:t> </a:t>
                </a:r>
              </a:p>
            </p:txBody>
          </p:sp>
        </mc:Fallback>
      </mc:AlternateContent>
    </p:spTree>
    <p:extLst>
      <p:ext uri="{BB962C8B-B14F-4D97-AF65-F5344CB8AC3E}">
        <p14:creationId xmlns:p14="http://schemas.microsoft.com/office/powerpoint/2010/main" val="934604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of ANOVA</a:t>
            </a:r>
          </a:p>
        </p:txBody>
      </p:sp>
      <p:sp>
        <p:nvSpPr>
          <p:cNvPr id="4" name="Slide Number Placeholder 3"/>
          <p:cNvSpPr>
            <a:spLocks noGrp="1"/>
          </p:cNvSpPr>
          <p:nvPr>
            <p:ph type="sldNum" sz="quarter" idx="12"/>
          </p:nvPr>
        </p:nvSpPr>
        <p:spPr/>
        <p:txBody>
          <a:bodyPr/>
          <a:lstStyle/>
          <a:p>
            <a:fld id="{A1193835-B2BD-4407-8BA5-78DAB148BDC8}" type="slidenum">
              <a:rPr lang="en-US" smtClean="0"/>
              <a:t>15</a:t>
            </a:fld>
            <a:endParaRPr lang="en-US"/>
          </a:p>
        </p:txBody>
      </p:sp>
      <p:sp>
        <p:nvSpPr>
          <p:cNvPr id="7" name="Content Placeholder 2"/>
          <p:cNvSpPr>
            <a:spLocks noGrp="1"/>
          </p:cNvSpPr>
          <p:nvPr>
            <p:ph sz="quarter" idx="1"/>
          </p:nvPr>
        </p:nvSpPr>
        <p:spPr>
          <a:xfrm>
            <a:off x="456127" y="1384246"/>
            <a:ext cx="8229600" cy="4937760"/>
          </a:xfrm>
        </p:spPr>
        <p:txBody>
          <a:bodyPr>
            <a:normAutofit fontScale="92500"/>
          </a:bodyPr>
          <a:lstStyle/>
          <a:p>
            <a:r>
              <a:rPr lang="en-US" dirty="0"/>
              <a:t>Independent, random samples from each group.</a:t>
            </a:r>
          </a:p>
          <a:p>
            <a:r>
              <a:rPr lang="en-US" dirty="0"/>
              <a:t>Outcome of interest in each group is normally distributed.</a:t>
            </a:r>
          </a:p>
          <a:p>
            <a:r>
              <a:rPr lang="en-US" dirty="0"/>
              <a:t>Outcome of interest in each group has a similar unknown standard deviation. </a:t>
            </a:r>
          </a:p>
          <a:p>
            <a:endParaRPr lang="en-US" dirty="0"/>
          </a:p>
          <a:p>
            <a:pPr marL="0" indent="0">
              <a:buNone/>
            </a:pPr>
            <a:r>
              <a:rPr lang="en-US" dirty="0"/>
              <a:t>** ANOVA is fairly robust with departures from normality.  Large sample sizes are preferred if distributions do not look normal.</a:t>
            </a:r>
          </a:p>
          <a:p>
            <a:pPr marL="0" indent="0">
              <a:buNone/>
            </a:pPr>
            <a:r>
              <a:rPr lang="en-US" dirty="0"/>
              <a:t>**ANOVA is also fairly robust from equal standard deviations (especially if sample sizes are similar across groups).  Largest sample </a:t>
            </a:r>
            <a:r>
              <a:rPr lang="en-US" dirty="0" err="1"/>
              <a:t>sd</a:t>
            </a:r>
            <a:r>
              <a:rPr lang="en-US" dirty="0"/>
              <a:t> should be no larger than 2 times as large as the smallest sample sd. </a:t>
            </a:r>
          </a:p>
          <a:p>
            <a:endParaRPr lang="en-US" dirty="0"/>
          </a:p>
          <a:p>
            <a:endParaRPr lang="en-US" dirty="0"/>
          </a:p>
          <a:p>
            <a:endParaRPr lang="en-US" dirty="0"/>
          </a:p>
          <a:p>
            <a:pPr marL="0" indent="0">
              <a:buNone/>
            </a:pPr>
            <a:endParaRPr lang="en-US" sz="1600" dirty="0"/>
          </a:p>
          <a:p>
            <a:pPr marL="0" indent="0">
              <a:buNone/>
            </a:pPr>
            <a:endParaRPr lang="en-US" dirty="0"/>
          </a:p>
          <a:p>
            <a:pPr lvl="2"/>
            <a:endParaRPr lang="en-US" dirty="0"/>
          </a:p>
        </p:txBody>
      </p:sp>
    </p:spTree>
    <p:extLst>
      <p:ext uri="{BB962C8B-B14F-4D97-AF65-F5344CB8AC3E}">
        <p14:creationId xmlns:p14="http://schemas.microsoft.com/office/powerpoint/2010/main" val="2389156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Relationship between One way ANOVA and Regression</a:t>
            </a:r>
          </a:p>
        </p:txBody>
      </p:sp>
      <p:sp>
        <p:nvSpPr>
          <p:cNvPr id="4" name="Slide Number Placeholder 3"/>
          <p:cNvSpPr>
            <a:spLocks noGrp="1"/>
          </p:cNvSpPr>
          <p:nvPr>
            <p:ph type="sldNum" sz="quarter" idx="12"/>
          </p:nvPr>
        </p:nvSpPr>
        <p:spPr/>
        <p:txBody>
          <a:bodyPr/>
          <a:lstStyle/>
          <a:p>
            <a:fld id="{A1193835-B2BD-4407-8BA5-78DAB148BDC8}" type="slidenum">
              <a:rPr lang="en-US" smtClean="0"/>
              <a:t>16</a:t>
            </a:fld>
            <a:endParaRPr lang="en-US"/>
          </a:p>
        </p:txBody>
      </p:sp>
      <p:sp>
        <p:nvSpPr>
          <p:cNvPr id="7" name="Content Placeholder 2"/>
          <p:cNvSpPr>
            <a:spLocks noGrp="1"/>
          </p:cNvSpPr>
          <p:nvPr>
            <p:ph sz="quarter" idx="1"/>
          </p:nvPr>
        </p:nvSpPr>
        <p:spPr>
          <a:xfrm>
            <a:off x="456127" y="1384246"/>
            <a:ext cx="8229600" cy="4937760"/>
          </a:xfrm>
        </p:spPr>
        <p:txBody>
          <a:bodyPr>
            <a:normAutofit/>
          </a:bodyPr>
          <a:lstStyle/>
          <a:p>
            <a:r>
              <a:rPr lang="en-US" dirty="0"/>
              <a:t>We can use linear regression to conduct the same test. </a:t>
            </a:r>
          </a:p>
          <a:p>
            <a:r>
              <a:rPr lang="en-US" dirty="0"/>
              <a:t>The explanatory variable indicates group membership.</a:t>
            </a:r>
          </a:p>
          <a:p>
            <a:r>
              <a:rPr lang="en-US" dirty="0"/>
              <a:t>Need to create k-1 dummy variables!</a:t>
            </a:r>
          </a:p>
          <a:p>
            <a:endParaRPr lang="en-US" dirty="0"/>
          </a:p>
          <a:p>
            <a:endParaRPr lang="en-US" dirty="0"/>
          </a:p>
          <a:p>
            <a:endParaRPr lang="en-US" dirty="0"/>
          </a:p>
          <a:p>
            <a:pPr marL="0" indent="0">
              <a:buNone/>
            </a:pPr>
            <a:endParaRPr lang="en-US" sz="1600" dirty="0"/>
          </a:p>
          <a:p>
            <a:pPr marL="0" indent="0">
              <a:buNone/>
            </a:pPr>
            <a:endParaRPr lang="en-US" dirty="0"/>
          </a:p>
          <a:p>
            <a:pPr lvl="2"/>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3124200"/>
            <a:ext cx="5050780" cy="2667000"/>
          </a:xfrm>
          <a:prstGeom prst="rect">
            <a:avLst/>
          </a:prstGeom>
        </p:spPr>
      </p:pic>
    </p:spTree>
    <p:extLst>
      <p:ext uri="{BB962C8B-B14F-4D97-AF65-F5344CB8AC3E}">
        <p14:creationId xmlns:p14="http://schemas.microsoft.com/office/powerpoint/2010/main" val="1801371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Relationship between One way ANOVA and Regression</a:t>
            </a:r>
          </a:p>
        </p:txBody>
      </p:sp>
      <p:sp>
        <p:nvSpPr>
          <p:cNvPr id="4" name="Slide Number Placeholder 3"/>
          <p:cNvSpPr>
            <a:spLocks noGrp="1"/>
          </p:cNvSpPr>
          <p:nvPr>
            <p:ph type="sldNum" sz="quarter" idx="12"/>
          </p:nvPr>
        </p:nvSpPr>
        <p:spPr/>
        <p:txBody>
          <a:bodyPr/>
          <a:lstStyle/>
          <a:p>
            <a:fld id="{A1193835-B2BD-4407-8BA5-78DAB148BDC8}" type="slidenum">
              <a:rPr lang="en-US" smtClean="0"/>
              <a:t>17</a:t>
            </a:fld>
            <a:endParaRPr lang="en-US"/>
          </a:p>
        </p:txBody>
      </p:sp>
      <p:sp>
        <p:nvSpPr>
          <p:cNvPr id="7" name="Content Placeholder 2"/>
          <p:cNvSpPr>
            <a:spLocks noGrp="1"/>
          </p:cNvSpPr>
          <p:nvPr>
            <p:ph sz="quarter" idx="1"/>
          </p:nvPr>
        </p:nvSpPr>
        <p:spPr>
          <a:xfrm>
            <a:off x="456127" y="1384246"/>
            <a:ext cx="8229600" cy="4937760"/>
          </a:xfrm>
        </p:spPr>
        <p:txBody>
          <a:bodyPr>
            <a:normAutofit/>
          </a:bodyPr>
          <a:lstStyle/>
          <a:p>
            <a:r>
              <a:rPr lang="en-US" dirty="0"/>
              <a:t>Need to create k-1 dummy variables!</a:t>
            </a:r>
          </a:p>
          <a:p>
            <a:endParaRPr lang="en-US" dirty="0"/>
          </a:p>
          <a:p>
            <a:endParaRPr lang="en-US" dirty="0"/>
          </a:p>
          <a:p>
            <a:endParaRPr lang="en-US" dirty="0"/>
          </a:p>
          <a:p>
            <a:pPr marL="0" indent="0">
              <a:buNone/>
            </a:pPr>
            <a:endParaRPr lang="en-US" sz="1600" dirty="0"/>
          </a:p>
          <a:p>
            <a:pPr marL="0" indent="0">
              <a:buNone/>
            </a:pPr>
            <a:endParaRPr lang="en-US" dirty="0"/>
          </a:p>
          <a:p>
            <a:pPr lvl="2"/>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133600"/>
            <a:ext cx="3791479" cy="383911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6655" y="2743200"/>
            <a:ext cx="3529014" cy="990600"/>
          </a:xfrm>
          <a:prstGeom prst="rect">
            <a:avLst/>
          </a:prstGeom>
        </p:spPr>
      </p:pic>
    </p:spTree>
    <p:extLst>
      <p:ext uri="{BB962C8B-B14F-4D97-AF65-F5344CB8AC3E}">
        <p14:creationId xmlns:p14="http://schemas.microsoft.com/office/powerpoint/2010/main" val="1531387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ANOVA</a:t>
            </a:r>
          </a:p>
        </p:txBody>
      </p:sp>
      <p:sp>
        <p:nvSpPr>
          <p:cNvPr id="3" name="Content Placeholder 2"/>
          <p:cNvSpPr>
            <a:spLocks noGrp="1"/>
          </p:cNvSpPr>
          <p:nvPr>
            <p:ph sz="quarter" idx="1"/>
          </p:nvPr>
        </p:nvSpPr>
        <p:spPr/>
        <p:txBody>
          <a:bodyPr>
            <a:normAutofit/>
          </a:bodyPr>
          <a:lstStyle/>
          <a:p>
            <a:r>
              <a:rPr lang="en-US" dirty="0"/>
              <a:t>Use the </a:t>
            </a:r>
            <a:r>
              <a:rPr lang="en-US" dirty="0" err="1"/>
              <a:t>aov</a:t>
            </a:r>
            <a:r>
              <a:rPr lang="en-US" dirty="0"/>
              <a:t>() function</a:t>
            </a:r>
          </a:p>
          <a:p>
            <a:pPr lvl="1"/>
            <a:r>
              <a:rPr lang="en-US" dirty="0"/>
              <a:t>m&lt;-</a:t>
            </a:r>
            <a:r>
              <a:rPr lang="en-US" dirty="0" err="1"/>
              <a:t>aov</a:t>
            </a:r>
            <a:r>
              <a:rPr lang="en-US" dirty="0"/>
              <a:t>(</a:t>
            </a:r>
            <a:r>
              <a:rPr lang="en-US" dirty="0" err="1"/>
              <a:t>data$response~data$group</a:t>
            </a:r>
            <a:r>
              <a:rPr lang="en-US" dirty="0"/>
              <a:t>) </a:t>
            </a:r>
          </a:p>
          <a:p>
            <a:pPr lvl="1"/>
            <a:r>
              <a:rPr lang="en-US" dirty="0"/>
              <a:t>summary(m)</a:t>
            </a:r>
          </a:p>
          <a:p>
            <a:pPr marL="274320" lvl="1" indent="0">
              <a:buNone/>
            </a:pPr>
            <a:r>
              <a:rPr lang="en-US" sz="1600" dirty="0"/>
              <a:t>Note:  group must be a factor for this to work</a:t>
            </a:r>
          </a:p>
          <a:p>
            <a:r>
              <a:rPr lang="en-US" dirty="0"/>
              <a:t>If overall model is significant, then use </a:t>
            </a:r>
            <a:r>
              <a:rPr lang="en-US" dirty="0" err="1"/>
              <a:t>pairwise.t.test</a:t>
            </a:r>
            <a:r>
              <a:rPr lang="en-US" dirty="0"/>
              <a:t> to compare means</a:t>
            </a:r>
          </a:p>
          <a:p>
            <a:pPr lvl="1"/>
            <a:r>
              <a:rPr lang="en-US" dirty="0" err="1"/>
              <a:t>pairwise.t.test</a:t>
            </a:r>
            <a:r>
              <a:rPr lang="en-US" dirty="0"/>
              <a:t>(</a:t>
            </a:r>
            <a:r>
              <a:rPr lang="en-US" dirty="0" err="1"/>
              <a:t>data$response</a:t>
            </a:r>
            <a:r>
              <a:rPr lang="en-US" dirty="0"/>
              <a:t>, </a:t>
            </a:r>
            <a:r>
              <a:rPr lang="en-US" dirty="0" err="1"/>
              <a:t>data$group</a:t>
            </a:r>
            <a:r>
              <a:rPr lang="en-US" dirty="0"/>
              <a:t>, </a:t>
            </a:r>
            <a:r>
              <a:rPr lang="en-US" dirty="0" err="1"/>
              <a:t>p.adj</a:t>
            </a:r>
            <a:r>
              <a:rPr lang="en-US" dirty="0"/>
              <a:t> = “</a:t>
            </a:r>
            <a:r>
              <a:rPr lang="en-US" i="1" dirty="0"/>
              <a:t>method</a:t>
            </a:r>
            <a:r>
              <a:rPr lang="en-US" dirty="0"/>
              <a:t>")</a:t>
            </a:r>
          </a:p>
          <a:p>
            <a:pPr marL="594360" lvl="2" indent="0">
              <a:buNone/>
            </a:pPr>
            <a:r>
              <a:rPr lang="en-US" sz="1600" dirty="0"/>
              <a:t>Note:  </a:t>
            </a:r>
            <a:r>
              <a:rPr lang="en-US" sz="1600" i="1" dirty="0"/>
              <a:t>method</a:t>
            </a:r>
            <a:r>
              <a:rPr lang="en-US" sz="1600" dirty="0"/>
              <a:t> = "holm", "</a:t>
            </a:r>
            <a:r>
              <a:rPr lang="en-US" sz="1600" dirty="0" err="1"/>
              <a:t>hochberg</a:t>
            </a:r>
            <a:r>
              <a:rPr lang="en-US" sz="1600" dirty="0"/>
              <a:t>", "</a:t>
            </a:r>
            <a:r>
              <a:rPr lang="en-US" sz="1600" dirty="0" err="1"/>
              <a:t>hommel</a:t>
            </a:r>
            <a:r>
              <a:rPr lang="en-US" sz="1600" dirty="0"/>
              <a:t>", "</a:t>
            </a:r>
            <a:r>
              <a:rPr lang="en-US" sz="1600" dirty="0" err="1">
                <a:solidFill>
                  <a:srgbClr val="00B050"/>
                </a:solidFill>
              </a:rPr>
              <a:t>bonferroni</a:t>
            </a:r>
            <a:r>
              <a:rPr lang="en-US" sz="1600" dirty="0"/>
              <a:t>", "BH", "BY", "</a:t>
            </a:r>
            <a:r>
              <a:rPr lang="en-US" sz="1600" dirty="0" err="1"/>
              <a:t>fdr</a:t>
            </a:r>
            <a:r>
              <a:rPr lang="en-US" sz="1600" dirty="0"/>
              <a:t>", "</a:t>
            </a:r>
            <a:r>
              <a:rPr lang="en-US" sz="1600" dirty="0">
                <a:solidFill>
                  <a:srgbClr val="00B050"/>
                </a:solidFill>
              </a:rPr>
              <a:t>none</a:t>
            </a:r>
            <a:r>
              <a:rPr lang="en-US" sz="1600" dirty="0"/>
              <a:t>“</a:t>
            </a:r>
          </a:p>
          <a:p>
            <a:pPr lvl="1"/>
            <a:r>
              <a:rPr lang="en-US" dirty="0" err="1"/>
              <a:t>TukeyHSD</a:t>
            </a:r>
            <a:r>
              <a:rPr lang="en-US" dirty="0"/>
              <a:t>(m)</a:t>
            </a:r>
          </a:p>
          <a:p>
            <a:pPr marL="0" indent="0">
              <a:buNone/>
            </a:pPr>
            <a:endParaRPr lang="en-US" dirty="0"/>
          </a:p>
          <a:p>
            <a:pPr lvl="2"/>
            <a:endParaRPr lang="en-US" dirty="0"/>
          </a:p>
        </p:txBody>
      </p:sp>
      <p:sp>
        <p:nvSpPr>
          <p:cNvPr id="4" name="Slide Number Placeholder 3"/>
          <p:cNvSpPr>
            <a:spLocks noGrp="1"/>
          </p:cNvSpPr>
          <p:nvPr>
            <p:ph type="sldNum" sz="quarter" idx="12"/>
          </p:nvPr>
        </p:nvSpPr>
        <p:spPr/>
        <p:txBody>
          <a:bodyPr/>
          <a:lstStyle/>
          <a:p>
            <a:fld id="{A1193835-B2BD-4407-8BA5-78DAB148BDC8}" type="slidenum">
              <a:rPr lang="en-US" smtClean="0"/>
              <a:t>18</a:t>
            </a:fld>
            <a:endParaRPr lang="en-US"/>
          </a:p>
        </p:txBody>
      </p:sp>
    </p:spTree>
    <p:extLst>
      <p:ext uri="{BB962C8B-B14F-4D97-AF65-F5344CB8AC3E}">
        <p14:creationId xmlns:p14="http://schemas.microsoft.com/office/powerpoint/2010/main" val="2574203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ANOVA</a:t>
            </a:r>
          </a:p>
        </p:txBody>
      </p:sp>
      <p:sp>
        <p:nvSpPr>
          <p:cNvPr id="3" name="Content Placeholder 2"/>
          <p:cNvSpPr>
            <a:spLocks noGrp="1"/>
          </p:cNvSpPr>
          <p:nvPr>
            <p:ph sz="quarter" idx="1"/>
          </p:nvPr>
        </p:nvSpPr>
        <p:spPr/>
        <p:txBody>
          <a:bodyPr>
            <a:normAutofit/>
          </a:bodyPr>
          <a:lstStyle/>
          <a:p>
            <a:r>
              <a:rPr lang="en-US" dirty="0"/>
              <a:t>Alternatively, can use lm() function with dummy variables</a:t>
            </a:r>
          </a:p>
          <a:p>
            <a:pPr lvl="1"/>
            <a:r>
              <a:rPr lang="en-US" dirty="0"/>
              <a:t>m2&lt;- lm(data$response~data$dummy1+data$dummy2…)</a:t>
            </a:r>
          </a:p>
          <a:p>
            <a:pPr lvl="1"/>
            <a:r>
              <a:rPr lang="en-US" dirty="0"/>
              <a:t>summary(m2)</a:t>
            </a:r>
          </a:p>
          <a:p>
            <a:pPr lvl="1"/>
            <a:r>
              <a:rPr lang="en-US" dirty="0"/>
              <a:t>This is equivalent to the overall model using the </a:t>
            </a:r>
            <a:r>
              <a:rPr lang="en-US" dirty="0" err="1"/>
              <a:t>aov</a:t>
            </a:r>
            <a:r>
              <a:rPr lang="en-US" dirty="0"/>
              <a:t> statement, but requires the creation of dummy variables</a:t>
            </a:r>
          </a:p>
          <a:p>
            <a:pPr marL="0" indent="0">
              <a:buNone/>
            </a:pPr>
            <a:endParaRPr lang="en-US" dirty="0"/>
          </a:p>
          <a:p>
            <a:pPr lvl="2"/>
            <a:endParaRPr lang="en-US" dirty="0"/>
          </a:p>
        </p:txBody>
      </p:sp>
      <p:sp>
        <p:nvSpPr>
          <p:cNvPr id="4" name="Slide Number Placeholder 3"/>
          <p:cNvSpPr>
            <a:spLocks noGrp="1"/>
          </p:cNvSpPr>
          <p:nvPr>
            <p:ph type="sldNum" sz="quarter" idx="12"/>
          </p:nvPr>
        </p:nvSpPr>
        <p:spPr/>
        <p:txBody>
          <a:bodyPr/>
          <a:lstStyle/>
          <a:p>
            <a:fld id="{A1193835-B2BD-4407-8BA5-78DAB148BDC8}" type="slidenum">
              <a:rPr lang="en-US" smtClean="0"/>
              <a:t>19</a:t>
            </a:fld>
            <a:endParaRPr lang="en-US"/>
          </a:p>
        </p:txBody>
      </p:sp>
    </p:spTree>
    <p:extLst>
      <p:ext uri="{BB962C8B-B14F-4D97-AF65-F5344CB8AC3E}">
        <p14:creationId xmlns:p14="http://schemas.microsoft.com/office/powerpoint/2010/main" val="113851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sz="quarter" idx="1"/>
          </p:nvPr>
        </p:nvSpPr>
        <p:spPr/>
        <p:txBody>
          <a:bodyPr/>
          <a:lstStyle/>
          <a:p>
            <a:r>
              <a:rPr lang="en-US" sz="2400" dirty="0"/>
              <a:t>One-way ANOVA</a:t>
            </a:r>
          </a:p>
          <a:p>
            <a:pPr lvl="1"/>
            <a:r>
              <a:rPr lang="en-US" sz="2100" dirty="0"/>
              <a:t>Pairwise comparisons</a:t>
            </a:r>
          </a:p>
          <a:p>
            <a:pPr lvl="1"/>
            <a:r>
              <a:rPr lang="en-US" sz="2100" dirty="0"/>
              <a:t>Dummy variable creation</a:t>
            </a:r>
          </a:p>
          <a:p>
            <a:r>
              <a:rPr lang="en-US" sz="2400" dirty="0"/>
              <a:t>One-way ANCOVA</a:t>
            </a:r>
          </a:p>
          <a:p>
            <a:pPr lvl="1"/>
            <a:r>
              <a:rPr lang="en-US" sz="2100" dirty="0"/>
              <a:t>LS means</a:t>
            </a:r>
          </a:p>
          <a:p>
            <a:r>
              <a:rPr lang="en-US" sz="2400" dirty="0"/>
              <a:t>Two-way ANOVA</a:t>
            </a:r>
          </a:p>
          <a:p>
            <a:pPr lvl="1"/>
            <a:r>
              <a:rPr lang="en-US" sz="2100" dirty="0"/>
              <a:t>Interaction Plots</a:t>
            </a:r>
          </a:p>
          <a:p>
            <a:pPr marL="0" indent="0">
              <a:buNone/>
            </a:pPr>
            <a:endParaRPr lang="en-US" dirty="0"/>
          </a:p>
        </p:txBody>
      </p:sp>
      <p:sp>
        <p:nvSpPr>
          <p:cNvPr id="4" name="Slide Number Placeholder 3"/>
          <p:cNvSpPr>
            <a:spLocks noGrp="1"/>
          </p:cNvSpPr>
          <p:nvPr>
            <p:ph type="sldNum" sz="quarter" idx="12"/>
          </p:nvPr>
        </p:nvSpPr>
        <p:spPr/>
        <p:txBody>
          <a:bodyPr/>
          <a:lstStyle/>
          <a:p>
            <a:fld id="{A1193835-B2BD-4407-8BA5-78DAB148BDC8}" type="slidenum">
              <a:rPr lang="en-US" smtClean="0"/>
              <a:t>2</a:t>
            </a:fld>
            <a:endParaRPr lang="en-US"/>
          </a:p>
        </p:txBody>
      </p:sp>
    </p:spTree>
    <p:extLst>
      <p:ext uri="{BB962C8B-B14F-4D97-AF65-F5344CB8AC3E}">
        <p14:creationId xmlns:p14="http://schemas.microsoft.com/office/powerpoint/2010/main" val="2526111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Dummy variable creation</a:t>
            </a:r>
          </a:p>
        </p:txBody>
      </p:sp>
      <p:sp>
        <p:nvSpPr>
          <p:cNvPr id="3" name="Content Placeholder 2"/>
          <p:cNvSpPr>
            <a:spLocks noGrp="1"/>
          </p:cNvSpPr>
          <p:nvPr>
            <p:ph sz="quarter" idx="1"/>
          </p:nvPr>
        </p:nvSpPr>
        <p:spPr/>
        <p:txBody>
          <a:bodyPr/>
          <a:lstStyle/>
          <a:p>
            <a:r>
              <a:rPr lang="en-US" dirty="0"/>
              <a:t>Indicator variables for each level of a grouping factor</a:t>
            </a:r>
          </a:p>
          <a:p>
            <a:r>
              <a:rPr lang="en-US" dirty="0"/>
              <a:t>Regression requires k-1 dummy variables (one less than the number of levels of the variable)</a:t>
            </a:r>
          </a:p>
          <a:p>
            <a:r>
              <a:rPr lang="en-US" dirty="0"/>
              <a:t>Level that is not included is the reference group</a:t>
            </a:r>
          </a:p>
          <a:p>
            <a:r>
              <a:rPr lang="en-US" dirty="0"/>
              <a:t>Can use the </a:t>
            </a:r>
            <a:r>
              <a:rPr lang="en-US" dirty="0" err="1"/>
              <a:t>ifelse</a:t>
            </a:r>
            <a:r>
              <a:rPr lang="en-US" dirty="0"/>
              <a:t>() function</a:t>
            </a:r>
          </a:p>
          <a:p>
            <a:pPr lvl="1"/>
            <a:r>
              <a:rPr lang="en-US" dirty="0" err="1"/>
              <a:t>ifelse</a:t>
            </a:r>
            <a:r>
              <a:rPr lang="en-US" dirty="0"/>
              <a:t>([</a:t>
            </a:r>
            <a:r>
              <a:rPr lang="en-US" i="1" dirty="0"/>
              <a:t>condition</a:t>
            </a:r>
            <a:r>
              <a:rPr lang="en-US" dirty="0"/>
              <a:t>], [</a:t>
            </a:r>
            <a:r>
              <a:rPr lang="en-US" i="1" dirty="0"/>
              <a:t>value if true</a:t>
            </a:r>
            <a:r>
              <a:rPr lang="en-US" dirty="0"/>
              <a:t>], [</a:t>
            </a:r>
            <a:r>
              <a:rPr lang="en-US" i="1" dirty="0"/>
              <a:t>value if false</a:t>
            </a:r>
            <a:r>
              <a:rPr lang="en-US" dirty="0"/>
              <a:t>])</a:t>
            </a:r>
          </a:p>
          <a:p>
            <a:pPr lvl="1"/>
            <a:r>
              <a:rPr lang="en-US" dirty="0"/>
              <a:t>data$dummy0&lt;-</a:t>
            </a:r>
            <a:r>
              <a:rPr lang="en-US" dirty="0" err="1"/>
              <a:t>ifelse</a:t>
            </a:r>
            <a:r>
              <a:rPr lang="en-US" dirty="0"/>
              <a:t>(</a:t>
            </a:r>
            <a:r>
              <a:rPr lang="en-US" dirty="0" err="1"/>
              <a:t>data$group</a:t>
            </a:r>
            <a:r>
              <a:rPr lang="en-US" dirty="0"/>
              <a:t> == 0, 1, 0)</a:t>
            </a:r>
          </a:p>
        </p:txBody>
      </p:sp>
      <p:sp>
        <p:nvSpPr>
          <p:cNvPr id="4" name="Slide Number Placeholder 3"/>
          <p:cNvSpPr>
            <a:spLocks noGrp="1"/>
          </p:cNvSpPr>
          <p:nvPr>
            <p:ph type="sldNum" sz="quarter" idx="12"/>
          </p:nvPr>
        </p:nvSpPr>
        <p:spPr/>
        <p:txBody>
          <a:bodyPr/>
          <a:lstStyle/>
          <a:p>
            <a:fld id="{A1193835-B2BD-4407-8BA5-78DAB148BDC8}" type="slidenum">
              <a:rPr lang="en-US" smtClean="0"/>
              <a:t>20</a:t>
            </a:fld>
            <a:endParaRPr lang="en-US"/>
          </a:p>
        </p:txBody>
      </p:sp>
    </p:spTree>
    <p:extLst>
      <p:ext uri="{BB962C8B-B14F-4D97-AF65-F5344CB8AC3E}">
        <p14:creationId xmlns:p14="http://schemas.microsoft.com/office/powerpoint/2010/main" val="125464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SBP by smoking status</a:t>
            </a:r>
          </a:p>
        </p:txBody>
      </p:sp>
      <p:sp>
        <p:nvSpPr>
          <p:cNvPr id="3" name="Content Placeholder 2"/>
          <p:cNvSpPr>
            <a:spLocks noGrp="1"/>
          </p:cNvSpPr>
          <p:nvPr>
            <p:ph sz="quarter" idx="1"/>
          </p:nvPr>
        </p:nvSpPr>
        <p:spPr/>
        <p:txBody>
          <a:bodyPr/>
          <a:lstStyle/>
          <a:p>
            <a:pPr marL="0" indent="0">
              <a:buNone/>
            </a:pPr>
            <a:r>
              <a:rPr lang="en-US" dirty="0"/>
              <a:t>A random sample of current light smokers, current heavy smokers, former smokers, and those who have never smoked was taken to determine if mean systolic blood pressure differs across smoking status categories.  </a:t>
            </a:r>
          </a:p>
        </p:txBody>
      </p:sp>
      <p:sp>
        <p:nvSpPr>
          <p:cNvPr id="4" name="Slide Number Placeholder 3"/>
          <p:cNvSpPr>
            <a:spLocks noGrp="1"/>
          </p:cNvSpPr>
          <p:nvPr>
            <p:ph type="sldNum" sz="quarter" idx="12"/>
          </p:nvPr>
        </p:nvSpPr>
        <p:spPr/>
        <p:txBody>
          <a:bodyPr/>
          <a:lstStyle/>
          <a:p>
            <a:fld id="{A1193835-B2BD-4407-8BA5-78DAB148BDC8}" type="slidenum">
              <a:rPr lang="en-US" smtClean="0"/>
              <a:t>21</a:t>
            </a:fld>
            <a:endParaRPr lang="en-US"/>
          </a:p>
        </p:txBody>
      </p:sp>
    </p:spTree>
    <p:extLst>
      <p:ext uri="{BB962C8B-B14F-4D97-AF65-F5344CB8AC3E}">
        <p14:creationId xmlns:p14="http://schemas.microsoft.com/office/powerpoint/2010/main" val="716357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SBP by smoking status</a:t>
            </a:r>
          </a:p>
        </p:txBody>
      </p:sp>
      <p:sp>
        <p:nvSpPr>
          <p:cNvPr id="3" name="Content Placeholder 2"/>
          <p:cNvSpPr>
            <a:spLocks noGrp="1"/>
          </p:cNvSpPr>
          <p:nvPr>
            <p:ph sz="quarter" idx="1"/>
          </p:nvPr>
        </p:nvSpPr>
        <p:spPr/>
        <p:txBody>
          <a:bodyPr>
            <a:normAutofit fontScale="92500" lnSpcReduction="20000"/>
          </a:bodyPr>
          <a:lstStyle/>
          <a:p>
            <a:r>
              <a:rPr lang="en-US" dirty="0"/>
              <a:t>Check if grouping variable (smoking status in this case) is a factor</a:t>
            </a:r>
          </a:p>
          <a:p>
            <a:pPr lvl="1"/>
            <a:r>
              <a:rPr lang="en-US" dirty="0" err="1"/>
              <a:t>is.factor</a:t>
            </a:r>
            <a:r>
              <a:rPr lang="en-US" dirty="0"/>
              <a:t>(</a:t>
            </a:r>
            <a:r>
              <a:rPr lang="en-US" dirty="0" err="1"/>
              <a:t>data$Group</a:t>
            </a:r>
            <a:r>
              <a:rPr lang="en-US" dirty="0"/>
              <a:t>)</a:t>
            </a:r>
          </a:p>
          <a:p>
            <a:pPr lvl="1"/>
            <a:r>
              <a:rPr lang="en-US" dirty="0"/>
              <a:t>If result is FALSE, you need to create factor variable</a:t>
            </a:r>
          </a:p>
          <a:p>
            <a:pPr lvl="2"/>
            <a:r>
              <a:rPr lang="en-US" dirty="0" err="1"/>
              <a:t>data$grp</a:t>
            </a:r>
            <a:r>
              <a:rPr lang="en-US" dirty="0"/>
              <a:t>&lt;-factor(</a:t>
            </a:r>
            <a:r>
              <a:rPr lang="en-US" dirty="0" err="1"/>
              <a:t>data$Group</a:t>
            </a:r>
            <a:r>
              <a:rPr lang="en-US" dirty="0"/>
              <a:t>, levels = c(0,1,2,3))</a:t>
            </a:r>
            <a:br>
              <a:rPr lang="en-US" dirty="0"/>
            </a:br>
            <a:r>
              <a:rPr lang="en-US" sz="1600" dirty="0"/>
              <a:t>Note:  levels controls the ordering</a:t>
            </a:r>
          </a:p>
          <a:p>
            <a:r>
              <a:rPr lang="en-US" dirty="0"/>
              <a:t>Numerical and Graphical Summaries (Modules 1 and 2)</a:t>
            </a:r>
          </a:p>
          <a:p>
            <a:pPr lvl="1"/>
            <a:r>
              <a:rPr lang="en-US" dirty="0"/>
              <a:t>Calculate mean, SD of SBP by smoking status</a:t>
            </a:r>
          </a:p>
          <a:p>
            <a:pPr lvl="1"/>
            <a:r>
              <a:rPr lang="en-US" dirty="0"/>
              <a:t>Box Plots</a:t>
            </a:r>
          </a:p>
          <a:p>
            <a:r>
              <a:rPr lang="en-US" dirty="0"/>
              <a:t>Perform one-way ANOVA and if necessary (based on the results), calculate the associated pairwise comparisons</a:t>
            </a:r>
          </a:p>
          <a:p>
            <a:pPr lvl="1"/>
            <a:r>
              <a:rPr lang="nn-NO" dirty="0"/>
              <a:t>m&lt;-aov(SBP~grp, data = data)</a:t>
            </a:r>
          </a:p>
          <a:p>
            <a:pPr lvl="1"/>
            <a:r>
              <a:rPr lang="nn-NO" dirty="0"/>
              <a:t>summary(m)</a:t>
            </a:r>
          </a:p>
          <a:p>
            <a:pPr lvl="1"/>
            <a:r>
              <a:rPr lang="en-US" dirty="0" err="1"/>
              <a:t>pairwise.t.test</a:t>
            </a:r>
            <a:r>
              <a:rPr lang="en-US" dirty="0"/>
              <a:t>(</a:t>
            </a:r>
            <a:r>
              <a:rPr lang="en-US" dirty="0" err="1"/>
              <a:t>data$SBP</a:t>
            </a:r>
            <a:r>
              <a:rPr lang="en-US" dirty="0"/>
              <a:t>, </a:t>
            </a:r>
            <a:r>
              <a:rPr lang="en-US" dirty="0" err="1"/>
              <a:t>data$grpnew</a:t>
            </a:r>
            <a:r>
              <a:rPr lang="en-US" dirty="0"/>
              <a:t>, </a:t>
            </a:r>
            <a:r>
              <a:rPr lang="en-US" dirty="0" err="1"/>
              <a:t>p.adj</a:t>
            </a:r>
            <a:r>
              <a:rPr lang="en-US" dirty="0"/>
              <a:t> = "</a:t>
            </a:r>
            <a:r>
              <a:rPr lang="en-US" dirty="0" err="1"/>
              <a:t>bonferroni</a:t>
            </a:r>
            <a:r>
              <a:rPr lang="en-US" dirty="0"/>
              <a:t>")</a:t>
            </a:r>
          </a:p>
          <a:p>
            <a:pPr lvl="1"/>
            <a:r>
              <a:rPr lang="en-US" dirty="0" err="1"/>
              <a:t>TukeyHSD</a:t>
            </a:r>
            <a:r>
              <a:rPr lang="en-US" dirty="0"/>
              <a:t>(m)</a:t>
            </a:r>
          </a:p>
          <a:p>
            <a:endParaRPr lang="en-US" dirty="0"/>
          </a:p>
        </p:txBody>
      </p:sp>
      <p:sp>
        <p:nvSpPr>
          <p:cNvPr id="4" name="Slide Number Placeholder 3"/>
          <p:cNvSpPr>
            <a:spLocks noGrp="1"/>
          </p:cNvSpPr>
          <p:nvPr>
            <p:ph type="sldNum" sz="quarter" idx="12"/>
          </p:nvPr>
        </p:nvSpPr>
        <p:spPr/>
        <p:txBody>
          <a:bodyPr/>
          <a:lstStyle/>
          <a:p>
            <a:fld id="{A1193835-B2BD-4407-8BA5-78DAB148BDC8}" type="slidenum">
              <a:rPr lang="en-US" smtClean="0"/>
              <a:t>22</a:t>
            </a:fld>
            <a:endParaRPr lang="en-US"/>
          </a:p>
        </p:txBody>
      </p:sp>
    </p:spTree>
    <p:extLst>
      <p:ext uri="{BB962C8B-B14F-4D97-AF65-F5344CB8AC3E}">
        <p14:creationId xmlns:p14="http://schemas.microsoft.com/office/powerpoint/2010/main" val="1060087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SBP by smoking status</a:t>
            </a:r>
          </a:p>
        </p:txBody>
      </p:sp>
      <p:sp>
        <p:nvSpPr>
          <p:cNvPr id="3" name="Content Placeholder 2"/>
          <p:cNvSpPr>
            <a:spLocks noGrp="1"/>
          </p:cNvSpPr>
          <p:nvPr>
            <p:ph sz="quarter" idx="1"/>
          </p:nvPr>
        </p:nvSpPr>
        <p:spPr/>
        <p:txBody>
          <a:bodyPr>
            <a:normAutofit/>
          </a:bodyPr>
          <a:lstStyle/>
          <a:p>
            <a:r>
              <a:rPr lang="en-US" sz="2400" dirty="0"/>
              <a:t>Creation of dummy variables</a:t>
            </a:r>
          </a:p>
          <a:p>
            <a:pPr lvl="1"/>
            <a:r>
              <a:rPr lang="en-US" sz="2000" dirty="0"/>
              <a:t>data$g0&lt;-</a:t>
            </a:r>
            <a:r>
              <a:rPr lang="en-US" sz="2000" dirty="0" err="1"/>
              <a:t>ifelse</a:t>
            </a:r>
            <a:r>
              <a:rPr lang="en-US" sz="2000" dirty="0"/>
              <a:t>(</a:t>
            </a:r>
            <a:r>
              <a:rPr lang="en-US" sz="2000" dirty="0" err="1"/>
              <a:t>data$Group</a:t>
            </a:r>
            <a:r>
              <a:rPr lang="en-US" sz="2000" dirty="0"/>
              <a:t> == 0, 1, 0)</a:t>
            </a:r>
          </a:p>
          <a:p>
            <a:pPr lvl="1"/>
            <a:r>
              <a:rPr lang="en-US" sz="2000" dirty="0"/>
              <a:t>data$g1&lt;-</a:t>
            </a:r>
            <a:r>
              <a:rPr lang="en-US" sz="2000" dirty="0" err="1"/>
              <a:t>ifelse</a:t>
            </a:r>
            <a:r>
              <a:rPr lang="en-US" sz="2000" dirty="0"/>
              <a:t>(</a:t>
            </a:r>
            <a:r>
              <a:rPr lang="en-US" sz="2000" dirty="0" err="1"/>
              <a:t>data$Group</a:t>
            </a:r>
            <a:r>
              <a:rPr lang="en-US" sz="2000" dirty="0"/>
              <a:t> == 1, 1, 0)</a:t>
            </a:r>
          </a:p>
          <a:p>
            <a:pPr lvl="1"/>
            <a:r>
              <a:rPr lang="en-US" sz="2000" dirty="0"/>
              <a:t>data$g2&lt;-</a:t>
            </a:r>
            <a:r>
              <a:rPr lang="en-US" sz="2000" dirty="0" err="1"/>
              <a:t>ifelse</a:t>
            </a:r>
            <a:r>
              <a:rPr lang="en-US" sz="2000" dirty="0"/>
              <a:t>(</a:t>
            </a:r>
            <a:r>
              <a:rPr lang="en-US" sz="2000" dirty="0" err="1"/>
              <a:t>data$Group</a:t>
            </a:r>
            <a:r>
              <a:rPr lang="en-US" sz="2000" dirty="0"/>
              <a:t> == 2, 1, 0)</a:t>
            </a:r>
          </a:p>
          <a:p>
            <a:pPr lvl="1"/>
            <a:r>
              <a:rPr lang="en-US" sz="2000" dirty="0"/>
              <a:t>data$g3&lt;-</a:t>
            </a:r>
            <a:r>
              <a:rPr lang="en-US" sz="2000" dirty="0" err="1"/>
              <a:t>ifelse</a:t>
            </a:r>
            <a:r>
              <a:rPr lang="en-US" sz="2000" dirty="0"/>
              <a:t>(</a:t>
            </a:r>
            <a:r>
              <a:rPr lang="en-US" sz="2000" dirty="0" err="1"/>
              <a:t>data$Group</a:t>
            </a:r>
            <a:r>
              <a:rPr lang="en-US" sz="2000" dirty="0"/>
              <a:t> == 3, 1, 0)</a:t>
            </a:r>
            <a:r>
              <a:rPr lang="en-US" dirty="0"/>
              <a:t>	</a:t>
            </a:r>
          </a:p>
          <a:p>
            <a:r>
              <a:rPr lang="en-US" sz="2400" dirty="0"/>
              <a:t>One-way ANOVA using lm() function</a:t>
            </a:r>
          </a:p>
          <a:p>
            <a:pPr lvl="1"/>
            <a:r>
              <a:rPr lang="en-US" sz="2000" dirty="0"/>
              <a:t>m2&lt;-lm(SBP~g0+g1+g2, data = data)</a:t>
            </a:r>
          </a:p>
          <a:p>
            <a:pPr lvl="1"/>
            <a:r>
              <a:rPr lang="en-US" sz="2000" dirty="0"/>
              <a:t>summary(m2)</a:t>
            </a:r>
          </a:p>
          <a:p>
            <a:pPr lvl="1"/>
            <a:r>
              <a:rPr lang="en-US" sz="2000" dirty="0"/>
              <a:t>m3&lt;-lm(SBP~g1+g2+g3, data = data)</a:t>
            </a:r>
          </a:p>
          <a:p>
            <a:pPr lvl="1"/>
            <a:r>
              <a:rPr lang="en-US" sz="2000" dirty="0"/>
              <a:t>summary(m3)</a:t>
            </a:r>
          </a:p>
          <a:p>
            <a:pPr lvl="1"/>
            <a:r>
              <a:rPr lang="en-US" sz="2000" dirty="0"/>
              <a:t>m4&lt;-lm(SBP~g0+g2+g3, data = data)</a:t>
            </a:r>
          </a:p>
          <a:p>
            <a:pPr lvl="1"/>
            <a:r>
              <a:rPr lang="en-US" sz="2000" dirty="0"/>
              <a:t>summary(m4)</a:t>
            </a:r>
            <a:r>
              <a:rPr lang="en-US" dirty="0"/>
              <a:t>						</a:t>
            </a:r>
          </a:p>
        </p:txBody>
      </p:sp>
      <p:sp>
        <p:nvSpPr>
          <p:cNvPr id="4" name="Slide Number Placeholder 3"/>
          <p:cNvSpPr>
            <a:spLocks noGrp="1"/>
          </p:cNvSpPr>
          <p:nvPr>
            <p:ph type="sldNum" sz="quarter" idx="12"/>
          </p:nvPr>
        </p:nvSpPr>
        <p:spPr/>
        <p:txBody>
          <a:bodyPr/>
          <a:lstStyle/>
          <a:p>
            <a:fld id="{A1193835-B2BD-4407-8BA5-78DAB148BDC8}" type="slidenum">
              <a:rPr lang="en-US" smtClean="0"/>
              <a:t>23</a:t>
            </a:fld>
            <a:endParaRPr lang="en-US"/>
          </a:p>
        </p:txBody>
      </p:sp>
    </p:spTree>
    <p:extLst>
      <p:ext uri="{BB962C8B-B14F-4D97-AF65-F5344CB8AC3E}">
        <p14:creationId xmlns:p14="http://schemas.microsoft.com/office/powerpoint/2010/main" val="2094709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ANCOVA</a:t>
            </a:r>
          </a:p>
        </p:txBody>
      </p:sp>
      <p:sp>
        <p:nvSpPr>
          <p:cNvPr id="4" name="Slide Number Placeholder 3"/>
          <p:cNvSpPr>
            <a:spLocks noGrp="1"/>
          </p:cNvSpPr>
          <p:nvPr>
            <p:ph type="sldNum" sz="quarter" idx="12"/>
          </p:nvPr>
        </p:nvSpPr>
        <p:spPr/>
        <p:txBody>
          <a:bodyPr/>
          <a:lstStyle/>
          <a:p>
            <a:fld id="{A1193835-B2BD-4407-8BA5-78DAB148BDC8}"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04" y="1428142"/>
            <a:ext cx="8985096" cy="2514600"/>
          </a:xfrm>
          <a:prstGeom prst="rect">
            <a:avLst/>
          </a:prstGeom>
        </p:spPr>
      </p:pic>
      <p:sp>
        <p:nvSpPr>
          <p:cNvPr id="7" name="TextBox 6"/>
          <p:cNvSpPr txBox="1"/>
          <p:nvPr/>
        </p:nvSpPr>
        <p:spPr>
          <a:xfrm>
            <a:off x="634113" y="3932796"/>
            <a:ext cx="7616952" cy="1754326"/>
          </a:xfrm>
          <a:prstGeom prst="rect">
            <a:avLst/>
          </a:prstGeom>
          <a:noFill/>
        </p:spPr>
        <p:txBody>
          <a:bodyPr wrap="square" rtlCol="0">
            <a:spAutoFit/>
          </a:bodyPr>
          <a:lstStyle/>
          <a:p>
            <a:r>
              <a:rPr lang="en-US" dirty="0"/>
              <a:t>Mainly interested in results of overall model, as well as the results of the grouping factor.</a:t>
            </a:r>
          </a:p>
          <a:p>
            <a:endParaRPr lang="en-US" dirty="0"/>
          </a:p>
          <a:p>
            <a:r>
              <a:rPr lang="en-US" dirty="0"/>
              <a:t>First, perform </a:t>
            </a:r>
            <a:r>
              <a:rPr lang="en-US" dirty="0">
                <a:solidFill>
                  <a:srgbClr val="FF0000"/>
                </a:solidFill>
              </a:rPr>
              <a:t>global test</a:t>
            </a:r>
            <a:r>
              <a:rPr lang="en-US" dirty="0"/>
              <a:t>! If it’s significant, move on to </a:t>
            </a:r>
            <a:r>
              <a:rPr lang="en-US" dirty="0">
                <a:solidFill>
                  <a:srgbClr val="FF0000"/>
                </a:solidFill>
              </a:rPr>
              <a:t>individual test for group</a:t>
            </a:r>
            <a:r>
              <a:rPr lang="en-US" dirty="0"/>
              <a:t>.</a:t>
            </a:r>
          </a:p>
          <a:p>
            <a:endParaRPr lang="en-US" dirty="0"/>
          </a:p>
          <a:p>
            <a:r>
              <a:rPr lang="en-US" dirty="0"/>
              <a:t>Report </a:t>
            </a:r>
            <a:r>
              <a:rPr lang="en-US" dirty="0" err="1">
                <a:solidFill>
                  <a:srgbClr val="FF0000"/>
                </a:solidFill>
              </a:rPr>
              <a:t>lsmeans</a:t>
            </a:r>
            <a:r>
              <a:rPr lang="en-US" dirty="0"/>
              <a:t> (or adjusted means) for each group. </a:t>
            </a:r>
          </a:p>
        </p:txBody>
      </p:sp>
    </p:spTree>
    <p:extLst>
      <p:ext uri="{BB962C8B-B14F-4D97-AF65-F5344CB8AC3E}">
        <p14:creationId xmlns:p14="http://schemas.microsoft.com/office/powerpoint/2010/main" val="3321691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a:t>
            </a:r>
            <a:r>
              <a:rPr lang="en-US" b="1" dirty="0"/>
              <a:t>C</a:t>
            </a:r>
            <a:r>
              <a:rPr lang="en-US" dirty="0"/>
              <a:t>OVA</a:t>
            </a:r>
          </a:p>
        </p:txBody>
      </p:sp>
      <p:sp>
        <p:nvSpPr>
          <p:cNvPr id="3" name="Content Placeholder 2"/>
          <p:cNvSpPr>
            <a:spLocks noGrp="1"/>
          </p:cNvSpPr>
          <p:nvPr>
            <p:ph sz="quarter" idx="1"/>
          </p:nvPr>
        </p:nvSpPr>
        <p:spPr/>
        <p:txBody>
          <a:bodyPr/>
          <a:lstStyle/>
          <a:p>
            <a:r>
              <a:rPr lang="en-US" dirty="0"/>
              <a:t>Do not use </a:t>
            </a:r>
            <a:r>
              <a:rPr lang="en-US" dirty="0" err="1"/>
              <a:t>aov</a:t>
            </a:r>
            <a:r>
              <a:rPr lang="en-US" dirty="0"/>
              <a:t>() function as it will not produce expected output</a:t>
            </a:r>
          </a:p>
          <a:p>
            <a:r>
              <a:rPr lang="en-US" dirty="0"/>
              <a:t>Need to use </a:t>
            </a:r>
            <a:r>
              <a:rPr lang="en-US" dirty="0" err="1"/>
              <a:t>Anova</a:t>
            </a:r>
            <a:r>
              <a:rPr lang="en-US" dirty="0"/>
              <a:t>() function from car package to get “Type III” sums of squares</a:t>
            </a:r>
          </a:p>
          <a:p>
            <a:pPr lvl="1"/>
            <a:r>
              <a:rPr lang="en-US" dirty="0" err="1"/>
              <a:t>install.packages</a:t>
            </a:r>
            <a:r>
              <a:rPr lang="en-US" dirty="0"/>
              <a:t>(“car”)</a:t>
            </a:r>
          </a:p>
          <a:p>
            <a:pPr lvl="1"/>
            <a:r>
              <a:rPr lang="en-US" dirty="0"/>
              <a:t>library(car)</a:t>
            </a:r>
          </a:p>
          <a:p>
            <a:pPr lvl="1"/>
            <a:r>
              <a:rPr lang="en-US" dirty="0"/>
              <a:t>options(contrasts=c("contr.treatment","</a:t>
            </a:r>
            <a:r>
              <a:rPr lang="en-US" dirty="0" err="1"/>
              <a:t>contr.poly</a:t>
            </a:r>
            <a:r>
              <a:rPr lang="en-US" dirty="0"/>
              <a:t>"))</a:t>
            </a:r>
          </a:p>
          <a:p>
            <a:pPr lvl="1"/>
            <a:r>
              <a:rPr lang="en-US" dirty="0" err="1"/>
              <a:t>Anova</a:t>
            </a:r>
            <a:r>
              <a:rPr lang="en-US" dirty="0"/>
              <a:t>(lm(</a:t>
            </a:r>
            <a:r>
              <a:rPr lang="en-US" dirty="0" err="1"/>
              <a:t>data$response~data$group+data$covariate</a:t>
            </a:r>
            <a:r>
              <a:rPr lang="en-US" dirty="0"/>
              <a:t>), type=3)</a:t>
            </a:r>
          </a:p>
        </p:txBody>
      </p:sp>
      <p:sp>
        <p:nvSpPr>
          <p:cNvPr id="4" name="Slide Number Placeholder 3"/>
          <p:cNvSpPr>
            <a:spLocks noGrp="1"/>
          </p:cNvSpPr>
          <p:nvPr>
            <p:ph type="sldNum" sz="quarter" idx="12"/>
          </p:nvPr>
        </p:nvSpPr>
        <p:spPr/>
        <p:txBody>
          <a:bodyPr/>
          <a:lstStyle/>
          <a:p>
            <a:fld id="{A1193835-B2BD-4407-8BA5-78DAB148BDC8}" type="slidenum">
              <a:rPr lang="en-US" smtClean="0"/>
              <a:t>25</a:t>
            </a:fld>
            <a:endParaRPr lang="en-US"/>
          </a:p>
        </p:txBody>
      </p:sp>
    </p:spTree>
    <p:extLst>
      <p:ext uri="{BB962C8B-B14F-4D97-AF65-F5344CB8AC3E}">
        <p14:creationId xmlns:p14="http://schemas.microsoft.com/office/powerpoint/2010/main" val="1081361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ANCOVA</a:t>
            </a:r>
          </a:p>
        </p:txBody>
      </p:sp>
      <p:sp>
        <p:nvSpPr>
          <p:cNvPr id="3" name="Content Placeholder 2"/>
          <p:cNvSpPr>
            <a:spLocks noGrp="1"/>
          </p:cNvSpPr>
          <p:nvPr>
            <p:ph sz="quarter" idx="1"/>
          </p:nvPr>
        </p:nvSpPr>
        <p:spPr/>
        <p:txBody>
          <a:bodyPr>
            <a:normAutofit/>
          </a:bodyPr>
          <a:lstStyle/>
          <a:p>
            <a:r>
              <a:rPr lang="en-US" dirty="0"/>
              <a:t>Generate Least Squares means (Covariate adjusted means) and comparisons </a:t>
            </a:r>
          </a:p>
          <a:p>
            <a:pPr lvl="1"/>
            <a:r>
              <a:rPr lang="en-US" dirty="0" err="1"/>
              <a:t>install.packages</a:t>
            </a:r>
            <a:r>
              <a:rPr lang="en-US" dirty="0"/>
              <a:t>("</a:t>
            </a:r>
            <a:r>
              <a:rPr lang="en-US" dirty="0" err="1"/>
              <a:t>lsmeans</a:t>
            </a:r>
            <a:r>
              <a:rPr lang="en-US" dirty="0"/>
              <a:t>")</a:t>
            </a:r>
          </a:p>
          <a:p>
            <a:pPr lvl="1"/>
            <a:r>
              <a:rPr lang="en-US" dirty="0"/>
              <a:t>library(</a:t>
            </a:r>
            <a:r>
              <a:rPr lang="en-US" dirty="0" err="1"/>
              <a:t>lsmeans</a:t>
            </a:r>
            <a:r>
              <a:rPr lang="en-US" dirty="0"/>
              <a:t>)</a:t>
            </a:r>
          </a:p>
          <a:p>
            <a:pPr lvl="1"/>
            <a:r>
              <a:rPr lang="en-US" dirty="0"/>
              <a:t>options(contrasts=c("contr.treatment","</a:t>
            </a:r>
            <a:r>
              <a:rPr lang="en-US" dirty="0" err="1"/>
              <a:t>contr.poly</a:t>
            </a:r>
            <a:r>
              <a:rPr lang="en-US" dirty="0"/>
              <a:t>"))</a:t>
            </a:r>
          </a:p>
          <a:p>
            <a:pPr lvl="1"/>
            <a:r>
              <a:rPr lang="en-US" dirty="0" err="1"/>
              <a:t>lsmeans</a:t>
            </a:r>
            <a:r>
              <a:rPr lang="en-US" dirty="0"/>
              <a:t>(lm(</a:t>
            </a:r>
            <a:r>
              <a:rPr lang="en-US" dirty="0" err="1"/>
              <a:t>data$response~data$group+data$covariate</a:t>
            </a:r>
            <a:r>
              <a:rPr lang="en-US" dirty="0"/>
              <a:t>), pairwise ~ group, adjust=[method])</a:t>
            </a:r>
          </a:p>
          <a:p>
            <a:pPr marL="548640" lvl="2" indent="0">
              <a:buNone/>
            </a:pPr>
            <a:r>
              <a:rPr lang="en-US" sz="1500" dirty="0"/>
              <a:t>Note:  </a:t>
            </a:r>
            <a:r>
              <a:rPr lang="en-US" sz="1500" i="1" dirty="0"/>
              <a:t>method</a:t>
            </a:r>
            <a:r>
              <a:rPr lang="en-US" sz="1500" dirty="0"/>
              <a:t> = "</a:t>
            </a:r>
            <a:r>
              <a:rPr lang="en-US" sz="1500" dirty="0" err="1">
                <a:solidFill>
                  <a:srgbClr val="00B050"/>
                </a:solidFill>
              </a:rPr>
              <a:t>tukey</a:t>
            </a:r>
            <a:r>
              <a:rPr lang="en-US" sz="1500" dirty="0"/>
              <a:t>" , "</a:t>
            </a:r>
            <a:r>
              <a:rPr lang="en-US" sz="1500" dirty="0" err="1"/>
              <a:t>scheffe</a:t>
            </a:r>
            <a:r>
              <a:rPr lang="en-US" sz="1500" dirty="0"/>
              <a:t>“, "</a:t>
            </a:r>
            <a:r>
              <a:rPr lang="en-US" sz="1500" dirty="0" err="1"/>
              <a:t>sidak</a:t>
            </a:r>
            <a:r>
              <a:rPr lang="en-US" sz="1500" dirty="0"/>
              <a:t>" , "</a:t>
            </a:r>
            <a:r>
              <a:rPr lang="en-US" sz="1500" dirty="0" err="1">
                <a:solidFill>
                  <a:srgbClr val="00B050"/>
                </a:solidFill>
              </a:rPr>
              <a:t>bonferroni</a:t>
            </a:r>
            <a:r>
              <a:rPr lang="en-US" sz="1500" dirty="0"/>
              <a:t>“, "</a:t>
            </a:r>
            <a:r>
              <a:rPr lang="en-US" sz="1500" dirty="0" err="1"/>
              <a:t>dunnettx</a:t>
            </a:r>
            <a:r>
              <a:rPr lang="en-US" sz="1500" dirty="0"/>
              <a:t>" "</a:t>
            </a:r>
            <a:r>
              <a:rPr lang="en-US" sz="1500" dirty="0" err="1"/>
              <a:t>mvt</a:t>
            </a:r>
            <a:r>
              <a:rPr lang="en-US" sz="1500" dirty="0"/>
              <a:t>”, “</a:t>
            </a:r>
            <a:r>
              <a:rPr lang="en-US" sz="1500" dirty="0">
                <a:solidFill>
                  <a:srgbClr val="00B050"/>
                </a:solidFill>
              </a:rPr>
              <a:t>none</a:t>
            </a:r>
            <a:r>
              <a:rPr lang="en-US" sz="1500" dirty="0"/>
              <a:t>”</a:t>
            </a:r>
          </a:p>
        </p:txBody>
      </p:sp>
      <p:sp>
        <p:nvSpPr>
          <p:cNvPr id="4" name="Slide Number Placeholder 3"/>
          <p:cNvSpPr>
            <a:spLocks noGrp="1"/>
          </p:cNvSpPr>
          <p:nvPr>
            <p:ph type="sldNum" sz="quarter" idx="12"/>
          </p:nvPr>
        </p:nvSpPr>
        <p:spPr/>
        <p:txBody>
          <a:bodyPr/>
          <a:lstStyle/>
          <a:p>
            <a:fld id="{A1193835-B2BD-4407-8BA5-78DAB148BDC8}" type="slidenum">
              <a:rPr lang="en-US" smtClean="0"/>
              <a:t>26</a:t>
            </a:fld>
            <a:endParaRPr lang="en-US"/>
          </a:p>
        </p:txBody>
      </p:sp>
    </p:spTree>
    <p:extLst>
      <p:ext uri="{BB962C8B-B14F-4D97-AF65-F5344CB8AC3E}">
        <p14:creationId xmlns:p14="http://schemas.microsoft.com/office/powerpoint/2010/main" val="1764046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SBP by smoking status</a:t>
            </a:r>
          </a:p>
        </p:txBody>
      </p:sp>
      <p:sp>
        <p:nvSpPr>
          <p:cNvPr id="3" name="Content Placeholder 2"/>
          <p:cNvSpPr>
            <a:spLocks noGrp="1"/>
          </p:cNvSpPr>
          <p:nvPr>
            <p:ph sz="quarter" idx="1"/>
          </p:nvPr>
        </p:nvSpPr>
        <p:spPr/>
        <p:txBody>
          <a:bodyPr>
            <a:normAutofit/>
          </a:bodyPr>
          <a:lstStyle/>
          <a:p>
            <a:r>
              <a:rPr lang="en-US" dirty="0"/>
              <a:t>Re-run ANOVA adjusting for Age</a:t>
            </a:r>
          </a:p>
          <a:p>
            <a:pPr lvl="1"/>
            <a:r>
              <a:rPr lang="en-US" dirty="0"/>
              <a:t>library(car)</a:t>
            </a:r>
          </a:p>
          <a:p>
            <a:pPr lvl="1"/>
            <a:r>
              <a:rPr lang="en-US" dirty="0" err="1"/>
              <a:t>Anova</a:t>
            </a:r>
            <a:r>
              <a:rPr lang="en-US" dirty="0"/>
              <a:t>(lm(</a:t>
            </a:r>
            <a:r>
              <a:rPr lang="en-US" dirty="0" err="1"/>
              <a:t>SBP~grp+Age</a:t>
            </a:r>
            <a:r>
              <a:rPr lang="en-US" dirty="0"/>
              <a:t>, data=data), type=3)</a:t>
            </a:r>
          </a:p>
          <a:p>
            <a:r>
              <a:rPr lang="en-US" dirty="0"/>
              <a:t>Least Square Means</a:t>
            </a:r>
          </a:p>
          <a:p>
            <a:pPr lvl="1"/>
            <a:r>
              <a:rPr lang="en-US" dirty="0"/>
              <a:t>library(</a:t>
            </a:r>
            <a:r>
              <a:rPr lang="en-US" dirty="0" err="1"/>
              <a:t>lsmeans</a:t>
            </a:r>
            <a:r>
              <a:rPr lang="en-US" dirty="0"/>
              <a:t>)</a:t>
            </a:r>
          </a:p>
          <a:p>
            <a:pPr lvl="1"/>
            <a:r>
              <a:rPr lang="en-US" dirty="0"/>
              <a:t>options(contrasts=c("contr.treatment","</a:t>
            </a:r>
            <a:r>
              <a:rPr lang="en-US" dirty="0" err="1"/>
              <a:t>contr.poly</a:t>
            </a:r>
            <a:r>
              <a:rPr lang="en-US" dirty="0"/>
              <a:t>"))</a:t>
            </a:r>
          </a:p>
          <a:p>
            <a:pPr lvl="1"/>
            <a:r>
              <a:rPr lang="en-US" dirty="0" err="1"/>
              <a:t>lsmeans</a:t>
            </a:r>
            <a:r>
              <a:rPr lang="en-US" dirty="0"/>
              <a:t>(lm(SBP ~</a:t>
            </a:r>
            <a:r>
              <a:rPr lang="en-US" dirty="0" err="1"/>
              <a:t>grp+Age</a:t>
            </a:r>
            <a:r>
              <a:rPr lang="en-US" dirty="0"/>
              <a:t>, data=data), pairwise ~ grp, adjust = "none")</a:t>
            </a:r>
          </a:p>
        </p:txBody>
      </p:sp>
      <p:sp>
        <p:nvSpPr>
          <p:cNvPr id="4" name="Slide Number Placeholder 3"/>
          <p:cNvSpPr>
            <a:spLocks noGrp="1"/>
          </p:cNvSpPr>
          <p:nvPr>
            <p:ph type="sldNum" sz="quarter" idx="12"/>
          </p:nvPr>
        </p:nvSpPr>
        <p:spPr/>
        <p:txBody>
          <a:bodyPr/>
          <a:lstStyle/>
          <a:p>
            <a:fld id="{A1193835-B2BD-4407-8BA5-78DAB148BDC8}" type="slidenum">
              <a:rPr lang="en-US" smtClean="0"/>
              <a:t>27</a:t>
            </a:fld>
            <a:endParaRPr lang="en-US"/>
          </a:p>
        </p:txBody>
      </p:sp>
    </p:spTree>
    <p:extLst>
      <p:ext uri="{BB962C8B-B14F-4D97-AF65-F5344CB8AC3E}">
        <p14:creationId xmlns:p14="http://schemas.microsoft.com/office/powerpoint/2010/main" val="2427593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ANOVA</a:t>
            </a:r>
          </a:p>
        </p:txBody>
      </p:sp>
      <p:sp>
        <p:nvSpPr>
          <p:cNvPr id="3" name="Content Placeholder 2"/>
          <p:cNvSpPr>
            <a:spLocks noGrp="1"/>
          </p:cNvSpPr>
          <p:nvPr>
            <p:ph sz="quarter" idx="1"/>
          </p:nvPr>
        </p:nvSpPr>
        <p:spPr>
          <a:xfrm>
            <a:off x="457200" y="1234440"/>
            <a:ext cx="8229600" cy="4937760"/>
          </a:xfrm>
        </p:spPr>
        <p:txBody>
          <a:bodyPr>
            <a:normAutofit/>
          </a:bodyPr>
          <a:lstStyle/>
          <a:p>
            <a:r>
              <a:rPr lang="en-US" dirty="0"/>
              <a:t>Use </a:t>
            </a:r>
            <a:r>
              <a:rPr lang="en-US" dirty="0" err="1"/>
              <a:t>Anova</a:t>
            </a:r>
            <a:r>
              <a:rPr lang="en-US" dirty="0"/>
              <a:t>() function</a:t>
            </a:r>
          </a:p>
          <a:p>
            <a:pPr lvl="1"/>
            <a:r>
              <a:rPr lang="en-US" dirty="0" err="1"/>
              <a:t>Anova</a:t>
            </a:r>
            <a:r>
              <a:rPr lang="en-US" dirty="0"/>
              <a:t>([model], type=3)</a:t>
            </a:r>
          </a:p>
          <a:p>
            <a:r>
              <a:rPr lang="en-US" b="1" dirty="0"/>
              <a:t>First</a:t>
            </a:r>
            <a:r>
              <a:rPr lang="en-US" dirty="0"/>
              <a:t> test interaction model</a:t>
            </a:r>
          </a:p>
          <a:p>
            <a:pPr lvl="1"/>
            <a:r>
              <a:rPr lang="en-US" dirty="0"/>
              <a:t>Use model = lm(data$response~data$group1+data$group2+</a:t>
            </a:r>
            <a:r>
              <a:rPr lang="en-US" dirty="0">
                <a:solidFill>
                  <a:srgbClr val="00B050"/>
                </a:solidFill>
              </a:rPr>
              <a:t>data$group1*data$group2</a:t>
            </a:r>
            <a:r>
              <a:rPr lang="en-US" dirty="0"/>
              <a:t>)</a:t>
            </a:r>
          </a:p>
          <a:p>
            <a:pPr lvl="1"/>
            <a:r>
              <a:rPr lang="en-US" dirty="0"/>
              <a:t>Visualize relationship using </a:t>
            </a:r>
            <a:r>
              <a:rPr lang="en-US" dirty="0" err="1"/>
              <a:t>interaction.plot</a:t>
            </a:r>
            <a:r>
              <a:rPr lang="en-US" dirty="0"/>
              <a:t>() function</a:t>
            </a:r>
          </a:p>
          <a:p>
            <a:pPr lvl="2"/>
            <a:r>
              <a:rPr lang="en-US" dirty="0" err="1"/>
              <a:t>interaction.plot</a:t>
            </a:r>
            <a:r>
              <a:rPr lang="en-US" dirty="0"/>
              <a:t>(data$group1, data$group2, </a:t>
            </a:r>
            <a:r>
              <a:rPr lang="en-US" dirty="0" err="1"/>
              <a:t>data$Response</a:t>
            </a:r>
            <a:r>
              <a:rPr lang="en-US" dirty="0"/>
              <a:t>)</a:t>
            </a:r>
          </a:p>
          <a:p>
            <a:r>
              <a:rPr lang="en-US" b="1" dirty="0"/>
              <a:t>Then</a:t>
            </a:r>
            <a:r>
              <a:rPr lang="en-US" dirty="0"/>
              <a:t>, if p-value for the interaction is not significant, then can run regular two-way ANOVA</a:t>
            </a:r>
          </a:p>
          <a:p>
            <a:pPr lvl="1"/>
            <a:r>
              <a:rPr lang="en-US" dirty="0"/>
              <a:t>Use model = lm(data$response~data$group1+data$group2)</a:t>
            </a:r>
          </a:p>
          <a:p>
            <a:pPr marL="274320" lvl="1" indent="0">
              <a:buNone/>
            </a:pPr>
            <a:endParaRPr lang="en-US" dirty="0"/>
          </a:p>
          <a:p>
            <a:pPr lvl="1"/>
            <a:endParaRPr lang="en-US" dirty="0"/>
          </a:p>
        </p:txBody>
      </p:sp>
      <p:sp>
        <p:nvSpPr>
          <p:cNvPr id="4" name="Slide Number Placeholder 3"/>
          <p:cNvSpPr>
            <a:spLocks noGrp="1"/>
          </p:cNvSpPr>
          <p:nvPr>
            <p:ph type="sldNum" sz="quarter" idx="12"/>
          </p:nvPr>
        </p:nvSpPr>
        <p:spPr/>
        <p:txBody>
          <a:bodyPr/>
          <a:lstStyle/>
          <a:p>
            <a:fld id="{A1193835-B2BD-4407-8BA5-78DAB148BDC8}" type="slidenum">
              <a:rPr lang="en-US" smtClean="0"/>
              <a:t>28</a:t>
            </a:fld>
            <a:endParaRPr lang="en-US"/>
          </a:p>
        </p:txBody>
      </p:sp>
    </p:spTree>
    <p:extLst>
      <p:ext uri="{BB962C8B-B14F-4D97-AF65-F5344CB8AC3E}">
        <p14:creationId xmlns:p14="http://schemas.microsoft.com/office/powerpoint/2010/main" val="2249090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 Scores by Gender and Birthday</a:t>
            </a:r>
          </a:p>
        </p:txBody>
      </p:sp>
      <p:sp>
        <p:nvSpPr>
          <p:cNvPr id="3" name="Content Placeholder 2"/>
          <p:cNvSpPr>
            <a:spLocks noGrp="1"/>
          </p:cNvSpPr>
          <p:nvPr>
            <p:ph sz="quarter" idx="1"/>
          </p:nvPr>
        </p:nvSpPr>
        <p:spPr/>
        <p:txBody>
          <a:bodyPr>
            <a:normAutofit/>
          </a:bodyPr>
          <a:lstStyle/>
          <a:p>
            <a:r>
              <a:rPr lang="en-US" dirty="0"/>
              <a:t>Test Interactions</a:t>
            </a:r>
          </a:p>
          <a:p>
            <a:pPr lvl="1"/>
            <a:r>
              <a:rPr lang="en-US" dirty="0" err="1"/>
              <a:t>Anova</a:t>
            </a:r>
            <a:r>
              <a:rPr lang="en-US" dirty="0"/>
              <a:t>(lm(</a:t>
            </a:r>
            <a:r>
              <a:rPr lang="en-US" dirty="0" err="1"/>
              <a:t>Reading~bday+gender+bday</a:t>
            </a:r>
            <a:r>
              <a:rPr lang="en-US" dirty="0"/>
              <a:t>*gender, data=data),type = 3)</a:t>
            </a:r>
          </a:p>
          <a:p>
            <a:pPr lvl="1"/>
            <a:r>
              <a:rPr lang="en-US" dirty="0" err="1"/>
              <a:t>Anova</a:t>
            </a:r>
            <a:r>
              <a:rPr lang="en-US" dirty="0"/>
              <a:t>(lm(</a:t>
            </a:r>
            <a:r>
              <a:rPr lang="en-US" dirty="0" err="1"/>
              <a:t>Math~bday+gender+bday</a:t>
            </a:r>
            <a:r>
              <a:rPr lang="en-US" dirty="0"/>
              <a:t>*gender, data=data),type = 3)</a:t>
            </a:r>
          </a:p>
          <a:p>
            <a:r>
              <a:rPr lang="en-US" dirty="0"/>
              <a:t>Generate Interaction plots</a:t>
            </a:r>
          </a:p>
          <a:p>
            <a:pPr lvl="1"/>
            <a:r>
              <a:rPr lang="en-US" dirty="0" err="1"/>
              <a:t>interaction.plot</a:t>
            </a:r>
            <a:r>
              <a:rPr lang="en-US" dirty="0"/>
              <a:t>(</a:t>
            </a:r>
            <a:r>
              <a:rPr lang="en-US" dirty="0" err="1"/>
              <a:t>data$bday</a:t>
            </a:r>
            <a:r>
              <a:rPr lang="en-US" dirty="0"/>
              <a:t>, </a:t>
            </a:r>
            <a:r>
              <a:rPr lang="en-US" dirty="0" err="1"/>
              <a:t>data$gender</a:t>
            </a:r>
            <a:r>
              <a:rPr lang="en-US" dirty="0"/>
              <a:t>, </a:t>
            </a:r>
            <a:r>
              <a:rPr lang="en-US" dirty="0" err="1"/>
              <a:t>data$Math</a:t>
            </a:r>
            <a:r>
              <a:rPr lang="en-US" dirty="0"/>
              <a:t>, </a:t>
            </a:r>
            <a:r>
              <a:rPr lang="en-US" dirty="0" err="1"/>
              <a:t>xlab</a:t>
            </a:r>
            <a:r>
              <a:rPr lang="en-US" dirty="0"/>
              <a:t> = "Birthday Month", </a:t>
            </a:r>
            <a:r>
              <a:rPr lang="en-US" dirty="0" err="1"/>
              <a:t>ylab</a:t>
            </a:r>
            <a:r>
              <a:rPr lang="en-US" dirty="0"/>
              <a:t>="Mean Math Score", </a:t>
            </a:r>
            <a:r>
              <a:rPr lang="en-US" dirty="0" err="1"/>
              <a:t>trace.label</a:t>
            </a:r>
            <a:r>
              <a:rPr lang="en-US" dirty="0"/>
              <a:t> = "Gender")</a:t>
            </a:r>
          </a:p>
          <a:p>
            <a:pPr lvl="1"/>
            <a:r>
              <a:rPr lang="en-US" dirty="0" err="1"/>
              <a:t>interaction.plot</a:t>
            </a:r>
            <a:r>
              <a:rPr lang="en-US" dirty="0"/>
              <a:t>(</a:t>
            </a:r>
            <a:r>
              <a:rPr lang="en-US" dirty="0" err="1"/>
              <a:t>data$bday</a:t>
            </a:r>
            <a:r>
              <a:rPr lang="en-US" dirty="0"/>
              <a:t>, </a:t>
            </a:r>
            <a:r>
              <a:rPr lang="en-US" dirty="0" err="1"/>
              <a:t>data$gender</a:t>
            </a:r>
            <a:r>
              <a:rPr lang="en-US" dirty="0"/>
              <a:t>, </a:t>
            </a:r>
            <a:r>
              <a:rPr lang="en-US" dirty="0" err="1"/>
              <a:t>data$Reading</a:t>
            </a:r>
            <a:r>
              <a:rPr lang="en-US" dirty="0"/>
              <a:t>, </a:t>
            </a:r>
            <a:r>
              <a:rPr lang="en-US" dirty="0" err="1"/>
              <a:t>xlab</a:t>
            </a:r>
            <a:r>
              <a:rPr lang="en-US" dirty="0"/>
              <a:t> = "Birthday Month", </a:t>
            </a:r>
            <a:r>
              <a:rPr lang="en-US" dirty="0" err="1"/>
              <a:t>ylab</a:t>
            </a:r>
            <a:r>
              <a:rPr lang="en-US" dirty="0"/>
              <a:t>="Mean Reading Score", </a:t>
            </a:r>
            <a:r>
              <a:rPr lang="en-US" dirty="0" err="1"/>
              <a:t>trace.label</a:t>
            </a:r>
            <a:r>
              <a:rPr lang="en-US" dirty="0"/>
              <a:t> = "Gender")</a:t>
            </a:r>
          </a:p>
          <a:p>
            <a:endParaRPr lang="en-US" dirty="0"/>
          </a:p>
          <a:p>
            <a:endParaRPr lang="en-US" dirty="0"/>
          </a:p>
        </p:txBody>
      </p:sp>
      <p:sp>
        <p:nvSpPr>
          <p:cNvPr id="4" name="Slide Number Placeholder 3"/>
          <p:cNvSpPr>
            <a:spLocks noGrp="1"/>
          </p:cNvSpPr>
          <p:nvPr>
            <p:ph type="sldNum" sz="quarter" idx="12"/>
          </p:nvPr>
        </p:nvSpPr>
        <p:spPr/>
        <p:txBody>
          <a:bodyPr/>
          <a:lstStyle/>
          <a:p>
            <a:fld id="{A1193835-B2BD-4407-8BA5-78DAB148BDC8}" type="slidenum">
              <a:rPr lang="en-US" smtClean="0"/>
              <a:t>29</a:t>
            </a:fld>
            <a:endParaRPr lang="en-US"/>
          </a:p>
        </p:txBody>
      </p:sp>
    </p:spTree>
    <p:extLst>
      <p:ext uri="{BB962C8B-B14F-4D97-AF65-F5344CB8AC3E}">
        <p14:creationId xmlns:p14="http://schemas.microsoft.com/office/powerpoint/2010/main" val="81210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
          </p:nvPr>
        </p:nvSpPr>
        <p:spPr/>
        <p:txBody>
          <a:bodyPr>
            <a:normAutofit/>
          </a:bodyPr>
          <a:lstStyle/>
          <a:p>
            <a:r>
              <a:rPr lang="en-US" dirty="0"/>
              <a:t>Earlier in the class, we looked at a way to compare means between two groups.</a:t>
            </a:r>
          </a:p>
          <a:p>
            <a:r>
              <a:rPr lang="en-US" dirty="0"/>
              <a:t>But what if we have more than 2 groups?</a:t>
            </a:r>
          </a:p>
          <a:p>
            <a:r>
              <a:rPr lang="en-US" dirty="0"/>
              <a:t>ANOVA (Analysis of Variance) can do this. </a:t>
            </a:r>
          </a:p>
          <a:p>
            <a:pPr lvl="1"/>
            <a:r>
              <a:rPr lang="en-US" dirty="0"/>
              <a:t>General term which involves breaking down variability in a particular continuous outcome into pieces. </a:t>
            </a:r>
          </a:p>
          <a:p>
            <a:pPr lvl="1"/>
            <a:r>
              <a:rPr lang="en-US" dirty="0"/>
              <a:t>It involves comparing the variability after accounting for a characteristic versus the remaining variability.</a:t>
            </a:r>
          </a:p>
          <a:p>
            <a:pPr lvl="1"/>
            <a:r>
              <a:rPr lang="en-US" dirty="0"/>
              <a:t>We’ll first talk about one factor (one-way ANOVA), and then we’ll discuss understanding the role of two factors at the same time. </a:t>
            </a:r>
          </a:p>
          <a:p>
            <a:pPr lvl="1"/>
            <a:endParaRPr lang="en-US" dirty="0"/>
          </a:p>
          <a:p>
            <a:endParaRPr lang="en-US" dirty="0"/>
          </a:p>
          <a:p>
            <a:pPr marL="0" indent="0">
              <a:buNone/>
            </a:pPr>
            <a:endParaRPr lang="en-US" sz="1600" dirty="0"/>
          </a:p>
          <a:p>
            <a:pPr marL="0" indent="0">
              <a:buNone/>
            </a:pPr>
            <a:endParaRPr lang="en-US" dirty="0"/>
          </a:p>
          <a:p>
            <a:pPr lvl="2"/>
            <a:endParaRPr lang="en-US" dirty="0"/>
          </a:p>
        </p:txBody>
      </p:sp>
      <p:sp>
        <p:nvSpPr>
          <p:cNvPr id="4" name="Slide Number Placeholder 3"/>
          <p:cNvSpPr>
            <a:spLocks noGrp="1"/>
          </p:cNvSpPr>
          <p:nvPr>
            <p:ph type="sldNum" sz="quarter" idx="12"/>
          </p:nvPr>
        </p:nvSpPr>
        <p:spPr/>
        <p:txBody>
          <a:bodyPr/>
          <a:lstStyle/>
          <a:p>
            <a:fld id="{A1193835-B2BD-4407-8BA5-78DAB148BDC8}" type="slidenum">
              <a:rPr lang="en-US" smtClean="0"/>
              <a:t>3</a:t>
            </a:fld>
            <a:endParaRPr lang="en-US"/>
          </a:p>
        </p:txBody>
      </p:sp>
    </p:spTree>
    <p:extLst>
      <p:ext uri="{BB962C8B-B14F-4D97-AF65-F5344CB8AC3E}">
        <p14:creationId xmlns:p14="http://schemas.microsoft.com/office/powerpoint/2010/main" val="3574026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ANOVA</a:t>
            </a:r>
          </a:p>
        </p:txBody>
      </p:sp>
      <p:sp>
        <p:nvSpPr>
          <p:cNvPr id="3" name="Content Placeholder 2"/>
          <p:cNvSpPr>
            <a:spLocks noGrp="1"/>
          </p:cNvSpPr>
          <p:nvPr>
            <p:ph sz="quarter" idx="1"/>
          </p:nvPr>
        </p:nvSpPr>
        <p:spPr/>
        <p:txBody>
          <a:bodyPr>
            <a:normAutofit/>
          </a:bodyPr>
          <a:lstStyle/>
          <a:p>
            <a:r>
              <a:rPr lang="en-US" dirty="0"/>
              <a:t>Seek to make comparisons across several groups. </a:t>
            </a:r>
          </a:p>
          <a:p>
            <a:endParaRPr lang="en-US" dirty="0"/>
          </a:p>
          <a:p>
            <a:pPr marL="0" indent="0">
              <a:buNone/>
            </a:pPr>
            <a:endParaRPr lang="en-US" dirty="0"/>
          </a:p>
          <a:p>
            <a:endParaRPr lang="en-US" dirty="0"/>
          </a:p>
          <a:p>
            <a:pPr marL="0" indent="0">
              <a:buNone/>
            </a:pPr>
            <a:endParaRPr lang="en-US" sz="1600" dirty="0"/>
          </a:p>
          <a:p>
            <a:pPr marL="0" indent="0">
              <a:buNone/>
            </a:pPr>
            <a:endParaRPr lang="en-US" dirty="0"/>
          </a:p>
          <a:p>
            <a:pPr lvl="2"/>
            <a:endParaRPr lang="en-US" dirty="0"/>
          </a:p>
        </p:txBody>
      </p:sp>
      <p:sp>
        <p:nvSpPr>
          <p:cNvPr id="4" name="Slide Number Placeholder 3"/>
          <p:cNvSpPr>
            <a:spLocks noGrp="1"/>
          </p:cNvSpPr>
          <p:nvPr>
            <p:ph type="sldNum" sz="quarter" idx="12"/>
          </p:nvPr>
        </p:nvSpPr>
        <p:spPr/>
        <p:txBody>
          <a:bodyPr/>
          <a:lstStyle/>
          <a:p>
            <a:fld id="{A1193835-B2BD-4407-8BA5-78DAB148BDC8}" type="slidenum">
              <a:rPr lang="en-US" smtClean="0"/>
              <a:t>4</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1" y="2117068"/>
            <a:ext cx="5181600" cy="9999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3316415"/>
            <a:ext cx="5725943" cy="1069900"/>
          </a:xfrm>
          <a:prstGeom prst="rect">
            <a:avLst/>
          </a:prstGeom>
        </p:spPr>
      </p:pic>
    </p:spTree>
    <p:extLst>
      <p:ext uri="{BB962C8B-B14F-4D97-AF65-F5344CB8AC3E}">
        <p14:creationId xmlns:p14="http://schemas.microsoft.com/office/powerpoint/2010/main" val="307004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ANOVA</a:t>
            </a:r>
          </a:p>
        </p:txBody>
      </p:sp>
      <p:sp>
        <p:nvSpPr>
          <p:cNvPr id="3" name="Content Placeholder 2"/>
          <p:cNvSpPr>
            <a:spLocks noGrp="1"/>
          </p:cNvSpPr>
          <p:nvPr>
            <p:ph sz="quarter" idx="1"/>
          </p:nvPr>
        </p:nvSpPr>
        <p:spPr/>
        <p:txBody>
          <a:bodyPr>
            <a:normAutofit/>
          </a:bodyPr>
          <a:lstStyle/>
          <a:p>
            <a:pPr marL="0" indent="0">
              <a:buNone/>
            </a:pPr>
            <a:r>
              <a:rPr lang="en-US" dirty="0"/>
              <a:t>Commercials aired on TV entice potential buyers to consider purchasing specific brand of golf balls by claiming increased driving distances. In order to see which brand of golf balls is best (as measured by distance travelled), an experiment is set up where a mechanical driver (to improve precision and consistency between hits) hits 5 balls of each of three brands.  The distance in yards achieved after each strike is measured. </a:t>
            </a:r>
          </a:p>
          <a:p>
            <a:endParaRPr lang="en-US" dirty="0"/>
          </a:p>
          <a:p>
            <a:pPr marL="0" indent="0">
              <a:buNone/>
            </a:pPr>
            <a:endParaRPr lang="en-US" sz="1600" dirty="0"/>
          </a:p>
          <a:p>
            <a:pPr marL="0" indent="0">
              <a:buNone/>
            </a:pPr>
            <a:endParaRPr lang="en-US" dirty="0"/>
          </a:p>
          <a:p>
            <a:pPr lvl="2"/>
            <a:endParaRPr lang="en-US" dirty="0"/>
          </a:p>
        </p:txBody>
      </p:sp>
      <p:sp>
        <p:nvSpPr>
          <p:cNvPr id="4" name="Slide Number Placeholder 3"/>
          <p:cNvSpPr>
            <a:spLocks noGrp="1"/>
          </p:cNvSpPr>
          <p:nvPr>
            <p:ph type="sldNum" sz="quarter" idx="12"/>
          </p:nvPr>
        </p:nvSpPr>
        <p:spPr/>
        <p:txBody>
          <a:bodyPr/>
          <a:lstStyle/>
          <a:p>
            <a:fld id="{A1193835-B2BD-4407-8BA5-78DAB148BDC8}" type="slidenum">
              <a:rPr lang="en-US" smtClean="0"/>
              <a:t>5</a:t>
            </a:fld>
            <a:endParaRPr lang="en-US"/>
          </a:p>
        </p:txBody>
      </p:sp>
    </p:spTree>
    <p:extLst>
      <p:ext uri="{BB962C8B-B14F-4D97-AF65-F5344CB8AC3E}">
        <p14:creationId xmlns:p14="http://schemas.microsoft.com/office/powerpoint/2010/main" val="186014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ANOVA</a:t>
            </a:r>
          </a:p>
        </p:txBody>
      </p:sp>
      <p:sp>
        <p:nvSpPr>
          <p:cNvPr id="4" name="Slide Number Placeholder 3"/>
          <p:cNvSpPr>
            <a:spLocks noGrp="1"/>
          </p:cNvSpPr>
          <p:nvPr>
            <p:ph type="sldNum" sz="quarter" idx="12"/>
          </p:nvPr>
        </p:nvSpPr>
        <p:spPr/>
        <p:txBody>
          <a:bodyPr/>
          <a:lstStyle/>
          <a:p>
            <a:fld id="{A1193835-B2BD-4407-8BA5-78DAB148BDC8}" type="slidenum">
              <a:rPr lang="en-US" smtClean="0"/>
              <a:t>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661525"/>
            <a:ext cx="5020141" cy="4176300"/>
          </a:xfrm>
          <a:prstGeom prst="rect">
            <a:avLst/>
          </a:prstGeom>
        </p:spPr>
      </p:pic>
    </p:spTree>
    <p:extLst>
      <p:ext uri="{BB962C8B-B14F-4D97-AF65-F5344CB8AC3E}">
        <p14:creationId xmlns:p14="http://schemas.microsoft.com/office/powerpoint/2010/main" val="2653052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ANOVA</a:t>
            </a:r>
          </a:p>
        </p:txBody>
      </p:sp>
      <p:sp>
        <p:nvSpPr>
          <p:cNvPr id="4" name="Slide Number Placeholder 3"/>
          <p:cNvSpPr>
            <a:spLocks noGrp="1"/>
          </p:cNvSpPr>
          <p:nvPr>
            <p:ph type="sldNum" sz="quarter" idx="12"/>
          </p:nvPr>
        </p:nvSpPr>
        <p:spPr/>
        <p:txBody>
          <a:bodyPr/>
          <a:lstStyle/>
          <a:p>
            <a:fld id="{A1193835-B2BD-4407-8BA5-78DAB148BDC8}" type="slidenum">
              <a:rPr lang="en-US" smtClean="0"/>
              <a:t>7</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524000"/>
            <a:ext cx="5534489" cy="4543356"/>
          </a:xfrm>
          <a:prstGeom prst="rect">
            <a:avLst/>
          </a:prstGeom>
        </p:spPr>
      </p:pic>
    </p:spTree>
    <p:extLst>
      <p:ext uri="{BB962C8B-B14F-4D97-AF65-F5344CB8AC3E}">
        <p14:creationId xmlns:p14="http://schemas.microsoft.com/office/powerpoint/2010/main" val="179562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ANOVA</a:t>
            </a:r>
          </a:p>
        </p:txBody>
      </p:sp>
      <p:sp>
        <p:nvSpPr>
          <p:cNvPr id="4" name="Slide Number Placeholder 3"/>
          <p:cNvSpPr>
            <a:spLocks noGrp="1"/>
          </p:cNvSpPr>
          <p:nvPr>
            <p:ph type="sldNum" sz="quarter" idx="12"/>
          </p:nvPr>
        </p:nvSpPr>
        <p:spPr/>
        <p:txBody>
          <a:bodyPr/>
          <a:lstStyle/>
          <a:p>
            <a:fld id="{A1193835-B2BD-4407-8BA5-78DAB148BDC8}" type="slidenum">
              <a:rPr lang="en-US" smtClean="0"/>
              <a:t>8</a:t>
            </a:fld>
            <a:endParaRPr lang="en-US"/>
          </a:p>
        </p:txBody>
      </p:sp>
      <p:sp>
        <p:nvSpPr>
          <p:cNvPr id="5" name="TextBox 4"/>
          <p:cNvSpPr txBox="1"/>
          <p:nvPr/>
        </p:nvSpPr>
        <p:spPr>
          <a:xfrm>
            <a:off x="914400" y="1828800"/>
            <a:ext cx="7086600" cy="3416320"/>
          </a:xfrm>
          <a:prstGeom prst="rect">
            <a:avLst/>
          </a:prstGeom>
          <a:noFill/>
        </p:spPr>
        <p:txBody>
          <a:bodyPr wrap="square" rtlCol="0">
            <a:spAutoFit/>
          </a:bodyPr>
          <a:lstStyle/>
          <a:p>
            <a:r>
              <a:rPr lang="en-US" sz="2400" dirty="0">
                <a:solidFill>
                  <a:srgbClr val="FF0000"/>
                </a:solidFill>
              </a:rPr>
              <a:t>In general, if the variability between groups is small relative to the variability in the measurements within groups, we are less inclined to conclude that there is a difference between them. </a:t>
            </a:r>
          </a:p>
          <a:p>
            <a:endParaRPr lang="en-US" sz="2400" dirty="0">
              <a:solidFill>
                <a:srgbClr val="FF0000"/>
              </a:solidFill>
            </a:endParaRPr>
          </a:p>
          <a:p>
            <a:r>
              <a:rPr lang="en-US" sz="2400" dirty="0">
                <a:solidFill>
                  <a:srgbClr val="FF0000"/>
                </a:solidFill>
              </a:rPr>
              <a:t>On the other hand, if the variability between groups is large in comparison to the variability within each individual group, it is easier to see and conclude that there is a difference.</a:t>
            </a:r>
          </a:p>
        </p:txBody>
      </p:sp>
    </p:spTree>
    <p:extLst>
      <p:ext uri="{BB962C8B-B14F-4D97-AF65-F5344CB8AC3E}">
        <p14:creationId xmlns:p14="http://schemas.microsoft.com/office/powerpoint/2010/main" val="75230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ANOVA</a:t>
            </a:r>
          </a:p>
        </p:txBody>
      </p:sp>
      <p:sp>
        <p:nvSpPr>
          <p:cNvPr id="4" name="Slide Number Placeholder 3"/>
          <p:cNvSpPr>
            <a:spLocks noGrp="1"/>
          </p:cNvSpPr>
          <p:nvPr>
            <p:ph type="sldNum" sz="quarter" idx="12"/>
          </p:nvPr>
        </p:nvSpPr>
        <p:spPr/>
        <p:txBody>
          <a:bodyPr/>
          <a:lstStyle/>
          <a:p>
            <a:fld id="{A1193835-B2BD-4407-8BA5-78DAB148BDC8}" type="slidenum">
              <a:rPr lang="en-US" smtClean="0"/>
              <a:t>9</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524000"/>
            <a:ext cx="5061436" cy="2748080"/>
          </a:xfrm>
          <a:prstGeom prst="rect">
            <a:avLst/>
          </a:prstGeom>
        </p:spPr>
      </p:pic>
      <p:sp>
        <p:nvSpPr>
          <p:cNvPr id="6" name="TextBox 5"/>
          <p:cNvSpPr txBox="1"/>
          <p:nvPr/>
        </p:nvSpPr>
        <p:spPr>
          <a:xfrm>
            <a:off x="612648" y="4592492"/>
            <a:ext cx="7312152" cy="1477328"/>
          </a:xfrm>
          <a:prstGeom prst="rect">
            <a:avLst/>
          </a:prstGeom>
          <a:noFill/>
        </p:spPr>
        <p:txBody>
          <a:bodyPr wrap="square" rtlCol="0">
            <a:spAutoFit/>
          </a:bodyPr>
          <a:lstStyle/>
          <a:p>
            <a:r>
              <a:rPr lang="en-US" dirty="0">
                <a:solidFill>
                  <a:srgbClr val="FF0000"/>
                </a:solidFill>
              </a:rPr>
              <a:t>The between group variance measures how far the group means are from the overall mean (across all groups). </a:t>
            </a:r>
          </a:p>
          <a:p>
            <a:endParaRPr lang="en-US" dirty="0">
              <a:solidFill>
                <a:srgbClr val="FF0000"/>
              </a:solidFill>
            </a:endParaRPr>
          </a:p>
          <a:p>
            <a:r>
              <a:rPr lang="en-US" dirty="0">
                <a:solidFill>
                  <a:srgbClr val="7030A0"/>
                </a:solidFill>
              </a:rPr>
              <a:t>The within group variance measures the variation among individuals in the same group. </a:t>
            </a:r>
          </a:p>
        </p:txBody>
      </p:sp>
      <p:sp>
        <p:nvSpPr>
          <p:cNvPr id="7" name="TextBox 6"/>
          <p:cNvSpPr txBox="1"/>
          <p:nvPr/>
        </p:nvSpPr>
        <p:spPr>
          <a:xfrm>
            <a:off x="6629400" y="3581400"/>
            <a:ext cx="2057400" cy="369332"/>
          </a:xfrm>
          <a:prstGeom prst="rect">
            <a:avLst/>
          </a:prstGeom>
          <a:noFill/>
        </p:spPr>
        <p:txBody>
          <a:bodyPr wrap="square" rtlCol="0">
            <a:spAutoFit/>
          </a:bodyPr>
          <a:lstStyle/>
          <a:p>
            <a:r>
              <a:rPr lang="en-US" dirty="0" err="1"/>
              <a:t>df</a:t>
            </a:r>
            <a:r>
              <a:rPr lang="en-US" dirty="0"/>
              <a:t> = k-1 and n-k</a:t>
            </a:r>
          </a:p>
        </p:txBody>
      </p:sp>
    </p:spTree>
    <p:extLst>
      <p:ext uri="{BB962C8B-B14F-4D97-AF65-F5344CB8AC3E}">
        <p14:creationId xmlns:p14="http://schemas.microsoft.com/office/powerpoint/2010/main" val="1782986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a10f9ac0-5937-4b4f-b459-96aedd9ed2c5">
  <element uid="9920fcc9-9f43-4d43-9e3e-b98a219cfd55" value=""/>
</sisl>
</file>

<file path=customXml/itemProps1.xml><?xml version="1.0" encoding="utf-8"?>
<ds:datastoreItem xmlns:ds="http://schemas.openxmlformats.org/officeDocument/2006/customXml" ds:itemID="{EA546B05-4E47-42CC-8E05-41E80A24775E}">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Origin</Template>
  <TotalTime>13144</TotalTime>
  <Words>1801</Words>
  <Application>Microsoft Office PowerPoint</Application>
  <PresentationFormat>On-screen Show (4:3)</PresentationFormat>
  <Paragraphs>237</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Bookman Old Style</vt:lpstr>
      <vt:lpstr>Calibri</vt:lpstr>
      <vt:lpstr>Cambria Math</vt:lpstr>
      <vt:lpstr>Gill Sans MT</vt:lpstr>
      <vt:lpstr>Wingdings</vt:lpstr>
      <vt:lpstr>Wingdings 3</vt:lpstr>
      <vt:lpstr>Origin</vt:lpstr>
      <vt:lpstr>Live Classroom </vt:lpstr>
      <vt:lpstr>Topics</vt:lpstr>
      <vt:lpstr>Introduction</vt:lpstr>
      <vt:lpstr>One-Way ANOVA</vt:lpstr>
      <vt:lpstr>One-Way ANOVA</vt:lpstr>
      <vt:lpstr>One-Way ANOVA</vt:lpstr>
      <vt:lpstr>One-Way ANOVA</vt:lpstr>
      <vt:lpstr>One-Way ANOVA</vt:lpstr>
      <vt:lpstr>One-Way ANOVA</vt:lpstr>
      <vt:lpstr>One-Way ANOVA</vt:lpstr>
      <vt:lpstr>One-Way ANOVA</vt:lpstr>
      <vt:lpstr>One-Way ANOVA</vt:lpstr>
      <vt:lpstr>Evaluating Group Differences</vt:lpstr>
      <vt:lpstr>Issues with Multiple Comparisons</vt:lpstr>
      <vt:lpstr>Assumptions of ANOVA</vt:lpstr>
      <vt:lpstr>Relationship between One way ANOVA and Regression</vt:lpstr>
      <vt:lpstr>Relationship between One way ANOVA and Regression</vt:lpstr>
      <vt:lpstr>One-way ANOVA</vt:lpstr>
      <vt:lpstr>One-way ANOVA</vt:lpstr>
      <vt:lpstr>Dummy variable creation</vt:lpstr>
      <vt:lpstr>Example – SBP by smoking status</vt:lpstr>
      <vt:lpstr>Example – SBP by smoking status</vt:lpstr>
      <vt:lpstr>Example – SBP by smoking status</vt:lpstr>
      <vt:lpstr>One-Way ANCOVA</vt:lpstr>
      <vt:lpstr>One-way ANCOVA</vt:lpstr>
      <vt:lpstr>One-way ANCOVA</vt:lpstr>
      <vt:lpstr>Example – SBP by smoking status</vt:lpstr>
      <vt:lpstr>Two-way ANOVA</vt:lpstr>
      <vt:lpstr>Example – Scores by Gender and Birthday</vt:lpstr>
    </vt:vector>
  </TitlesOfParts>
  <Company>Merck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Classroom – R Review</dc:title>
  <dc:creator>Alison Pedley</dc:creator>
  <cp:lastModifiedBy>Heather Shappell</cp:lastModifiedBy>
  <cp:revision>172</cp:revision>
  <cp:lastPrinted>2015-01-24T13:16:30Z</cp:lastPrinted>
  <dcterms:created xsi:type="dcterms:W3CDTF">2015-01-23T01:20:08Z</dcterms:created>
  <dcterms:modified xsi:type="dcterms:W3CDTF">2021-02-16T22:47:45Z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7845eba9-b476-46dd-848c-2f722eaa534e</vt:lpwstr>
  </property>
  <property fmtid="{D5CDD505-2E9C-101B-9397-08002B2CF9AE}" pid="3" name="bjSaver">
    <vt:lpwstr>VCBB8lb6L/rSuvtsshPjg7ZNY7qcX7Ey</vt:lpwstr>
  </property>
  <property fmtid="{D5CDD505-2E9C-101B-9397-08002B2CF9AE}" pid="4" name="bjDocumentLabelXML">
    <vt:lpwstr>&lt;?xml version="1.0" encoding="us-ascii"?&gt;&lt;sisl xmlns:xsi="http://www.w3.org/2001/XMLSchema-instance" xmlns:xsd="http://www.w3.org/2001/XMLSchema" sislVersion="0" policy="a10f9ac0-5937-4b4f-b459-96aedd9ed2c5" xmlns="http://www.boldonjames.com/2008/01/sie/i</vt:lpwstr>
  </property>
  <property fmtid="{D5CDD505-2E9C-101B-9397-08002B2CF9AE}" pid="5" name="bjDocumentLabelXML-0">
    <vt:lpwstr>nternal/label"&gt;&lt;element uid="9920fcc9-9f43-4d43-9e3e-b98a219cfd55" value="" /&gt;&lt;/sisl&gt;</vt:lpwstr>
  </property>
  <property fmtid="{D5CDD505-2E9C-101B-9397-08002B2CF9AE}" pid="6" name="bjDocumentSecurityLabel">
    <vt:lpwstr>Not Classified</vt:lpwstr>
  </property>
</Properties>
</file>