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27"/>
  </p:notesMasterIdLst>
  <p:handoutMasterIdLst>
    <p:handoutMasterId r:id="rId28"/>
  </p:handoutMasterIdLst>
  <p:sldIdLst>
    <p:sldId id="256" r:id="rId3"/>
    <p:sldId id="272" r:id="rId4"/>
    <p:sldId id="343" r:id="rId5"/>
    <p:sldId id="344" r:id="rId6"/>
    <p:sldId id="345" r:id="rId7"/>
    <p:sldId id="347" r:id="rId8"/>
    <p:sldId id="356" r:id="rId9"/>
    <p:sldId id="325" r:id="rId10"/>
    <p:sldId id="326" r:id="rId11"/>
    <p:sldId id="348" r:id="rId12"/>
    <p:sldId id="335" r:id="rId13"/>
    <p:sldId id="337" r:id="rId14"/>
    <p:sldId id="336" r:id="rId15"/>
    <p:sldId id="342" r:id="rId16"/>
    <p:sldId id="349" r:id="rId17"/>
    <p:sldId id="350" r:id="rId18"/>
    <p:sldId id="351" r:id="rId19"/>
    <p:sldId id="352" r:id="rId20"/>
    <p:sldId id="353" r:id="rId21"/>
    <p:sldId id="354" r:id="rId22"/>
    <p:sldId id="338" r:id="rId23"/>
    <p:sldId id="339" r:id="rId24"/>
    <p:sldId id="340" r:id="rId25"/>
    <p:sldId id="355"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ather Shappell" initials="HS" lastIdx="1" clrIdx="0">
    <p:extLst>
      <p:ext uri="{19B8F6BF-5375-455C-9EA6-DF929625EA0E}">
        <p15:presenceInfo xmlns:p15="http://schemas.microsoft.com/office/powerpoint/2012/main" userId="b3bf6b2cefedc6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7421" autoAdjust="0"/>
    <p:restoredTop sz="86524" autoAdjust="0"/>
  </p:normalViewPr>
  <p:slideViewPr>
    <p:cSldViewPr>
      <p:cViewPr varScale="1">
        <p:scale>
          <a:sx n="117" d="100"/>
          <a:sy n="117" d="100"/>
        </p:scale>
        <p:origin x="1089" y="60"/>
      </p:cViewPr>
      <p:guideLst>
        <p:guide orient="horz" pos="2160"/>
        <p:guide pos="2880"/>
      </p:guideLst>
    </p:cSldViewPr>
  </p:slideViewPr>
  <p:outlineViewPr>
    <p:cViewPr>
      <p:scale>
        <a:sx n="33" d="100"/>
        <a:sy n="33" d="100"/>
      </p:scale>
      <p:origin x="0" y="663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0D23087-5998-486F-A0EE-1B2441A8BC76}" type="datetimeFigureOut">
              <a:rPr lang="en-US" smtClean="0"/>
              <a:t>12/7/2021</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3126CAC6-EA05-4B4C-8791-F41C5DD6A71F}" type="slidenum">
              <a:rPr lang="en-US" smtClean="0"/>
              <a:t>‹#›</a:t>
            </a:fld>
            <a:endParaRPr lang="en-US"/>
          </a:p>
        </p:txBody>
      </p:sp>
    </p:spTree>
    <p:extLst>
      <p:ext uri="{BB962C8B-B14F-4D97-AF65-F5344CB8AC3E}">
        <p14:creationId xmlns:p14="http://schemas.microsoft.com/office/powerpoint/2010/main" val="79734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2EA4C96E-A981-4D37-8694-D96CC5AD2689}" type="datetimeFigureOut">
              <a:rPr lang="en-US" smtClean="0"/>
              <a:t>12/7/2021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2B971DB4-BD8A-4D27-A9DA-FE45745DA2C8}" type="slidenum">
              <a:rPr lang="en-US" smtClean="0"/>
              <a:t>‹#›</a:t>
            </a:fld>
            <a:endParaRPr lang="en-US"/>
          </a:p>
        </p:txBody>
      </p:sp>
    </p:spTree>
    <p:extLst>
      <p:ext uri="{BB962C8B-B14F-4D97-AF65-F5344CB8AC3E}">
        <p14:creationId xmlns:p14="http://schemas.microsoft.com/office/powerpoint/2010/main" val="175392172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71DB4-BD8A-4D27-A9DA-FE45745DA2C8}" type="slidenum">
              <a:rPr lang="en-US" smtClean="0"/>
              <a:t>1</a:t>
            </a:fld>
            <a:endParaRPr lang="en-US"/>
          </a:p>
        </p:txBody>
      </p:sp>
    </p:spTree>
    <p:extLst>
      <p:ext uri="{BB962C8B-B14F-4D97-AF65-F5344CB8AC3E}">
        <p14:creationId xmlns:p14="http://schemas.microsoft.com/office/powerpoint/2010/main" val="309536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71DB4-BD8A-4D27-A9DA-FE45745DA2C8}" type="slidenum">
              <a:rPr lang="en-US" smtClean="0"/>
              <a:t>16</a:t>
            </a:fld>
            <a:endParaRPr lang="en-US"/>
          </a:p>
        </p:txBody>
      </p:sp>
    </p:spTree>
    <p:extLst>
      <p:ext uri="{BB962C8B-B14F-4D97-AF65-F5344CB8AC3E}">
        <p14:creationId xmlns:p14="http://schemas.microsoft.com/office/powerpoint/2010/main" val="615702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71DB4-BD8A-4D27-A9DA-FE45745DA2C8}" type="slidenum">
              <a:rPr lang="en-US" smtClean="0"/>
              <a:t>17</a:t>
            </a:fld>
            <a:endParaRPr lang="en-US"/>
          </a:p>
        </p:txBody>
      </p:sp>
    </p:spTree>
    <p:extLst>
      <p:ext uri="{BB962C8B-B14F-4D97-AF65-F5344CB8AC3E}">
        <p14:creationId xmlns:p14="http://schemas.microsoft.com/office/powerpoint/2010/main" val="1268630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71DB4-BD8A-4D27-A9DA-FE45745DA2C8}" type="slidenum">
              <a:rPr lang="en-US" smtClean="0"/>
              <a:t>18</a:t>
            </a:fld>
            <a:endParaRPr lang="en-US"/>
          </a:p>
        </p:txBody>
      </p:sp>
    </p:spTree>
    <p:extLst>
      <p:ext uri="{BB962C8B-B14F-4D97-AF65-F5344CB8AC3E}">
        <p14:creationId xmlns:p14="http://schemas.microsoft.com/office/powerpoint/2010/main" val="3459199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71DB4-BD8A-4D27-A9DA-FE45745DA2C8}" type="slidenum">
              <a:rPr lang="en-US" smtClean="0"/>
              <a:t>19</a:t>
            </a:fld>
            <a:endParaRPr lang="en-US"/>
          </a:p>
        </p:txBody>
      </p:sp>
    </p:spTree>
    <p:extLst>
      <p:ext uri="{BB962C8B-B14F-4D97-AF65-F5344CB8AC3E}">
        <p14:creationId xmlns:p14="http://schemas.microsoft.com/office/powerpoint/2010/main" val="93459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71DB4-BD8A-4D27-A9DA-FE45745DA2C8}" type="slidenum">
              <a:rPr lang="en-US" smtClean="0"/>
              <a:t>20</a:t>
            </a:fld>
            <a:endParaRPr lang="en-US"/>
          </a:p>
        </p:txBody>
      </p:sp>
    </p:spTree>
    <p:extLst>
      <p:ext uri="{BB962C8B-B14F-4D97-AF65-F5344CB8AC3E}">
        <p14:creationId xmlns:p14="http://schemas.microsoft.com/office/powerpoint/2010/main" val="2859897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71DB4-BD8A-4D27-A9DA-FE45745DA2C8}" type="slidenum">
              <a:rPr lang="en-US" smtClean="0"/>
              <a:t>21</a:t>
            </a:fld>
            <a:endParaRPr lang="en-US"/>
          </a:p>
        </p:txBody>
      </p:sp>
    </p:spTree>
    <p:extLst>
      <p:ext uri="{BB962C8B-B14F-4D97-AF65-F5344CB8AC3E}">
        <p14:creationId xmlns:p14="http://schemas.microsoft.com/office/powerpoint/2010/main" val="703244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71DB4-BD8A-4D27-A9DA-FE45745DA2C8}" type="slidenum">
              <a:rPr lang="en-US" smtClean="0"/>
              <a:t>22</a:t>
            </a:fld>
            <a:endParaRPr lang="en-US"/>
          </a:p>
        </p:txBody>
      </p:sp>
    </p:spTree>
    <p:extLst>
      <p:ext uri="{BB962C8B-B14F-4D97-AF65-F5344CB8AC3E}">
        <p14:creationId xmlns:p14="http://schemas.microsoft.com/office/powerpoint/2010/main" val="1612872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71DB4-BD8A-4D27-A9DA-FE45745DA2C8}" type="slidenum">
              <a:rPr lang="en-US" smtClean="0"/>
              <a:t>23</a:t>
            </a:fld>
            <a:endParaRPr lang="en-US"/>
          </a:p>
        </p:txBody>
      </p:sp>
    </p:spTree>
    <p:extLst>
      <p:ext uri="{BB962C8B-B14F-4D97-AF65-F5344CB8AC3E}">
        <p14:creationId xmlns:p14="http://schemas.microsoft.com/office/powerpoint/2010/main" val="2182350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71DB4-BD8A-4D27-A9DA-FE45745DA2C8}" type="slidenum">
              <a:rPr lang="en-US" smtClean="0"/>
              <a:t>24</a:t>
            </a:fld>
            <a:endParaRPr lang="en-US"/>
          </a:p>
        </p:txBody>
      </p:sp>
    </p:spTree>
    <p:extLst>
      <p:ext uri="{BB962C8B-B14F-4D97-AF65-F5344CB8AC3E}">
        <p14:creationId xmlns:p14="http://schemas.microsoft.com/office/powerpoint/2010/main" val="294213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71DB4-BD8A-4D27-A9DA-FE45745DA2C8}" type="slidenum">
              <a:rPr lang="en-US" smtClean="0"/>
              <a:t>2</a:t>
            </a:fld>
            <a:endParaRPr lang="en-US"/>
          </a:p>
        </p:txBody>
      </p:sp>
    </p:spTree>
    <p:extLst>
      <p:ext uri="{BB962C8B-B14F-4D97-AF65-F5344CB8AC3E}">
        <p14:creationId xmlns:p14="http://schemas.microsoft.com/office/powerpoint/2010/main" val="3568016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71DB4-BD8A-4D27-A9DA-FE45745DA2C8}" type="slidenum">
              <a:rPr lang="en-US" smtClean="0"/>
              <a:t>8</a:t>
            </a:fld>
            <a:endParaRPr lang="en-US"/>
          </a:p>
        </p:txBody>
      </p:sp>
    </p:spTree>
    <p:extLst>
      <p:ext uri="{BB962C8B-B14F-4D97-AF65-F5344CB8AC3E}">
        <p14:creationId xmlns:p14="http://schemas.microsoft.com/office/powerpoint/2010/main" val="1518645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71DB4-BD8A-4D27-A9DA-FE45745DA2C8}" type="slidenum">
              <a:rPr lang="en-US" smtClean="0"/>
              <a:t>9</a:t>
            </a:fld>
            <a:endParaRPr lang="en-US"/>
          </a:p>
        </p:txBody>
      </p:sp>
    </p:spTree>
    <p:extLst>
      <p:ext uri="{BB962C8B-B14F-4D97-AF65-F5344CB8AC3E}">
        <p14:creationId xmlns:p14="http://schemas.microsoft.com/office/powerpoint/2010/main" val="363585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71DB4-BD8A-4D27-A9DA-FE45745DA2C8}" type="slidenum">
              <a:rPr lang="en-US" smtClean="0"/>
              <a:t>11</a:t>
            </a:fld>
            <a:endParaRPr lang="en-US"/>
          </a:p>
        </p:txBody>
      </p:sp>
    </p:spTree>
    <p:extLst>
      <p:ext uri="{BB962C8B-B14F-4D97-AF65-F5344CB8AC3E}">
        <p14:creationId xmlns:p14="http://schemas.microsoft.com/office/powerpoint/2010/main" val="32726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71DB4-BD8A-4D27-A9DA-FE45745DA2C8}" type="slidenum">
              <a:rPr lang="en-US" smtClean="0"/>
              <a:t>12</a:t>
            </a:fld>
            <a:endParaRPr lang="en-US"/>
          </a:p>
        </p:txBody>
      </p:sp>
    </p:spTree>
    <p:extLst>
      <p:ext uri="{BB962C8B-B14F-4D97-AF65-F5344CB8AC3E}">
        <p14:creationId xmlns:p14="http://schemas.microsoft.com/office/powerpoint/2010/main" val="1377272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71DB4-BD8A-4D27-A9DA-FE45745DA2C8}" type="slidenum">
              <a:rPr lang="en-US" smtClean="0"/>
              <a:t>13</a:t>
            </a:fld>
            <a:endParaRPr lang="en-US"/>
          </a:p>
        </p:txBody>
      </p:sp>
    </p:spTree>
    <p:extLst>
      <p:ext uri="{BB962C8B-B14F-4D97-AF65-F5344CB8AC3E}">
        <p14:creationId xmlns:p14="http://schemas.microsoft.com/office/powerpoint/2010/main" val="3935506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71DB4-BD8A-4D27-A9DA-FE45745DA2C8}" type="slidenum">
              <a:rPr lang="en-US" smtClean="0"/>
              <a:t>14</a:t>
            </a:fld>
            <a:endParaRPr lang="en-US"/>
          </a:p>
        </p:txBody>
      </p:sp>
    </p:spTree>
    <p:extLst>
      <p:ext uri="{BB962C8B-B14F-4D97-AF65-F5344CB8AC3E}">
        <p14:creationId xmlns:p14="http://schemas.microsoft.com/office/powerpoint/2010/main" val="3935506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71DB4-BD8A-4D27-A9DA-FE45745DA2C8}" type="slidenum">
              <a:rPr lang="en-US" smtClean="0"/>
              <a:t>15</a:t>
            </a:fld>
            <a:endParaRPr lang="en-US"/>
          </a:p>
        </p:txBody>
      </p:sp>
    </p:spTree>
    <p:extLst>
      <p:ext uri="{BB962C8B-B14F-4D97-AF65-F5344CB8AC3E}">
        <p14:creationId xmlns:p14="http://schemas.microsoft.com/office/powerpoint/2010/main" val="1733231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A1254B9-C585-4119-A1EE-0E7C38484771}" type="datetimeFigureOut">
              <a:rPr lang="en-US" smtClean="0"/>
              <a:t>12/7/2021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1193835-B2BD-4407-8BA5-78DAB148BDC8}"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1254B9-C585-4119-A1EE-0E7C3848477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93835-B2BD-4407-8BA5-78DAB148BD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1254B9-C585-4119-A1EE-0E7C3848477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93835-B2BD-4407-8BA5-78DAB148BDC8}"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1254B9-C585-4119-A1EE-0E7C3848477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93835-B2BD-4407-8BA5-78DAB148BDC8}"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A1254B9-C585-4119-A1EE-0E7C38484771}" type="datetimeFigureOut">
              <a:rPr lang="en-US" smtClean="0"/>
              <a:t>12/7/2021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1193835-B2BD-4407-8BA5-78DAB148BDC8}"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A1254B9-C585-4119-A1EE-0E7C3848477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93835-B2BD-4407-8BA5-78DAB148BDC8}"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A1254B9-C585-4119-A1EE-0E7C38484771}"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193835-B2BD-4407-8BA5-78DAB148BDC8}"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1254B9-C585-4119-A1EE-0E7C38484771}"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193835-B2BD-4407-8BA5-78DAB148BDC8}"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254B9-C585-4119-A1EE-0E7C38484771}"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193835-B2BD-4407-8BA5-78DAB148BDC8}"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A1254B9-C585-4119-A1EE-0E7C3848477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93835-B2BD-4407-8BA5-78DAB148BDC8}"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A1254B9-C585-4119-A1EE-0E7C3848477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93835-B2BD-4407-8BA5-78DAB148BDC8}"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A1254B9-C585-4119-A1EE-0E7C38484771}" type="datetimeFigureOut">
              <a:rPr lang="en-US" smtClean="0"/>
              <a:t>12/7/2021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1193835-B2BD-4407-8BA5-78DAB148BDC8}"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Live Classroom</a:t>
            </a:r>
            <a:br>
              <a:rPr lang="en-US" dirty="0"/>
            </a:br>
            <a:endParaRPr lang="en-US" dirty="0"/>
          </a:p>
        </p:txBody>
      </p:sp>
      <p:sp>
        <p:nvSpPr>
          <p:cNvPr id="3" name="Subtitle 2"/>
          <p:cNvSpPr>
            <a:spLocks noGrp="1"/>
          </p:cNvSpPr>
          <p:nvPr>
            <p:ph type="subTitle" idx="1"/>
          </p:nvPr>
        </p:nvSpPr>
        <p:spPr/>
        <p:txBody>
          <a:bodyPr>
            <a:normAutofit fontScale="92500"/>
          </a:bodyPr>
          <a:lstStyle/>
          <a:p>
            <a:r>
              <a:rPr lang="en-US" dirty="0"/>
              <a:t>Module 6 –Tests for Proportions and Logistic Regression</a:t>
            </a:r>
          </a:p>
        </p:txBody>
      </p:sp>
    </p:spTree>
    <p:extLst>
      <p:ext uri="{BB962C8B-B14F-4D97-AF65-F5344CB8AC3E}">
        <p14:creationId xmlns:p14="http://schemas.microsoft.com/office/powerpoint/2010/main" val="1295878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Two-Sample Tests for Proportions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a:t>Based on the null hypothesis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r>
                      <a:rPr lang="en-US" b="0" i="0" smtClean="0">
                        <a:latin typeface="Cambria Math" panose="02040503050406030204" pitchFamily="18" charset="0"/>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667" t="-1111"/>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905000"/>
            <a:ext cx="4678805" cy="1638369"/>
          </a:xfrm>
          <a:prstGeom prst="rect">
            <a:avLst/>
          </a:prstGeom>
        </p:spPr>
      </p:pic>
      <p:cxnSp>
        <p:nvCxnSpPr>
          <p:cNvPr id="6" name="Straight Arrow Connector 5"/>
          <p:cNvCxnSpPr/>
          <p:nvPr/>
        </p:nvCxnSpPr>
        <p:spPr>
          <a:xfrm flipV="1">
            <a:off x="3200400" y="3276600"/>
            <a:ext cx="228600" cy="10668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 name="TextBox 6"/>
          <p:cNvSpPr txBox="1"/>
          <p:nvPr/>
        </p:nvSpPr>
        <p:spPr>
          <a:xfrm>
            <a:off x="1219200" y="4343400"/>
            <a:ext cx="3962400" cy="461665"/>
          </a:xfrm>
          <a:prstGeom prst="rect">
            <a:avLst/>
          </a:prstGeom>
          <a:noFill/>
        </p:spPr>
        <p:txBody>
          <a:bodyPr wrap="square" rtlCol="0">
            <a:spAutoFit/>
          </a:bodyPr>
          <a:lstStyle/>
          <a:p>
            <a:r>
              <a:rPr lang="en-US" sz="2400" dirty="0">
                <a:solidFill>
                  <a:srgbClr val="FF0000"/>
                </a:solidFill>
              </a:rPr>
              <a:t>Pooled sample proportion</a:t>
            </a:r>
          </a:p>
        </p:txBody>
      </p:sp>
      <p:sp>
        <p:nvSpPr>
          <p:cNvPr id="8" name="TextBox 7"/>
          <p:cNvSpPr txBox="1"/>
          <p:nvPr/>
        </p:nvSpPr>
        <p:spPr>
          <a:xfrm>
            <a:off x="723900" y="4981801"/>
            <a:ext cx="7696200" cy="923330"/>
          </a:xfrm>
          <a:prstGeom prst="rect">
            <a:avLst/>
          </a:prstGeom>
          <a:noFill/>
        </p:spPr>
        <p:txBody>
          <a:bodyPr wrap="square" rtlCol="0">
            <a:spAutoFit/>
          </a:bodyPr>
          <a:lstStyle/>
          <a:p>
            <a:r>
              <a:rPr lang="en-US" dirty="0"/>
              <a:t>This quantity represents how far the difference in sample proportions is from 0 in standard deviation units under the null hypothesis where the underlying population proportion is the same in the two groups. </a:t>
            </a:r>
          </a:p>
        </p:txBody>
      </p:sp>
      <p:sp>
        <p:nvSpPr>
          <p:cNvPr id="10" name="TextBox 9"/>
          <p:cNvSpPr txBox="1"/>
          <p:nvPr/>
        </p:nvSpPr>
        <p:spPr>
          <a:xfrm>
            <a:off x="4883920" y="3483494"/>
            <a:ext cx="3926178" cy="923330"/>
          </a:xfrm>
          <a:prstGeom prst="rect">
            <a:avLst/>
          </a:prstGeom>
          <a:noFill/>
        </p:spPr>
        <p:txBody>
          <a:bodyPr wrap="square" rtlCol="0">
            <a:spAutoFit/>
          </a:bodyPr>
          <a:lstStyle/>
          <a:p>
            <a:r>
              <a:rPr lang="en-US" dirty="0">
                <a:solidFill>
                  <a:srgbClr val="FF0000"/>
                </a:solidFill>
              </a:rPr>
              <a:t>Inference is valid when the counts of successes and failures are &gt;= 5 in both samples. </a:t>
            </a:r>
          </a:p>
        </p:txBody>
      </p:sp>
      <p:sp>
        <p:nvSpPr>
          <p:cNvPr id="5" name="TextBox 4">
            <a:extLst>
              <a:ext uri="{FF2B5EF4-FFF2-40B4-BE49-F238E27FC236}">
                <a16:creationId xmlns:a16="http://schemas.microsoft.com/office/drawing/2014/main" id="{4A1076D7-B30D-4374-9975-8956EDF6B7D8}"/>
              </a:ext>
            </a:extLst>
          </p:cNvPr>
          <p:cNvSpPr txBox="1"/>
          <p:nvPr/>
        </p:nvSpPr>
        <p:spPr>
          <a:xfrm>
            <a:off x="304800" y="3048000"/>
            <a:ext cx="2286000" cy="646331"/>
          </a:xfrm>
          <a:prstGeom prst="rect">
            <a:avLst/>
          </a:prstGeom>
          <a:noFill/>
        </p:spPr>
        <p:txBody>
          <a:bodyPr wrap="square" rtlCol="0">
            <a:spAutoFit/>
          </a:bodyPr>
          <a:lstStyle/>
          <a:p>
            <a:r>
              <a:rPr lang="en-US" dirty="0">
                <a:solidFill>
                  <a:srgbClr val="FF0000"/>
                </a:solidFill>
              </a:rPr>
              <a:t>Check out CI formula in the notes!</a:t>
            </a:r>
          </a:p>
        </p:txBody>
      </p:sp>
    </p:spTree>
    <p:extLst>
      <p:ext uri="{BB962C8B-B14F-4D97-AF65-F5344CB8AC3E}">
        <p14:creationId xmlns:p14="http://schemas.microsoft.com/office/powerpoint/2010/main" val="406934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Sample Tests for Proportions</a:t>
            </a:r>
          </a:p>
        </p:txBody>
      </p:sp>
      <p:sp>
        <p:nvSpPr>
          <p:cNvPr id="3" name="Content Placeholder 2"/>
          <p:cNvSpPr>
            <a:spLocks noGrp="1"/>
          </p:cNvSpPr>
          <p:nvPr>
            <p:ph sz="quarter" idx="1"/>
          </p:nvPr>
        </p:nvSpPr>
        <p:spPr/>
        <p:txBody>
          <a:bodyPr>
            <a:normAutofit fontScale="92500" lnSpcReduction="10000"/>
          </a:bodyPr>
          <a:lstStyle/>
          <a:p>
            <a:r>
              <a:rPr lang="en-US" dirty="0"/>
              <a:t>Use the </a:t>
            </a:r>
            <a:r>
              <a:rPr lang="en-US" dirty="0" err="1"/>
              <a:t>prop.test</a:t>
            </a:r>
            <a:r>
              <a:rPr lang="en-US" dirty="0"/>
              <a:t>() function</a:t>
            </a:r>
          </a:p>
          <a:p>
            <a:pPr lvl="1"/>
            <a:r>
              <a:rPr lang="en-US" dirty="0" err="1"/>
              <a:t>prop.test</a:t>
            </a:r>
            <a:r>
              <a:rPr lang="en-US" dirty="0"/>
              <a:t>([s], [n], </a:t>
            </a:r>
            <a:br>
              <a:rPr lang="en-US" dirty="0"/>
            </a:br>
            <a:r>
              <a:rPr lang="en-US" dirty="0"/>
              <a:t>		alternative = [alternative],</a:t>
            </a:r>
            <a:br>
              <a:rPr lang="en-US" dirty="0"/>
            </a:br>
            <a:r>
              <a:rPr lang="en-US" dirty="0"/>
              <a:t>		</a:t>
            </a:r>
            <a:r>
              <a:rPr lang="en-US" dirty="0" err="1"/>
              <a:t>conf.level</a:t>
            </a:r>
            <a:r>
              <a:rPr lang="en-US" dirty="0"/>
              <a:t> = [confidence level],  </a:t>
            </a:r>
            <a:br>
              <a:rPr lang="en-US" dirty="0"/>
            </a:br>
            <a:r>
              <a:rPr lang="en-US" dirty="0"/>
              <a:t>		correct = FALSE)</a:t>
            </a:r>
          </a:p>
          <a:p>
            <a:pPr lvl="1"/>
            <a:r>
              <a:rPr lang="en-US" dirty="0"/>
              <a:t>[s] = number of successes in each group:  c(s</a:t>
            </a:r>
            <a:r>
              <a:rPr lang="en-US" baseline="-25000" dirty="0"/>
              <a:t>1</a:t>
            </a:r>
            <a:r>
              <a:rPr lang="en-US" dirty="0"/>
              <a:t>,s</a:t>
            </a:r>
            <a:r>
              <a:rPr lang="en-US" baseline="-25000" dirty="0"/>
              <a:t>2</a:t>
            </a:r>
            <a:r>
              <a:rPr lang="en-US" dirty="0"/>
              <a:t>)</a:t>
            </a:r>
          </a:p>
          <a:p>
            <a:pPr lvl="1"/>
            <a:r>
              <a:rPr lang="en-US" dirty="0"/>
              <a:t>[n] = sample size in each group:  c(n</a:t>
            </a:r>
            <a:r>
              <a:rPr lang="en-US" baseline="-25000" dirty="0"/>
              <a:t>1</a:t>
            </a:r>
            <a:r>
              <a:rPr lang="en-US" dirty="0"/>
              <a:t>,n</a:t>
            </a:r>
            <a:r>
              <a:rPr lang="en-US" baseline="-25000" dirty="0"/>
              <a:t>2</a:t>
            </a:r>
            <a:r>
              <a:rPr lang="en-US" dirty="0"/>
              <a:t>)</a:t>
            </a:r>
          </a:p>
          <a:p>
            <a:pPr lvl="1"/>
            <a:r>
              <a:rPr lang="en-US" dirty="0"/>
              <a:t>[alternative] = "</a:t>
            </a:r>
            <a:r>
              <a:rPr lang="en-US" dirty="0" err="1"/>
              <a:t>two.sided</a:t>
            </a:r>
            <a:r>
              <a:rPr lang="en-US" dirty="0"/>
              <a:t>" (default), "greater" or "less“</a:t>
            </a:r>
          </a:p>
          <a:p>
            <a:pPr lvl="1"/>
            <a:r>
              <a:rPr lang="en-US" dirty="0"/>
              <a:t>[confidence level] = 0.95, etc</a:t>
            </a:r>
          </a:p>
          <a:p>
            <a:pPr lvl="1"/>
            <a:r>
              <a:rPr lang="en-US" dirty="0"/>
              <a:t>correct = FALSE specifies not to use a continuity correction</a:t>
            </a:r>
          </a:p>
          <a:p>
            <a:pPr lvl="2"/>
            <a:r>
              <a:rPr lang="en-US" dirty="0"/>
              <a:t>Continuity correction is a very slight alteration of the formula for the test statistic and for the confidence interval that makes the test a little more conservative (and thus the confidence interval a little wider).  May be used anytime, but is especially helpful when the sample size is small </a:t>
            </a:r>
          </a:p>
          <a:p>
            <a:r>
              <a:rPr lang="en-US" dirty="0"/>
              <a:t>Calculate Risk Difference by hand</a:t>
            </a:r>
          </a:p>
          <a:p>
            <a:pPr marL="274320" lvl="1" indent="0">
              <a:buNone/>
            </a:pPr>
            <a:endParaRPr lang="en-US" dirty="0"/>
          </a:p>
          <a:p>
            <a:pPr marL="274320" lvl="1" indent="0">
              <a:buNone/>
            </a:pPr>
            <a:endParaRPr lang="en-US" sz="1600" dirty="0"/>
          </a:p>
          <a:p>
            <a:pPr marL="274320" lvl="1" indent="0">
              <a:buNone/>
            </a:pPr>
            <a:endParaRPr lang="en-US" sz="1600" dirty="0"/>
          </a:p>
          <a:p>
            <a:pPr marL="0" indent="0">
              <a:buNone/>
            </a:pPr>
            <a:endParaRPr lang="en-US" dirty="0"/>
          </a:p>
          <a:p>
            <a:pPr lvl="2"/>
            <a:endParaRPr lang="en-US" dirty="0"/>
          </a:p>
        </p:txBody>
      </p:sp>
    </p:spTree>
    <p:extLst>
      <p:ext uri="{BB962C8B-B14F-4D97-AF65-F5344CB8AC3E}">
        <p14:creationId xmlns:p14="http://schemas.microsoft.com/office/powerpoint/2010/main" val="254705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Need for Social Services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85000" lnSpcReduction="10000"/>
              </a:bodyPr>
              <a:lstStyle/>
              <a:p>
                <a:pPr marL="0" indent="0">
                  <a:buNone/>
                </a:pPr>
                <a:r>
                  <a:rPr lang="en-US" dirty="0"/>
                  <a:t>An investigator is interested in the long term effects of preschool programs on low income children.  A study was conducted where by two groups of children were followed overtime.  The first group of </a:t>
                </a:r>
                <a:r>
                  <a:rPr lang="en-US" dirty="0">
                    <a:solidFill>
                      <a:schemeClr val="accent3">
                        <a:lumMod val="60000"/>
                        <a:lumOff val="40000"/>
                      </a:schemeClr>
                    </a:solidFill>
                  </a:rPr>
                  <a:t>61</a:t>
                </a:r>
                <a:r>
                  <a:rPr lang="en-US" dirty="0"/>
                  <a:t> children did not attend preschool.  The second group of </a:t>
                </a:r>
                <a:r>
                  <a:rPr lang="en-US" dirty="0">
                    <a:solidFill>
                      <a:schemeClr val="accent3">
                        <a:lumMod val="60000"/>
                        <a:lumOff val="40000"/>
                      </a:schemeClr>
                    </a:solidFill>
                  </a:rPr>
                  <a:t>62</a:t>
                </a:r>
                <a:r>
                  <a:rPr lang="en-US" dirty="0"/>
                  <a:t> children (from similar areas and with similar backgrounds of those in the first sample) attended preschool as 3- and 4- year olds.   The need for social programs as adults was the outcome of interest.  Of the group who did not attend preschool, </a:t>
                </a:r>
                <a:r>
                  <a:rPr lang="en-US" dirty="0">
                    <a:solidFill>
                      <a:schemeClr val="bg2">
                        <a:lumMod val="75000"/>
                      </a:schemeClr>
                    </a:solidFill>
                  </a:rPr>
                  <a:t>49</a:t>
                </a:r>
                <a:r>
                  <a:rPr lang="en-US" dirty="0"/>
                  <a:t> of them needed social services (mainly welfare) between the ages of 18 and 30.  In the preschool group, </a:t>
                </a:r>
                <a:r>
                  <a:rPr lang="en-US" dirty="0">
                    <a:solidFill>
                      <a:schemeClr val="bg2">
                        <a:lumMod val="75000"/>
                      </a:schemeClr>
                    </a:solidFill>
                  </a:rPr>
                  <a:t>38</a:t>
                </a:r>
                <a:r>
                  <a:rPr lang="en-US" dirty="0"/>
                  <a:t> required social services in the same age range. </a:t>
                </a:r>
              </a:p>
              <a:p>
                <a:pPr marL="0" indent="0">
                  <a:buNone/>
                </a:pPr>
                <a:r>
                  <a:rPr lang="en-US" dirty="0"/>
                  <a:t>Formally test whether or not preschool attendance reduces the need for social services in adult years at the </a:t>
                </a:r>
                <a14:m>
                  <m:oMath xmlns:m="http://schemas.openxmlformats.org/officeDocument/2006/math">
                    <m:r>
                      <a:rPr lang="en-US" i="1">
                        <a:latin typeface="Cambria Math"/>
                      </a:rPr>
                      <m:t>𝛼</m:t>
                    </m:r>
                    <m:r>
                      <a:rPr lang="en-US" i="1">
                        <a:latin typeface="Cambria Math"/>
                      </a:rPr>
                      <m:t>=0.05</m:t>
                    </m:r>
                  </m:oMath>
                </a14:m>
                <a:r>
                  <a:rPr lang="en-US" dirty="0"/>
                  <a:t> level of significance.  Calculate the 95% confidence interval for the difference in proportions of adults requiring social services between those who did not attend preschool versus those who did attend preschool.</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889" t="-1358" r="-1704"/>
                </a:stretch>
              </a:blipFill>
            </p:spPr>
            <p:txBody>
              <a:bodyPr/>
              <a:lstStyle/>
              <a:p>
                <a:r>
                  <a:rPr lang="en-US">
                    <a:noFill/>
                  </a:rPr>
                  <a:t> </a:t>
                </a:r>
              </a:p>
            </p:txBody>
          </p:sp>
        </mc:Fallback>
      </mc:AlternateContent>
    </p:spTree>
    <p:extLst>
      <p:ext uri="{BB962C8B-B14F-4D97-AF65-F5344CB8AC3E}">
        <p14:creationId xmlns:p14="http://schemas.microsoft.com/office/powerpoint/2010/main" val="3756824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34440"/>
            <a:ext cx="8229600" cy="4937760"/>
          </a:xfrm>
        </p:spPr>
        <p:txBody>
          <a:bodyPr>
            <a:normAutofit fontScale="925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err="1"/>
              <a:t>prop.test</a:t>
            </a:r>
            <a:r>
              <a:rPr lang="en-US" dirty="0"/>
              <a:t>(c(</a:t>
            </a:r>
            <a:r>
              <a:rPr lang="en-US" dirty="0">
                <a:solidFill>
                  <a:schemeClr val="bg2">
                    <a:lumMod val="50000"/>
                  </a:schemeClr>
                </a:solidFill>
              </a:rPr>
              <a:t>49,38</a:t>
            </a:r>
            <a:r>
              <a:rPr lang="en-US" dirty="0"/>
              <a:t>), c(</a:t>
            </a:r>
            <a:r>
              <a:rPr lang="en-US" dirty="0">
                <a:solidFill>
                  <a:schemeClr val="accent3">
                    <a:lumMod val="75000"/>
                  </a:schemeClr>
                </a:solidFill>
              </a:rPr>
              <a:t>61,62</a:t>
            </a:r>
            <a:r>
              <a:rPr lang="en-US" dirty="0"/>
              <a:t>), alternative = "</a:t>
            </a:r>
            <a:r>
              <a:rPr lang="en-US" dirty="0" err="1"/>
              <a:t>two.sided</a:t>
            </a:r>
            <a:r>
              <a:rPr lang="en-US" dirty="0"/>
              <a:t>",</a:t>
            </a:r>
          </a:p>
          <a:p>
            <a:pPr marL="0" indent="0">
              <a:buNone/>
            </a:pPr>
            <a:r>
              <a:rPr lang="en-US" dirty="0"/>
              <a:t>            </a:t>
            </a:r>
            <a:r>
              <a:rPr lang="en-US" dirty="0" err="1"/>
              <a:t>conf.level</a:t>
            </a:r>
            <a:r>
              <a:rPr lang="en-US" dirty="0"/>
              <a:t> = 0.95, correct = FALSE)</a:t>
            </a:r>
          </a:p>
          <a:p>
            <a:r>
              <a:rPr lang="en-US" dirty="0"/>
              <a:t>Risk difference = 0.19 (indicating that the need for services was higher in the group that didn’t attend preschool)</a:t>
            </a:r>
          </a:p>
        </p:txBody>
      </p:sp>
      <p:sp>
        <p:nvSpPr>
          <p:cNvPr id="5" name="Title 1"/>
          <p:cNvSpPr>
            <a:spLocks noGrp="1"/>
          </p:cNvSpPr>
          <p:nvPr>
            <p:ph type="title"/>
          </p:nvPr>
        </p:nvSpPr>
        <p:spPr>
          <a:xfrm>
            <a:off x="457200" y="152400"/>
            <a:ext cx="8229600" cy="990600"/>
          </a:xfrm>
        </p:spPr>
        <p:txBody>
          <a:bodyPr/>
          <a:lstStyle/>
          <a:p>
            <a:r>
              <a:rPr lang="en-US" dirty="0"/>
              <a:t>Example – Need for Social Services</a:t>
            </a: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495729333"/>
                  </p:ext>
                </p:extLst>
              </p:nvPr>
            </p:nvGraphicFramePr>
            <p:xfrm>
              <a:off x="762000" y="1676400"/>
              <a:ext cx="7620000" cy="2514600"/>
            </p:xfrm>
            <a:graphic>
              <a:graphicData uri="http://schemas.openxmlformats.org/drawingml/2006/table">
                <a:tbl>
                  <a:tblPr firstRow="1" firstCol="1" bandRow="1">
                    <a:tableStyleId>{5C22544A-7EE6-4342-B048-85BDC9FD1C3A}</a:tableStyleId>
                  </a:tblPr>
                  <a:tblGrid>
                    <a:gridCol w="1331214">
                      <a:extLst>
                        <a:ext uri="{9D8B030D-6E8A-4147-A177-3AD203B41FA5}">
                          <a16:colId xmlns:a16="http://schemas.microsoft.com/office/drawing/2014/main" val="20000"/>
                        </a:ext>
                      </a:extLst>
                    </a:gridCol>
                    <a:gridCol w="1470851">
                      <a:extLst>
                        <a:ext uri="{9D8B030D-6E8A-4147-A177-3AD203B41FA5}">
                          <a16:colId xmlns:a16="http://schemas.microsoft.com/office/drawing/2014/main" val="20001"/>
                        </a:ext>
                      </a:extLst>
                    </a:gridCol>
                    <a:gridCol w="1048935">
                      <a:extLst>
                        <a:ext uri="{9D8B030D-6E8A-4147-A177-3AD203B41FA5}">
                          <a16:colId xmlns:a16="http://schemas.microsoft.com/office/drawing/2014/main" val="20002"/>
                        </a:ext>
                      </a:extLst>
                    </a:gridCol>
                    <a:gridCol w="1230947">
                      <a:extLst>
                        <a:ext uri="{9D8B030D-6E8A-4147-A177-3AD203B41FA5}">
                          <a16:colId xmlns:a16="http://schemas.microsoft.com/office/drawing/2014/main" val="20003"/>
                        </a:ext>
                      </a:extLst>
                    </a:gridCol>
                    <a:gridCol w="2538053">
                      <a:extLst>
                        <a:ext uri="{9D8B030D-6E8A-4147-A177-3AD203B41FA5}">
                          <a16:colId xmlns:a16="http://schemas.microsoft.com/office/drawing/2014/main" val="20004"/>
                        </a:ext>
                      </a:extLst>
                    </a:gridCol>
                  </a:tblGrid>
                  <a:tr h="1140606">
                    <a:tc>
                      <a:txBody>
                        <a:bodyPr/>
                        <a:lstStyle/>
                        <a:p>
                          <a:pPr marL="0" marR="0" algn="ctr">
                            <a:lnSpc>
                              <a:spcPct val="115000"/>
                            </a:lnSpc>
                            <a:spcBef>
                              <a:spcPts val="0"/>
                            </a:spcBef>
                            <a:spcAft>
                              <a:spcPts val="0"/>
                            </a:spcAft>
                          </a:pPr>
                          <a:r>
                            <a:rPr lang="en-US" sz="1800" dirty="0">
                              <a:effectLst/>
                            </a:rPr>
                            <a:t>Population</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Population </a:t>
                          </a:r>
                        </a:p>
                        <a:p>
                          <a:pPr marL="0" marR="0" algn="ctr">
                            <a:lnSpc>
                              <a:spcPct val="115000"/>
                            </a:lnSpc>
                            <a:spcBef>
                              <a:spcPts val="0"/>
                            </a:spcBef>
                            <a:spcAft>
                              <a:spcPts val="0"/>
                            </a:spcAft>
                          </a:pPr>
                          <a:r>
                            <a:rPr lang="en-US" sz="1800" dirty="0">
                              <a:effectLst/>
                            </a:rPr>
                            <a:t>description</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Sample size</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Count of </a:t>
                          </a:r>
                        </a:p>
                        <a:p>
                          <a:pPr marL="0" marR="0" algn="ctr">
                            <a:lnSpc>
                              <a:spcPct val="115000"/>
                            </a:lnSpc>
                            <a:spcBef>
                              <a:spcPts val="0"/>
                            </a:spcBef>
                            <a:spcAft>
                              <a:spcPts val="0"/>
                            </a:spcAft>
                          </a:pPr>
                          <a:r>
                            <a:rPr lang="en-US" sz="1800" dirty="0">
                              <a:effectLst/>
                            </a:rPr>
                            <a:t>Successes</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Sample proportion</a:t>
                          </a:r>
                          <a:endParaRPr lang="en-US" sz="18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686997">
                    <a:tc>
                      <a:txBody>
                        <a:bodyPr/>
                        <a:lstStyle/>
                        <a:p>
                          <a:pPr marL="0" marR="0" algn="ctr">
                            <a:lnSpc>
                              <a:spcPct val="115000"/>
                            </a:lnSpc>
                            <a:spcBef>
                              <a:spcPts val="0"/>
                            </a:spcBef>
                            <a:spcAft>
                              <a:spcPts val="0"/>
                            </a:spcAft>
                          </a:pPr>
                          <a:r>
                            <a:rPr lang="en-US" sz="1800">
                              <a:effectLst/>
                            </a:rPr>
                            <a:t>1</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No Preschool</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14:m>
                            <m:oMath xmlns:m="http://schemas.openxmlformats.org/officeDocument/2006/math">
                              <m:sSub>
                                <m:sSubPr>
                                  <m:ctrlPr>
                                    <a:rPr lang="en-US" sz="1800" i="1" smtClean="0">
                                      <a:solidFill>
                                        <a:schemeClr val="accent3">
                                          <a:lumMod val="75000"/>
                                        </a:schemeClr>
                                      </a:solidFill>
                                      <a:effectLst/>
                                      <a:latin typeface="Cambria Math" panose="02040503050406030204" pitchFamily="18" charset="0"/>
                                    </a:rPr>
                                  </m:ctrlPr>
                                </m:sSubPr>
                                <m:e>
                                  <m:r>
                                    <a:rPr lang="en-US" sz="1800">
                                      <a:solidFill>
                                        <a:schemeClr val="accent3">
                                          <a:lumMod val="75000"/>
                                        </a:schemeClr>
                                      </a:solidFill>
                                      <a:effectLst/>
                                      <a:latin typeface="Cambria Math"/>
                                    </a:rPr>
                                    <m:t>𝑛</m:t>
                                  </m:r>
                                </m:e>
                                <m:sub>
                                  <m:r>
                                    <a:rPr lang="en-US" sz="1800">
                                      <a:solidFill>
                                        <a:schemeClr val="accent3">
                                          <a:lumMod val="75000"/>
                                        </a:schemeClr>
                                      </a:solidFill>
                                      <a:effectLst/>
                                      <a:latin typeface="Cambria Math"/>
                                    </a:rPr>
                                    <m:t>1</m:t>
                                  </m:r>
                                </m:sub>
                              </m:sSub>
                            </m:oMath>
                          </a14:m>
                          <a:r>
                            <a:rPr lang="en-US" sz="1800" dirty="0">
                              <a:solidFill>
                                <a:schemeClr val="accent3">
                                  <a:lumMod val="75000"/>
                                </a:schemeClr>
                              </a:solidFill>
                              <a:effectLst/>
                            </a:rPr>
                            <a:t> = 61</a:t>
                          </a:r>
                          <a:endParaRPr lang="en-US" sz="1800" dirty="0">
                            <a:solidFill>
                              <a:schemeClr val="accent3">
                                <a:lumMod val="75000"/>
                              </a:schemeClr>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smtClean="0">
                                    <a:solidFill>
                                      <a:schemeClr val="bg2">
                                        <a:lumMod val="50000"/>
                                      </a:schemeClr>
                                    </a:solidFill>
                                    <a:effectLst/>
                                    <a:latin typeface="Cambria Math"/>
                                  </a:rPr>
                                  <m:t>49</m:t>
                                </m:r>
                              </m:oMath>
                            </m:oMathPara>
                          </a14:m>
                          <a:endParaRPr lang="en-US" sz="1800" dirty="0">
                            <a:solidFill>
                              <a:schemeClr val="bg2">
                                <a:lumMod val="50000"/>
                              </a:schemeClr>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rPr>
                                    </m:ctrlPr>
                                  </m:sSubPr>
                                  <m:e>
                                    <m:acc>
                                      <m:accPr>
                                        <m:chr m:val="̂"/>
                                        <m:ctrlPr>
                                          <a:rPr lang="en-US" sz="1800" i="1">
                                            <a:effectLst/>
                                            <a:latin typeface="Cambria Math" panose="02040503050406030204" pitchFamily="18" charset="0"/>
                                          </a:rPr>
                                        </m:ctrlPr>
                                      </m:accPr>
                                      <m:e>
                                        <m:r>
                                          <a:rPr lang="en-US" sz="1800">
                                            <a:effectLst/>
                                            <a:latin typeface="Cambria Math"/>
                                          </a:rPr>
                                          <m:t>𝑝</m:t>
                                        </m:r>
                                      </m:e>
                                    </m:acc>
                                  </m:e>
                                  <m:sub>
                                    <m:r>
                                      <a:rPr lang="en-US" sz="1800">
                                        <a:effectLst/>
                                        <a:latin typeface="Cambria Math"/>
                                      </a:rPr>
                                      <m:t>1</m:t>
                                    </m:r>
                                  </m:sub>
                                </m:sSub>
                                <m:r>
                                  <a:rPr lang="en-US" sz="1800">
                                    <a:effectLst/>
                                    <a:latin typeface="Cambria Math"/>
                                  </a:rPr>
                                  <m:t>= </m:t>
                                </m:r>
                                <m:f>
                                  <m:fPr>
                                    <m:ctrlPr>
                                      <a:rPr lang="en-US" sz="1800" i="1">
                                        <a:effectLst/>
                                        <a:latin typeface="Cambria Math" panose="02040503050406030204" pitchFamily="18" charset="0"/>
                                      </a:rPr>
                                    </m:ctrlPr>
                                  </m:fPr>
                                  <m:num>
                                    <m:r>
                                      <a:rPr lang="en-US" sz="1800">
                                        <a:effectLst/>
                                        <a:latin typeface="Cambria Math"/>
                                      </a:rPr>
                                      <m:t>49</m:t>
                                    </m:r>
                                  </m:num>
                                  <m:den>
                                    <m:r>
                                      <a:rPr lang="en-US" sz="1800">
                                        <a:effectLst/>
                                        <a:latin typeface="Cambria Math"/>
                                      </a:rPr>
                                      <m:t>61</m:t>
                                    </m:r>
                                  </m:den>
                                </m:f>
                                <m:r>
                                  <a:rPr lang="en-US" sz="1800">
                                    <a:effectLst/>
                                    <a:latin typeface="Cambria Math"/>
                                  </a:rPr>
                                  <m:t>=0.803</m:t>
                                </m:r>
                              </m:oMath>
                            </m:oMathPara>
                          </a14:m>
                          <a:endParaRPr lang="en-US" sz="18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686997">
                    <a:tc>
                      <a:txBody>
                        <a:bodyPr/>
                        <a:lstStyle/>
                        <a:p>
                          <a:pPr marL="0" marR="0" algn="ctr">
                            <a:lnSpc>
                              <a:spcPct val="115000"/>
                            </a:lnSpc>
                            <a:spcBef>
                              <a:spcPts val="0"/>
                            </a:spcBef>
                            <a:spcAft>
                              <a:spcPts val="0"/>
                            </a:spcAft>
                          </a:pPr>
                          <a:r>
                            <a:rPr lang="en-US" sz="1800">
                              <a:effectLst/>
                            </a:rPr>
                            <a:t>2</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Preschool</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14:m>
                            <m:oMath xmlns:m="http://schemas.openxmlformats.org/officeDocument/2006/math">
                              <m:sSub>
                                <m:sSubPr>
                                  <m:ctrlPr>
                                    <a:rPr lang="en-US" sz="1800" i="1" smtClean="0">
                                      <a:solidFill>
                                        <a:schemeClr val="accent3">
                                          <a:lumMod val="75000"/>
                                        </a:schemeClr>
                                      </a:solidFill>
                                      <a:effectLst/>
                                      <a:latin typeface="Cambria Math" panose="02040503050406030204" pitchFamily="18" charset="0"/>
                                    </a:rPr>
                                  </m:ctrlPr>
                                </m:sSubPr>
                                <m:e>
                                  <m:r>
                                    <a:rPr lang="en-US" sz="1800">
                                      <a:solidFill>
                                        <a:schemeClr val="accent3">
                                          <a:lumMod val="75000"/>
                                        </a:schemeClr>
                                      </a:solidFill>
                                      <a:effectLst/>
                                      <a:latin typeface="Cambria Math"/>
                                    </a:rPr>
                                    <m:t>𝑛</m:t>
                                  </m:r>
                                </m:e>
                                <m:sub>
                                  <m:r>
                                    <a:rPr lang="en-US" sz="1800">
                                      <a:solidFill>
                                        <a:schemeClr val="accent3">
                                          <a:lumMod val="75000"/>
                                        </a:schemeClr>
                                      </a:solidFill>
                                      <a:effectLst/>
                                      <a:latin typeface="Cambria Math"/>
                                    </a:rPr>
                                    <m:t>2</m:t>
                                  </m:r>
                                </m:sub>
                              </m:sSub>
                            </m:oMath>
                          </a14:m>
                          <a:r>
                            <a:rPr lang="en-US" sz="1800" dirty="0">
                              <a:solidFill>
                                <a:schemeClr val="accent3">
                                  <a:lumMod val="75000"/>
                                </a:schemeClr>
                              </a:solidFill>
                              <a:effectLst/>
                            </a:rPr>
                            <a:t> = 62</a:t>
                          </a:r>
                          <a:endParaRPr lang="en-US" sz="1800" dirty="0">
                            <a:solidFill>
                              <a:schemeClr val="accent3">
                                <a:lumMod val="75000"/>
                              </a:schemeClr>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smtClean="0">
                                    <a:solidFill>
                                      <a:schemeClr val="bg2">
                                        <a:lumMod val="50000"/>
                                      </a:schemeClr>
                                    </a:solidFill>
                                    <a:effectLst/>
                                    <a:latin typeface="Cambria Math"/>
                                  </a:rPr>
                                  <m:t>38</m:t>
                                </m:r>
                              </m:oMath>
                            </m:oMathPara>
                          </a14:m>
                          <a:endParaRPr lang="en-US" sz="1800" dirty="0">
                            <a:solidFill>
                              <a:schemeClr val="bg2">
                                <a:lumMod val="50000"/>
                              </a:schemeClr>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rPr>
                                    </m:ctrlPr>
                                  </m:sSubPr>
                                  <m:e>
                                    <m:acc>
                                      <m:accPr>
                                        <m:chr m:val="̂"/>
                                        <m:ctrlPr>
                                          <a:rPr lang="en-US" sz="1800" i="1">
                                            <a:effectLst/>
                                            <a:latin typeface="Cambria Math" panose="02040503050406030204" pitchFamily="18" charset="0"/>
                                          </a:rPr>
                                        </m:ctrlPr>
                                      </m:accPr>
                                      <m:e>
                                        <m:r>
                                          <a:rPr lang="en-US" sz="1800">
                                            <a:effectLst/>
                                            <a:latin typeface="Cambria Math"/>
                                          </a:rPr>
                                          <m:t>𝑝</m:t>
                                        </m:r>
                                      </m:e>
                                    </m:acc>
                                  </m:e>
                                  <m:sub>
                                    <m:r>
                                      <a:rPr lang="en-US" sz="1800">
                                        <a:effectLst/>
                                        <a:latin typeface="Cambria Math"/>
                                      </a:rPr>
                                      <m:t>2</m:t>
                                    </m:r>
                                  </m:sub>
                                </m:sSub>
                                <m:r>
                                  <a:rPr lang="en-US" sz="1800">
                                    <a:effectLst/>
                                    <a:latin typeface="Cambria Math"/>
                                  </a:rPr>
                                  <m:t>= </m:t>
                                </m:r>
                                <m:f>
                                  <m:fPr>
                                    <m:ctrlPr>
                                      <a:rPr lang="en-US" sz="1800" i="1">
                                        <a:effectLst/>
                                        <a:latin typeface="Cambria Math" panose="02040503050406030204" pitchFamily="18" charset="0"/>
                                      </a:rPr>
                                    </m:ctrlPr>
                                  </m:fPr>
                                  <m:num>
                                    <m:r>
                                      <a:rPr lang="en-US" sz="1800">
                                        <a:effectLst/>
                                        <a:latin typeface="Cambria Math"/>
                                      </a:rPr>
                                      <m:t>38</m:t>
                                    </m:r>
                                  </m:num>
                                  <m:den>
                                    <m:r>
                                      <a:rPr lang="en-US" sz="1800">
                                        <a:effectLst/>
                                        <a:latin typeface="Cambria Math"/>
                                      </a:rPr>
                                      <m:t>62</m:t>
                                    </m:r>
                                  </m:den>
                                </m:f>
                                <m:r>
                                  <a:rPr lang="en-US" sz="1800">
                                    <a:effectLst/>
                                    <a:latin typeface="Cambria Math"/>
                                  </a:rPr>
                                  <m:t>=0.613</m:t>
                                </m:r>
                              </m:oMath>
                            </m:oMathPara>
                          </a14:m>
                          <a:endParaRPr lang="en-US" sz="18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495729333"/>
                  </p:ext>
                </p:extLst>
              </p:nvPr>
            </p:nvGraphicFramePr>
            <p:xfrm>
              <a:off x="762000" y="1676400"/>
              <a:ext cx="7620000" cy="2514600"/>
            </p:xfrm>
            <a:graphic>
              <a:graphicData uri="http://schemas.openxmlformats.org/drawingml/2006/table">
                <a:tbl>
                  <a:tblPr firstRow="1" firstCol="1" bandRow="1">
                    <a:tableStyleId>{5C22544A-7EE6-4342-B048-85BDC9FD1C3A}</a:tableStyleId>
                  </a:tblPr>
                  <a:tblGrid>
                    <a:gridCol w="1331214"/>
                    <a:gridCol w="1470851"/>
                    <a:gridCol w="1048935"/>
                    <a:gridCol w="1230947"/>
                    <a:gridCol w="2538053"/>
                  </a:tblGrid>
                  <a:tr h="1140606">
                    <a:tc>
                      <a:txBody>
                        <a:bodyPr/>
                        <a:lstStyle/>
                        <a:p>
                          <a:pPr marL="0" marR="0" algn="ctr">
                            <a:lnSpc>
                              <a:spcPct val="115000"/>
                            </a:lnSpc>
                            <a:spcBef>
                              <a:spcPts val="0"/>
                            </a:spcBef>
                            <a:spcAft>
                              <a:spcPts val="0"/>
                            </a:spcAft>
                          </a:pPr>
                          <a:r>
                            <a:rPr lang="en-US" sz="1800" dirty="0">
                              <a:effectLst/>
                            </a:rPr>
                            <a:t>Population</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Population </a:t>
                          </a:r>
                          <a:endParaRPr lang="en-US" sz="1800" dirty="0" smtClean="0">
                            <a:effectLst/>
                          </a:endParaRPr>
                        </a:p>
                        <a:p>
                          <a:pPr marL="0" marR="0" algn="ctr">
                            <a:lnSpc>
                              <a:spcPct val="115000"/>
                            </a:lnSpc>
                            <a:spcBef>
                              <a:spcPts val="0"/>
                            </a:spcBef>
                            <a:spcAft>
                              <a:spcPts val="0"/>
                            </a:spcAft>
                          </a:pPr>
                          <a:r>
                            <a:rPr lang="en-US" sz="1800" dirty="0" smtClean="0">
                              <a:effectLst/>
                            </a:rPr>
                            <a:t>description</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Sample size</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Count of </a:t>
                          </a:r>
                          <a:endParaRPr lang="en-US" sz="1800" dirty="0" smtClean="0">
                            <a:effectLst/>
                          </a:endParaRPr>
                        </a:p>
                        <a:p>
                          <a:pPr marL="0" marR="0" algn="ctr">
                            <a:lnSpc>
                              <a:spcPct val="115000"/>
                            </a:lnSpc>
                            <a:spcBef>
                              <a:spcPts val="0"/>
                            </a:spcBef>
                            <a:spcAft>
                              <a:spcPts val="0"/>
                            </a:spcAft>
                          </a:pPr>
                          <a:r>
                            <a:rPr lang="en-US" sz="1800" dirty="0" smtClean="0">
                              <a:effectLst/>
                            </a:rPr>
                            <a:t>Successes</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Sample proportion</a:t>
                          </a:r>
                          <a:endParaRPr lang="en-US" sz="1800" dirty="0">
                            <a:effectLst/>
                            <a:latin typeface="Calibri"/>
                            <a:ea typeface="Calibri"/>
                            <a:cs typeface="Times New Roman"/>
                          </a:endParaRPr>
                        </a:p>
                      </a:txBody>
                      <a:tcPr marL="68580" marR="68580" marT="0" marB="0" anchor="ctr"/>
                    </a:tc>
                  </a:tr>
                  <a:tr h="686997">
                    <a:tc>
                      <a:txBody>
                        <a:bodyPr/>
                        <a:lstStyle/>
                        <a:p>
                          <a:pPr marL="0" marR="0" algn="ctr">
                            <a:lnSpc>
                              <a:spcPct val="115000"/>
                            </a:lnSpc>
                            <a:spcBef>
                              <a:spcPts val="0"/>
                            </a:spcBef>
                            <a:spcAft>
                              <a:spcPts val="0"/>
                            </a:spcAft>
                          </a:pPr>
                          <a:r>
                            <a:rPr lang="en-US" sz="1800">
                              <a:effectLst/>
                            </a:rPr>
                            <a:t>1</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No Preschool</a:t>
                          </a:r>
                          <a:endParaRPr lang="en-US" sz="1800">
                            <a:effectLst/>
                            <a:latin typeface="Calibri"/>
                            <a:ea typeface="Calibri"/>
                            <a:cs typeface="Times New Roman"/>
                          </a:endParaRPr>
                        </a:p>
                      </a:txBody>
                      <a:tcPr marL="68580" marR="68580" marT="0" marB="0" anchor="ctr"/>
                    </a:tc>
                    <a:tc>
                      <a:txBody>
                        <a:bodyPr/>
                        <a:lstStyle/>
                        <a:p>
                          <a:endParaRPr lang="en-US"/>
                        </a:p>
                      </a:txBody>
                      <a:tcPr marL="68580" marR="68580" marT="0" marB="0" anchor="ctr">
                        <a:blipFill rotWithShape="1">
                          <a:blip r:embed="rId3"/>
                          <a:stretch>
                            <a:fillRect l="-267442" t="-165487" r="-359302" b="-100000"/>
                          </a:stretch>
                        </a:blipFill>
                      </a:tcPr>
                    </a:tc>
                    <a:tc>
                      <a:txBody>
                        <a:bodyPr/>
                        <a:lstStyle/>
                        <a:p>
                          <a:endParaRPr lang="en-US"/>
                        </a:p>
                      </a:txBody>
                      <a:tcPr marL="68580" marR="68580" marT="0" marB="0" anchor="ctr">
                        <a:blipFill rotWithShape="1">
                          <a:blip r:embed="rId3"/>
                          <a:stretch>
                            <a:fillRect l="-312871" t="-165487" r="-205941" b="-100000"/>
                          </a:stretch>
                        </a:blipFill>
                      </a:tcPr>
                    </a:tc>
                    <a:tc>
                      <a:txBody>
                        <a:bodyPr/>
                        <a:lstStyle/>
                        <a:p>
                          <a:endParaRPr lang="en-US"/>
                        </a:p>
                      </a:txBody>
                      <a:tcPr marL="68580" marR="68580" marT="0" marB="0" anchor="ctr">
                        <a:blipFill rotWithShape="1">
                          <a:blip r:embed="rId3"/>
                          <a:stretch>
                            <a:fillRect l="-200481" t="-165487" b="-100000"/>
                          </a:stretch>
                        </a:blipFill>
                      </a:tcPr>
                    </a:tc>
                  </a:tr>
                  <a:tr h="686997">
                    <a:tc>
                      <a:txBody>
                        <a:bodyPr/>
                        <a:lstStyle/>
                        <a:p>
                          <a:pPr marL="0" marR="0" algn="ctr">
                            <a:lnSpc>
                              <a:spcPct val="115000"/>
                            </a:lnSpc>
                            <a:spcBef>
                              <a:spcPts val="0"/>
                            </a:spcBef>
                            <a:spcAft>
                              <a:spcPts val="0"/>
                            </a:spcAft>
                          </a:pPr>
                          <a:r>
                            <a:rPr lang="en-US" sz="1800">
                              <a:effectLst/>
                            </a:rPr>
                            <a:t>2</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Preschool</a:t>
                          </a:r>
                          <a:endParaRPr lang="en-US" sz="1800">
                            <a:effectLst/>
                            <a:latin typeface="Calibri"/>
                            <a:ea typeface="Calibri"/>
                            <a:cs typeface="Times New Roman"/>
                          </a:endParaRPr>
                        </a:p>
                      </a:txBody>
                      <a:tcPr marL="68580" marR="68580" marT="0" marB="0" anchor="ctr"/>
                    </a:tc>
                    <a:tc>
                      <a:txBody>
                        <a:bodyPr/>
                        <a:lstStyle/>
                        <a:p>
                          <a:endParaRPr lang="en-US"/>
                        </a:p>
                      </a:txBody>
                      <a:tcPr marL="68580" marR="68580" marT="0" marB="0" anchor="ctr">
                        <a:blipFill rotWithShape="1">
                          <a:blip r:embed="rId3"/>
                          <a:stretch>
                            <a:fillRect l="-267442" t="-265487" r="-359302"/>
                          </a:stretch>
                        </a:blipFill>
                      </a:tcPr>
                    </a:tc>
                    <a:tc>
                      <a:txBody>
                        <a:bodyPr/>
                        <a:lstStyle/>
                        <a:p>
                          <a:endParaRPr lang="en-US"/>
                        </a:p>
                      </a:txBody>
                      <a:tcPr marL="68580" marR="68580" marT="0" marB="0" anchor="ctr">
                        <a:blipFill rotWithShape="1">
                          <a:blip r:embed="rId3"/>
                          <a:stretch>
                            <a:fillRect l="-312871" t="-265487" r="-205941"/>
                          </a:stretch>
                        </a:blipFill>
                      </a:tcPr>
                    </a:tc>
                    <a:tc>
                      <a:txBody>
                        <a:bodyPr/>
                        <a:lstStyle/>
                        <a:p>
                          <a:endParaRPr lang="en-US"/>
                        </a:p>
                      </a:txBody>
                      <a:tcPr marL="68580" marR="68580" marT="0" marB="0" anchor="ctr">
                        <a:blipFill rotWithShape="1">
                          <a:blip r:embed="rId3"/>
                          <a:stretch>
                            <a:fillRect l="-200481" t="-265487"/>
                          </a:stretch>
                        </a:blipFill>
                      </a:tcPr>
                    </a:tc>
                  </a:tr>
                </a:tbl>
              </a:graphicData>
            </a:graphic>
          </p:graphicFrame>
        </mc:Fallback>
      </mc:AlternateContent>
    </p:spTree>
    <p:extLst>
      <p:ext uri="{BB962C8B-B14F-4D97-AF65-F5344CB8AC3E}">
        <p14:creationId xmlns:p14="http://schemas.microsoft.com/office/powerpoint/2010/main" val="673878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US" sz="2300" dirty="0">
                    <a:solidFill>
                      <a:schemeClr val="tx1"/>
                    </a:solidFill>
                  </a:rPr>
                  <a:t>Risk difference = </a:t>
                </a:r>
                <a14:m>
                  <m:oMath xmlns:m="http://schemas.openxmlformats.org/officeDocument/2006/math">
                    <m:sSub>
                      <m:sSubPr>
                        <m:ctrlPr>
                          <a:rPr lang="en-US" sz="2300" i="1">
                            <a:solidFill>
                              <a:schemeClr val="tx1"/>
                            </a:solidFill>
                            <a:latin typeface="Cambria Math" panose="02040503050406030204" pitchFamily="18" charset="0"/>
                          </a:rPr>
                        </m:ctrlPr>
                      </m:sSubPr>
                      <m:e>
                        <m:acc>
                          <m:accPr>
                            <m:chr m:val="̂"/>
                            <m:ctrlPr>
                              <a:rPr lang="en-US" sz="2300" i="1">
                                <a:solidFill>
                                  <a:schemeClr val="tx1"/>
                                </a:solidFill>
                                <a:latin typeface="Cambria Math" panose="02040503050406030204" pitchFamily="18" charset="0"/>
                              </a:rPr>
                            </m:ctrlPr>
                          </m:accPr>
                          <m:e>
                            <m:r>
                              <a:rPr lang="en-US" sz="2300">
                                <a:solidFill>
                                  <a:schemeClr val="tx1"/>
                                </a:solidFill>
                                <a:latin typeface="Cambria Math"/>
                              </a:rPr>
                              <m:t>𝑝</m:t>
                            </m:r>
                          </m:e>
                        </m:acc>
                      </m:e>
                      <m:sub>
                        <m:r>
                          <a:rPr lang="en-US" sz="2300">
                            <a:solidFill>
                              <a:schemeClr val="tx1"/>
                            </a:solidFill>
                            <a:latin typeface="Cambria Math"/>
                          </a:rPr>
                          <m:t>1</m:t>
                        </m:r>
                      </m:sub>
                    </m:sSub>
                  </m:oMath>
                </a14:m>
                <a:r>
                  <a:rPr lang="en-US" sz="2300" dirty="0">
                    <a:solidFill>
                      <a:schemeClr val="tx1"/>
                    </a:solidFill>
                  </a:rPr>
                  <a:t> - </a:t>
                </a:r>
                <a14:m>
                  <m:oMath xmlns:m="http://schemas.openxmlformats.org/officeDocument/2006/math">
                    <m:sSub>
                      <m:sSubPr>
                        <m:ctrlPr>
                          <a:rPr lang="en-US" sz="2300" i="1">
                            <a:solidFill>
                              <a:schemeClr val="tx1"/>
                            </a:solidFill>
                            <a:latin typeface="Cambria Math" panose="02040503050406030204" pitchFamily="18" charset="0"/>
                          </a:rPr>
                        </m:ctrlPr>
                      </m:sSubPr>
                      <m:e>
                        <m:acc>
                          <m:accPr>
                            <m:chr m:val="̂"/>
                            <m:ctrlPr>
                              <a:rPr lang="en-US" sz="2300" i="1">
                                <a:solidFill>
                                  <a:schemeClr val="tx1"/>
                                </a:solidFill>
                                <a:latin typeface="Cambria Math" panose="02040503050406030204" pitchFamily="18" charset="0"/>
                              </a:rPr>
                            </m:ctrlPr>
                          </m:accPr>
                          <m:e>
                            <m:r>
                              <a:rPr lang="en-US" sz="2300">
                                <a:solidFill>
                                  <a:schemeClr val="tx1"/>
                                </a:solidFill>
                                <a:latin typeface="Cambria Math"/>
                              </a:rPr>
                              <m:t>𝑝</m:t>
                            </m:r>
                          </m:e>
                        </m:acc>
                      </m:e>
                      <m:sub>
                        <m:r>
                          <a:rPr lang="en-US" sz="2300">
                            <a:solidFill>
                              <a:schemeClr val="tx1"/>
                            </a:solidFill>
                            <a:latin typeface="Cambria Math"/>
                          </a:rPr>
                          <m:t>2</m:t>
                        </m:r>
                      </m:sub>
                    </m:sSub>
                  </m:oMath>
                </a14:m>
                <a:r>
                  <a:rPr lang="en-US" sz="2300" dirty="0">
                    <a:solidFill>
                      <a:schemeClr val="tx1"/>
                    </a:solidFill>
                  </a:rPr>
                  <a:t> = 0.803 - 0.613 = 0.19</a:t>
                </a:r>
              </a:p>
              <a:p>
                <a:pPr lvl="1"/>
                <a:r>
                  <a:rPr lang="en-US" dirty="0">
                    <a:solidFill>
                      <a:schemeClr val="tx1"/>
                    </a:solidFill>
                  </a:rPr>
                  <a:t>The need for services was nearly 20</a:t>
                </a:r>
                <a:r>
                  <a:rPr lang="en-US" b="1" dirty="0">
                    <a:solidFill>
                      <a:schemeClr val="tx1"/>
                    </a:solidFill>
                  </a:rPr>
                  <a:t>% higher </a:t>
                </a:r>
                <a:r>
                  <a:rPr lang="en-US" dirty="0">
                    <a:solidFill>
                      <a:schemeClr val="tx1"/>
                    </a:solidFill>
                  </a:rPr>
                  <a:t>among those who did not attend preschool as compared with those who attended preschool</a:t>
                </a:r>
              </a:p>
              <a:p>
                <a:r>
                  <a:rPr lang="en-US" sz="2300" dirty="0"/>
                  <a:t>Risk Ratio = </a:t>
                </a:r>
                <a14:m>
                  <m:oMath xmlns:m="http://schemas.openxmlformats.org/officeDocument/2006/math">
                    <m:sSub>
                      <m:sSubPr>
                        <m:ctrlPr>
                          <a:rPr lang="en-US" sz="2300" i="1">
                            <a:latin typeface="Cambria Math" panose="02040503050406030204" pitchFamily="18" charset="0"/>
                          </a:rPr>
                        </m:ctrlPr>
                      </m:sSubPr>
                      <m:e>
                        <m:acc>
                          <m:accPr>
                            <m:chr m:val="̂"/>
                            <m:ctrlPr>
                              <a:rPr lang="en-US" sz="2300" i="1">
                                <a:latin typeface="Cambria Math" panose="02040503050406030204" pitchFamily="18" charset="0"/>
                              </a:rPr>
                            </m:ctrlPr>
                          </m:accPr>
                          <m:e>
                            <m:r>
                              <a:rPr lang="en-US" sz="2300">
                                <a:latin typeface="Cambria Math"/>
                              </a:rPr>
                              <m:t>𝑝</m:t>
                            </m:r>
                          </m:e>
                        </m:acc>
                      </m:e>
                      <m:sub>
                        <m:r>
                          <a:rPr lang="en-US" sz="2300">
                            <a:latin typeface="Cambria Math"/>
                          </a:rPr>
                          <m:t>1</m:t>
                        </m:r>
                      </m:sub>
                    </m:sSub>
                  </m:oMath>
                </a14:m>
                <a:r>
                  <a:rPr lang="en-US" sz="2300" dirty="0"/>
                  <a:t> / </a:t>
                </a:r>
                <a14:m>
                  <m:oMath xmlns:m="http://schemas.openxmlformats.org/officeDocument/2006/math">
                    <m:sSub>
                      <m:sSubPr>
                        <m:ctrlPr>
                          <a:rPr lang="en-US" sz="2300" i="1">
                            <a:latin typeface="Cambria Math" panose="02040503050406030204" pitchFamily="18" charset="0"/>
                          </a:rPr>
                        </m:ctrlPr>
                      </m:sSubPr>
                      <m:e>
                        <m:acc>
                          <m:accPr>
                            <m:chr m:val="̂"/>
                            <m:ctrlPr>
                              <a:rPr lang="en-US" sz="2300" i="1">
                                <a:latin typeface="Cambria Math" panose="02040503050406030204" pitchFamily="18" charset="0"/>
                              </a:rPr>
                            </m:ctrlPr>
                          </m:accPr>
                          <m:e>
                            <m:r>
                              <a:rPr lang="en-US" sz="2300">
                                <a:latin typeface="Cambria Math"/>
                              </a:rPr>
                              <m:t>𝑝</m:t>
                            </m:r>
                          </m:e>
                        </m:acc>
                      </m:e>
                      <m:sub>
                        <m:r>
                          <a:rPr lang="en-US" sz="2300">
                            <a:latin typeface="Cambria Math"/>
                          </a:rPr>
                          <m:t>2</m:t>
                        </m:r>
                      </m:sub>
                    </m:sSub>
                  </m:oMath>
                </a14:m>
                <a:r>
                  <a:rPr lang="en-US" sz="2300" dirty="0"/>
                  <a:t> = 0.803 / 0.613 = 1.31</a:t>
                </a:r>
              </a:p>
              <a:p>
                <a:pPr lvl="1"/>
                <a:r>
                  <a:rPr lang="en-US" dirty="0">
                    <a:solidFill>
                      <a:schemeClr val="tx1"/>
                    </a:solidFill>
                  </a:rPr>
                  <a:t>The need for services is 1.3 </a:t>
                </a:r>
                <a:r>
                  <a:rPr lang="en-US" b="1" dirty="0">
                    <a:solidFill>
                      <a:schemeClr val="tx1"/>
                    </a:solidFill>
                  </a:rPr>
                  <a:t>times higher </a:t>
                </a:r>
                <a:r>
                  <a:rPr lang="en-US" dirty="0">
                    <a:solidFill>
                      <a:schemeClr val="tx1"/>
                    </a:solidFill>
                  </a:rPr>
                  <a:t>among those who did not attend preschool as compared with those who attended preschool.</a:t>
                </a:r>
              </a:p>
              <a:p>
                <a:pPr marL="274320" lvl="1">
                  <a:spcBef>
                    <a:spcPts val="600"/>
                  </a:spcBef>
                  <a:buClr>
                    <a:schemeClr val="accent1"/>
                  </a:buClr>
                </a:pPr>
                <a:r>
                  <a:rPr lang="en-US" sz="2600" dirty="0"/>
                  <a:t>Odds Ratio = </a:t>
                </a:r>
                <a14:m>
                  <m:oMath xmlns:m="http://schemas.openxmlformats.org/officeDocument/2006/math">
                    <m:f>
                      <m:fPr>
                        <m:ctrlPr>
                          <a:rPr lang="en-US" sz="2600" i="1">
                            <a:latin typeface="Cambria Math" panose="02040503050406030204" pitchFamily="18" charset="0"/>
                          </a:rPr>
                        </m:ctrlPr>
                      </m:fPr>
                      <m:num>
                        <m:f>
                          <m:fPr>
                            <m:type m:val="skw"/>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a:latin typeface="Cambria Math"/>
                                      </a:rPr>
                                      <m:t>𝑝</m:t>
                                    </m:r>
                                  </m:e>
                                </m:acc>
                              </m:e>
                              <m:sub>
                                <m:r>
                                  <a:rPr lang="en-US" sz="2600">
                                    <a:latin typeface="Cambria Math"/>
                                  </a:rPr>
                                  <m:t>1</m:t>
                                </m:r>
                              </m:sub>
                            </m:sSub>
                          </m:num>
                          <m:den>
                            <m:r>
                              <a:rPr lang="en-US" sz="2600">
                                <a:latin typeface="Cambria Math"/>
                              </a:rPr>
                              <m:t>1−</m:t>
                            </m:r>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a:latin typeface="Cambria Math"/>
                                      </a:rPr>
                                      <m:t>𝑝</m:t>
                                    </m:r>
                                  </m:e>
                                </m:acc>
                              </m:e>
                              <m:sub>
                                <m:r>
                                  <a:rPr lang="en-US" sz="2600">
                                    <a:latin typeface="Cambria Math"/>
                                  </a:rPr>
                                  <m:t>1</m:t>
                                </m:r>
                              </m:sub>
                            </m:sSub>
                          </m:den>
                        </m:f>
                      </m:num>
                      <m:den>
                        <m:f>
                          <m:fPr>
                            <m:type m:val="skw"/>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a:latin typeface="Cambria Math"/>
                                      </a:rPr>
                                      <m:t>𝑝</m:t>
                                    </m:r>
                                  </m:e>
                                </m:acc>
                              </m:e>
                              <m:sub>
                                <m:r>
                                  <a:rPr lang="en-US" sz="2600">
                                    <a:latin typeface="Cambria Math"/>
                                  </a:rPr>
                                  <m:t>2</m:t>
                                </m:r>
                              </m:sub>
                            </m:sSub>
                          </m:num>
                          <m:den>
                            <m:sSub>
                              <m:sSubPr>
                                <m:ctrlPr>
                                  <a:rPr lang="en-US" sz="2600" i="1">
                                    <a:latin typeface="Cambria Math" panose="02040503050406030204" pitchFamily="18" charset="0"/>
                                  </a:rPr>
                                </m:ctrlPr>
                              </m:sSubPr>
                              <m:e>
                                <m:r>
                                  <a:rPr lang="en-US" sz="2600">
                                    <a:latin typeface="Cambria Math"/>
                                  </a:rPr>
                                  <m:t>1−</m:t>
                                </m:r>
                                <m:acc>
                                  <m:accPr>
                                    <m:chr m:val="̂"/>
                                    <m:ctrlPr>
                                      <a:rPr lang="en-US" sz="2600" i="1">
                                        <a:latin typeface="Cambria Math" panose="02040503050406030204" pitchFamily="18" charset="0"/>
                                      </a:rPr>
                                    </m:ctrlPr>
                                  </m:accPr>
                                  <m:e>
                                    <m:r>
                                      <a:rPr lang="en-US" sz="2600">
                                        <a:latin typeface="Cambria Math"/>
                                      </a:rPr>
                                      <m:t>𝑝</m:t>
                                    </m:r>
                                  </m:e>
                                </m:acc>
                              </m:e>
                              <m:sub>
                                <m:r>
                                  <a:rPr lang="en-US" sz="2600">
                                    <a:latin typeface="Cambria Math"/>
                                  </a:rPr>
                                  <m:t>2</m:t>
                                </m:r>
                              </m:sub>
                            </m:sSub>
                          </m:den>
                        </m:f>
                      </m:den>
                    </m:f>
                  </m:oMath>
                </a14:m>
                <a:r>
                  <a:rPr lang="en-US" sz="2600" dirty="0"/>
                  <a:t> = </a:t>
                </a:r>
                <a14:m>
                  <m:oMath xmlns:m="http://schemas.openxmlformats.org/officeDocument/2006/math">
                    <m:f>
                      <m:fPr>
                        <m:ctrlPr>
                          <a:rPr lang="en-US" sz="2600" i="1">
                            <a:latin typeface="Cambria Math" panose="02040503050406030204" pitchFamily="18" charset="0"/>
                          </a:rPr>
                        </m:ctrlPr>
                      </m:fPr>
                      <m:num>
                        <m:f>
                          <m:fPr>
                            <m:type m:val="skw"/>
                            <m:ctrlPr>
                              <a:rPr lang="en-US" sz="2600" i="1">
                                <a:latin typeface="Cambria Math" panose="02040503050406030204" pitchFamily="18" charset="0"/>
                              </a:rPr>
                            </m:ctrlPr>
                          </m:fPr>
                          <m:num>
                            <m:r>
                              <a:rPr lang="en-US" sz="2600">
                                <a:latin typeface="Cambria Math"/>
                              </a:rPr>
                              <m:t>0.803</m:t>
                            </m:r>
                          </m:num>
                          <m:den>
                            <m:r>
                              <a:rPr lang="en-US" sz="2600">
                                <a:latin typeface="Cambria Math"/>
                              </a:rPr>
                              <m:t>1−0.803</m:t>
                            </m:r>
                          </m:den>
                        </m:f>
                      </m:num>
                      <m:den>
                        <m:f>
                          <m:fPr>
                            <m:type m:val="skw"/>
                            <m:ctrlPr>
                              <a:rPr lang="en-US" sz="2600" i="1">
                                <a:latin typeface="Cambria Math" panose="02040503050406030204" pitchFamily="18" charset="0"/>
                              </a:rPr>
                            </m:ctrlPr>
                          </m:fPr>
                          <m:num>
                            <m:r>
                              <a:rPr lang="en-US" sz="2600">
                                <a:latin typeface="Cambria Math"/>
                              </a:rPr>
                              <m:t>0.613</m:t>
                            </m:r>
                          </m:num>
                          <m:den>
                            <m:r>
                              <a:rPr lang="en-US" sz="2600">
                                <a:latin typeface="Cambria Math"/>
                              </a:rPr>
                              <m:t>1−0.613</m:t>
                            </m:r>
                          </m:den>
                        </m:f>
                      </m:den>
                    </m:f>
                  </m:oMath>
                </a14:m>
                <a:r>
                  <a:rPr lang="en-US" sz="2600" dirty="0"/>
                  <a:t> = 2.6</a:t>
                </a:r>
              </a:p>
              <a:p>
                <a:pPr marL="548640" lvl="2">
                  <a:spcBef>
                    <a:spcPts val="600"/>
                  </a:spcBef>
                  <a:buClr>
                    <a:schemeClr val="accent1"/>
                  </a:buClr>
                </a:pPr>
                <a:r>
                  <a:rPr lang="en-US" sz="2300" dirty="0">
                    <a:solidFill>
                      <a:schemeClr val="tx1"/>
                    </a:solidFill>
                  </a:rPr>
                  <a:t>The </a:t>
                </a:r>
                <a:r>
                  <a:rPr lang="en-US" sz="2300" b="1" dirty="0">
                    <a:solidFill>
                      <a:schemeClr val="tx1"/>
                    </a:solidFill>
                  </a:rPr>
                  <a:t>odds</a:t>
                </a:r>
                <a:r>
                  <a:rPr lang="en-US" sz="2300" dirty="0">
                    <a:solidFill>
                      <a:schemeClr val="tx1"/>
                    </a:solidFill>
                  </a:rPr>
                  <a:t> of needing services is 2.6 </a:t>
                </a:r>
                <a:r>
                  <a:rPr lang="en-US" sz="2300" dirty="0"/>
                  <a:t>t</a:t>
                </a:r>
                <a:r>
                  <a:rPr lang="en-US" sz="2300" b="1" dirty="0">
                    <a:solidFill>
                      <a:schemeClr val="tx1"/>
                    </a:solidFill>
                  </a:rPr>
                  <a:t>imes higher </a:t>
                </a:r>
                <a:r>
                  <a:rPr lang="en-US" sz="2300" dirty="0">
                    <a:solidFill>
                      <a:schemeClr val="tx1"/>
                    </a:solidFill>
                  </a:rPr>
                  <a:t>among </a:t>
                </a:r>
                <a:r>
                  <a:rPr lang="en-US" sz="2400" dirty="0">
                    <a:solidFill>
                      <a:schemeClr val="tx1"/>
                    </a:solidFill>
                  </a:rPr>
                  <a:t>those who did not attend preschool as compared with those who attended preschool.</a:t>
                </a:r>
                <a:endParaRPr lang="en-US" sz="23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593" t="-1728"/>
                </a:stretch>
              </a:blipFill>
            </p:spPr>
            <p:txBody>
              <a:bodyPr/>
              <a:lstStyle/>
              <a:p>
                <a:r>
                  <a:rPr lang="en-US">
                    <a:noFill/>
                  </a:rPr>
                  <a:t> </a:t>
                </a:r>
              </a:p>
            </p:txBody>
          </p:sp>
        </mc:Fallback>
      </mc:AlternateContent>
      <p:sp>
        <p:nvSpPr>
          <p:cNvPr id="5" name="Title 1"/>
          <p:cNvSpPr>
            <a:spLocks noGrp="1"/>
          </p:cNvSpPr>
          <p:nvPr>
            <p:ph type="title"/>
          </p:nvPr>
        </p:nvSpPr>
        <p:spPr>
          <a:xfrm>
            <a:off x="457200" y="152400"/>
            <a:ext cx="8229600" cy="990600"/>
          </a:xfrm>
        </p:spPr>
        <p:txBody>
          <a:bodyPr/>
          <a:lstStyle/>
          <a:p>
            <a:r>
              <a:rPr lang="en-US" dirty="0"/>
              <a:t>Example – Need for Social Services</a:t>
            </a:r>
          </a:p>
        </p:txBody>
      </p:sp>
    </p:spTree>
    <p:extLst>
      <p:ext uri="{BB962C8B-B14F-4D97-AF65-F5344CB8AC3E}">
        <p14:creationId xmlns:p14="http://schemas.microsoft.com/office/powerpoint/2010/main" val="3089723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52400"/>
            <a:ext cx="8229600" cy="990600"/>
          </a:xfrm>
        </p:spPr>
        <p:txBody>
          <a:bodyPr/>
          <a:lstStyle/>
          <a:p>
            <a:r>
              <a:rPr lang="en-US" dirty="0"/>
              <a:t>Logistic Regression</a:t>
            </a:r>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799912" y="1171977"/>
            <a:ext cx="5544175" cy="5001554"/>
          </a:xfrm>
        </p:spPr>
      </p:pic>
    </p:spTree>
    <p:extLst>
      <p:ext uri="{BB962C8B-B14F-4D97-AF65-F5344CB8AC3E}">
        <p14:creationId xmlns:p14="http://schemas.microsoft.com/office/powerpoint/2010/main" val="888367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52400"/>
            <a:ext cx="8229600" cy="990600"/>
          </a:xfrm>
        </p:spPr>
        <p:txBody>
          <a:bodyPr/>
          <a:lstStyle/>
          <a:p>
            <a:r>
              <a:rPr lang="en-US" dirty="0"/>
              <a:t>Logistic Regression</a:t>
            </a:r>
          </a:p>
        </p:txBody>
      </p:sp>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62000" y="1676400"/>
            <a:ext cx="7928264" cy="4267200"/>
          </a:xfrm>
        </p:spPr>
      </p:pic>
    </p:spTree>
    <p:extLst>
      <p:ext uri="{BB962C8B-B14F-4D97-AF65-F5344CB8AC3E}">
        <p14:creationId xmlns:p14="http://schemas.microsoft.com/office/powerpoint/2010/main" val="2637101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52400"/>
            <a:ext cx="8229600" cy="990600"/>
          </a:xfrm>
        </p:spPr>
        <p:txBody>
          <a:bodyPr/>
          <a:lstStyle/>
          <a:p>
            <a:r>
              <a:rPr lang="en-US" dirty="0"/>
              <a:t>Logistic Regression</a:t>
            </a:r>
          </a:p>
        </p:txBody>
      </p:sp>
      <p:sp>
        <p:nvSpPr>
          <p:cNvPr id="6" name="Content Placeholder 2"/>
          <p:cNvSpPr txBox="1">
            <a:spLocks/>
          </p:cNvSpPr>
          <p:nvPr/>
        </p:nvSpPr>
        <p:spPr>
          <a:xfrm>
            <a:off x="436808" y="1295400"/>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We can predict the risk of the outcome of interest, using the estimates of the slope and intercept.</a:t>
            </a:r>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743200"/>
            <a:ext cx="4140200" cy="1774372"/>
          </a:xfrm>
          <a:prstGeom prst="rect">
            <a:avLst/>
          </a:prstGeom>
        </p:spPr>
      </p:pic>
    </p:spTree>
    <p:extLst>
      <p:ext uri="{BB962C8B-B14F-4D97-AF65-F5344CB8AC3E}">
        <p14:creationId xmlns:p14="http://schemas.microsoft.com/office/powerpoint/2010/main" val="112838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52400"/>
            <a:ext cx="8229600" cy="990600"/>
          </a:xfrm>
        </p:spPr>
        <p:txBody>
          <a:bodyPr/>
          <a:lstStyle/>
          <a:p>
            <a:r>
              <a:rPr lang="en-US" dirty="0"/>
              <a:t>Logistic Regression</a:t>
            </a:r>
          </a:p>
        </p:txBody>
      </p:sp>
      <p:sp>
        <p:nvSpPr>
          <p:cNvPr id="7" name="Content Placeholder 2"/>
          <p:cNvSpPr txBox="1">
            <a:spLocks/>
          </p:cNvSpPr>
          <p:nvPr/>
        </p:nvSpPr>
        <p:spPr>
          <a:xfrm>
            <a:off x="436808" y="1295400"/>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The interpretation of the regression coefficients are generally based on odds ratios. Consider the odds ratio for an event given x=A vs. x=B.</a:t>
            </a:r>
          </a:p>
          <a:p>
            <a:endParaRPr lang="en-US" dirty="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520" y="2819400"/>
            <a:ext cx="3662480" cy="124151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386" y="2971800"/>
            <a:ext cx="3592181" cy="108911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200" y="4423742"/>
            <a:ext cx="4961415" cy="1123614"/>
          </a:xfrm>
          <a:prstGeom prst="rect">
            <a:avLst/>
          </a:prstGeom>
        </p:spPr>
      </p:pic>
    </p:spTree>
    <p:extLst>
      <p:ext uri="{BB962C8B-B14F-4D97-AF65-F5344CB8AC3E}">
        <p14:creationId xmlns:p14="http://schemas.microsoft.com/office/powerpoint/2010/main" val="2099591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52400"/>
            <a:ext cx="8229600" cy="990600"/>
          </a:xfrm>
        </p:spPr>
        <p:txBody>
          <a:bodyPr/>
          <a:lstStyle/>
          <a:p>
            <a:r>
              <a:rPr lang="en-US" dirty="0"/>
              <a:t>Logistic Regression</a:t>
            </a:r>
          </a:p>
        </p:txBody>
      </p:sp>
      <p:sp>
        <p:nvSpPr>
          <p:cNvPr id="7" name="Content Placeholder 2"/>
          <p:cNvSpPr txBox="1">
            <a:spLocks/>
          </p:cNvSpPr>
          <p:nvPr/>
        </p:nvSpPr>
        <p:spPr>
          <a:xfrm>
            <a:off x="436808" y="1295400"/>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The interpretation of the regression coefficients are generally based on odds ratios. Consider the odds ratio for an event given x=A vs. x=B.</a:t>
            </a:r>
          </a:p>
          <a:p>
            <a:endParaRPr lang="en-US" dirty="0"/>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514600"/>
            <a:ext cx="6096000" cy="3470266"/>
          </a:xfrm>
          <a:prstGeom prst="rect">
            <a:avLst/>
          </a:prstGeom>
        </p:spPr>
      </p:pic>
      <p:cxnSp>
        <p:nvCxnSpPr>
          <p:cNvPr id="6" name="Straight Arrow Connector 5"/>
          <p:cNvCxnSpPr/>
          <p:nvPr/>
        </p:nvCxnSpPr>
        <p:spPr>
          <a:xfrm>
            <a:off x="2895600" y="5334000"/>
            <a:ext cx="914400" cy="3048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759316" y="4545008"/>
                <a:ext cx="2306392" cy="1200329"/>
              </a:xfrm>
              <a:prstGeom prst="rect">
                <a:avLst/>
              </a:prstGeom>
              <a:noFill/>
            </p:spPr>
            <p:txBody>
              <a:bodyPr wrap="square" rtlCol="0">
                <a:spAutoFit/>
              </a:bodyPr>
              <a:lstStyle/>
              <a:p>
                <a:r>
                  <a:rPr lang="en-US" dirty="0">
                    <a:solidFill>
                      <a:srgbClr val="FF0000"/>
                    </a:solidFill>
                  </a:rPr>
                  <a:t>The odds of the event are this much higher for every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𝑎</m:t>
                        </m:r>
                      </m:sub>
                    </m:sSub>
                  </m:oMath>
                </a14:m>
                <a:r>
                  <a:rPr lang="en-US" dirty="0">
                    <a:solidFill>
                      <a:srgbClr val="FF0000"/>
                    </a:solidFill>
                  </a:rPr>
                  <a:t> -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𝑏</m:t>
                        </m:r>
                        <m:r>
                          <a:rPr lang="en-US" b="0" i="1" smtClean="0">
                            <a:solidFill>
                              <a:srgbClr val="FF0000"/>
                            </a:solidFill>
                            <a:latin typeface="Cambria Math" panose="02040503050406030204" pitchFamily="18" charset="0"/>
                          </a:rPr>
                          <m:t> </m:t>
                        </m:r>
                      </m:sub>
                    </m:sSub>
                  </m:oMath>
                </a14:m>
                <a:r>
                  <a:rPr lang="en-US" dirty="0">
                    <a:solidFill>
                      <a:srgbClr val="FF0000"/>
                    </a:solidFill>
                  </a:rPr>
                  <a:t>unit increase in x.</a:t>
                </a:r>
              </a:p>
            </p:txBody>
          </p:sp>
        </mc:Choice>
        <mc:Fallback xmlns="">
          <p:sp>
            <p:nvSpPr>
              <p:cNvPr id="11" name="TextBox 10"/>
              <p:cNvSpPr txBox="1">
                <a:spLocks noRot="1" noChangeAspect="1" noMove="1" noResize="1" noEditPoints="1" noAdjustHandles="1" noChangeArrowheads="1" noChangeShapeType="1" noTextEdit="1"/>
              </p:cNvSpPr>
              <p:nvPr/>
            </p:nvSpPr>
            <p:spPr>
              <a:xfrm>
                <a:off x="759316" y="4545008"/>
                <a:ext cx="2306392" cy="1200329"/>
              </a:xfrm>
              <a:prstGeom prst="rect">
                <a:avLst/>
              </a:prstGeom>
              <a:blipFill rotWithShape="0">
                <a:blip r:embed="rId4"/>
                <a:stretch>
                  <a:fillRect l="-2381" t="-3061" r="-1323" b="-765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E9840A6-D710-4B39-8FDA-37E08FC283A7}"/>
              </a:ext>
            </a:extLst>
          </p:cNvPr>
          <p:cNvSpPr txBox="1"/>
          <p:nvPr/>
        </p:nvSpPr>
        <p:spPr>
          <a:xfrm>
            <a:off x="6248400" y="5105400"/>
            <a:ext cx="2306392" cy="923330"/>
          </a:xfrm>
          <a:prstGeom prst="rect">
            <a:avLst/>
          </a:prstGeom>
          <a:noFill/>
        </p:spPr>
        <p:txBody>
          <a:bodyPr wrap="square" rtlCol="0">
            <a:spAutoFit/>
          </a:bodyPr>
          <a:lstStyle/>
          <a:p>
            <a:r>
              <a:rPr lang="en-US" dirty="0">
                <a:solidFill>
                  <a:srgbClr val="FF0000"/>
                </a:solidFill>
              </a:rPr>
              <a:t>Check out section in notes on confidence intervals for the OR!</a:t>
            </a:r>
          </a:p>
        </p:txBody>
      </p:sp>
    </p:spTree>
    <p:extLst>
      <p:ext uri="{BB962C8B-B14F-4D97-AF65-F5344CB8AC3E}">
        <p14:creationId xmlns:p14="http://schemas.microsoft.com/office/powerpoint/2010/main" val="29938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sz="quarter" idx="1"/>
          </p:nvPr>
        </p:nvSpPr>
        <p:spPr/>
        <p:txBody>
          <a:bodyPr/>
          <a:lstStyle/>
          <a:p>
            <a:r>
              <a:rPr lang="en-US" sz="2400" dirty="0"/>
              <a:t>One Sample Tests for Proportions</a:t>
            </a:r>
          </a:p>
          <a:p>
            <a:r>
              <a:rPr lang="en-US" sz="2400" dirty="0"/>
              <a:t>Two Sample Tests for Proportions (based on risk difference)</a:t>
            </a:r>
          </a:p>
          <a:p>
            <a:r>
              <a:rPr lang="en-US" sz="2400" dirty="0"/>
              <a:t>Calculation of Effect Measures/Interpretation</a:t>
            </a:r>
          </a:p>
          <a:p>
            <a:r>
              <a:rPr lang="en-US" sz="2400" dirty="0"/>
              <a:t>Logistic Regression</a:t>
            </a:r>
          </a:p>
          <a:p>
            <a:endParaRPr lang="en-US" dirty="0"/>
          </a:p>
        </p:txBody>
      </p:sp>
    </p:spTree>
    <p:extLst>
      <p:ext uri="{BB962C8B-B14F-4D97-AF65-F5344CB8AC3E}">
        <p14:creationId xmlns:p14="http://schemas.microsoft.com/office/powerpoint/2010/main" val="2526111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52400"/>
            <a:ext cx="8229600" cy="990600"/>
          </a:xfrm>
        </p:spPr>
        <p:txBody>
          <a:bodyPr/>
          <a:lstStyle/>
          <a:p>
            <a:r>
              <a:rPr lang="en-US" dirty="0"/>
              <a:t>Logistic Regression</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36808" y="1295400"/>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The null hypothesis is generally of the form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there is no association between x and the odds of the outcome) versus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1</m:t>
                        </m:r>
                      </m:sub>
                    </m:sSub>
                  </m:oMath>
                </a14:m>
                <a:r>
                  <a:rPr lang="en-US" dirty="0"/>
                  <a:t>: there is an association between x and the odds of the outcome) .</a:t>
                </a:r>
              </a:p>
              <a:p>
                <a:endParaRPr lang="en-US" dirty="0"/>
              </a:p>
              <a:p>
                <a:r>
                  <a:rPr lang="en-US" dirty="0"/>
                  <a:t>Note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oMath>
                </a14:m>
                <a:r>
                  <a:rPr lang="en-US" dirty="0"/>
                  <a:t>= 0 means OR = 1.</a:t>
                </a:r>
              </a:p>
              <a:p>
                <a:endParaRPr lang="en-US" dirty="0"/>
              </a:p>
              <a:p>
                <a:r>
                  <a:rPr lang="en-US" dirty="0"/>
                  <a:t>The general principle is that the null hypothesis is rejected if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acc>
                  </m:oMath>
                </a14:m>
                <a:r>
                  <a:rPr lang="en-US" dirty="0"/>
                  <a:t> is sufficiently far from 0.</a:t>
                </a:r>
              </a:p>
              <a:p>
                <a:endParaRPr lang="en-US" dirty="0"/>
              </a:p>
              <a:p>
                <a:endParaRPr lang="en-US"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36808" y="1295400"/>
                <a:ext cx="8229600" cy="4937760"/>
              </a:xfrm>
              <a:prstGeom prst="rect">
                <a:avLst/>
              </a:prstGeom>
              <a:blipFill rotWithShape="0">
                <a:blip r:embed="rId3"/>
                <a:stretch>
                  <a:fillRect l="-667" t="-1235"/>
                </a:stretch>
              </a:blipFill>
            </p:spPr>
            <p:txBody>
              <a:bodyPr/>
              <a:lstStyle/>
              <a:p>
                <a:r>
                  <a:rPr lang="en-US">
                    <a:noFill/>
                  </a:rPr>
                  <a:t> </a:t>
                </a:r>
              </a:p>
            </p:txBody>
          </p:sp>
        </mc:Fallback>
      </mc:AlternateContent>
    </p:spTree>
    <p:extLst>
      <p:ext uri="{BB962C8B-B14F-4D97-AF65-F5344CB8AC3E}">
        <p14:creationId xmlns:p14="http://schemas.microsoft.com/office/powerpoint/2010/main" val="324309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sz="quarter" idx="1"/>
          </p:nvPr>
        </p:nvSpPr>
        <p:spPr/>
        <p:txBody>
          <a:bodyPr>
            <a:normAutofit fontScale="77500" lnSpcReduction="20000"/>
          </a:bodyPr>
          <a:lstStyle/>
          <a:p>
            <a:r>
              <a:rPr lang="en-US" dirty="0"/>
              <a:t>Use the </a:t>
            </a:r>
            <a:r>
              <a:rPr lang="en-US" dirty="0" err="1"/>
              <a:t>glm</a:t>
            </a:r>
            <a:r>
              <a:rPr lang="en-US" dirty="0"/>
              <a:t>() function with binomial option</a:t>
            </a:r>
          </a:p>
          <a:p>
            <a:pPr lvl="1"/>
            <a:r>
              <a:rPr lang="en-US" dirty="0" err="1"/>
              <a:t>glm</a:t>
            </a:r>
            <a:r>
              <a:rPr lang="en-US" dirty="0"/>
              <a:t>(</a:t>
            </a:r>
            <a:r>
              <a:rPr lang="en-US" dirty="0" err="1"/>
              <a:t>data$</a:t>
            </a:r>
            <a:r>
              <a:rPr lang="en-US" i="1" dirty="0" err="1"/>
              <a:t>event</a:t>
            </a:r>
            <a:r>
              <a:rPr lang="en-US" dirty="0"/>
              <a:t> ~ data$</a:t>
            </a:r>
            <a:r>
              <a:rPr lang="en-US" i="1" dirty="0"/>
              <a:t>explanatory1 + </a:t>
            </a:r>
            <a:r>
              <a:rPr lang="en-US" dirty="0"/>
              <a:t>data$</a:t>
            </a:r>
            <a:r>
              <a:rPr lang="en-US" i="1" dirty="0"/>
              <a:t>explanatory2 + … </a:t>
            </a:r>
            <a:r>
              <a:rPr lang="en-US" dirty="0"/>
              <a:t>, </a:t>
            </a:r>
            <a:r>
              <a:rPr lang="en-US" dirty="0">
                <a:solidFill>
                  <a:srgbClr val="00B0F0"/>
                </a:solidFill>
              </a:rPr>
              <a:t>family = binomial</a:t>
            </a:r>
            <a:r>
              <a:rPr lang="en-US" dirty="0"/>
              <a:t>)</a:t>
            </a:r>
          </a:p>
          <a:p>
            <a:pPr lvl="1"/>
            <a:r>
              <a:rPr lang="en-US" dirty="0"/>
              <a:t>Ensure that your event is coded 1 = Event and 0 = Non Event (numeric, as opposed to a factor variable)</a:t>
            </a:r>
          </a:p>
          <a:p>
            <a:pPr lvl="1"/>
            <a:r>
              <a:rPr lang="en-US" dirty="0"/>
              <a:t>If one of the variables in the model is a factor variable, it is best to create dummy variables (1/0) so that you know exactly what the reference group is</a:t>
            </a:r>
          </a:p>
          <a:p>
            <a:r>
              <a:rPr lang="en-US" dirty="0"/>
              <a:t>Use the summary() function on saved regression result to get regression equation and associated tests for each regression coefficient</a:t>
            </a:r>
          </a:p>
          <a:p>
            <a:r>
              <a:rPr lang="en-US" dirty="0"/>
              <a:t>Use the </a:t>
            </a:r>
            <a:r>
              <a:rPr lang="en-US" dirty="0" err="1"/>
              <a:t>exp</a:t>
            </a:r>
            <a:r>
              <a:rPr lang="en-US" dirty="0"/>
              <a:t>() function on the resulting coefficients to obtain odds ratios for each regression coefficient</a:t>
            </a:r>
          </a:p>
          <a:p>
            <a:r>
              <a:rPr lang="en-US" dirty="0"/>
              <a:t>Use the predict() function on the saved regression result to get the predicted risks for each observation (or calculate manually)</a:t>
            </a:r>
          </a:p>
          <a:p>
            <a:r>
              <a:rPr lang="en-US" dirty="0"/>
              <a:t>In multiple logistic regression, use the </a:t>
            </a:r>
            <a:r>
              <a:rPr lang="en-US" dirty="0" err="1"/>
              <a:t>wald.test</a:t>
            </a:r>
            <a:r>
              <a:rPr lang="en-US" dirty="0"/>
              <a:t>() function (from “</a:t>
            </a:r>
            <a:r>
              <a:rPr lang="en-US" dirty="0" err="1"/>
              <a:t>aod</a:t>
            </a:r>
            <a:r>
              <a:rPr lang="en-US" dirty="0"/>
              <a:t>” package) to get p-value for the global test (of all beta coefficients = 0)</a:t>
            </a:r>
          </a:p>
          <a:p>
            <a:r>
              <a:rPr lang="en-US" dirty="0"/>
              <a:t>Use the roc() function (from the “</a:t>
            </a:r>
            <a:r>
              <a:rPr lang="en-US" dirty="0" err="1"/>
              <a:t>pROC</a:t>
            </a:r>
            <a:r>
              <a:rPr lang="en-US" dirty="0"/>
              <a:t>” package) to get c-statistic (area under the curve) and to generate the ROC curve</a:t>
            </a:r>
          </a:p>
        </p:txBody>
      </p:sp>
    </p:spTree>
    <p:extLst>
      <p:ext uri="{BB962C8B-B14F-4D97-AF65-F5344CB8AC3E}">
        <p14:creationId xmlns:p14="http://schemas.microsoft.com/office/powerpoint/2010/main" val="1034171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Risk of a Coronary Event</a:t>
            </a:r>
          </a:p>
        </p:txBody>
      </p:sp>
      <p:sp>
        <p:nvSpPr>
          <p:cNvPr id="3" name="Content Placeholder 2"/>
          <p:cNvSpPr>
            <a:spLocks noGrp="1"/>
          </p:cNvSpPr>
          <p:nvPr>
            <p:ph sz="quarter" idx="1"/>
          </p:nvPr>
        </p:nvSpPr>
        <p:spPr/>
        <p:txBody>
          <a:bodyPr/>
          <a:lstStyle/>
          <a:p>
            <a:pPr marL="0" indent="0">
              <a:buNone/>
            </a:pPr>
            <a:r>
              <a:rPr lang="en-US" dirty="0"/>
              <a:t>Suppose we are interested in the association between cholesterol levels, age and gender on having a coronary event in a high risk patient population (who have had an event in the past).  We collect information on these parameters for 50 subjects and then follow each for a year to see if they have another coronary event.</a:t>
            </a:r>
          </a:p>
        </p:txBody>
      </p:sp>
    </p:spTree>
    <p:extLst>
      <p:ext uri="{BB962C8B-B14F-4D97-AF65-F5344CB8AC3E}">
        <p14:creationId xmlns:p14="http://schemas.microsoft.com/office/powerpoint/2010/main" val="438928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Risk of a Coronary Event</a:t>
            </a:r>
          </a:p>
        </p:txBody>
      </p:sp>
      <p:sp>
        <p:nvSpPr>
          <p:cNvPr id="3" name="Content Placeholder 2"/>
          <p:cNvSpPr>
            <a:spLocks noGrp="1"/>
          </p:cNvSpPr>
          <p:nvPr>
            <p:ph sz="quarter" idx="1"/>
          </p:nvPr>
        </p:nvSpPr>
        <p:spPr/>
        <p:txBody>
          <a:bodyPr/>
          <a:lstStyle/>
          <a:p>
            <a:r>
              <a:rPr lang="en-US" dirty="0"/>
              <a:t>Simple logistic Regression (predicting risk from cholesterol only)</a:t>
            </a:r>
          </a:p>
          <a:p>
            <a:pPr lvl="1"/>
            <a:r>
              <a:rPr lang="en-US" dirty="0"/>
              <a:t>Odds Ratios and confidence intervals (1 and 10 unit increase)</a:t>
            </a:r>
          </a:p>
          <a:p>
            <a:pPr lvl="1"/>
            <a:r>
              <a:rPr lang="en-US" dirty="0"/>
              <a:t>Risk prediction</a:t>
            </a:r>
          </a:p>
          <a:p>
            <a:r>
              <a:rPr lang="en-US" dirty="0"/>
              <a:t>Multiple logistic Regression (predicting risk from age, gender and cholesterol)</a:t>
            </a:r>
          </a:p>
          <a:p>
            <a:pPr lvl="1"/>
            <a:r>
              <a:rPr lang="en-US" dirty="0"/>
              <a:t>Global test and individual tests</a:t>
            </a:r>
          </a:p>
        </p:txBody>
      </p:sp>
    </p:spTree>
    <p:extLst>
      <p:ext uri="{BB962C8B-B14F-4D97-AF65-F5344CB8AC3E}">
        <p14:creationId xmlns:p14="http://schemas.microsoft.com/office/powerpoint/2010/main" val="3999149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 under the ROC Curve</a:t>
            </a:r>
          </a:p>
        </p:txBody>
      </p:sp>
      <p:sp>
        <p:nvSpPr>
          <p:cNvPr id="3" name="Content Placeholder 2"/>
          <p:cNvSpPr>
            <a:spLocks noGrp="1"/>
          </p:cNvSpPr>
          <p:nvPr>
            <p:ph sz="quarter" idx="1"/>
          </p:nvPr>
        </p:nvSpPr>
        <p:spPr/>
        <p:txBody>
          <a:bodyPr>
            <a:normAutofit fontScale="92500"/>
          </a:bodyPr>
          <a:lstStyle/>
          <a:p>
            <a:r>
              <a:rPr lang="en-US" dirty="0"/>
              <a:t>In linear regression, the R squared value was helpful in quantifying the proportion of variability in the outcome explained by the regression model. </a:t>
            </a:r>
          </a:p>
          <a:p>
            <a:r>
              <a:rPr lang="en-US" dirty="0"/>
              <a:t>We need to use the predicted values in the logistic regression setting.</a:t>
            </a:r>
          </a:p>
          <a:p>
            <a:r>
              <a:rPr lang="en-US" dirty="0"/>
              <a:t>Sensitivity: Proportion of true events classified correctly.</a:t>
            </a:r>
          </a:p>
          <a:p>
            <a:r>
              <a:rPr lang="en-US" dirty="0"/>
              <a:t>Specificity: Proportion of true non-events classified correctly. </a:t>
            </a:r>
          </a:p>
          <a:p>
            <a:r>
              <a:rPr lang="en-US" dirty="0"/>
              <a:t>Area under the ROC (receiver operating characteristic) curve (also known as the c-statistic) is a measure of the sensitivity and specificity across a range of possible cutoffs. </a:t>
            </a:r>
          </a:p>
          <a:p>
            <a:r>
              <a:rPr lang="en-US" dirty="0"/>
              <a:t>Often measures GOF for logistic model. </a:t>
            </a:r>
          </a:p>
        </p:txBody>
      </p:sp>
    </p:spTree>
    <p:extLst>
      <p:ext uri="{BB962C8B-B14F-4D97-AF65-F5344CB8AC3E}">
        <p14:creationId xmlns:p14="http://schemas.microsoft.com/office/powerpoint/2010/main" val="101055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One-Sample Tests for Proportions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a:t>Interested in the proportion of the population that has a particular outcome (dichotomous outcome).</a:t>
                </a:r>
              </a:p>
              <a:p>
                <a:r>
                  <a:rPr lang="en-US" dirty="0"/>
                  <a:t>Seek to make conclusions about the population parameter (</a:t>
                </a:r>
                <a:r>
                  <a:rPr lang="en-US" i="1" dirty="0"/>
                  <a:t>p</a:t>
                </a:r>
                <a:r>
                  <a:rPr lang="en-US" dirty="0"/>
                  <a:t> in this case) by using information from a sample. </a:t>
                </a:r>
              </a:p>
              <a:p>
                <a:r>
                  <a:rPr lang="en-US" dirty="0"/>
                  <a:t>The sample proportion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is an estimate of the population parameter, </a:t>
                </a:r>
                <a:r>
                  <a:rPr lang="en-US" i="1" dirty="0"/>
                  <a:t>p</a:t>
                </a:r>
                <a:r>
                  <a:rPr lang="en-US" dirty="0"/>
                  <a:t>. </a:t>
                </a:r>
              </a:p>
              <a:p>
                <a:r>
                  <a:rPr lang="en-US" dirty="0"/>
                  <a:t>What can we say about the sampling distribution of the sample proportion in order to see how well it estimates the population proportion?</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667" t="-1111"/>
                </a:stretch>
              </a:blipFill>
            </p:spPr>
            <p:txBody>
              <a:bodyPr/>
              <a:lstStyle/>
              <a:p>
                <a:r>
                  <a:rPr lang="en-US">
                    <a:noFill/>
                  </a:rPr>
                  <a:t> </a:t>
                </a:r>
              </a:p>
            </p:txBody>
          </p:sp>
        </mc:Fallback>
      </mc:AlternateContent>
    </p:spTree>
    <p:extLst>
      <p:ext uri="{BB962C8B-B14F-4D97-AF65-F5344CB8AC3E}">
        <p14:creationId xmlns:p14="http://schemas.microsoft.com/office/powerpoint/2010/main" val="19188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One-Sample Tests for Proportions</a:t>
            </a:r>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8404" y="1752600"/>
            <a:ext cx="8707192" cy="2140945"/>
          </a:xfrm>
        </p:spPr>
      </p:pic>
    </p:spTree>
    <p:extLst>
      <p:ext uri="{BB962C8B-B14F-4D97-AF65-F5344CB8AC3E}">
        <p14:creationId xmlns:p14="http://schemas.microsoft.com/office/powerpoint/2010/main" val="142584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One-Sample Tests for Proportions</a:t>
            </a:r>
          </a:p>
        </p:txBody>
      </p:sp>
      <p:sp>
        <p:nvSpPr>
          <p:cNvPr id="3" name="Content Placeholder 2"/>
          <p:cNvSpPr>
            <a:spLocks noGrp="1"/>
          </p:cNvSpPr>
          <p:nvPr>
            <p:ph sz="quarter" idx="1"/>
          </p:nvPr>
        </p:nvSpPr>
        <p:spPr/>
        <p:txBody>
          <a:bodyPr/>
          <a:lstStyle/>
          <a:p>
            <a:r>
              <a:rPr lang="en-US" dirty="0"/>
              <a:t>Tests of hypotheses about a population proportion are based on the sampling distribution of the sample proportion. </a:t>
            </a:r>
          </a:p>
          <a:p>
            <a:r>
              <a:rPr lang="en-US" dirty="0"/>
              <a:t>The value of the sample proportion is compared to the value of the population proportion in the null hypothesis. </a:t>
            </a:r>
          </a:p>
          <a:p>
            <a:r>
              <a:rPr lang="en-US" dirty="0"/>
              <a:t>If the sample proportion is far from the expected value of the population proportion under the null hypothesis, then we have evidence against the null hypothesis.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061" y="4724400"/>
            <a:ext cx="2883878" cy="128016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88DC587-C7A3-42E6-B8F3-118DB87F1F3C}"/>
                  </a:ext>
                </a:extLst>
              </p:cNvPr>
              <p:cNvSpPr txBox="1"/>
              <p:nvPr/>
            </p:nvSpPr>
            <p:spPr>
              <a:xfrm>
                <a:off x="5753100" y="4724400"/>
                <a:ext cx="2971800" cy="1477328"/>
              </a:xfrm>
              <a:prstGeom prst="rect">
                <a:avLst/>
              </a:prstGeom>
              <a:noFill/>
            </p:spPr>
            <p:txBody>
              <a:bodyPr wrap="square" rtlCol="0">
                <a:spAutoFit/>
              </a:bodyPr>
              <a:lstStyle/>
              <a:p>
                <a:r>
                  <a:rPr lang="en-US" b="1" dirty="0">
                    <a:solidFill>
                      <a:srgbClr val="FF0000"/>
                    </a:solidFill>
                  </a:rPr>
                  <a:t>This test is valid if the sample size is sufficiently large. Rule of thumb is n</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𝒑</m:t>
                        </m:r>
                      </m:e>
                      <m:sub>
                        <m:r>
                          <a:rPr lang="en-US" b="1" i="1" smtClean="0">
                            <a:solidFill>
                              <a:srgbClr val="FF0000"/>
                            </a:solidFill>
                            <a:latin typeface="Cambria Math" panose="02040503050406030204" pitchFamily="18" charset="0"/>
                          </a:rPr>
                          <m:t>𝟎</m:t>
                        </m:r>
                      </m:sub>
                    </m:sSub>
                  </m:oMath>
                </a14:m>
                <a:r>
                  <a:rPr lang="en-US" b="1" dirty="0">
                    <a:solidFill>
                      <a:srgbClr val="FF0000"/>
                    </a:solidFill>
                  </a:rPr>
                  <a:t> and n</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𝟏</m:t>
                        </m:r>
                        <m:r>
                          <a:rPr lang="en-US" b="1" i="1" smtClean="0">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𝒑</m:t>
                        </m:r>
                      </m:e>
                      <m:sub>
                        <m:r>
                          <a:rPr lang="en-US" b="1" i="1">
                            <a:solidFill>
                              <a:srgbClr val="FF0000"/>
                            </a:solidFill>
                            <a:latin typeface="Cambria Math" panose="02040503050406030204" pitchFamily="18" charset="0"/>
                          </a:rPr>
                          <m:t>𝟎</m:t>
                        </m:r>
                      </m:sub>
                    </m:sSub>
                    <m:r>
                      <a:rPr lang="en-US" b="1" i="1" smtClean="0">
                        <a:solidFill>
                          <a:srgbClr val="FF0000"/>
                        </a:solidFill>
                        <a:latin typeface="Cambria Math" panose="02040503050406030204" pitchFamily="18" charset="0"/>
                      </a:rPr>
                      <m:t>)</m:t>
                    </m:r>
                  </m:oMath>
                </a14:m>
                <a:r>
                  <a:rPr lang="en-US" b="1" dirty="0">
                    <a:solidFill>
                      <a:srgbClr val="FF0000"/>
                    </a:solidFill>
                  </a:rPr>
                  <a:t> are both &gt; 10.</a:t>
                </a:r>
              </a:p>
            </p:txBody>
          </p:sp>
        </mc:Choice>
        <mc:Fallback xmlns="">
          <p:sp>
            <p:nvSpPr>
              <p:cNvPr id="4" name="TextBox 3">
                <a:extLst>
                  <a:ext uri="{FF2B5EF4-FFF2-40B4-BE49-F238E27FC236}">
                    <a16:creationId xmlns:a16="http://schemas.microsoft.com/office/drawing/2014/main" id="{C88DC587-C7A3-42E6-B8F3-118DB87F1F3C}"/>
                  </a:ext>
                </a:extLst>
              </p:cNvPr>
              <p:cNvSpPr txBox="1">
                <a:spLocks noRot="1" noChangeAspect="1" noMove="1" noResize="1" noEditPoints="1" noAdjustHandles="1" noChangeArrowheads="1" noChangeShapeType="1" noTextEdit="1"/>
              </p:cNvSpPr>
              <p:nvPr/>
            </p:nvSpPr>
            <p:spPr>
              <a:xfrm>
                <a:off x="5753100" y="4724400"/>
                <a:ext cx="2971800" cy="1477328"/>
              </a:xfrm>
              <a:prstGeom prst="rect">
                <a:avLst/>
              </a:prstGeom>
              <a:blipFill>
                <a:blip r:embed="rId3"/>
                <a:stretch>
                  <a:fillRect l="-1848" t="-2066" b="-5785"/>
                </a:stretch>
              </a:blipFill>
            </p:spPr>
            <p:txBody>
              <a:bodyPr/>
              <a:lstStyle/>
              <a:p>
                <a:r>
                  <a:rPr lang="en-US">
                    <a:noFill/>
                  </a:rPr>
                  <a:t> </a:t>
                </a:r>
              </a:p>
            </p:txBody>
          </p:sp>
        </mc:Fallback>
      </mc:AlternateContent>
    </p:spTree>
    <p:extLst>
      <p:ext uri="{BB962C8B-B14F-4D97-AF65-F5344CB8AC3E}">
        <p14:creationId xmlns:p14="http://schemas.microsoft.com/office/powerpoint/2010/main" val="95079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One-Sample Tests for Proportions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a:t>The test statistic measures how far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r>
                  <a:rPr lang="en-US" dirty="0"/>
                  <a:t> is from the value of </a:t>
                </a:r>
                <a:r>
                  <a:rPr lang="en-US" i="1" dirty="0"/>
                  <a:t>p </a:t>
                </a:r>
                <a:r>
                  <a:rPr lang="en-US" dirty="0"/>
                  <a:t>(under the null hypothesis) in standard deviation units. </a:t>
                </a:r>
              </a:p>
              <a:p>
                <a:r>
                  <a:rPr lang="en-US" dirty="0"/>
                  <a:t>Given the properties discussed regarding the sample distribution, the z-statistic is approximately normally distributed with a mean of 0 and a standard deviation of 1. </a:t>
                </a:r>
              </a:p>
              <a:p>
                <a:r>
                  <a:rPr lang="en-US" dirty="0"/>
                  <a:t>This result allows us to quantify how far the point estimate is from the expected value of the population parameter under the null hypothesis and to make inference about the population proportion.</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667" t="-1111" r="-1111"/>
                </a:stretch>
              </a:blipFill>
            </p:spPr>
            <p:txBody>
              <a:bodyPr/>
              <a:lstStyle/>
              <a:p>
                <a:r>
                  <a:rPr lang="en-US">
                    <a:noFill/>
                  </a:rPr>
                  <a:t> </a:t>
                </a:r>
              </a:p>
            </p:txBody>
          </p:sp>
        </mc:Fallback>
      </mc:AlternateContent>
    </p:spTree>
    <p:extLst>
      <p:ext uri="{BB962C8B-B14F-4D97-AF65-F5344CB8AC3E}">
        <p14:creationId xmlns:p14="http://schemas.microsoft.com/office/powerpoint/2010/main" val="362323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 for a Proportion</a:t>
            </a:r>
          </a:p>
        </p:txBody>
      </p:sp>
      <p:pic>
        <p:nvPicPr>
          <p:cNvPr id="7" name="Picture 6" descr="A close up of a map&#10;&#10;Description automatically generated">
            <a:extLst>
              <a:ext uri="{FF2B5EF4-FFF2-40B4-BE49-F238E27FC236}">
                <a16:creationId xmlns:a16="http://schemas.microsoft.com/office/drawing/2014/main" id="{FBCB8530-3557-4B32-A346-B31823717A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295400"/>
            <a:ext cx="7257731" cy="5045180"/>
          </a:xfrm>
          <a:prstGeom prst="rect">
            <a:avLst/>
          </a:prstGeom>
        </p:spPr>
      </p:pic>
    </p:spTree>
    <p:extLst>
      <p:ext uri="{BB962C8B-B14F-4D97-AF65-F5344CB8AC3E}">
        <p14:creationId xmlns:p14="http://schemas.microsoft.com/office/powerpoint/2010/main" val="4083712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Sample Tests for Proportions</a:t>
            </a:r>
          </a:p>
        </p:txBody>
      </p:sp>
      <p:sp>
        <p:nvSpPr>
          <p:cNvPr id="3" name="Content Placeholder 2"/>
          <p:cNvSpPr>
            <a:spLocks noGrp="1"/>
          </p:cNvSpPr>
          <p:nvPr>
            <p:ph sz="quarter" idx="1"/>
          </p:nvPr>
        </p:nvSpPr>
        <p:spPr/>
        <p:txBody>
          <a:bodyPr>
            <a:normAutofit fontScale="92500" lnSpcReduction="10000"/>
          </a:bodyPr>
          <a:lstStyle/>
          <a:p>
            <a:r>
              <a:rPr lang="en-US" dirty="0"/>
              <a:t>Use the </a:t>
            </a:r>
            <a:r>
              <a:rPr lang="en-US" dirty="0" err="1"/>
              <a:t>prop.test</a:t>
            </a:r>
            <a:r>
              <a:rPr lang="en-US" dirty="0"/>
              <a:t>() function</a:t>
            </a:r>
          </a:p>
          <a:p>
            <a:pPr lvl="1"/>
            <a:r>
              <a:rPr lang="en-US" dirty="0" err="1"/>
              <a:t>prop.test</a:t>
            </a:r>
            <a:r>
              <a:rPr lang="en-US" dirty="0"/>
              <a:t>([s], [n], p = [p0],</a:t>
            </a:r>
            <a:br>
              <a:rPr lang="en-US" dirty="0"/>
            </a:br>
            <a:r>
              <a:rPr lang="en-US" dirty="0"/>
              <a:t>              	alternative = [alternative],</a:t>
            </a:r>
            <a:br>
              <a:rPr lang="en-US" dirty="0"/>
            </a:br>
            <a:r>
              <a:rPr lang="en-US" dirty="0"/>
              <a:t>		</a:t>
            </a:r>
            <a:r>
              <a:rPr lang="en-US" dirty="0" err="1"/>
              <a:t>conf.level</a:t>
            </a:r>
            <a:r>
              <a:rPr lang="en-US" dirty="0"/>
              <a:t> = [confidence level],  </a:t>
            </a:r>
            <a:br>
              <a:rPr lang="en-US" dirty="0"/>
            </a:br>
            <a:r>
              <a:rPr lang="en-US" dirty="0"/>
              <a:t>		correct = FALSE)</a:t>
            </a:r>
          </a:p>
          <a:p>
            <a:pPr lvl="1"/>
            <a:r>
              <a:rPr lang="en-US" dirty="0"/>
              <a:t>[s] = number of successes</a:t>
            </a:r>
          </a:p>
          <a:p>
            <a:pPr lvl="1"/>
            <a:r>
              <a:rPr lang="en-US" dirty="0"/>
              <a:t>[n] = sample size</a:t>
            </a:r>
          </a:p>
          <a:p>
            <a:pPr lvl="1"/>
            <a:r>
              <a:rPr lang="en-US" dirty="0"/>
              <a:t>[p0] = proportion under the null hypothesis</a:t>
            </a:r>
          </a:p>
          <a:p>
            <a:pPr lvl="1"/>
            <a:r>
              <a:rPr lang="en-US" dirty="0"/>
              <a:t>[alternative] = "</a:t>
            </a:r>
            <a:r>
              <a:rPr lang="en-US" dirty="0" err="1"/>
              <a:t>two.sided</a:t>
            </a:r>
            <a:r>
              <a:rPr lang="en-US" dirty="0"/>
              <a:t>" (default), "greater" or "less“</a:t>
            </a:r>
          </a:p>
          <a:p>
            <a:pPr lvl="1"/>
            <a:r>
              <a:rPr lang="en-US" dirty="0"/>
              <a:t>[confidence level] = 0.95, etc</a:t>
            </a:r>
          </a:p>
          <a:p>
            <a:pPr lvl="1"/>
            <a:r>
              <a:rPr lang="en-US" dirty="0"/>
              <a:t>correct = FALSE specifies not to use a continuity correction</a:t>
            </a:r>
          </a:p>
          <a:p>
            <a:pPr lvl="2"/>
            <a:r>
              <a:rPr lang="en-US" dirty="0"/>
              <a:t>Continuity correction is a very slight alteration of the formula for the test statistic and for the confidence interval that makes the test a little more conservative (and thus the confidence interval a little wider).  May be used anytime, but is especially helpful when the sample size is small </a:t>
            </a:r>
            <a:endParaRPr lang="en-US" sz="1600" dirty="0"/>
          </a:p>
          <a:p>
            <a:pPr marL="0" indent="0">
              <a:buNone/>
            </a:pPr>
            <a:endParaRPr lang="en-US" dirty="0"/>
          </a:p>
          <a:p>
            <a:pPr lvl="2"/>
            <a:endParaRPr lang="en-US" dirty="0"/>
          </a:p>
        </p:txBody>
      </p:sp>
    </p:spTree>
    <p:extLst>
      <p:ext uri="{BB962C8B-B14F-4D97-AF65-F5344CB8AC3E}">
        <p14:creationId xmlns:p14="http://schemas.microsoft.com/office/powerpoint/2010/main" val="3574026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Vaccinations</a:t>
            </a:r>
          </a:p>
        </p:txBody>
      </p:sp>
      <p:sp>
        <p:nvSpPr>
          <p:cNvPr id="3" name="Content Placeholder 2"/>
          <p:cNvSpPr>
            <a:spLocks noGrp="1"/>
          </p:cNvSpPr>
          <p:nvPr>
            <p:ph sz="quarter" idx="1"/>
          </p:nvPr>
        </p:nvSpPr>
        <p:spPr/>
        <p:txBody>
          <a:bodyPr>
            <a:normAutofit lnSpcReduction="10000"/>
          </a:bodyPr>
          <a:lstStyle/>
          <a:p>
            <a:pPr marL="0" indent="0">
              <a:buNone/>
            </a:pPr>
            <a:r>
              <a:rPr lang="en-US" dirty="0"/>
              <a:t>We are interested in estimating the proportion of children in the county that are vaccinated for measles.  We suspect that it may be as low as 80%.  A random sample is taken of </a:t>
            </a:r>
            <a:r>
              <a:rPr lang="en-US" dirty="0">
                <a:solidFill>
                  <a:schemeClr val="accent3">
                    <a:lumMod val="60000"/>
                    <a:lumOff val="40000"/>
                  </a:schemeClr>
                </a:solidFill>
              </a:rPr>
              <a:t>100</a:t>
            </a:r>
            <a:r>
              <a:rPr lang="en-US" dirty="0"/>
              <a:t> children from the county.  Of those sampled, only </a:t>
            </a:r>
            <a:r>
              <a:rPr lang="en-US" dirty="0">
                <a:solidFill>
                  <a:schemeClr val="bg2">
                    <a:lumMod val="50000"/>
                  </a:schemeClr>
                </a:solidFill>
              </a:rPr>
              <a:t>70</a:t>
            </a:r>
            <a:r>
              <a:rPr lang="en-US" dirty="0"/>
              <a:t> were vaccinated.  Formally test if the proportion of vaccinated children is different than </a:t>
            </a:r>
            <a:r>
              <a:rPr lang="en-US" dirty="0">
                <a:solidFill>
                  <a:schemeClr val="accent4">
                    <a:lumMod val="60000"/>
                    <a:lumOff val="40000"/>
                  </a:schemeClr>
                </a:solidFill>
              </a:rPr>
              <a:t>80%</a:t>
            </a:r>
            <a:r>
              <a:rPr lang="en-US" dirty="0"/>
              <a:t>. Calculate the </a:t>
            </a:r>
            <a:r>
              <a:rPr lang="en-US" dirty="0">
                <a:solidFill>
                  <a:schemeClr val="tx1">
                    <a:lumMod val="95000"/>
                    <a:lumOff val="5000"/>
                  </a:schemeClr>
                </a:solidFill>
              </a:rPr>
              <a:t>95% </a:t>
            </a:r>
            <a:r>
              <a:rPr lang="en-US" dirty="0"/>
              <a:t>confidence interval for the proportion of children vaccinated in the county.</a:t>
            </a:r>
          </a:p>
          <a:p>
            <a:pPr marL="0" indent="0">
              <a:buNone/>
            </a:pPr>
            <a:endParaRPr lang="en-US" dirty="0"/>
          </a:p>
          <a:p>
            <a:r>
              <a:rPr lang="en-US" dirty="0" err="1"/>
              <a:t>prop.test</a:t>
            </a:r>
            <a:r>
              <a:rPr lang="en-US" dirty="0"/>
              <a:t>(</a:t>
            </a:r>
            <a:r>
              <a:rPr lang="en-US" dirty="0">
                <a:solidFill>
                  <a:schemeClr val="bg2">
                    <a:lumMod val="50000"/>
                  </a:schemeClr>
                </a:solidFill>
              </a:rPr>
              <a:t>70</a:t>
            </a:r>
            <a:r>
              <a:rPr lang="en-US" dirty="0"/>
              <a:t>, </a:t>
            </a:r>
            <a:r>
              <a:rPr lang="en-US" dirty="0">
                <a:solidFill>
                  <a:schemeClr val="accent3">
                    <a:lumMod val="60000"/>
                    <a:lumOff val="40000"/>
                  </a:schemeClr>
                </a:solidFill>
              </a:rPr>
              <a:t>100</a:t>
            </a:r>
            <a:r>
              <a:rPr lang="en-US" dirty="0"/>
              <a:t>, p = </a:t>
            </a:r>
            <a:r>
              <a:rPr lang="en-US" dirty="0">
                <a:solidFill>
                  <a:schemeClr val="accent4">
                    <a:lumMod val="60000"/>
                    <a:lumOff val="40000"/>
                  </a:schemeClr>
                </a:solidFill>
              </a:rPr>
              <a:t>0.80</a:t>
            </a:r>
            <a:r>
              <a:rPr lang="en-US" dirty="0"/>
              <a:t>,</a:t>
            </a:r>
          </a:p>
          <a:p>
            <a:pPr marL="0" indent="0">
              <a:buNone/>
            </a:pPr>
            <a:r>
              <a:rPr lang="en-US" dirty="0"/>
              <a:t>          alternative = "</a:t>
            </a:r>
            <a:r>
              <a:rPr lang="en-US" dirty="0" err="1"/>
              <a:t>two.sided</a:t>
            </a:r>
            <a:r>
              <a:rPr lang="en-US" dirty="0"/>
              <a:t>",</a:t>
            </a:r>
          </a:p>
          <a:p>
            <a:pPr marL="0" indent="0">
              <a:buNone/>
            </a:pPr>
            <a:r>
              <a:rPr lang="en-US" dirty="0"/>
              <a:t>          </a:t>
            </a:r>
            <a:r>
              <a:rPr lang="en-US" dirty="0" err="1"/>
              <a:t>conf.level</a:t>
            </a:r>
            <a:r>
              <a:rPr lang="en-US" dirty="0"/>
              <a:t> = </a:t>
            </a:r>
            <a:r>
              <a:rPr lang="en-US" dirty="0">
                <a:solidFill>
                  <a:schemeClr val="tx1">
                    <a:lumMod val="95000"/>
                    <a:lumOff val="5000"/>
                  </a:schemeClr>
                </a:solidFill>
              </a:rPr>
              <a:t>0.95, </a:t>
            </a:r>
            <a:r>
              <a:rPr lang="en-US" dirty="0"/>
              <a:t>correct = FALSE)</a:t>
            </a:r>
          </a:p>
        </p:txBody>
      </p:sp>
    </p:spTree>
    <p:extLst>
      <p:ext uri="{BB962C8B-B14F-4D97-AF65-F5344CB8AC3E}">
        <p14:creationId xmlns:p14="http://schemas.microsoft.com/office/powerpoint/2010/main" val="7163577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a10f9ac0-5937-4b4f-b459-96aedd9ed2c5">
  <element uid="9920fcc9-9f43-4d43-9e3e-b98a219cfd55" value=""/>
</sisl>
</file>

<file path=customXml/itemProps1.xml><?xml version="1.0" encoding="utf-8"?>
<ds:datastoreItem xmlns:ds="http://schemas.openxmlformats.org/officeDocument/2006/customXml" ds:itemID="{52BB06D8-EBF1-47F8-B0A6-66FB572E79C6}">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Origin</Template>
  <TotalTime>4744</TotalTime>
  <Words>1872</Words>
  <Application>Microsoft Office PowerPoint</Application>
  <PresentationFormat>On-screen Show (4:3)</PresentationFormat>
  <Paragraphs>155</Paragraphs>
  <Slides>24</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Bookman Old Style</vt:lpstr>
      <vt:lpstr>Calibri</vt:lpstr>
      <vt:lpstr>Cambria Math</vt:lpstr>
      <vt:lpstr>Gill Sans MT</vt:lpstr>
      <vt:lpstr>Wingdings</vt:lpstr>
      <vt:lpstr>Wingdings 3</vt:lpstr>
      <vt:lpstr>Origin</vt:lpstr>
      <vt:lpstr>Live Classroom </vt:lpstr>
      <vt:lpstr>Topics</vt:lpstr>
      <vt:lpstr>One-Sample Tests for Proportions</vt:lpstr>
      <vt:lpstr>One-Sample Tests for Proportions</vt:lpstr>
      <vt:lpstr>One-Sample Tests for Proportions</vt:lpstr>
      <vt:lpstr>One-Sample Tests for Proportions</vt:lpstr>
      <vt:lpstr>Confidence Interval for a Proportion</vt:lpstr>
      <vt:lpstr>One Sample Tests for Proportions</vt:lpstr>
      <vt:lpstr>Example – Vaccinations</vt:lpstr>
      <vt:lpstr>Two-Sample Tests for Proportions</vt:lpstr>
      <vt:lpstr>Two Sample Tests for Proportions</vt:lpstr>
      <vt:lpstr>Example – Need for Social Services</vt:lpstr>
      <vt:lpstr>Example – Need for Social Services</vt:lpstr>
      <vt:lpstr>Example – Need for Social Services</vt:lpstr>
      <vt:lpstr>Logistic Regression</vt:lpstr>
      <vt:lpstr>Logistic Regression</vt:lpstr>
      <vt:lpstr>Logistic Regression</vt:lpstr>
      <vt:lpstr>Logistic Regression</vt:lpstr>
      <vt:lpstr>Logistic Regression</vt:lpstr>
      <vt:lpstr>Logistic Regression</vt:lpstr>
      <vt:lpstr>Logistic Regression</vt:lpstr>
      <vt:lpstr>Example – Risk of a Coronary Event</vt:lpstr>
      <vt:lpstr>Example – Risk of a Coronary Event</vt:lpstr>
      <vt:lpstr>Area under the ROC Curve</vt:lpstr>
    </vt:vector>
  </TitlesOfParts>
  <Company>Merck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Classroom – R Review</dc:title>
  <dc:creator>Alison Pedley</dc:creator>
  <cp:lastModifiedBy>Heather Shappell</cp:lastModifiedBy>
  <cp:revision>192</cp:revision>
  <cp:lastPrinted>2015-01-24T13:16:30Z</cp:lastPrinted>
  <dcterms:created xsi:type="dcterms:W3CDTF">2015-01-23T01:20:08Z</dcterms:created>
  <dcterms:modified xsi:type="dcterms:W3CDTF">2021-12-07T18:55:13Z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76b6ef67-b3b0-4d50-8a70-258389dbee1c</vt:lpwstr>
  </property>
  <property fmtid="{D5CDD505-2E9C-101B-9397-08002B2CF9AE}" pid="3" name="bjSaver">
    <vt:lpwstr>VCBB8lb6L/rSuvtsshPjg7ZNY7qcX7Ey</vt:lpwstr>
  </property>
  <property fmtid="{D5CDD505-2E9C-101B-9397-08002B2CF9AE}" pid="4" name="bjDocumentLabelXML">
    <vt:lpwstr>&lt;?xml version="1.0" encoding="us-ascii"?&gt;&lt;sisl xmlns:xsi="http://www.w3.org/2001/XMLSchema-instance" xmlns:xsd="http://www.w3.org/2001/XMLSchema" sislVersion="0" policy="a10f9ac0-5937-4b4f-b459-96aedd9ed2c5" xmlns="http://www.boldonjames.com/2008/01/sie/i</vt:lpwstr>
  </property>
  <property fmtid="{D5CDD505-2E9C-101B-9397-08002B2CF9AE}" pid="5" name="bjDocumentLabelXML-0">
    <vt:lpwstr>nternal/label"&gt;&lt;element uid="9920fcc9-9f43-4d43-9e3e-b98a219cfd55" value="" /&gt;&lt;/sisl&gt;</vt:lpwstr>
  </property>
  <property fmtid="{D5CDD505-2E9C-101B-9397-08002B2CF9AE}" pid="6" name="bjDocumentSecurityLabel">
    <vt:lpwstr>Not Classified</vt:lpwstr>
  </property>
</Properties>
</file>