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6" r:id="rId3"/>
    <p:sldId id="267" r:id="rId4"/>
    <p:sldId id="262" r:id="rId5"/>
    <p:sldId id="263" r:id="rId6"/>
    <p:sldId id="257" r:id="rId7"/>
    <p:sldId id="264" r:id="rId8"/>
    <p:sldId id="265" r:id="rId9"/>
    <p:sldId id="258" r:id="rId10"/>
    <p:sldId id="259"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26738-A961-407A-BEBD-E1DF5B4EFC62}" type="datetimeFigureOut">
              <a:rPr lang="en-US" smtClean="0"/>
              <a:t>12/6/2022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B9DDA-C593-403B-965B-8519AC1B1997}" type="slidenum">
              <a:rPr lang="en-US" smtClean="0"/>
              <a:t>‹#›</a:t>
            </a:fld>
            <a:endParaRPr lang="en-US"/>
          </a:p>
        </p:txBody>
      </p:sp>
    </p:spTree>
    <p:extLst>
      <p:ext uri="{BB962C8B-B14F-4D97-AF65-F5344CB8AC3E}">
        <p14:creationId xmlns:p14="http://schemas.microsoft.com/office/powerpoint/2010/main" val="30343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35B9DDA-C593-403B-965B-8519AC1B1997}" type="slidenum">
              <a:rPr lang="en-US" smtClean="0"/>
              <a:t>7</a:t>
            </a:fld>
            <a:endParaRPr lang="en-US"/>
          </a:p>
        </p:txBody>
      </p:sp>
    </p:spTree>
    <p:extLst>
      <p:ext uri="{BB962C8B-B14F-4D97-AF65-F5344CB8AC3E}">
        <p14:creationId xmlns:p14="http://schemas.microsoft.com/office/powerpoint/2010/main" val="406505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A13D089-0D92-4256-B380-6C12E31A225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360759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13D089-0D92-4256-B380-6C12E31A225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260850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13D089-0D92-4256-B380-6C12E31A225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3199434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5A13D089-0D92-4256-B380-6C12E31A2251}"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314585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13D089-0D92-4256-B380-6C12E31A225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3630426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13D089-0D92-4256-B380-6C12E31A225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138821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A13D089-0D92-4256-B380-6C12E31A225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213448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13D089-0D92-4256-B380-6C12E31A225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352664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A13D089-0D92-4256-B380-6C12E31A225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41636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A13D089-0D92-4256-B380-6C12E31A2251}"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40172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A13D089-0D92-4256-B380-6C12E31A2251}"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301195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3D089-0D92-4256-B380-6C12E31A2251}"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300006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13D089-0D92-4256-B380-6C12E31A225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237125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5A13D089-0D92-4256-B380-6C12E31A2251}" type="datetimeFigureOut">
              <a:rPr lang="en-US" smtClean="0"/>
              <a:t>12/6/2022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B91E21B8-B7EB-477A-99DB-79B5E019ADFC}" type="slidenum">
              <a:rPr lang="en-US" smtClean="0"/>
              <a:t>‹#›</a:t>
            </a:fld>
            <a:endParaRPr lang="en-US"/>
          </a:p>
        </p:txBody>
      </p:sp>
    </p:spTree>
    <p:extLst>
      <p:ext uri="{BB962C8B-B14F-4D97-AF65-F5344CB8AC3E}">
        <p14:creationId xmlns:p14="http://schemas.microsoft.com/office/powerpoint/2010/main" val="60490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A13D089-0D92-4256-B380-6C12E31A2251}" type="datetimeFigureOut">
              <a:rPr lang="en-US" smtClean="0"/>
              <a:t>12/6/2022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1E21B8-B7EB-477A-99DB-79B5E019ADFC}" type="slidenum">
              <a:rPr lang="en-US" smtClean="0"/>
              <a:t>‹#›</a:t>
            </a:fld>
            <a:endParaRPr lang="en-US"/>
          </a:p>
        </p:txBody>
      </p:sp>
    </p:spTree>
    <p:extLst>
      <p:ext uri="{BB962C8B-B14F-4D97-AF65-F5344CB8AC3E}">
        <p14:creationId xmlns:p14="http://schemas.microsoft.com/office/powerpoint/2010/main" val="2564672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67FC0-2A64-E032-4B9A-1FC59A8D4C06}"/>
              </a:ext>
            </a:extLst>
          </p:cNvPr>
          <p:cNvSpPr>
            <a:spLocks noGrp="1"/>
          </p:cNvSpPr>
          <p:nvPr>
            <p:ph type="ctrTitle"/>
          </p:nvPr>
        </p:nvSpPr>
        <p:spPr>
          <a:xfrm>
            <a:off x="462131" y="1943474"/>
            <a:ext cx="10572000" cy="2971051"/>
          </a:xfrm>
        </p:spPr>
        <p:txBody>
          <a:bodyPr/>
          <a:lstStyle/>
          <a:p>
            <a:br>
              <a:rPr lang="en-US" altLang="zh-CN" dirty="0"/>
            </a:br>
            <a:r>
              <a:rPr lang="en-US" sz="8000" dirty="0"/>
              <a:t>Sports Data Analytics</a:t>
            </a:r>
            <a:br>
              <a:rPr lang="en-US" sz="8000" dirty="0"/>
            </a:br>
            <a:endParaRPr lang="en-US" sz="2800" dirty="0"/>
          </a:p>
        </p:txBody>
      </p:sp>
      <p:sp>
        <p:nvSpPr>
          <p:cNvPr id="3" name="副标题 2">
            <a:extLst>
              <a:ext uri="{FF2B5EF4-FFF2-40B4-BE49-F238E27FC236}">
                <a16:creationId xmlns:a16="http://schemas.microsoft.com/office/drawing/2014/main" id="{0BB1F0E6-22C8-E8AF-D63E-284CB1D30FC8}"/>
              </a:ext>
            </a:extLst>
          </p:cNvPr>
          <p:cNvSpPr>
            <a:spLocks noGrp="1"/>
          </p:cNvSpPr>
          <p:nvPr>
            <p:ph type="subTitle" idx="1"/>
          </p:nvPr>
        </p:nvSpPr>
        <p:spPr/>
        <p:txBody>
          <a:bodyPr>
            <a:noAutofit/>
          </a:bodyPr>
          <a:lstStyle/>
          <a:p>
            <a:r>
              <a:rPr lang="en-US" sz="2800" b="1" dirty="0"/>
              <a:t>Yiduo Feng. 12/06/2022</a:t>
            </a:r>
          </a:p>
          <a:p>
            <a:r>
              <a:rPr lang="en-US" altLang="zh-CN" sz="2000" dirty="0"/>
              <a:t>CS688 Final Project – Prof. Zlatko </a:t>
            </a:r>
            <a:r>
              <a:rPr lang="en-US" altLang="zh-CN" sz="2000" dirty="0" err="1"/>
              <a:t>Vasilkoski</a:t>
            </a:r>
            <a:endParaRPr lang="en-US" sz="2000" b="1" dirty="0"/>
          </a:p>
          <a:p>
            <a:endParaRPr lang="en-US" sz="2800" b="1" dirty="0"/>
          </a:p>
        </p:txBody>
      </p:sp>
    </p:spTree>
    <p:extLst>
      <p:ext uri="{BB962C8B-B14F-4D97-AF65-F5344CB8AC3E}">
        <p14:creationId xmlns:p14="http://schemas.microsoft.com/office/powerpoint/2010/main" val="991311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3CAB5-84CA-977E-8B49-C6A90252A39F}"/>
              </a:ext>
            </a:extLst>
          </p:cNvPr>
          <p:cNvSpPr>
            <a:spLocks noGrp="1"/>
          </p:cNvSpPr>
          <p:nvPr>
            <p:ph type="title"/>
          </p:nvPr>
        </p:nvSpPr>
        <p:spPr/>
        <p:txBody>
          <a:bodyPr/>
          <a:lstStyle/>
          <a:p>
            <a:r>
              <a:rPr lang="en-US" dirty="0"/>
              <a:t>Percentage of champions by countries</a:t>
            </a:r>
          </a:p>
        </p:txBody>
      </p:sp>
      <p:pic>
        <p:nvPicPr>
          <p:cNvPr id="5" name="图片 4">
            <a:extLst>
              <a:ext uri="{FF2B5EF4-FFF2-40B4-BE49-F238E27FC236}">
                <a16:creationId xmlns:a16="http://schemas.microsoft.com/office/drawing/2014/main" id="{DF4F5370-1322-2B89-3808-FFABADB9365A}"/>
              </a:ext>
            </a:extLst>
          </p:cNvPr>
          <p:cNvPicPr>
            <a:picLocks noChangeAspect="1"/>
          </p:cNvPicPr>
          <p:nvPr/>
        </p:nvPicPr>
        <p:blipFill rotWithShape="1">
          <a:blip r:embed="rId2"/>
          <a:srcRect r="69399"/>
          <a:stretch/>
        </p:blipFill>
        <p:spPr>
          <a:xfrm>
            <a:off x="411025" y="2380008"/>
            <a:ext cx="3500576" cy="3409950"/>
          </a:xfrm>
          <a:prstGeom prst="rect">
            <a:avLst/>
          </a:prstGeom>
        </p:spPr>
      </p:pic>
      <p:pic>
        <p:nvPicPr>
          <p:cNvPr id="6" name="图片 5">
            <a:extLst>
              <a:ext uri="{FF2B5EF4-FFF2-40B4-BE49-F238E27FC236}">
                <a16:creationId xmlns:a16="http://schemas.microsoft.com/office/drawing/2014/main" id="{1D90DEBD-C905-9521-E171-E4592C2ACA4D}"/>
              </a:ext>
            </a:extLst>
          </p:cNvPr>
          <p:cNvPicPr>
            <a:picLocks noChangeAspect="1"/>
          </p:cNvPicPr>
          <p:nvPr/>
        </p:nvPicPr>
        <p:blipFill>
          <a:blip r:embed="rId3"/>
          <a:stretch>
            <a:fillRect/>
          </a:stretch>
        </p:blipFill>
        <p:spPr>
          <a:xfrm>
            <a:off x="3626191" y="2380008"/>
            <a:ext cx="1221235" cy="1791812"/>
          </a:xfrm>
          <a:prstGeom prst="rect">
            <a:avLst/>
          </a:prstGeom>
        </p:spPr>
      </p:pic>
      <p:pic>
        <p:nvPicPr>
          <p:cNvPr id="8" name="图片 7">
            <a:extLst>
              <a:ext uri="{FF2B5EF4-FFF2-40B4-BE49-F238E27FC236}">
                <a16:creationId xmlns:a16="http://schemas.microsoft.com/office/drawing/2014/main" id="{3729A5D7-2EDD-8287-504B-15F1F24C5AB6}"/>
              </a:ext>
            </a:extLst>
          </p:cNvPr>
          <p:cNvPicPr>
            <a:picLocks noChangeAspect="1"/>
          </p:cNvPicPr>
          <p:nvPr/>
        </p:nvPicPr>
        <p:blipFill>
          <a:blip r:embed="rId4"/>
          <a:stretch>
            <a:fillRect/>
          </a:stretch>
        </p:blipFill>
        <p:spPr>
          <a:xfrm>
            <a:off x="3710645" y="4074160"/>
            <a:ext cx="1136781" cy="1711378"/>
          </a:xfrm>
          <a:prstGeom prst="rect">
            <a:avLst/>
          </a:prstGeom>
        </p:spPr>
      </p:pic>
      <p:sp>
        <p:nvSpPr>
          <p:cNvPr id="11" name="文本框 10">
            <a:extLst>
              <a:ext uri="{FF2B5EF4-FFF2-40B4-BE49-F238E27FC236}">
                <a16:creationId xmlns:a16="http://schemas.microsoft.com/office/drawing/2014/main" id="{CB37E033-2C0C-8D6B-E011-C494EE64A8E6}"/>
              </a:ext>
            </a:extLst>
          </p:cNvPr>
          <p:cNvSpPr txBox="1"/>
          <p:nvPr/>
        </p:nvSpPr>
        <p:spPr>
          <a:xfrm>
            <a:off x="5547360" y="3275914"/>
            <a:ext cx="6106160" cy="1200329"/>
          </a:xfrm>
          <a:prstGeom prst="rect">
            <a:avLst/>
          </a:prstGeom>
          <a:noFill/>
        </p:spPr>
        <p:txBody>
          <a:bodyPr wrap="square" rtlCol="0">
            <a:spAutoFit/>
          </a:bodyPr>
          <a:lstStyle/>
          <a:p>
            <a:r>
              <a:rPr lang="en-US" sz="2400" dirty="0"/>
              <a:t>According to the pie chart we can check percentage of champions by</a:t>
            </a:r>
          </a:p>
          <a:p>
            <a:r>
              <a:rPr lang="en-US" sz="2400" dirty="0"/>
              <a:t>counties.</a:t>
            </a:r>
          </a:p>
        </p:txBody>
      </p:sp>
    </p:spTree>
    <p:extLst>
      <p:ext uri="{BB962C8B-B14F-4D97-AF65-F5344CB8AC3E}">
        <p14:creationId xmlns:p14="http://schemas.microsoft.com/office/powerpoint/2010/main" val="366996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C5375-3558-E422-E2B9-DE7E9FAB1F2C}"/>
              </a:ext>
            </a:extLst>
          </p:cNvPr>
          <p:cNvSpPr>
            <a:spLocks noGrp="1"/>
          </p:cNvSpPr>
          <p:nvPr>
            <p:ph type="title"/>
          </p:nvPr>
        </p:nvSpPr>
        <p:spPr>
          <a:xfrm>
            <a:off x="801288" y="934573"/>
            <a:ext cx="10571998" cy="970450"/>
          </a:xfrm>
        </p:spPr>
        <p:txBody>
          <a:bodyPr/>
          <a:lstStyle/>
          <a:p>
            <a:r>
              <a:rPr lang="en-US" dirty="0"/>
              <a:t>the location on the world map all of the Basketball World Cup Champion countries </a:t>
            </a:r>
          </a:p>
        </p:txBody>
      </p:sp>
      <p:pic>
        <p:nvPicPr>
          <p:cNvPr id="5" name="图片 4">
            <a:extLst>
              <a:ext uri="{FF2B5EF4-FFF2-40B4-BE49-F238E27FC236}">
                <a16:creationId xmlns:a16="http://schemas.microsoft.com/office/drawing/2014/main" id="{35B79656-1C3F-0DBA-045F-CD9E9E20763B}"/>
              </a:ext>
            </a:extLst>
          </p:cNvPr>
          <p:cNvPicPr>
            <a:picLocks noChangeAspect="1"/>
          </p:cNvPicPr>
          <p:nvPr/>
        </p:nvPicPr>
        <p:blipFill>
          <a:blip r:embed="rId2"/>
          <a:stretch>
            <a:fillRect/>
          </a:stretch>
        </p:blipFill>
        <p:spPr>
          <a:xfrm>
            <a:off x="1045128" y="2245360"/>
            <a:ext cx="9836232" cy="4172087"/>
          </a:xfrm>
          <a:prstGeom prst="rect">
            <a:avLst/>
          </a:prstGeom>
        </p:spPr>
      </p:pic>
    </p:spTree>
    <p:extLst>
      <p:ext uri="{BB962C8B-B14F-4D97-AF65-F5344CB8AC3E}">
        <p14:creationId xmlns:p14="http://schemas.microsoft.com/office/powerpoint/2010/main" val="389211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D18B86-C87F-F56A-4C98-C83DAEFC7B22}"/>
              </a:ext>
            </a:extLst>
          </p:cNvPr>
          <p:cNvSpPr>
            <a:spLocks noGrp="1"/>
          </p:cNvSpPr>
          <p:nvPr>
            <p:ph idx="1"/>
          </p:nvPr>
        </p:nvSpPr>
        <p:spPr/>
        <p:txBody>
          <a:bodyPr>
            <a:normAutofit/>
          </a:bodyPr>
          <a:lstStyle/>
          <a:p>
            <a:r>
              <a:rPr lang="en-US" sz="9600" dirty="0"/>
              <a:t>Thank you</a:t>
            </a:r>
          </a:p>
        </p:txBody>
      </p:sp>
    </p:spTree>
    <p:extLst>
      <p:ext uri="{BB962C8B-B14F-4D97-AF65-F5344CB8AC3E}">
        <p14:creationId xmlns:p14="http://schemas.microsoft.com/office/powerpoint/2010/main" val="52974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B96B7-0C65-223C-0D7F-5D75429570DE}"/>
              </a:ext>
            </a:extLst>
          </p:cNvPr>
          <p:cNvSpPr>
            <a:spLocks noGrp="1"/>
          </p:cNvSpPr>
          <p:nvPr>
            <p:ph type="title"/>
          </p:nvPr>
        </p:nvSpPr>
        <p:spPr/>
        <p:txBody>
          <a:bodyPr/>
          <a:lstStyle/>
          <a:p>
            <a:r>
              <a:rPr lang="en-US" dirty="0"/>
              <a:t>Retrieve the NBA data</a:t>
            </a:r>
          </a:p>
        </p:txBody>
      </p:sp>
      <p:pic>
        <p:nvPicPr>
          <p:cNvPr id="13" name="内容占位符 12">
            <a:extLst>
              <a:ext uri="{FF2B5EF4-FFF2-40B4-BE49-F238E27FC236}">
                <a16:creationId xmlns:a16="http://schemas.microsoft.com/office/drawing/2014/main" id="{A14F9B25-9D50-D88F-22F6-A21FA8B8CBDC}"/>
              </a:ext>
            </a:extLst>
          </p:cNvPr>
          <p:cNvPicPr>
            <a:picLocks noGrp="1" noChangeAspect="1"/>
          </p:cNvPicPr>
          <p:nvPr>
            <p:ph idx="1"/>
          </p:nvPr>
        </p:nvPicPr>
        <p:blipFill>
          <a:blip r:embed="rId2"/>
          <a:stretch>
            <a:fillRect/>
          </a:stretch>
        </p:blipFill>
        <p:spPr>
          <a:xfrm>
            <a:off x="5484969" y="2046007"/>
            <a:ext cx="2695575" cy="561975"/>
          </a:xfrm>
        </p:spPr>
      </p:pic>
      <p:pic>
        <p:nvPicPr>
          <p:cNvPr id="11" name="图片 10">
            <a:extLst>
              <a:ext uri="{FF2B5EF4-FFF2-40B4-BE49-F238E27FC236}">
                <a16:creationId xmlns:a16="http://schemas.microsoft.com/office/drawing/2014/main" id="{C3E5BA71-F5FC-1966-8B16-064C60FEB398}"/>
              </a:ext>
            </a:extLst>
          </p:cNvPr>
          <p:cNvPicPr>
            <a:picLocks noChangeAspect="1"/>
          </p:cNvPicPr>
          <p:nvPr/>
        </p:nvPicPr>
        <p:blipFill>
          <a:blip r:embed="rId3"/>
          <a:stretch>
            <a:fillRect/>
          </a:stretch>
        </p:blipFill>
        <p:spPr>
          <a:xfrm>
            <a:off x="5484969" y="2789311"/>
            <a:ext cx="6429535" cy="3054350"/>
          </a:xfrm>
          <a:prstGeom prst="rect">
            <a:avLst/>
          </a:prstGeom>
        </p:spPr>
      </p:pic>
      <p:sp>
        <p:nvSpPr>
          <p:cNvPr id="14" name="文本框 13">
            <a:extLst>
              <a:ext uri="{FF2B5EF4-FFF2-40B4-BE49-F238E27FC236}">
                <a16:creationId xmlns:a16="http://schemas.microsoft.com/office/drawing/2014/main" id="{0E416D48-DA64-0E53-803A-8E7B658C5EB2}"/>
              </a:ext>
            </a:extLst>
          </p:cNvPr>
          <p:cNvSpPr txBox="1"/>
          <p:nvPr/>
        </p:nvSpPr>
        <p:spPr>
          <a:xfrm>
            <a:off x="497840" y="2367280"/>
            <a:ext cx="4663440" cy="3416320"/>
          </a:xfrm>
          <a:prstGeom prst="rect">
            <a:avLst/>
          </a:prstGeom>
          <a:noFill/>
        </p:spPr>
        <p:txBody>
          <a:bodyPr wrap="square" rtlCol="0">
            <a:spAutoFit/>
          </a:bodyPr>
          <a:lstStyle/>
          <a:p>
            <a:r>
              <a:rPr lang="en-US" sz="2400" dirty="0"/>
              <a:t>Use </a:t>
            </a:r>
            <a:r>
              <a:rPr lang="en-US" sz="2400" b="1" dirty="0" err="1"/>
              <a:t>rvest</a:t>
            </a:r>
            <a:r>
              <a:rPr lang="en-US" sz="2400" dirty="0"/>
              <a:t> package to scrape the data from NBA website.</a:t>
            </a:r>
          </a:p>
          <a:p>
            <a:endParaRPr lang="en-US" sz="2400" dirty="0"/>
          </a:p>
          <a:p>
            <a:r>
              <a:rPr lang="en-US" sz="2400" dirty="0"/>
              <a:t>Through visiting the website, find that the first and second tables are what I need, so use “%&gt;% </a:t>
            </a:r>
            <a:r>
              <a:rPr lang="en-US" sz="2400" dirty="0" err="1"/>
              <a:t>html_nodes</a:t>
            </a:r>
            <a:r>
              <a:rPr lang="en-US" sz="2400" dirty="0"/>
              <a:t>("table") %&gt;% `[[`(1) %&gt;% </a:t>
            </a:r>
            <a:r>
              <a:rPr lang="en-US" sz="2400" dirty="0" err="1"/>
              <a:t>html_table</a:t>
            </a:r>
            <a:r>
              <a:rPr lang="en-US" sz="2400" dirty="0"/>
              <a:t>()” to save the tables in R.</a:t>
            </a:r>
          </a:p>
        </p:txBody>
      </p:sp>
    </p:spTree>
    <p:extLst>
      <p:ext uri="{BB962C8B-B14F-4D97-AF65-F5344CB8AC3E}">
        <p14:creationId xmlns:p14="http://schemas.microsoft.com/office/powerpoint/2010/main" val="400233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72B1E42-CD92-C22F-B00E-DE4FE57CD9F4}"/>
              </a:ext>
            </a:extLst>
          </p:cNvPr>
          <p:cNvSpPr txBox="1">
            <a:spLocks/>
          </p:cNvSpPr>
          <p:nvPr/>
        </p:nvSpPr>
        <p:spPr>
          <a:xfrm>
            <a:off x="962400" y="5995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Retrieve the NBA data</a:t>
            </a:r>
            <a:endParaRPr lang="en-US" dirty="0"/>
          </a:p>
        </p:txBody>
      </p:sp>
      <p:sp>
        <p:nvSpPr>
          <p:cNvPr id="5" name="文本框 4">
            <a:extLst>
              <a:ext uri="{FF2B5EF4-FFF2-40B4-BE49-F238E27FC236}">
                <a16:creationId xmlns:a16="http://schemas.microsoft.com/office/drawing/2014/main" id="{4F1C6008-002B-9814-77B2-A7B24C307B55}"/>
              </a:ext>
            </a:extLst>
          </p:cNvPr>
          <p:cNvSpPr txBox="1"/>
          <p:nvPr/>
        </p:nvSpPr>
        <p:spPr>
          <a:xfrm>
            <a:off x="497840" y="2367280"/>
            <a:ext cx="6543040" cy="461665"/>
          </a:xfrm>
          <a:prstGeom prst="rect">
            <a:avLst/>
          </a:prstGeom>
          <a:noFill/>
        </p:spPr>
        <p:txBody>
          <a:bodyPr wrap="square" rtlCol="0">
            <a:spAutoFit/>
          </a:bodyPr>
          <a:lstStyle/>
          <a:p>
            <a:r>
              <a:rPr lang="en-US" sz="2400" dirty="0"/>
              <a:t>The two tables are shown below:</a:t>
            </a:r>
          </a:p>
        </p:txBody>
      </p:sp>
      <p:pic>
        <p:nvPicPr>
          <p:cNvPr id="7" name="图片 6">
            <a:extLst>
              <a:ext uri="{FF2B5EF4-FFF2-40B4-BE49-F238E27FC236}">
                <a16:creationId xmlns:a16="http://schemas.microsoft.com/office/drawing/2014/main" id="{8CA3795A-0F84-18AE-9AA7-DCCA6D8EE966}"/>
              </a:ext>
            </a:extLst>
          </p:cNvPr>
          <p:cNvPicPr>
            <a:picLocks noChangeAspect="1"/>
          </p:cNvPicPr>
          <p:nvPr/>
        </p:nvPicPr>
        <p:blipFill>
          <a:blip r:embed="rId2"/>
          <a:stretch>
            <a:fillRect/>
          </a:stretch>
        </p:blipFill>
        <p:spPr>
          <a:xfrm>
            <a:off x="630740" y="2828945"/>
            <a:ext cx="5465260" cy="3540462"/>
          </a:xfrm>
          <a:prstGeom prst="rect">
            <a:avLst/>
          </a:prstGeom>
        </p:spPr>
      </p:pic>
      <p:pic>
        <p:nvPicPr>
          <p:cNvPr id="9" name="图片 8">
            <a:extLst>
              <a:ext uri="{FF2B5EF4-FFF2-40B4-BE49-F238E27FC236}">
                <a16:creationId xmlns:a16="http://schemas.microsoft.com/office/drawing/2014/main" id="{4EE3C3A5-63C3-19A2-913B-3ED2DDE040E7}"/>
              </a:ext>
            </a:extLst>
          </p:cNvPr>
          <p:cNvPicPr>
            <a:picLocks noChangeAspect="1"/>
          </p:cNvPicPr>
          <p:nvPr/>
        </p:nvPicPr>
        <p:blipFill>
          <a:blip r:embed="rId3"/>
          <a:stretch>
            <a:fillRect/>
          </a:stretch>
        </p:blipFill>
        <p:spPr>
          <a:xfrm>
            <a:off x="6146954" y="2779326"/>
            <a:ext cx="5720746" cy="3692594"/>
          </a:xfrm>
          <a:prstGeom prst="rect">
            <a:avLst/>
          </a:prstGeom>
        </p:spPr>
      </p:pic>
    </p:spTree>
    <p:extLst>
      <p:ext uri="{BB962C8B-B14F-4D97-AF65-F5344CB8AC3E}">
        <p14:creationId xmlns:p14="http://schemas.microsoft.com/office/powerpoint/2010/main" val="259275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EA324-3B11-6AA1-89E7-6E369A3D0D4D}"/>
              </a:ext>
            </a:extLst>
          </p:cNvPr>
          <p:cNvSpPr>
            <a:spLocks noGrp="1"/>
          </p:cNvSpPr>
          <p:nvPr>
            <p:ph type="title"/>
          </p:nvPr>
        </p:nvSpPr>
        <p:spPr/>
        <p:txBody>
          <a:bodyPr/>
          <a:lstStyle/>
          <a:p>
            <a:r>
              <a:rPr lang="en-US" dirty="0"/>
              <a:t>Boston Celtics</a:t>
            </a:r>
          </a:p>
        </p:txBody>
      </p:sp>
      <p:sp>
        <p:nvSpPr>
          <p:cNvPr id="3" name="内容占位符 2">
            <a:extLst>
              <a:ext uri="{FF2B5EF4-FFF2-40B4-BE49-F238E27FC236}">
                <a16:creationId xmlns:a16="http://schemas.microsoft.com/office/drawing/2014/main" id="{135783BD-3632-9E57-C9BC-C45EC88CB882}"/>
              </a:ext>
            </a:extLst>
          </p:cNvPr>
          <p:cNvSpPr>
            <a:spLocks noGrp="1"/>
          </p:cNvSpPr>
          <p:nvPr>
            <p:ph idx="1"/>
          </p:nvPr>
        </p:nvSpPr>
        <p:spPr>
          <a:xfrm>
            <a:off x="818712" y="1933161"/>
            <a:ext cx="10554574" cy="4681330"/>
          </a:xfrm>
        </p:spPr>
        <p:txBody>
          <a:bodyPr/>
          <a:lstStyle/>
          <a:p>
            <a:r>
              <a:rPr lang="en-US" dirty="0"/>
              <a:t>Which player has the best three point percentage? </a:t>
            </a:r>
          </a:p>
          <a:p>
            <a:pPr marL="0" indent="0">
              <a:buNone/>
            </a:pPr>
            <a:endParaRPr lang="en-US" dirty="0"/>
          </a:p>
          <a:p>
            <a:pPr marL="0" indent="0">
              <a:buNone/>
            </a:pPr>
            <a:endParaRPr lang="en-US" dirty="0"/>
          </a:p>
          <a:p>
            <a:pPr marL="0" indent="0">
              <a:buNone/>
            </a:pPr>
            <a:endParaRPr lang="en-US" dirty="0"/>
          </a:p>
          <a:p>
            <a:r>
              <a:rPr lang="en-US" dirty="0"/>
              <a:t>Which player has played the largest number of minutes? </a:t>
            </a:r>
          </a:p>
          <a:p>
            <a:pPr marL="0" indent="0">
              <a:buNone/>
            </a:pPr>
            <a:endParaRPr lang="en-US" dirty="0"/>
          </a:p>
          <a:p>
            <a:pPr marL="0" indent="0">
              <a:buNone/>
            </a:pPr>
            <a:endParaRPr lang="en-US" dirty="0"/>
          </a:p>
          <a:p>
            <a:pPr marL="0" indent="0">
              <a:buNone/>
            </a:pPr>
            <a:endParaRPr lang="en-US" dirty="0"/>
          </a:p>
          <a:p>
            <a:r>
              <a:rPr lang="en-US" dirty="0"/>
              <a:t>Which player has the most "Steals"?</a:t>
            </a:r>
          </a:p>
          <a:p>
            <a:pPr marL="0" indent="0">
              <a:buNone/>
            </a:pPr>
            <a:endParaRPr lang="en-US" dirty="0"/>
          </a:p>
          <a:p>
            <a:pPr marL="0" indent="0">
              <a:buNone/>
            </a:pPr>
            <a:endParaRPr lang="en-US" dirty="0"/>
          </a:p>
        </p:txBody>
      </p:sp>
      <p:pic>
        <p:nvPicPr>
          <p:cNvPr id="5" name="图片 4">
            <a:extLst>
              <a:ext uri="{FF2B5EF4-FFF2-40B4-BE49-F238E27FC236}">
                <a16:creationId xmlns:a16="http://schemas.microsoft.com/office/drawing/2014/main" id="{3ABAD9CD-864C-B871-BF35-B16A51E8BC18}"/>
              </a:ext>
            </a:extLst>
          </p:cNvPr>
          <p:cNvPicPr>
            <a:picLocks noChangeAspect="1"/>
          </p:cNvPicPr>
          <p:nvPr/>
        </p:nvPicPr>
        <p:blipFill>
          <a:blip r:embed="rId2"/>
          <a:stretch>
            <a:fillRect/>
          </a:stretch>
        </p:blipFill>
        <p:spPr>
          <a:xfrm>
            <a:off x="979005" y="2603113"/>
            <a:ext cx="5945338" cy="1124061"/>
          </a:xfrm>
          <a:prstGeom prst="rect">
            <a:avLst/>
          </a:prstGeom>
        </p:spPr>
      </p:pic>
      <p:pic>
        <p:nvPicPr>
          <p:cNvPr id="7" name="图片 6">
            <a:extLst>
              <a:ext uri="{FF2B5EF4-FFF2-40B4-BE49-F238E27FC236}">
                <a16:creationId xmlns:a16="http://schemas.microsoft.com/office/drawing/2014/main" id="{180CD4B3-4CD9-65FA-E4C3-C2E84282BB62}"/>
              </a:ext>
            </a:extLst>
          </p:cNvPr>
          <p:cNvPicPr>
            <a:picLocks noChangeAspect="1"/>
          </p:cNvPicPr>
          <p:nvPr/>
        </p:nvPicPr>
        <p:blipFill>
          <a:blip r:embed="rId3"/>
          <a:stretch>
            <a:fillRect/>
          </a:stretch>
        </p:blipFill>
        <p:spPr>
          <a:xfrm>
            <a:off x="979005" y="4175656"/>
            <a:ext cx="5620578" cy="995176"/>
          </a:xfrm>
          <a:prstGeom prst="rect">
            <a:avLst/>
          </a:prstGeom>
        </p:spPr>
      </p:pic>
      <p:pic>
        <p:nvPicPr>
          <p:cNvPr id="9" name="图片 8">
            <a:extLst>
              <a:ext uri="{FF2B5EF4-FFF2-40B4-BE49-F238E27FC236}">
                <a16:creationId xmlns:a16="http://schemas.microsoft.com/office/drawing/2014/main" id="{95B1244B-BD03-68C2-83F1-18540F0F5F41}"/>
              </a:ext>
            </a:extLst>
          </p:cNvPr>
          <p:cNvPicPr>
            <a:picLocks noChangeAspect="1"/>
          </p:cNvPicPr>
          <p:nvPr/>
        </p:nvPicPr>
        <p:blipFill>
          <a:blip r:embed="rId4"/>
          <a:stretch>
            <a:fillRect/>
          </a:stretch>
        </p:blipFill>
        <p:spPr>
          <a:xfrm>
            <a:off x="979006" y="5675825"/>
            <a:ext cx="6490252" cy="1080058"/>
          </a:xfrm>
          <a:prstGeom prst="rect">
            <a:avLst/>
          </a:prstGeom>
        </p:spPr>
      </p:pic>
      <p:sp>
        <p:nvSpPr>
          <p:cNvPr id="4" name="文本框 3">
            <a:extLst>
              <a:ext uri="{FF2B5EF4-FFF2-40B4-BE49-F238E27FC236}">
                <a16:creationId xmlns:a16="http://schemas.microsoft.com/office/drawing/2014/main" id="{8837BF69-D29C-6C50-56A6-516B03F9BDA2}"/>
              </a:ext>
            </a:extLst>
          </p:cNvPr>
          <p:cNvSpPr txBox="1"/>
          <p:nvPr/>
        </p:nvSpPr>
        <p:spPr>
          <a:xfrm>
            <a:off x="7924800" y="2259505"/>
            <a:ext cx="4084320" cy="3785652"/>
          </a:xfrm>
          <a:prstGeom prst="rect">
            <a:avLst/>
          </a:prstGeom>
          <a:noFill/>
        </p:spPr>
        <p:txBody>
          <a:bodyPr wrap="square" rtlCol="0">
            <a:spAutoFit/>
          </a:bodyPr>
          <a:lstStyle/>
          <a:p>
            <a:r>
              <a:rPr lang="en-US" sz="2400" dirty="0"/>
              <a:t>Use </a:t>
            </a:r>
            <a:r>
              <a:rPr lang="en-US" sz="2400" b="1" dirty="0"/>
              <a:t>order()</a:t>
            </a:r>
            <a:r>
              <a:rPr lang="en-US" sz="2400" dirty="0"/>
              <a:t> function to sort the data frame. </a:t>
            </a:r>
          </a:p>
          <a:p>
            <a:endParaRPr lang="en-US" sz="2400" dirty="0"/>
          </a:p>
          <a:p>
            <a:r>
              <a:rPr lang="en-US" sz="2400" dirty="0"/>
              <a:t>Then , the players with the largest 3 points percentage, most time, most “</a:t>
            </a:r>
            <a:r>
              <a:rPr lang="en-US" sz="2400" dirty="0" err="1"/>
              <a:t>Streals</a:t>
            </a:r>
            <a:r>
              <a:rPr lang="en-US" sz="2400" dirty="0"/>
              <a:t>” should be at the bottom of the data frame, so I used </a:t>
            </a:r>
            <a:r>
              <a:rPr lang="en-US" sz="2400" b="1" dirty="0"/>
              <a:t>tail() </a:t>
            </a:r>
            <a:r>
              <a:rPr lang="en-US" sz="2400" dirty="0"/>
              <a:t>function to get them.</a:t>
            </a:r>
          </a:p>
        </p:txBody>
      </p:sp>
    </p:spTree>
    <p:extLst>
      <p:ext uri="{BB962C8B-B14F-4D97-AF65-F5344CB8AC3E}">
        <p14:creationId xmlns:p14="http://schemas.microsoft.com/office/powerpoint/2010/main" val="258564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356EB-831C-B2B3-2D25-5C11CA696050}"/>
              </a:ext>
            </a:extLst>
          </p:cNvPr>
          <p:cNvSpPr>
            <a:spLocks noGrp="1"/>
          </p:cNvSpPr>
          <p:nvPr>
            <p:ph type="title"/>
          </p:nvPr>
        </p:nvSpPr>
        <p:spPr>
          <a:xfrm>
            <a:off x="810000" y="641001"/>
            <a:ext cx="10571998" cy="970450"/>
          </a:xfrm>
        </p:spPr>
        <p:txBody>
          <a:bodyPr/>
          <a:lstStyle/>
          <a:p>
            <a:r>
              <a:rPr lang="en-US" dirty="0"/>
              <a:t>5 teams for the 2007-2008 season that have the most wins in descending order.</a:t>
            </a:r>
          </a:p>
        </p:txBody>
      </p:sp>
      <p:pic>
        <p:nvPicPr>
          <p:cNvPr id="5" name="内容占位符 4">
            <a:extLst>
              <a:ext uri="{FF2B5EF4-FFF2-40B4-BE49-F238E27FC236}">
                <a16:creationId xmlns:a16="http://schemas.microsoft.com/office/drawing/2014/main" id="{3999C96A-6EA2-FA98-C5ED-48229E373D14}"/>
              </a:ext>
            </a:extLst>
          </p:cNvPr>
          <p:cNvPicPr>
            <a:picLocks noGrp="1" noChangeAspect="1"/>
          </p:cNvPicPr>
          <p:nvPr>
            <p:ph idx="1"/>
          </p:nvPr>
        </p:nvPicPr>
        <p:blipFill>
          <a:blip r:embed="rId2"/>
          <a:stretch>
            <a:fillRect/>
          </a:stretch>
        </p:blipFill>
        <p:spPr>
          <a:xfrm>
            <a:off x="666653" y="3260497"/>
            <a:ext cx="7343775" cy="3152775"/>
          </a:xfrm>
        </p:spPr>
      </p:pic>
      <p:pic>
        <p:nvPicPr>
          <p:cNvPr id="4" name="图片 3">
            <a:extLst>
              <a:ext uri="{FF2B5EF4-FFF2-40B4-BE49-F238E27FC236}">
                <a16:creationId xmlns:a16="http://schemas.microsoft.com/office/drawing/2014/main" id="{AC343E75-BA07-9285-50F1-3ADE87158A68}"/>
              </a:ext>
            </a:extLst>
          </p:cNvPr>
          <p:cNvPicPr>
            <a:picLocks noChangeAspect="1"/>
          </p:cNvPicPr>
          <p:nvPr/>
        </p:nvPicPr>
        <p:blipFill>
          <a:blip r:embed="rId3"/>
          <a:stretch>
            <a:fillRect/>
          </a:stretch>
        </p:blipFill>
        <p:spPr>
          <a:xfrm>
            <a:off x="666653" y="2278787"/>
            <a:ext cx="6200775" cy="666750"/>
          </a:xfrm>
          <a:prstGeom prst="rect">
            <a:avLst/>
          </a:prstGeom>
        </p:spPr>
      </p:pic>
      <p:sp>
        <p:nvSpPr>
          <p:cNvPr id="6" name="文本框 5">
            <a:extLst>
              <a:ext uri="{FF2B5EF4-FFF2-40B4-BE49-F238E27FC236}">
                <a16:creationId xmlns:a16="http://schemas.microsoft.com/office/drawing/2014/main" id="{178776FA-57C4-D259-C093-E1BA97D46F38}"/>
              </a:ext>
            </a:extLst>
          </p:cNvPr>
          <p:cNvSpPr txBox="1"/>
          <p:nvPr/>
        </p:nvSpPr>
        <p:spPr>
          <a:xfrm>
            <a:off x="8422640" y="2259504"/>
            <a:ext cx="3586480" cy="2677656"/>
          </a:xfrm>
          <a:prstGeom prst="rect">
            <a:avLst/>
          </a:prstGeom>
          <a:noFill/>
        </p:spPr>
        <p:txBody>
          <a:bodyPr wrap="square" rtlCol="0">
            <a:spAutoFit/>
          </a:bodyPr>
          <a:lstStyle/>
          <a:p>
            <a:r>
              <a:rPr lang="en-US" sz="2400" dirty="0"/>
              <a:t>The team with most wins should have least lost, so I sort the teams by the number of lost, then the first 5 teams will be the teams that have the most win.</a:t>
            </a:r>
          </a:p>
        </p:txBody>
      </p:sp>
    </p:spTree>
    <p:extLst>
      <p:ext uri="{BB962C8B-B14F-4D97-AF65-F5344CB8AC3E}">
        <p14:creationId xmlns:p14="http://schemas.microsoft.com/office/powerpoint/2010/main" val="66348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A940D-4844-575D-D470-020D716BB535}"/>
              </a:ext>
            </a:extLst>
          </p:cNvPr>
          <p:cNvSpPr>
            <a:spLocks noGrp="1"/>
          </p:cNvSpPr>
          <p:nvPr>
            <p:ph type="title"/>
          </p:nvPr>
        </p:nvSpPr>
        <p:spPr/>
        <p:txBody>
          <a:bodyPr/>
          <a:lstStyle/>
          <a:p>
            <a:r>
              <a:rPr lang="en-US" dirty="0"/>
              <a:t>The number of wins for each team</a:t>
            </a:r>
          </a:p>
        </p:txBody>
      </p:sp>
      <p:pic>
        <p:nvPicPr>
          <p:cNvPr id="5" name="图片 4">
            <a:extLst>
              <a:ext uri="{FF2B5EF4-FFF2-40B4-BE49-F238E27FC236}">
                <a16:creationId xmlns:a16="http://schemas.microsoft.com/office/drawing/2014/main" id="{246C1674-1F48-F536-C824-75FA8F1FF20A}"/>
              </a:ext>
            </a:extLst>
          </p:cNvPr>
          <p:cNvPicPr>
            <a:picLocks noChangeAspect="1"/>
          </p:cNvPicPr>
          <p:nvPr/>
        </p:nvPicPr>
        <p:blipFill>
          <a:blip r:embed="rId2"/>
          <a:stretch>
            <a:fillRect/>
          </a:stretch>
        </p:blipFill>
        <p:spPr>
          <a:xfrm>
            <a:off x="4028550" y="2256171"/>
            <a:ext cx="7492890" cy="4059042"/>
          </a:xfrm>
          <a:prstGeom prst="rect">
            <a:avLst/>
          </a:prstGeom>
        </p:spPr>
      </p:pic>
      <p:sp>
        <p:nvSpPr>
          <p:cNvPr id="3" name="文本框 2">
            <a:extLst>
              <a:ext uri="{FF2B5EF4-FFF2-40B4-BE49-F238E27FC236}">
                <a16:creationId xmlns:a16="http://schemas.microsoft.com/office/drawing/2014/main" id="{C2FAE227-A6ED-5C8F-00D3-D76B66D1A8E1}"/>
              </a:ext>
            </a:extLst>
          </p:cNvPr>
          <p:cNvSpPr txBox="1"/>
          <p:nvPr/>
        </p:nvSpPr>
        <p:spPr>
          <a:xfrm>
            <a:off x="294640" y="3173904"/>
            <a:ext cx="3586480" cy="2677656"/>
          </a:xfrm>
          <a:prstGeom prst="rect">
            <a:avLst/>
          </a:prstGeom>
          <a:noFill/>
        </p:spPr>
        <p:txBody>
          <a:bodyPr wrap="square" rtlCol="0">
            <a:spAutoFit/>
          </a:bodyPr>
          <a:lstStyle/>
          <a:p>
            <a:r>
              <a:rPr lang="en-US" sz="2400" dirty="0"/>
              <a:t>According to the bar chart we can check the number of wins for each team directly.</a:t>
            </a:r>
          </a:p>
          <a:p>
            <a:endParaRPr lang="en-US" sz="2400" dirty="0"/>
          </a:p>
          <a:p>
            <a:r>
              <a:rPr lang="en-US" sz="2400" dirty="0"/>
              <a:t>Boston Celtics has the most wins.</a:t>
            </a:r>
          </a:p>
        </p:txBody>
      </p:sp>
    </p:spTree>
    <p:extLst>
      <p:ext uri="{BB962C8B-B14F-4D97-AF65-F5344CB8AC3E}">
        <p14:creationId xmlns:p14="http://schemas.microsoft.com/office/powerpoint/2010/main" val="373809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04166-77E3-87E4-9ABE-F591291CCFAD}"/>
              </a:ext>
            </a:extLst>
          </p:cNvPr>
          <p:cNvSpPr>
            <a:spLocks noGrp="1"/>
          </p:cNvSpPr>
          <p:nvPr>
            <p:ph type="title"/>
          </p:nvPr>
        </p:nvSpPr>
        <p:spPr/>
        <p:txBody>
          <a:bodyPr/>
          <a:lstStyle/>
          <a:p>
            <a:r>
              <a:rPr lang="en-US" dirty="0"/>
              <a:t>The correlation among points, steal and pf</a:t>
            </a:r>
          </a:p>
        </p:txBody>
      </p:sp>
      <p:pic>
        <p:nvPicPr>
          <p:cNvPr id="4" name="内容占位符 6">
            <a:extLst>
              <a:ext uri="{FF2B5EF4-FFF2-40B4-BE49-F238E27FC236}">
                <a16:creationId xmlns:a16="http://schemas.microsoft.com/office/drawing/2014/main" id="{83FBF65E-2B58-1546-3D0C-4881DBAD9961}"/>
              </a:ext>
            </a:extLst>
          </p:cNvPr>
          <p:cNvPicPr>
            <a:picLocks noGrp="1" noChangeAspect="1"/>
          </p:cNvPicPr>
          <p:nvPr>
            <p:ph idx="1"/>
          </p:nvPr>
        </p:nvPicPr>
        <p:blipFill>
          <a:blip r:embed="rId3"/>
          <a:stretch>
            <a:fillRect/>
          </a:stretch>
        </p:blipFill>
        <p:spPr>
          <a:xfrm>
            <a:off x="456411" y="2653747"/>
            <a:ext cx="6948241" cy="3215309"/>
          </a:xfrm>
        </p:spPr>
      </p:pic>
      <p:sp>
        <p:nvSpPr>
          <p:cNvPr id="3" name="文本框 2">
            <a:extLst>
              <a:ext uri="{FF2B5EF4-FFF2-40B4-BE49-F238E27FC236}">
                <a16:creationId xmlns:a16="http://schemas.microsoft.com/office/drawing/2014/main" id="{6936984D-8127-552A-248A-16DFF9998A4A}"/>
              </a:ext>
            </a:extLst>
          </p:cNvPr>
          <p:cNvSpPr txBox="1"/>
          <p:nvPr/>
        </p:nvSpPr>
        <p:spPr>
          <a:xfrm>
            <a:off x="8025848" y="2396188"/>
            <a:ext cx="3912152" cy="3416320"/>
          </a:xfrm>
          <a:prstGeom prst="rect">
            <a:avLst/>
          </a:prstGeom>
          <a:noFill/>
        </p:spPr>
        <p:txBody>
          <a:bodyPr wrap="square" rtlCol="0">
            <a:spAutoFit/>
          </a:bodyPr>
          <a:lstStyle/>
          <a:p>
            <a:r>
              <a:rPr lang="en-US" sz="2400" dirty="0"/>
              <a:t>According to the bubble chart we can check the correlation among points, steal and pf. We can find that the color of the circles distribute randomly, so steals and points will impact personal fouls.</a:t>
            </a:r>
          </a:p>
        </p:txBody>
      </p:sp>
    </p:spTree>
    <p:extLst>
      <p:ext uri="{BB962C8B-B14F-4D97-AF65-F5344CB8AC3E}">
        <p14:creationId xmlns:p14="http://schemas.microsoft.com/office/powerpoint/2010/main" val="158863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91251-8E17-52BF-206C-D009944ED971}"/>
              </a:ext>
            </a:extLst>
          </p:cNvPr>
          <p:cNvSpPr>
            <a:spLocks noGrp="1"/>
          </p:cNvSpPr>
          <p:nvPr>
            <p:ph type="title"/>
          </p:nvPr>
        </p:nvSpPr>
        <p:spPr/>
        <p:txBody>
          <a:bodyPr/>
          <a:lstStyle/>
          <a:p>
            <a:r>
              <a:rPr lang="en-US" dirty="0"/>
              <a:t>The score changes according to Steal</a:t>
            </a:r>
          </a:p>
        </p:txBody>
      </p:sp>
      <p:pic>
        <p:nvPicPr>
          <p:cNvPr id="4" name="内容占位符 3">
            <a:extLst>
              <a:ext uri="{FF2B5EF4-FFF2-40B4-BE49-F238E27FC236}">
                <a16:creationId xmlns:a16="http://schemas.microsoft.com/office/drawing/2014/main" id="{D9810825-C454-3F47-9DF3-DB4A17594A3F}"/>
              </a:ext>
            </a:extLst>
          </p:cNvPr>
          <p:cNvPicPr>
            <a:picLocks noGrp="1" noChangeAspect="1"/>
          </p:cNvPicPr>
          <p:nvPr>
            <p:ph idx="1"/>
          </p:nvPr>
        </p:nvPicPr>
        <p:blipFill>
          <a:blip r:embed="rId2"/>
          <a:stretch>
            <a:fillRect/>
          </a:stretch>
        </p:blipFill>
        <p:spPr>
          <a:xfrm>
            <a:off x="774424" y="2430135"/>
            <a:ext cx="7363736" cy="3369347"/>
          </a:xfrm>
          <a:prstGeom prst="rect">
            <a:avLst/>
          </a:prstGeom>
        </p:spPr>
      </p:pic>
      <p:sp>
        <p:nvSpPr>
          <p:cNvPr id="3" name="文本框 2">
            <a:extLst>
              <a:ext uri="{FF2B5EF4-FFF2-40B4-BE49-F238E27FC236}">
                <a16:creationId xmlns:a16="http://schemas.microsoft.com/office/drawing/2014/main" id="{05D485D6-27EE-8419-DC67-B52103BF2F69}"/>
              </a:ext>
            </a:extLst>
          </p:cNvPr>
          <p:cNvSpPr txBox="1"/>
          <p:nvPr/>
        </p:nvSpPr>
        <p:spPr>
          <a:xfrm>
            <a:off x="8633736" y="2943342"/>
            <a:ext cx="3121384" cy="1938992"/>
          </a:xfrm>
          <a:prstGeom prst="rect">
            <a:avLst/>
          </a:prstGeom>
          <a:noFill/>
        </p:spPr>
        <p:txBody>
          <a:bodyPr wrap="square" rtlCol="0">
            <a:spAutoFit/>
          </a:bodyPr>
          <a:lstStyle/>
          <a:p>
            <a:r>
              <a:rPr lang="en-US" sz="2400" dirty="0"/>
              <a:t>According to the scatter chart we can find the more steals cause more points.</a:t>
            </a:r>
          </a:p>
        </p:txBody>
      </p:sp>
    </p:spTree>
    <p:extLst>
      <p:ext uri="{BB962C8B-B14F-4D97-AF65-F5344CB8AC3E}">
        <p14:creationId xmlns:p14="http://schemas.microsoft.com/office/powerpoint/2010/main" val="131186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BE12B-D4CC-D084-5D11-ED09B2AF9BD8}"/>
              </a:ext>
            </a:extLst>
          </p:cNvPr>
          <p:cNvSpPr>
            <a:spLocks noGrp="1"/>
          </p:cNvSpPr>
          <p:nvPr>
            <p:ph type="title"/>
          </p:nvPr>
        </p:nvSpPr>
        <p:spPr/>
        <p:txBody>
          <a:bodyPr/>
          <a:lstStyle/>
          <a:p>
            <a:r>
              <a:rPr lang="en-US" dirty="0"/>
              <a:t>The score changes according to time</a:t>
            </a:r>
          </a:p>
        </p:txBody>
      </p:sp>
      <p:pic>
        <p:nvPicPr>
          <p:cNvPr id="5" name="图片 4">
            <a:extLst>
              <a:ext uri="{FF2B5EF4-FFF2-40B4-BE49-F238E27FC236}">
                <a16:creationId xmlns:a16="http://schemas.microsoft.com/office/drawing/2014/main" id="{23C6F4FD-A9E1-0660-92DE-BABF99AA33DF}"/>
              </a:ext>
            </a:extLst>
          </p:cNvPr>
          <p:cNvPicPr>
            <a:picLocks noChangeAspect="1"/>
          </p:cNvPicPr>
          <p:nvPr/>
        </p:nvPicPr>
        <p:blipFill>
          <a:blip r:embed="rId2"/>
          <a:stretch>
            <a:fillRect/>
          </a:stretch>
        </p:blipFill>
        <p:spPr>
          <a:xfrm>
            <a:off x="4038876" y="2572360"/>
            <a:ext cx="7444188" cy="3570918"/>
          </a:xfrm>
          <a:prstGeom prst="rect">
            <a:avLst/>
          </a:prstGeom>
        </p:spPr>
      </p:pic>
      <p:sp>
        <p:nvSpPr>
          <p:cNvPr id="4" name="文本框 3">
            <a:extLst>
              <a:ext uri="{FF2B5EF4-FFF2-40B4-BE49-F238E27FC236}">
                <a16:creationId xmlns:a16="http://schemas.microsoft.com/office/drawing/2014/main" id="{2D737B4F-15A5-596F-21CF-924A5390528C}"/>
              </a:ext>
            </a:extLst>
          </p:cNvPr>
          <p:cNvSpPr txBox="1"/>
          <p:nvPr/>
        </p:nvSpPr>
        <p:spPr>
          <a:xfrm>
            <a:off x="708936" y="3248142"/>
            <a:ext cx="3121384" cy="1938992"/>
          </a:xfrm>
          <a:prstGeom prst="rect">
            <a:avLst/>
          </a:prstGeom>
          <a:noFill/>
        </p:spPr>
        <p:txBody>
          <a:bodyPr wrap="square" rtlCol="0">
            <a:spAutoFit/>
          </a:bodyPr>
          <a:lstStyle/>
          <a:p>
            <a:r>
              <a:rPr lang="en-US" sz="2400" dirty="0"/>
              <a:t>According to the </a:t>
            </a:r>
            <a:r>
              <a:rPr lang="en-US" altLang="zh-CN" sz="2400" dirty="0"/>
              <a:t>line </a:t>
            </a:r>
            <a:r>
              <a:rPr lang="en-US" sz="2400" dirty="0"/>
              <a:t>chart we can find the more playing time cause more points.</a:t>
            </a:r>
          </a:p>
        </p:txBody>
      </p:sp>
    </p:spTree>
    <p:extLst>
      <p:ext uri="{BB962C8B-B14F-4D97-AF65-F5344CB8AC3E}">
        <p14:creationId xmlns:p14="http://schemas.microsoft.com/office/powerpoint/2010/main" val="2789104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332</TotalTime>
  <Words>369</Words>
  <Application>Microsoft Office PowerPoint</Application>
  <PresentationFormat>宽屏</PresentationFormat>
  <Paragraphs>40</Paragraphs>
  <Slides>12</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Calibri</vt:lpstr>
      <vt:lpstr>Century Gothic</vt:lpstr>
      <vt:lpstr>Wingdings 2</vt:lpstr>
      <vt:lpstr>引用</vt:lpstr>
      <vt:lpstr> Sports Data Analytics </vt:lpstr>
      <vt:lpstr>Retrieve the NBA data</vt:lpstr>
      <vt:lpstr>PowerPoint 演示文稿</vt:lpstr>
      <vt:lpstr>Boston Celtics</vt:lpstr>
      <vt:lpstr>5 teams for the 2007-2008 season that have the most wins in descending order.</vt:lpstr>
      <vt:lpstr>The number of wins for each team</vt:lpstr>
      <vt:lpstr>The correlation among points, steal and pf</vt:lpstr>
      <vt:lpstr>The score changes according to Steal</vt:lpstr>
      <vt:lpstr>The score changes according to time</vt:lpstr>
      <vt:lpstr>Percentage of champions by countries</vt:lpstr>
      <vt:lpstr>the location on the world map all of the Basketball World Cup Champion countries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Sports Data Analytics </dc:title>
  <dc:creator>Yiduo Feng</dc:creator>
  <cp:lastModifiedBy>Yiduo Feng</cp:lastModifiedBy>
  <cp:revision>20</cp:revision>
  <dcterms:created xsi:type="dcterms:W3CDTF">2022-12-05T22:09:08Z</dcterms:created>
  <dcterms:modified xsi:type="dcterms:W3CDTF">2022-12-06T23:15:03Z</dcterms:modified>
</cp:coreProperties>
</file>