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0" r:id="rId4"/>
    <p:sldId id="267" r:id="rId5"/>
    <p:sldId id="268" r:id="rId6"/>
    <p:sldId id="259" r:id="rId7"/>
    <p:sldId id="261" r:id="rId8"/>
    <p:sldId id="257" r:id="rId9"/>
    <p:sldId id="262" r:id="rId10"/>
    <p:sldId id="269" r:id="rId11"/>
    <p:sldId id="273" r:id="rId12"/>
    <p:sldId id="274"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E9005D4-7118-40F3-A3DA-1AC4828F51C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40700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E9005D4-7118-40F3-A3DA-1AC4828F51C4}"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200461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E9005D4-7118-40F3-A3DA-1AC4828F51C4}"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365903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E9005D4-7118-40F3-A3DA-1AC4828F51C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286187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E9005D4-7118-40F3-A3DA-1AC4828F51C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167465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EE9005D4-7118-40F3-A3DA-1AC4828F51C4}" type="datetimeFigureOut">
              <a:rPr lang="en-US" smtClean="0"/>
              <a:t>11/2/2022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33505415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EE9005D4-7118-40F3-A3DA-1AC4828F51C4}" type="datetimeFigureOut">
              <a:rPr lang="en-US" smtClean="0"/>
              <a:t>11/2/2022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17342386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EE9005D4-7118-40F3-A3DA-1AC4828F51C4}" type="datetimeFigureOut">
              <a:rPr lang="en-US" smtClean="0"/>
              <a:t>11/2/2022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57764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E9005D4-7118-40F3-A3DA-1AC4828F51C4}"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411709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EE9005D4-7118-40F3-A3DA-1AC4828F51C4}" type="datetimeFigureOut">
              <a:rPr lang="en-US" smtClean="0"/>
              <a:t>11/2/2022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11633633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EE9005D4-7118-40F3-A3DA-1AC4828F51C4}" type="datetimeFigureOut">
              <a:rPr lang="en-US" smtClean="0"/>
              <a:t>11/2/2022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09C633E-D6CA-4357-9F7A-93613C67FB00}" type="slidenum">
              <a:rPr lang="en-US" smtClean="0"/>
              <a:t>‹#›</a:t>
            </a:fld>
            <a:endParaRPr lang="en-US"/>
          </a:p>
        </p:txBody>
      </p:sp>
    </p:spTree>
    <p:extLst>
      <p:ext uri="{BB962C8B-B14F-4D97-AF65-F5344CB8AC3E}">
        <p14:creationId xmlns:p14="http://schemas.microsoft.com/office/powerpoint/2010/main" val="131769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E9005D4-7118-40F3-A3DA-1AC4828F51C4}" type="datetimeFigureOut">
              <a:rPr lang="en-US" smtClean="0"/>
              <a:t>11/2/2022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C633E-D6CA-4357-9F7A-93613C67FB00}" type="slidenum">
              <a:rPr lang="en-US" smtClean="0"/>
              <a:t>‹#›</a:t>
            </a:fld>
            <a:endParaRPr lang="en-US"/>
          </a:p>
        </p:txBody>
      </p:sp>
    </p:spTree>
    <p:extLst>
      <p:ext uri="{BB962C8B-B14F-4D97-AF65-F5344CB8AC3E}">
        <p14:creationId xmlns:p14="http://schemas.microsoft.com/office/powerpoint/2010/main" val="414391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mongodb.com/docs/manual/tutorial/model-embedded-one-to-many-relationships-between-document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6C1DA6-AD36-1A17-BB6B-FFAE173D8304}"/>
              </a:ext>
            </a:extLst>
          </p:cNvPr>
          <p:cNvSpPr txBox="1"/>
          <p:nvPr/>
        </p:nvSpPr>
        <p:spPr>
          <a:xfrm>
            <a:off x="889552" y="1545535"/>
            <a:ext cx="7707796" cy="2862322"/>
          </a:xfrm>
          <a:prstGeom prst="rect">
            <a:avLst/>
          </a:prstGeom>
          <a:noFill/>
        </p:spPr>
        <p:txBody>
          <a:bodyPr wrap="square" rtlCol="0">
            <a:spAutoFit/>
          </a:bodyPr>
          <a:lstStyle/>
          <a:p>
            <a:r>
              <a:rPr lang="en-US" sz="60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Cloud Data Modeling - Mongo dB</a:t>
            </a:r>
            <a:endParaRPr lang="en-US" sz="6000" kern="100" dirty="0">
              <a:solidFill>
                <a:schemeClr val="accent5">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sz="6000" dirty="0"/>
          </a:p>
        </p:txBody>
      </p:sp>
      <p:sp>
        <p:nvSpPr>
          <p:cNvPr id="3" name="文本框 2">
            <a:extLst>
              <a:ext uri="{FF2B5EF4-FFF2-40B4-BE49-F238E27FC236}">
                <a16:creationId xmlns:a16="http://schemas.microsoft.com/office/drawing/2014/main" id="{62F8B43A-ECC7-342E-7889-71F06DB940FB}"/>
              </a:ext>
            </a:extLst>
          </p:cNvPr>
          <p:cNvSpPr txBox="1"/>
          <p:nvPr/>
        </p:nvSpPr>
        <p:spPr>
          <a:xfrm>
            <a:off x="5372100" y="4512365"/>
            <a:ext cx="4248978" cy="1107996"/>
          </a:xfrm>
          <a:prstGeom prst="rect">
            <a:avLst/>
          </a:prstGeom>
          <a:noFill/>
        </p:spPr>
        <p:txBody>
          <a:bodyPr wrap="square" rtlCol="0">
            <a:spAutoFit/>
          </a:bodyPr>
          <a:lstStyle/>
          <a:p>
            <a:pPr algn="ctr"/>
            <a:r>
              <a:rPr lang="en-US" altLang="zh-CN" sz="2400" b="1" i="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CS777 </a:t>
            </a:r>
            <a:r>
              <a:rPr lang="en-US" sz="24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11/02/2022</a:t>
            </a:r>
            <a:endParaRPr lang="en-US" altLang="zh-CN" sz="2400" b="1" i="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4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Yiduo Feng</a:t>
            </a:r>
            <a:endParaRPr lang="en-US" sz="2400" kern="100" dirty="0">
              <a:solidFill>
                <a:schemeClr val="accent5">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10091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66CD56A-A4C4-14F0-EB39-201D2988DBBF}"/>
              </a:ext>
            </a:extLst>
          </p:cNvPr>
          <p:cNvSpPr txBox="1">
            <a:spLocks/>
          </p:cNvSpPr>
          <p:nvPr/>
        </p:nvSpPr>
        <p:spPr>
          <a:xfrm>
            <a:off x="252918" y="1123836"/>
            <a:ext cx="2912353" cy="43727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3. Model One-to-One Relationships with Embedded Documents</a:t>
            </a:r>
            <a:br>
              <a:rPr lang="en-US" altLang="zh-CN" b="1" dirty="0"/>
            </a:br>
            <a:br>
              <a:rPr lang="en-US" altLang="zh-CN" b="1" dirty="0"/>
            </a:br>
            <a:br>
              <a:rPr lang="en-US" altLang="zh-CN" b="1" dirty="0"/>
            </a:br>
            <a:endParaRPr lang="en-US" sz="3200" b="1" dirty="0"/>
          </a:p>
        </p:txBody>
      </p:sp>
      <p:pic>
        <p:nvPicPr>
          <p:cNvPr id="3" name="图片 2">
            <a:extLst>
              <a:ext uri="{FF2B5EF4-FFF2-40B4-BE49-F238E27FC236}">
                <a16:creationId xmlns:a16="http://schemas.microsoft.com/office/drawing/2014/main" id="{0AC716C5-BB24-E237-326D-EC6DA7A71713}"/>
              </a:ext>
            </a:extLst>
          </p:cNvPr>
          <p:cNvPicPr>
            <a:picLocks noChangeAspect="1"/>
          </p:cNvPicPr>
          <p:nvPr/>
        </p:nvPicPr>
        <p:blipFill>
          <a:blip r:embed="rId2"/>
          <a:stretch>
            <a:fillRect/>
          </a:stretch>
        </p:blipFill>
        <p:spPr>
          <a:xfrm>
            <a:off x="3336924" y="2370454"/>
            <a:ext cx="8714709" cy="3430905"/>
          </a:xfrm>
          <a:prstGeom prst="rect">
            <a:avLst/>
          </a:prstGeom>
        </p:spPr>
      </p:pic>
      <p:sp>
        <p:nvSpPr>
          <p:cNvPr id="4" name="文本框 3">
            <a:extLst>
              <a:ext uri="{FF2B5EF4-FFF2-40B4-BE49-F238E27FC236}">
                <a16:creationId xmlns:a16="http://schemas.microsoft.com/office/drawing/2014/main" id="{AB3612D3-CBBE-C52D-6806-B649AFE0EF9C}"/>
              </a:ext>
            </a:extLst>
          </p:cNvPr>
          <p:cNvSpPr txBox="1"/>
          <p:nvPr/>
        </p:nvSpPr>
        <p:spPr>
          <a:xfrm>
            <a:off x="3495040" y="944880"/>
            <a:ext cx="7894320" cy="1200329"/>
          </a:xfrm>
          <a:prstGeom prst="rect">
            <a:avLst/>
          </a:prstGeom>
          <a:noFill/>
        </p:spPr>
        <p:txBody>
          <a:bodyPr wrap="square" rtlCol="0">
            <a:spAutoFit/>
          </a:bodyPr>
          <a:lstStyle/>
          <a:p>
            <a:r>
              <a:rPr lang="en-US" sz="1800" dirty="0">
                <a:effectLst/>
                <a:latin typeface="Times New Roman" panose="02020603050405020304" pitchFamily="18" charset="0"/>
                <a:ea typeface="宋体" panose="02010600030101010101" pitchFamily="2" charset="-122"/>
              </a:rPr>
              <a:t>In MongoDB official website, it described this model is “the model uses embedded documents to describe a one-to-one relationship between connected data. Embedding connected data in a single document can reduce the number of read operations required to obtain data.”</a:t>
            </a:r>
            <a:endParaRPr lang="en-US" dirty="0"/>
          </a:p>
        </p:txBody>
      </p:sp>
    </p:spTree>
    <p:extLst>
      <p:ext uri="{BB962C8B-B14F-4D97-AF65-F5344CB8AC3E}">
        <p14:creationId xmlns:p14="http://schemas.microsoft.com/office/powerpoint/2010/main" val="315196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66CD56A-A4C4-14F0-EB39-201D2988DBBF}"/>
              </a:ext>
            </a:extLst>
          </p:cNvPr>
          <p:cNvSpPr txBox="1">
            <a:spLocks/>
          </p:cNvSpPr>
          <p:nvPr/>
        </p:nvSpPr>
        <p:spPr>
          <a:xfrm>
            <a:off x="252918" y="1123836"/>
            <a:ext cx="2912353" cy="43727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5. Model One-to-Many Relationships with Document References</a:t>
            </a:r>
            <a:br>
              <a:rPr lang="en-US" altLang="zh-CN" b="1" dirty="0"/>
            </a:br>
            <a:br>
              <a:rPr lang="en-US" altLang="zh-CN" b="1" dirty="0"/>
            </a:br>
            <a:endParaRPr lang="en-US" sz="3200" b="1" dirty="0"/>
          </a:p>
        </p:txBody>
      </p:sp>
      <p:sp>
        <p:nvSpPr>
          <p:cNvPr id="3" name="文本框 2">
            <a:extLst>
              <a:ext uri="{FF2B5EF4-FFF2-40B4-BE49-F238E27FC236}">
                <a16:creationId xmlns:a16="http://schemas.microsoft.com/office/drawing/2014/main" id="{652AB8F0-1EC3-9CAF-3B07-52BB15745A06}"/>
              </a:ext>
            </a:extLst>
          </p:cNvPr>
          <p:cNvSpPr txBox="1"/>
          <p:nvPr/>
        </p:nvSpPr>
        <p:spPr>
          <a:xfrm>
            <a:off x="3690620" y="1213396"/>
            <a:ext cx="6101080" cy="1200329"/>
          </a:xfrm>
          <a:prstGeom prst="rect">
            <a:avLst/>
          </a:prstGeom>
          <a:noFill/>
        </p:spPr>
        <p:txBody>
          <a:bodyPr wrap="square">
            <a:spAutoFit/>
          </a:bodyPr>
          <a:lstStyle/>
          <a:p>
            <a:r>
              <a:rPr lang="en-US" dirty="0">
                <a:latin typeface="Times New Roman" panose="02020603050405020304" pitchFamily="18" charset="0"/>
                <a:ea typeface="宋体" panose="02010600030101010101" pitchFamily="2" charset="-122"/>
              </a:rPr>
              <a:t>This model </a:t>
            </a:r>
            <a:r>
              <a:rPr lang="en-US" sz="1800" dirty="0">
                <a:effectLst/>
                <a:latin typeface="Times New Roman" panose="02020603050405020304" pitchFamily="18" charset="0"/>
                <a:ea typeface="宋体" panose="02010600030101010101" pitchFamily="2" charset="-122"/>
              </a:rPr>
              <a:t> “uses embedded documents to describe a one-to-many relationship between connected data. Embedding connected data in a single document can reduce the number of read operations required to obtain data”</a:t>
            </a:r>
            <a:endParaRPr lang="en-US" dirty="0"/>
          </a:p>
        </p:txBody>
      </p:sp>
      <p:pic>
        <p:nvPicPr>
          <p:cNvPr id="4" name="图片 3">
            <a:extLst>
              <a:ext uri="{FF2B5EF4-FFF2-40B4-BE49-F238E27FC236}">
                <a16:creationId xmlns:a16="http://schemas.microsoft.com/office/drawing/2014/main" id="{B15B1C42-0FFC-BA92-7936-A1CAFF417BAD}"/>
              </a:ext>
            </a:extLst>
          </p:cNvPr>
          <p:cNvPicPr>
            <a:picLocks noChangeAspect="1"/>
          </p:cNvPicPr>
          <p:nvPr/>
        </p:nvPicPr>
        <p:blipFill>
          <a:blip r:embed="rId2"/>
          <a:stretch>
            <a:fillRect/>
          </a:stretch>
        </p:blipFill>
        <p:spPr>
          <a:xfrm>
            <a:off x="3324860" y="2586583"/>
            <a:ext cx="3929380" cy="3715385"/>
          </a:xfrm>
          <a:prstGeom prst="rect">
            <a:avLst/>
          </a:prstGeom>
        </p:spPr>
      </p:pic>
      <p:pic>
        <p:nvPicPr>
          <p:cNvPr id="6" name="图片 5">
            <a:extLst>
              <a:ext uri="{FF2B5EF4-FFF2-40B4-BE49-F238E27FC236}">
                <a16:creationId xmlns:a16="http://schemas.microsoft.com/office/drawing/2014/main" id="{711D16F8-8796-4474-6338-17CF6DF0AC0B}"/>
              </a:ext>
            </a:extLst>
          </p:cNvPr>
          <p:cNvPicPr>
            <a:picLocks noChangeAspect="1"/>
          </p:cNvPicPr>
          <p:nvPr/>
        </p:nvPicPr>
        <p:blipFill>
          <a:blip r:embed="rId3"/>
          <a:stretch>
            <a:fillRect/>
          </a:stretch>
        </p:blipFill>
        <p:spPr>
          <a:xfrm>
            <a:off x="8727439" y="2556102"/>
            <a:ext cx="2925651" cy="3428137"/>
          </a:xfrm>
          <a:prstGeom prst="rect">
            <a:avLst/>
          </a:prstGeom>
        </p:spPr>
      </p:pic>
      <p:sp>
        <p:nvSpPr>
          <p:cNvPr id="7" name="箭头: 右 6">
            <a:extLst>
              <a:ext uri="{FF2B5EF4-FFF2-40B4-BE49-F238E27FC236}">
                <a16:creationId xmlns:a16="http://schemas.microsoft.com/office/drawing/2014/main" id="{3B8E9827-0DCA-A665-C394-7F8DE454025B}"/>
              </a:ext>
            </a:extLst>
          </p:cNvPr>
          <p:cNvSpPr/>
          <p:nvPr/>
        </p:nvSpPr>
        <p:spPr>
          <a:xfrm>
            <a:off x="7413829" y="3698240"/>
            <a:ext cx="1130453" cy="883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7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66CD56A-A4C4-14F0-EB39-201D2988DBBF}"/>
              </a:ext>
            </a:extLst>
          </p:cNvPr>
          <p:cNvSpPr txBox="1">
            <a:spLocks/>
          </p:cNvSpPr>
          <p:nvPr/>
        </p:nvSpPr>
        <p:spPr>
          <a:xfrm>
            <a:off x="252918" y="1123836"/>
            <a:ext cx="2912353" cy="43727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3. Model One-to-One Relationships with Embedded Documents</a:t>
            </a:r>
            <a:br>
              <a:rPr lang="en-US" altLang="zh-CN" b="1" dirty="0"/>
            </a:br>
            <a:br>
              <a:rPr lang="en-US" altLang="zh-CN" b="1" dirty="0"/>
            </a:br>
            <a:br>
              <a:rPr lang="en-US" altLang="zh-CN" b="1" dirty="0"/>
            </a:br>
            <a:endParaRPr lang="en-US" sz="3200" b="1" dirty="0"/>
          </a:p>
        </p:txBody>
      </p:sp>
      <p:sp>
        <p:nvSpPr>
          <p:cNvPr id="3" name="文本框 2">
            <a:extLst>
              <a:ext uri="{FF2B5EF4-FFF2-40B4-BE49-F238E27FC236}">
                <a16:creationId xmlns:a16="http://schemas.microsoft.com/office/drawing/2014/main" id="{F85B5221-50B8-B86D-E12F-65A72F706BDE}"/>
              </a:ext>
            </a:extLst>
          </p:cNvPr>
          <p:cNvSpPr txBox="1"/>
          <p:nvPr/>
        </p:nvSpPr>
        <p:spPr>
          <a:xfrm>
            <a:off x="3416300" y="1123836"/>
            <a:ext cx="6286500" cy="646331"/>
          </a:xfrm>
          <a:prstGeom prst="rect">
            <a:avLst/>
          </a:prstGeom>
          <a:noFill/>
        </p:spPr>
        <p:txBody>
          <a:bodyPr wrap="square">
            <a:spAutoFit/>
          </a:bodyPr>
          <a:lstStyle/>
          <a:p>
            <a:pPr marL="0" marR="0" indent="266700" algn="just">
              <a:spcBef>
                <a:spcPts val="0"/>
              </a:spcBef>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This model “uses references between documents to describe one-to-many relationships between connected data. ” </a:t>
            </a:r>
            <a:endParaRPr lang="en-US"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AC35E44-902D-CBA0-E851-18E07DFAE3FD}"/>
              </a:ext>
            </a:extLst>
          </p:cNvPr>
          <p:cNvPicPr>
            <a:picLocks noChangeAspect="1"/>
          </p:cNvPicPr>
          <p:nvPr/>
        </p:nvPicPr>
        <p:blipFill>
          <a:blip r:embed="rId2"/>
          <a:stretch>
            <a:fillRect/>
          </a:stretch>
        </p:blipFill>
        <p:spPr>
          <a:xfrm>
            <a:off x="3289935" y="2089364"/>
            <a:ext cx="4330066" cy="3935516"/>
          </a:xfrm>
          <a:prstGeom prst="rect">
            <a:avLst/>
          </a:prstGeom>
        </p:spPr>
      </p:pic>
      <p:pic>
        <p:nvPicPr>
          <p:cNvPr id="6" name="图片 5">
            <a:extLst>
              <a:ext uri="{FF2B5EF4-FFF2-40B4-BE49-F238E27FC236}">
                <a16:creationId xmlns:a16="http://schemas.microsoft.com/office/drawing/2014/main" id="{B96A51EC-0919-2CB4-2A12-9FB8F3D64ACB}"/>
              </a:ext>
            </a:extLst>
          </p:cNvPr>
          <p:cNvPicPr>
            <a:picLocks noChangeAspect="1"/>
          </p:cNvPicPr>
          <p:nvPr/>
        </p:nvPicPr>
        <p:blipFill>
          <a:blip r:embed="rId3"/>
          <a:stretch>
            <a:fillRect/>
          </a:stretch>
        </p:blipFill>
        <p:spPr>
          <a:xfrm>
            <a:off x="8504872" y="2929255"/>
            <a:ext cx="3228975" cy="1466850"/>
          </a:xfrm>
          <a:prstGeom prst="rect">
            <a:avLst/>
          </a:prstGeom>
        </p:spPr>
      </p:pic>
      <p:sp>
        <p:nvSpPr>
          <p:cNvPr id="7" name="箭头: 右 6">
            <a:extLst>
              <a:ext uri="{FF2B5EF4-FFF2-40B4-BE49-F238E27FC236}">
                <a16:creationId xmlns:a16="http://schemas.microsoft.com/office/drawing/2014/main" id="{427EF31D-A575-AF67-760D-48D118E8A6FC}"/>
              </a:ext>
            </a:extLst>
          </p:cNvPr>
          <p:cNvSpPr/>
          <p:nvPr/>
        </p:nvSpPr>
        <p:spPr>
          <a:xfrm>
            <a:off x="7744665" y="3190240"/>
            <a:ext cx="617015"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6C1DA6-AD36-1A17-BB6B-FFAE173D8304}"/>
              </a:ext>
            </a:extLst>
          </p:cNvPr>
          <p:cNvSpPr txBox="1"/>
          <p:nvPr/>
        </p:nvSpPr>
        <p:spPr>
          <a:xfrm>
            <a:off x="889552" y="1545535"/>
            <a:ext cx="7707796" cy="1938992"/>
          </a:xfrm>
          <a:prstGeom prst="rect">
            <a:avLst/>
          </a:prstGeom>
          <a:noFill/>
        </p:spPr>
        <p:txBody>
          <a:bodyPr wrap="square" rtlCol="0">
            <a:spAutoFit/>
          </a:bodyPr>
          <a:lstStyle/>
          <a:p>
            <a:r>
              <a:rPr lang="en-US" sz="60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6000" kern="100" dirty="0">
              <a:solidFill>
                <a:schemeClr val="accent5">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sz="6000" dirty="0"/>
          </a:p>
        </p:txBody>
      </p:sp>
      <p:sp>
        <p:nvSpPr>
          <p:cNvPr id="3" name="文本框 2">
            <a:extLst>
              <a:ext uri="{FF2B5EF4-FFF2-40B4-BE49-F238E27FC236}">
                <a16:creationId xmlns:a16="http://schemas.microsoft.com/office/drawing/2014/main" id="{62F8B43A-ECC7-342E-7889-71F06DB940FB}"/>
              </a:ext>
            </a:extLst>
          </p:cNvPr>
          <p:cNvSpPr txBox="1"/>
          <p:nvPr/>
        </p:nvSpPr>
        <p:spPr>
          <a:xfrm>
            <a:off x="889552" y="2515031"/>
            <a:ext cx="7439660" cy="4154984"/>
          </a:xfrm>
          <a:prstGeom prst="rect">
            <a:avLst/>
          </a:prstGeom>
          <a:noFill/>
        </p:spPr>
        <p:txBody>
          <a:bodyPr wrap="square" rtlCol="0">
            <a:spAutoFit/>
          </a:bodyPr>
          <a:lstStyle/>
          <a:p>
            <a:pPr marL="0" marR="0" algn="just">
              <a:spcBef>
                <a:spcPts val="0"/>
              </a:spcBef>
              <a:spcAft>
                <a:spcPts val="0"/>
              </a:spcAft>
            </a:pPr>
            <a:r>
              <a:rPr lang="en-US" sz="24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MongoDB's non-relational document database has great advantages in inserting and organizing data. MongoDB's high concurrency, high performance, schema free, natural high availability support, and perfect data consistency and security guarantees are irreplaceable advantages for many databases at present. Although MongoDB is not currently a mainstream database, its embedded model can quickly clean up useless and duplicate data for complex documents.</a:t>
            </a:r>
            <a:endParaRPr lang="en-US"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sz="24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sz="2400" dirty="0">
              <a:solidFill>
                <a:schemeClr val="bg1"/>
              </a:solidFill>
            </a:endParaRPr>
          </a:p>
        </p:txBody>
      </p:sp>
    </p:spTree>
    <p:extLst>
      <p:ext uri="{BB962C8B-B14F-4D97-AF65-F5344CB8AC3E}">
        <p14:creationId xmlns:p14="http://schemas.microsoft.com/office/powerpoint/2010/main" val="278440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6C1DA6-AD36-1A17-BB6B-FFAE173D8304}"/>
              </a:ext>
            </a:extLst>
          </p:cNvPr>
          <p:cNvSpPr txBox="1"/>
          <p:nvPr/>
        </p:nvSpPr>
        <p:spPr>
          <a:xfrm>
            <a:off x="371392" y="-100385"/>
            <a:ext cx="7707796" cy="1938992"/>
          </a:xfrm>
          <a:prstGeom prst="rect">
            <a:avLst/>
          </a:prstGeom>
          <a:noFill/>
        </p:spPr>
        <p:txBody>
          <a:bodyPr wrap="square" rtlCol="0">
            <a:spAutoFit/>
          </a:bodyPr>
          <a:lstStyle/>
          <a:p>
            <a:r>
              <a:rPr lang="en-US" sz="60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6000" kern="100" dirty="0">
              <a:solidFill>
                <a:schemeClr val="accent5">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sz="6000" dirty="0"/>
          </a:p>
        </p:txBody>
      </p:sp>
      <p:sp>
        <p:nvSpPr>
          <p:cNvPr id="3" name="文本框 2">
            <a:extLst>
              <a:ext uri="{FF2B5EF4-FFF2-40B4-BE49-F238E27FC236}">
                <a16:creationId xmlns:a16="http://schemas.microsoft.com/office/drawing/2014/main" id="{62F8B43A-ECC7-342E-7889-71F06DB940FB}"/>
              </a:ext>
            </a:extLst>
          </p:cNvPr>
          <p:cNvSpPr txBox="1"/>
          <p:nvPr/>
        </p:nvSpPr>
        <p:spPr>
          <a:xfrm>
            <a:off x="777792" y="1041023"/>
            <a:ext cx="7439660" cy="5816977"/>
          </a:xfrm>
          <a:prstGeom prst="rect">
            <a:avLst/>
          </a:prstGeom>
          <a:noFill/>
        </p:spPr>
        <p:txBody>
          <a:bodyPr wrap="square" rtlCol="0">
            <a:spAutoFit/>
          </a:bodyPr>
          <a:lstStyle/>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[1] “MongoDB.” </a:t>
            </a:r>
            <a:r>
              <a:rPr lang="en-US" sz="1800" i="1" dirty="0">
                <a:solidFill>
                  <a:schemeClr val="bg1"/>
                </a:solidFill>
                <a:effectLst/>
                <a:latin typeface="Times New Roman" panose="02020603050405020304" pitchFamily="18" charset="0"/>
                <a:ea typeface="Times New Roman" panose="02020603050405020304" pitchFamily="18" charset="0"/>
              </a:rPr>
              <a:t>Wikipedia</a:t>
            </a:r>
            <a:r>
              <a:rPr lang="en-US" sz="1800" dirty="0">
                <a:solidFill>
                  <a:schemeClr val="bg1"/>
                </a:solidFill>
                <a:effectLst/>
                <a:latin typeface="Times New Roman" panose="02020603050405020304" pitchFamily="18" charset="0"/>
                <a:ea typeface="Times New Roman" panose="02020603050405020304" pitchFamily="18" charset="0"/>
              </a:rPr>
              <a:t>, Wikimedia Foundation, 28 Oct. 2022, https://en.wikipedia.org/wiki/MongoDB. </a:t>
            </a:r>
          </a:p>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[2] </a:t>
            </a:r>
            <a:r>
              <a:rPr lang="en-US" sz="1800" i="1" dirty="0">
                <a:solidFill>
                  <a:schemeClr val="bg1"/>
                </a:solidFill>
                <a:effectLst/>
                <a:latin typeface="Times New Roman" panose="02020603050405020304" pitchFamily="18" charset="0"/>
                <a:ea typeface="Times New Roman" panose="02020603050405020304" pitchFamily="18" charset="0"/>
              </a:rPr>
              <a:t>Model One-to-One Relationships with Embedded Documents - MongoDB Manual</a:t>
            </a:r>
            <a:r>
              <a:rPr lang="en-US" sz="1800" dirty="0">
                <a:solidFill>
                  <a:schemeClr val="bg1"/>
                </a:solidFill>
                <a:effectLst/>
                <a:latin typeface="Times New Roman" panose="02020603050405020304" pitchFamily="18" charset="0"/>
                <a:ea typeface="Times New Roman" panose="02020603050405020304" pitchFamily="18" charset="0"/>
              </a:rPr>
              <a:t>, https://www.mongodb.com/docs/manual/tutorial/model-embedded-one-to-one-relationships-between-documents/. </a:t>
            </a:r>
          </a:p>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[3]</a:t>
            </a:r>
            <a:r>
              <a:rPr lang="en-US" sz="1800" i="1" dirty="0">
                <a:solidFill>
                  <a:schemeClr val="bg1"/>
                </a:solidFill>
                <a:effectLst/>
                <a:latin typeface="Times New Roman" panose="02020603050405020304" pitchFamily="18" charset="0"/>
                <a:ea typeface="Times New Roman" panose="02020603050405020304" pitchFamily="18" charset="0"/>
              </a:rPr>
              <a:t> Model One-to-Many Relationships with Embedded Documents - MongoDB Manual</a:t>
            </a:r>
            <a:r>
              <a:rPr lang="en-US" sz="1800" dirty="0">
                <a:solidFill>
                  <a:schemeClr val="bg1"/>
                </a:solidFill>
                <a:effectLst/>
                <a:latin typeface="Times New Roman" panose="02020603050405020304" pitchFamily="18" charset="0"/>
                <a:ea typeface="Times New Roman" panose="02020603050405020304" pitchFamily="18" charset="0"/>
              </a:rPr>
              <a:t>, https://www.mongodb.com/docs/manual/tutorial/model-embedded-one-to-many-relationships-between-documents/.</a:t>
            </a:r>
          </a:p>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[4] </a:t>
            </a:r>
            <a:r>
              <a:rPr lang="en-US" sz="1800" i="1" dirty="0">
                <a:solidFill>
                  <a:schemeClr val="bg1"/>
                </a:solidFill>
                <a:effectLst/>
                <a:latin typeface="Times New Roman" panose="02020603050405020304" pitchFamily="18" charset="0"/>
                <a:ea typeface="Times New Roman" panose="02020603050405020304" pitchFamily="18" charset="0"/>
              </a:rPr>
              <a:t>Model One-to-Many Relationships with Documents References - MongoDB Manual</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https://www.mongodb.com/docs/manual/tutorial/model-embedded-one-to-many-relationships-between-documents/</a:t>
            </a:r>
            <a:r>
              <a:rPr lang="en-US" sz="1800" dirty="0">
                <a:solidFill>
                  <a:schemeClr val="bg1"/>
                </a:solidFill>
                <a:effectLst/>
                <a:latin typeface="Times New Roman" panose="02020603050405020304" pitchFamily="18" charset="0"/>
                <a:ea typeface="Times New Roman" panose="02020603050405020304" pitchFamily="18" charset="0"/>
              </a:rPr>
              <a:t>.</a:t>
            </a:r>
          </a:p>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[5] “</a:t>
            </a:r>
            <a:r>
              <a:rPr lang="en-US" sz="1800" dirty="0" err="1">
                <a:solidFill>
                  <a:schemeClr val="bg1"/>
                </a:solidFill>
                <a:effectLst/>
                <a:latin typeface="Times New Roman" panose="02020603050405020304" pitchFamily="18" charset="0"/>
                <a:ea typeface="Times New Roman" panose="02020603050405020304" pitchFamily="18" charset="0"/>
              </a:rPr>
              <a:t>Movielens</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i="1" dirty="0" err="1">
                <a:solidFill>
                  <a:schemeClr val="bg1"/>
                </a:solidFill>
                <a:effectLst/>
                <a:latin typeface="Times New Roman" panose="02020603050405020304" pitchFamily="18" charset="0"/>
                <a:ea typeface="Times New Roman" panose="02020603050405020304" pitchFamily="18" charset="0"/>
              </a:rPr>
              <a:t>GroupLens</a:t>
            </a:r>
            <a:r>
              <a:rPr lang="en-US" sz="1800" dirty="0">
                <a:solidFill>
                  <a:schemeClr val="bg1"/>
                </a:solidFill>
                <a:effectLst/>
                <a:latin typeface="Times New Roman" panose="02020603050405020304" pitchFamily="18" charset="0"/>
                <a:ea typeface="Times New Roman" panose="02020603050405020304" pitchFamily="18" charset="0"/>
              </a:rPr>
              <a:t>, 8 Dec. 2021, https://grouplens.org/datasets/movielens/. </a:t>
            </a:r>
          </a:p>
          <a:p>
            <a:pPr marL="360045" marR="0" indent="-360045"/>
            <a:r>
              <a:rPr lang="en-US" sz="1800" dirty="0">
                <a:solidFill>
                  <a:schemeClr val="bg1"/>
                </a:solidFill>
                <a:effectLst/>
                <a:latin typeface="Times New Roman" panose="02020603050405020304" pitchFamily="18" charset="0"/>
                <a:ea typeface="Times New Roman" panose="02020603050405020304" pitchFamily="18" charset="0"/>
              </a:rPr>
              <a:t>[6] “MongoDB vs </a:t>
            </a:r>
            <a:r>
              <a:rPr lang="en-US" sz="1800" dirty="0" err="1">
                <a:solidFill>
                  <a:schemeClr val="bg1"/>
                </a:solidFill>
                <a:effectLst/>
                <a:latin typeface="Times New Roman" panose="02020603050405020304" pitchFamily="18" charset="0"/>
                <a:ea typeface="Times New Roman" panose="02020603050405020304" pitchFamily="18" charset="0"/>
              </a:rPr>
              <a:t>Mysql</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i="1" dirty="0">
                <a:solidFill>
                  <a:schemeClr val="bg1"/>
                </a:solidFill>
                <a:effectLst/>
                <a:latin typeface="Times New Roman" panose="02020603050405020304" pitchFamily="18" charset="0"/>
                <a:ea typeface="Times New Roman" panose="02020603050405020304" pitchFamily="18" charset="0"/>
              </a:rPr>
              <a:t>MongoDB</a:t>
            </a:r>
            <a:r>
              <a:rPr lang="en-US" sz="1800" dirty="0">
                <a:solidFill>
                  <a:schemeClr val="bg1"/>
                </a:solidFill>
                <a:effectLst/>
                <a:latin typeface="Times New Roman" panose="02020603050405020304" pitchFamily="18" charset="0"/>
                <a:ea typeface="Times New Roman" panose="02020603050405020304" pitchFamily="18" charset="0"/>
              </a:rPr>
              <a:t>, https://www.mongodb.com/zh-cn/compare/mongodb-mysql. </a:t>
            </a:r>
          </a:p>
          <a:p>
            <a:pPr marL="360045" marR="0" indent="-360045"/>
            <a:r>
              <a:rPr lang="en-US" sz="1800" dirty="0">
                <a:solidFill>
                  <a:schemeClr val="bg1"/>
                </a:solidFill>
                <a:effectLst/>
                <a:latin typeface="Times New Roman" panose="02020603050405020304" pitchFamily="18" charset="0"/>
                <a:ea typeface="宋体" panose="02010600030101010101" pitchFamily="2" charset="-122"/>
              </a:rPr>
              <a:t>[7] </a:t>
            </a:r>
            <a:r>
              <a:rPr lang="en-US" sz="1800" dirty="0" err="1">
                <a:solidFill>
                  <a:schemeClr val="bg1"/>
                </a:solidFill>
                <a:effectLst/>
                <a:latin typeface="Times New Roman" panose="02020603050405020304" pitchFamily="18" charset="0"/>
                <a:ea typeface="Times New Roman" panose="02020603050405020304" pitchFamily="18" charset="0"/>
              </a:rPr>
              <a:t>Shitalpande</a:t>
            </a:r>
            <a:r>
              <a:rPr lang="en-US" sz="1800" dirty="0">
                <a:solidFill>
                  <a:schemeClr val="bg1"/>
                </a:solidFill>
                <a:effectLst/>
                <a:latin typeface="Times New Roman" panose="02020603050405020304" pitchFamily="18" charset="0"/>
                <a:ea typeface="Times New Roman" panose="02020603050405020304" pitchFamily="18" charset="0"/>
              </a:rPr>
              <a:t>. “What Is Document Database.” </a:t>
            </a:r>
            <a:r>
              <a:rPr lang="en-US" sz="1800" i="1" dirty="0" err="1">
                <a:solidFill>
                  <a:schemeClr val="bg1"/>
                </a:solidFill>
                <a:effectLst/>
                <a:latin typeface="Times New Roman" panose="02020603050405020304" pitchFamily="18" charset="0"/>
                <a:ea typeface="Times New Roman" panose="02020603050405020304" pitchFamily="18" charset="0"/>
              </a:rPr>
              <a:t>Numpy</a:t>
            </a:r>
            <a:r>
              <a:rPr lang="en-US" sz="1800" i="1" dirty="0">
                <a:solidFill>
                  <a:schemeClr val="bg1"/>
                </a:solidFill>
                <a:effectLst/>
                <a:latin typeface="Times New Roman" panose="02020603050405020304" pitchFamily="18" charset="0"/>
                <a:ea typeface="Times New Roman" panose="02020603050405020304" pitchFamily="18" charset="0"/>
              </a:rPr>
              <a:t> Ninja</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Numpy</a:t>
            </a:r>
            <a:r>
              <a:rPr lang="en-US" sz="1800" dirty="0">
                <a:solidFill>
                  <a:schemeClr val="bg1"/>
                </a:solidFill>
                <a:effectLst/>
                <a:latin typeface="Times New Roman" panose="02020603050405020304" pitchFamily="18" charset="0"/>
                <a:ea typeface="Times New Roman" panose="02020603050405020304" pitchFamily="18" charset="0"/>
              </a:rPr>
              <a:t> Ninja, 29 Jan. 2022, https://www.numpyninja.com/post/what-is-document-database. </a:t>
            </a:r>
          </a:p>
          <a:p>
            <a:pPr marL="0" marR="0" algn="just">
              <a:spcBef>
                <a:spcPts val="0"/>
              </a:spcBef>
              <a:spcAft>
                <a:spcPts val="0"/>
              </a:spcAft>
            </a:pPr>
            <a:r>
              <a:rPr lang="en-US" sz="24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endParaRPr lang="en-US" sz="2400" dirty="0">
              <a:solidFill>
                <a:schemeClr val="bg1"/>
              </a:solidFill>
            </a:endParaRPr>
          </a:p>
        </p:txBody>
      </p:sp>
    </p:spTree>
    <p:extLst>
      <p:ext uri="{BB962C8B-B14F-4D97-AF65-F5344CB8AC3E}">
        <p14:creationId xmlns:p14="http://schemas.microsoft.com/office/powerpoint/2010/main" val="321706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6C1DA6-AD36-1A17-BB6B-FFAE173D8304}"/>
              </a:ext>
            </a:extLst>
          </p:cNvPr>
          <p:cNvSpPr txBox="1"/>
          <p:nvPr/>
        </p:nvSpPr>
        <p:spPr>
          <a:xfrm>
            <a:off x="930192" y="2602175"/>
            <a:ext cx="7707796" cy="1323439"/>
          </a:xfrm>
          <a:prstGeom prst="rect">
            <a:avLst/>
          </a:prstGeom>
          <a:noFill/>
        </p:spPr>
        <p:txBody>
          <a:bodyPr wrap="square" rtlCol="0">
            <a:spAutoFit/>
          </a:bodyPr>
          <a:lstStyle/>
          <a:p>
            <a:r>
              <a:rPr lang="en-US" sz="80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Thank you</a:t>
            </a:r>
            <a:endParaRPr lang="en-US" sz="8000" dirty="0"/>
          </a:p>
        </p:txBody>
      </p:sp>
    </p:spTree>
    <p:extLst>
      <p:ext uri="{BB962C8B-B14F-4D97-AF65-F5344CB8AC3E}">
        <p14:creationId xmlns:p14="http://schemas.microsoft.com/office/powerpoint/2010/main" val="85881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C07B4-BB67-9415-A634-EE31E8B7BF72}"/>
              </a:ext>
            </a:extLst>
          </p:cNvPr>
          <p:cNvSpPr>
            <a:spLocks noGrp="1"/>
          </p:cNvSpPr>
          <p:nvPr>
            <p:ph type="title"/>
          </p:nvPr>
        </p:nvSpPr>
        <p:spPr>
          <a:xfrm>
            <a:off x="252919" y="1123837"/>
            <a:ext cx="2947482" cy="3592279"/>
          </a:xfrm>
        </p:spPr>
        <p:txBody>
          <a:bodyPr/>
          <a:lstStyle/>
          <a:p>
            <a:r>
              <a:rPr lang="en-US" altLang="zh-CN" b="1" dirty="0"/>
              <a:t>1.Introduction of Mongo DB</a:t>
            </a:r>
            <a:br>
              <a:rPr lang="en-US" altLang="zh-CN" b="1" dirty="0"/>
            </a:br>
            <a:br>
              <a:rPr lang="en-US" altLang="zh-CN" b="1" dirty="0"/>
            </a:br>
            <a:br>
              <a:rPr lang="en-US" altLang="zh-CN" b="1" dirty="0"/>
            </a:br>
            <a:r>
              <a:rPr lang="en-US" altLang="zh-CN" sz="3200" b="1" dirty="0"/>
              <a:t>- Document Database</a:t>
            </a:r>
            <a:endParaRPr lang="en-US" sz="3200" b="1" dirty="0"/>
          </a:p>
        </p:txBody>
      </p:sp>
      <p:sp>
        <p:nvSpPr>
          <p:cNvPr id="3" name="内容占位符 2">
            <a:extLst>
              <a:ext uri="{FF2B5EF4-FFF2-40B4-BE49-F238E27FC236}">
                <a16:creationId xmlns:a16="http://schemas.microsoft.com/office/drawing/2014/main" id="{26233ECD-AA73-6613-1574-5C10754412F3}"/>
              </a:ext>
            </a:extLst>
          </p:cNvPr>
          <p:cNvSpPr>
            <a:spLocks noGrp="1"/>
          </p:cNvSpPr>
          <p:nvPr>
            <p:ph idx="1"/>
          </p:nvPr>
        </p:nvSpPr>
        <p:spPr/>
        <p:txBody>
          <a:bodyPr/>
          <a:lstStyle/>
          <a:p>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 document database is a type of non-relational database. A document is a record in a document database. Documents typically store information about an object and any associated metadata. Documents store data in field-value pairs. Values ​​can be of various types and structures, including strings, numbers, dates, arrays, and </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so on</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The format of document storage can be JSON, BSON and XML. A collection is a set of documents. Documents in a collection usually have a similar structure. All documents in a collection do not need to have consistent fields. Some document-based databases provide format validation, so a collection's fields can also be fixed if desired.</a:t>
            </a:r>
            <a:endParaRPr lang="en-US"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67109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C07B4-BB67-9415-A634-EE31E8B7BF72}"/>
              </a:ext>
            </a:extLst>
          </p:cNvPr>
          <p:cNvSpPr>
            <a:spLocks noGrp="1"/>
          </p:cNvSpPr>
          <p:nvPr>
            <p:ph type="title"/>
          </p:nvPr>
        </p:nvSpPr>
        <p:spPr>
          <a:xfrm>
            <a:off x="252919" y="1123838"/>
            <a:ext cx="2947482" cy="1465306"/>
          </a:xfrm>
        </p:spPr>
        <p:txBody>
          <a:bodyPr/>
          <a:lstStyle/>
          <a:p>
            <a:r>
              <a:rPr lang="en-US" altLang="zh-CN" b="1" dirty="0"/>
              <a:t>1.Introduction of Mongo DB</a:t>
            </a:r>
            <a:endParaRPr lang="en-US" b="1" dirty="0"/>
          </a:p>
        </p:txBody>
      </p:sp>
      <p:sp>
        <p:nvSpPr>
          <p:cNvPr id="3" name="内容占位符 2">
            <a:extLst>
              <a:ext uri="{FF2B5EF4-FFF2-40B4-BE49-F238E27FC236}">
                <a16:creationId xmlns:a16="http://schemas.microsoft.com/office/drawing/2014/main" id="{26233ECD-AA73-6613-1574-5C10754412F3}"/>
              </a:ext>
            </a:extLst>
          </p:cNvPr>
          <p:cNvSpPr>
            <a:spLocks noGrp="1"/>
          </p:cNvSpPr>
          <p:nvPr>
            <p:ph idx="1"/>
          </p:nvPr>
        </p:nvSpPr>
        <p:spPr/>
        <p:txBody>
          <a:bodyPr>
            <a:normAutofit/>
          </a:bodyPr>
          <a:lstStyle/>
          <a:p>
            <a:r>
              <a:rPr lang="en-US" dirty="0">
                <a:effectLst/>
                <a:latin typeface="Times New Roman" panose="02020603050405020304" pitchFamily="18" charset="0"/>
                <a:ea typeface="宋体" panose="02010600030101010101" pitchFamily="2" charset="-122"/>
              </a:rPr>
              <a:t>MongoDB is a document-based NoSQL. MongoDB is written in C++, and the popular open source database(MySQL is also developed in C++.) Released in 1983, C++ is a widely used computer programming </a:t>
            </a:r>
            <a:r>
              <a:rPr lang="en-US" dirty="0" err="1">
                <a:effectLst/>
                <a:latin typeface="Times New Roman" panose="02020603050405020304" pitchFamily="18" charset="0"/>
                <a:ea typeface="宋体" panose="02010600030101010101" pitchFamily="2" charset="-122"/>
              </a:rPr>
              <a:t>language.It</a:t>
            </a:r>
            <a:r>
              <a:rPr lang="en-US" dirty="0">
                <a:effectLst/>
                <a:latin typeface="Times New Roman" panose="02020603050405020304" pitchFamily="18" charset="0"/>
                <a:ea typeface="宋体" panose="02010600030101010101" pitchFamily="2" charset="-122"/>
              </a:rPr>
              <a:t> is a general-purpose programming language that supports multiple programming patterns. Cloud Database MongoDB provides users with the capabilities of NoSQL databases as a service, which shows great advantages in terms of flexibility and ease of use, high availability, fully managed operation and maintenance, and data security and reliability. </a:t>
            </a:r>
          </a:p>
          <a:p>
            <a:r>
              <a:rPr lang="en-US" dirty="0">
                <a:effectLst/>
                <a:latin typeface="Times New Roman" panose="02020603050405020304" pitchFamily="18" charset="0"/>
                <a:ea typeface="宋体" panose="02010600030101010101" pitchFamily="2" charset="-122"/>
              </a:rPr>
              <a:t>MongoDB is not a new database. As far as I know, MongoDB has been widely used in China's e-commerce field as early as a few years ago, and it has officially positioned itself as a general-purpose database on its official website. MongoDB is actually somewhat similar to MySQL in terms of data processing. database. </a:t>
            </a:r>
            <a:endParaRPr lang="en-US" dirty="0"/>
          </a:p>
        </p:txBody>
      </p:sp>
    </p:spTree>
    <p:extLst>
      <p:ext uri="{BB962C8B-B14F-4D97-AF65-F5344CB8AC3E}">
        <p14:creationId xmlns:p14="http://schemas.microsoft.com/office/powerpoint/2010/main" val="78295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71CBA-A636-3975-D43F-97949A95D4E0}"/>
              </a:ext>
            </a:extLst>
          </p:cNvPr>
          <p:cNvSpPr>
            <a:spLocks noGrp="1"/>
          </p:cNvSpPr>
          <p:nvPr>
            <p:ph type="title"/>
          </p:nvPr>
        </p:nvSpPr>
        <p:spPr>
          <a:xfrm>
            <a:off x="252918" y="1123837"/>
            <a:ext cx="2912353" cy="2444708"/>
          </a:xfrm>
        </p:spPr>
        <p:txBody>
          <a:bodyPr>
            <a:normAutofit fontScale="90000"/>
          </a:body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4" name="椭圆 3">
            <a:extLst>
              <a:ext uri="{FF2B5EF4-FFF2-40B4-BE49-F238E27FC236}">
                <a16:creationId xmlns:a16="http://schemas.microsoft.com/office/drawing/2014/main" id="{D79CA1A9-5C9D-ADDE-7BA7-F1BB5F7EB806}"/>
              </a:ext>
            </a:extLst>
          </p:cNvPr>
          <p:cNvSpPr/>
          <p:nvPr/>
        </p:nvSpPr>
        <p:spPr>
          <a:xfrm>
            <a:off x="388398" y="3250272"/>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5" name="椭圆 4">
            <a:extLst>
              <a:ext uri="{FF2B5EF4-FFF2-40B4-BE49-F238E27FC236}">
                <a16:creationId xmlns:a16="http://schemas.microsoft.com/office/drawing/2014/main" id="{FD916638-066C-CA17-1011-4F1890A003FC}"/>
              </a:ext>
            </a:extLst>
          </p:cNvPr>
          <p:cNvSpPr/>
          <p:nvPr/>
        </p:nvSpPr>
        <p:spPr>
          <a:xfrm>
            <a:off x="3311293" y="3250271"/>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6" name="椭圆 5">
            <a:extLst>
              <a:ext uri="{FF2B5EF4-FFF2-40B4-BE49-F238E27FC236}">
                <a16:creationId xmlns:a16="http://schemas.microsoft.com/office/drawing/2014/main" id="{7B9B8988-EDC9-8820-CA51-B5395AF0FA53}"/>
              </a:ext>
            </a:extLst>
          </p:cNvPr>
          <p:cNvSpPr/>
          <p:nvPr/>
        </p:nvSpPr>
        <p:spPr>
          <a:xfrm>
            <a:off x="6234188" y="3250270"/>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7" name="椭圆 6">
            <a:extLst>
              <a:ext uri="{FF2B5EF4-FFF2-40B4-BE49-F238E27FC236}">
                <a16:creationId xmlns:a16="http://schemas.microsoft.com/office/drawing/2014/main" id="{E58630DF-3CCD-DA1B-34E5-890605038409}"/>
              </a:ext>
            </a:extLst>
          </p:cNvPr>
          <p:cNvSpPr/>
          <p:nvPr/>
        </p:nvSpPr>
        <p:spPr>
          <a:xfrm>
            <a:off x="9157083" y="3250269"/>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nvGrpSpPr>
          <p:cNvPr id="8" name="组合 7">
            <a:extLst>
              <a:ext uri="{FF2B5EF4-FFF2-40B4-BE49-F238E27FC236}">
                <a16:creationId xmlns:a16="http://schemas.microsoft.com/office/drawing/2014/main" id="{38CA9B15-63B1-0DFD-76A1-6067BB6B1595}"/>
              </a:ext>
            </a:extLst>
          </p:cNvPr>
          <p:cNvGrpSpPr/>
          <p:nvPr/>
        </p:nvGrpSpPr>
        <p:grpSpPr>
          <a:xfrm>
            <a:off x="2686027" y="4086450"/>
            <a:ext cx="811530" cy="811530"/>
            <a:chOff x="173624" y="2446020"/>
            <a:chExt cx="811530" cy="811530"/>
          </a:xfrm>
          <a:solidFill>
            <a:srgbClr val="132E4A"/>
          </a:solidFill>
        </p:grpSpPr>
        <p:sp>
          <p:nvSpPr>
            <p:cNvPr id="9" name="椭圆 8">
              <a:extLst>
                <a:ext uri="{FF2B5EF4-FFF2-40B4-BE49-F238E27FC236}">
                  <a16:creationId xmlns:a16="http://schemas.microsoft.com/office/drawing/2014/main" id="{CE79CCCB-1E00-B216-AA6B-C83AD93BA1CC}"/>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9A57C"/>
                </a:solidFill>
                <a:latin typeface="等线" panose="02010600030101010101" pitchFamily="2" charset="-122"/>
                <a:ea typeface="等线" panose="02010600030101010101" pitchFamily="2" charset="-122"/>
              </a:endParaRPr>
            </a:p>
          </p:txBody>
        </p:sp>
        <p:sp>
          <p:nvSpPr>
            <p:cNvPr id="10" name="Freeform 80">
              <a:extLst>
                <a:ext uri="{FF2B5EF4-FFF2-40B4-BE49-F238E27FC236}">
                  <a16:creationId xmlns:a16="http://schemas.microsoft.com/office/drawing/2014/main" id="{A13A9E95-E605-DE58-0EA2-6437FA6838FE}"/>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11" name="组合 10">
            <a:extLst>
              <a:ext uri="{FF2B5EF4-FFF2-40B4-BE49-F238E27FC236}">
                <a16:creationId xmlns:a16="http://schemas.microsoft.com/office/drawing/2014/main" id="{D78C44F8-E712-58FF-0EB3-3775AE6480A4}"/>
              </a:ext>
            </a:extLst>
          </p:cNvPr>
          <p:cNvGrpSpPr/>
          <p:nvPr/>
        </p:nvGrpSpPr>
        <p:grpSpPr>
          <a:xfrm>
            <a:off x="5614609" y="4086450"/>
            <a:ext cx="811530" cy="811530"/>
            <a:chOff x="173624" y="2446020"/>
            <a:chExt cx="811530" cy="811530"/>
          </a:xfrm>
          <a:solidFill>
            <a:srgbClr val="132E4A"/>
          </a:solidFill>
        </p:grpSpPr>
        <p:sp>
          <p:nvSpPr>
            <p:cNvPr id="12" name="椭圆 11">
              <a:extLst>
                <a:ext uri="{FF2B5EF4-FFF2-40B4-BE49-F238E27FC236}">
                  <a16:creationId xmlns:a16="http://schemas.microsoft.com/office/drawing/2014/main" id="{3812A3D2-B2BE-5654-6691-FDD6FB7481F1}"/>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3" name="Freeform 80">
              <a:extLst>
                <a:ext uri="{FF2B5EF4-FFF2-40B4-BE49-F238E27FC236}">
                  <a16:creationId xmlns:a16="http://schemas.microsoft.com/office/drawing/2014/main" id="{77C40F7E-C9A5-62EA-0A53-28C3E44402A1}"/>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14" name="组合 13">
            <a:extLst>
              <a:ext uri="{FF2B5EF4-FFF2-40B4-BE49-F238E27FC236}">
                <a16:creationId xmlns:a16="http://schemas.microsoft.com/office/drawing/2014/main" id="{3272677E-101E-F41B-1AF8-9479613F4F16}"/>
              </a:ext>
            </a:extLst>
          </p:cNvPr>
          <p:cNvGrpSpPr/>
          <p:nvPr/>
        </p:nvGrpSpPr>
        <p:grpSpPr>
          <a:xfrm>
            <a:off x="8531817" y="4086450"/>
            <a:ext cx="811530" cy="811530"/>
            <a:chOff x="173624" y="2446020"/>
            <a:chExt cx="811530" cy="811530"/>
          </a:xfrm>
          <a:solidFill>
            <a:srgbClr val="132E4A"/>
          </a:solidFill>
        </p:grpSpPr>
        <p:sp>
          <p:nvSpPr>
            <p:cNvPr id="15" name="椭圆 14">
              <a:extLst>
                <a:ext uri="{FF2B5EF4-FFF2-40B4-BE49-F238E27FC236}">
                  <a16:creationId xmlns:a16="http://schemas.microsoft.com/office/drawing/2014/main" id="{38A6DCBF-AF86-3F9D-9C7A-F4054F98A995}"/>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6" name="Freeform 80">
              <a:extLst>
                <a:ext uri="{FF2B5EF4-FFF2-40B4-BE49-F238E27FC236}">
                  <a16:creationId xmlns:a16="http://schemas.microsoft.com/office/drawing/2014/main" id="{ECEAD7CB-C0F9-C289-CD2E-15D785FCD911}"/>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sp>
        <p:nvSpPr>
          <p:cNvPr id="17" name="矩形 16">
            <a:extLst>
              <a:ext uri="{FF2B5EF4-FFF2-40B4-BE49-F238E27FC236}">
                <a16:creationId xmlns:a16="http://schemas.microsoft.com/office/drawing/2014/main" id="{39CFADE9-C9EB-56C9-CD7B-2A0AC2CBC06B}"/>
              </a:ext>
            </a:extLst>
          </p:cNvPr>
          <p:cNvSpPr/>
          <p:nvPr/>
        </p:nvSpPr>
        <p:spPr>
          <a:xfrm>
            <a:off x="656924" y="4105241"/>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Database</a:t>
            </a:r>
            <a:endParaRPr lang="zh-CN" altLang="en-US" sz="2400" b="1" dirty="0">
              <a:latin typeface="等线" panose="02010600030101010101" pitchFamily="2" charset="-122"/>
              <a:ea typeface="等线" panose="02010600030101010101" pitchFamily="2" charset="-122"/>
              <a:cs typeface="+mn-ea"/>
            </a:endParaRPr>
          </a:p>
        </p:txBody>
      </p:sp>
      <p:sp>
        <p:nvSpPr>
          <p:cNvPr id="21" name="文本框 20">
            <a:extLst>
              <a:ext uri="{FF2B5EF4-FFF2-40B4-BE49-F238E27FC236}">
                <a16:creationId xmlns:a16="http://schemas.microsoft.com/office/drawing/2014/main" id="{61A3946B-8543-158F-1587-72AF9FC2A6F1}"/>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Flexible - adding fields is convenient and fast</a:t>
            </a:r>
            <a:endParaRPr lang="en-US" sz="3200" dirty="0">
              <a:solidFill>
                <a:srgbClr val="A9A57C"/>
              </a:solidFill>
            </a:endParaRPr>
          </a:p>
        </p:txBody>
      </p:sp>
      <p:sp>
        <p:nvSpPr>
          <p:cNvPr id="22" name="矩形 21">
            <a:extLst>
              <a:ext uri="{FF2B5EF4-FFF2-40B4-BE49-F238E27FC236}">
                <a16:creationId xmlns:a16="http://schemas.microsoft.com/office/drawing/2014/main" id="{7BF4382C-2167-39B3-281F-45F9031C22BC}"/>
              </a:ext>
            </a:extLst>
          </p:cNvPr>
          <p:cNvSpPr/>
          <p:nvPr/>
        </p:nvSpPr>
        <p:spPr>
          <a:xfrm>
            <a:off x="3622813" y="4153367"/>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Build Tables</a:t>
            </a:r>
            <a:endParaRPr lang="zh-CN" altLang="en-US" sz="2400" b="1" dirty="0">
              <a:latin typeface="等线" panose="02010600030101010101" pitchFamily="2" charset="-122"/>
              <a:ea typeface="等线" panose="02010600030101010101" pitchFamily="2" charset="-122"/>
              <a:cs typeface="+mn-ea"/>
            </a:endParaRPr>
          </a:p>
        </p:txBody>
      </p:sp>
      <p:sp>
        <p:nvSpPr>
          <p:cNvPr id="23" name="矩形 22">
            <a:extLst>
              <a:ext uri="{FF2B5EF4-FFF2-40B4-BE49-F238E27FC236}">
                <a16:creationId xmlns:a16="http://schemas.microsoft.com/office/drawing/2014/main" id="{D8259980-473B-E317-7A2B-7E92A4CF91DF}"/>
              </a:ext>
            </a:extLst>
          </p:cNvPr>
          <p:cNvSpPr/>
          <p:nvPr/>
        </p:nvSpPr>
        <p:spPr>
          <a:xfrm>
            <a:off x="9474460" y="4152824"/>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Insert </a:t>
            </a:r>
            <a:endParaRPr lang="zh-CN" altLang="en-US" sz="2400" b="1" dirty="0">
              <a:latin typeface="等线" panose="02010600030101010101" pitchFamily="2" charset="-122"/>
              <a:ea typeface="等线" panose="02010600030101010101" pitchFamily="2" charset="-122"/>
              <a:cs typeface="+mn-ea"/>
            </a:endParaRPr>
          </a:p>
        </p:txBody>
      </p:sp>
      <p:sp>
        <p:nvSpPr>
          <p:cNvPr id="24" name="矩形 23">
            <a:extLst>
              <a:ext uri="{FF2B5EF4-FFF2-40B4-BE49-F238E27FC236}">
                <a16:creationId xmlns:a16="http://schemas.microsoft.com/office/drawing/2014/main" id="{B9C97C88-F540-3DFE-AE78-F9D0E0936564}"/>
              </a:ext>
            </a:extLst>
          </p:cNvPr>
          <p:cNvSpPr/>
          <p:nvPr/>
        </p:nvSpPr>
        <p:spPr>
          <a:xfrm>
            <a:off x="6542077" y="4153368"/>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Set Schema</a:t>
            </a:r>
            <a:endParaRPr lang="zh-CN" altLang="en-US" sz="2400" b="1" dirty="0">
              <a:latin typeface="等线" panose="02010600030101010101" pitchFamily="2" charset="-122"/>
              <a:ea typeface="等线" panose="02010600030101010101" pitchFamily="2" charset="-122"/>
              <a:cs typeface="+mn-ea"/>
            </a:endParaRPr>
          </a:p>
        </p:txBody>
      </p:sp>
      <p:sp>
        <p:nvSpPr>
          <p:cNvPr id="25" name="文本框 24">
            <a:extLst>
              <a:ext uri="{FF2B5EF4-FFF2-40B4-BE49-F238E27FC236}">
                <a16:creationId xmlns:a16="http://schemas.microsoft.com/office/drawing/2014/main" id="{AC4538B7-F0E8-7DAD-B733-62098686E31B}"/>
              </a:ext>
            </a:extLst>
          </p:cNvPr>
          <p:cNvSpPr txBox="1"/>
          <p:nvPr/>
        </p:nvSpPr>
        <p:spPr>
          <a:xfrm>
            <a:off x="3647661" y="1605494"/>
            <a:ext cx="6947452" cy="1477328"/>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As we known, w</a:t>
            </a:r>
            <a:r>
              <a:rPr lang="en-US" kern="100" dirty="0">
                <a:latin typeface="Times New Roman" panose="02020603050405020304" pitchFamily="18" charset="0"/>
                <a:ea typeface="宋体" panose="02010600030101010101" pitchFamily="2" charset="-122"/>
                <a:cs typeface="Times New Roman" panose="02020603050405020304" pitchFamily="18" charset="0"/>
              </a:rPr>
              <a:t>hen we use a normal relational database, we need to create a data table before inserting the database content. Even in the </a:t>
            </a:r>
            <a:r>
              <a:rPr lang="en-US" kern="100" dirty="0" err="1">
                <a:latin typeface="Times New Roman" panose="02020603050405020304" pitchFamily="18" charset="0"/>
                <a:ea typeface="宋体" panose="02010600030101010101" pitchFamily="2" charset="-122"/>
                <a:cs typeface="Times New Roman" panose="02020603050405020304" pitchFamily="18" charset="0"/>
              </a:rPr>
              <a:t>dataframe</a:t>
            </a:r>
            <a:r>
              <a:rPr lang="en-US" kern="100" dirty="0">
                <a:latin typeface="Times New Roman" panose="02020603050405020304" pitchFamily="18" charset="0"/>
                <a:ea typeface="宋体" panose="02010600030101010101" pitchFamily="2" charset="-122"/>
                <a:cs typeface="Times New Roman" panose="02020603050405020304" pitchFamily="18" charset="0"/>
              </a:rPr>
              <a:t> we have already learned, we need to establish a schema to standardize the data type of each column in advance.</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04605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71CBA-A636-3975-D43F-97949A95D4E0}"/>
              </a:ext>
            </a:extLst>
          </p:cNvPr>
          <p:cNvSpPr>
            <a:spLocks noGrp="1"/>
          </p:cNvSpPr>
          <p:nvPr>
            <p:ph type="title"/>
          </p:nvPr>
        </p:nvSpPr>
        <p:spPr>
          <a:xfrm>
            <a:off x="252918" y="1123837"/>
            <a:ext cx="2912353" cy="2444708"/>
          </a:xfrm>
        </p:spPr>
        <p:txBody>
          <a:bodyPr>
            <a:normAutofit fontScale="90000"/>
          </a:body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21" name="文本框 20">
            <a:extLst>
              <a:ext uri="{FF2B5EF4-FFF2-40B4-BE49-F238E27FC236}">
                <a16:creationId xmlns:a16="http://schemas.microsoft.com/office/drawing/2014/main" id="{61A3946B-8543-158F-1587-72AF9FC2A6F1}"/>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Flexible - adding fields is convenient and fast</a:t>
            </a:r>
            <a:endParaRPr lang="en-US" sz="3200" dirty="0">
              <a:solidFill>
                <a:srgbClr val="A9A57C"/>
              </a:solidFill>
            </a:endParaRPr>
          </a:p>
        </p:txBody>
      </p:sp>
      <p:sp>
        <p:nvSpPr>
          <p:cNvPr id="19" name="文本框 18">
            <a:extLst>
              <a:ext uri="{FF2B5EF4-FFF2-40B4-BE49-F238E27FC236}">
                <a16:creationId xmlns:a16="http://schemas.microsoft.com/office/drawing/2014/main" id="{267E151E-6576-465B-430A-CE785010AFFA}"/>
              </a:ext>
            </a:extLst>
          </p:cNvPr>
          <p:cNvSpPr txBox="1"/>
          <p:nvPr/>
        </p:nvSpPr>
        <p:spPr>
          <a:xfrm>
            <a:off x="3722204" y="1875390"/>
            <a:ext cx="6947452" cy="1200329"/>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MongoDB does not need to build a table for pre process, and it also doesn’t need to specify each data </a:t>
            </a:r>
            <a:r>
              <a:rPr lang="en-US" kern="100" dirty="0">
                <a:latin typeface="Times New Roman" panose="02020603050405020304" pitchFamily="18" charset="0"/>
                <a:ea typeface="宋体" panose="02010600030101010101" pitchFamily="2" charset="-122"/>
                <a:cs typeface="Times New Roman" panose="02020603050405020304" pitchFamily="18" charset="0"/>
              </a:rPr>
              <a:t>type for </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field in the table, so that means we can insert document directly.</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
        <p:nvSpPr>
          <p:cNvPr id="41" name="椭圆 40">
            <a:extLst>
              <a:ext uri="{FF2B5EF4-FFF2-40B4-BE49-F238E27FC236}">
                <a16:creationId xmlns:a16="http://schemas.microsoft.com/office/drawing/2014/main" id="{39C64D78-D6EC-DF38-E158-448F6073860F}"/>
              </a:ext>
            </a:extLst>
          </p:cNvPr>
          <p:cNvSpPr/>
          <p:nvPr/>
        </p:nvSpPr>
        <p:spPr>
          <a:xfrm>
            <a:off x="388398" y="3250272"/>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2" name="椭圆 41">
            <a:extLst>
              <a:ext uri="{FF2B5EF4-FFF2-40B4-BE49-F238E27FC236}">
                <a16:creationId xmlns:a16="http://schemas.microsoft.com/office/drawing/2014/main" id="{03D3D858-DC0A-2698-F615-B6E1C1E7198E}"/>
              </a:ext>
            </a:extLst>
          </p:cNvPr>
          <p:cNvSpPr/>
          <p:nvPr/>
        </p:nvSpPr>
        <p:spPr>
          <a:xfrm>
            <a:off x="3311293" y="3250271"/>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3" name="椭圆 42">
            <a:extLst>
              <a:ext uri="{FF2B5EF4-FFF2-40B4-BE49-F238E27FC236}">
                <a16:creationId xmlns:a16="http://schemas.microsoft.com/office/drawing/2014/main" id="{B9989C6D-E4DA-B997-ADAE-2A4450362D2E}"/>
              </a:ext>
            </a:extLst>
          </p:cNvPr>
          <p:cNvSpPr/>
          <p:nvPr/>
        </p:nvSpPr>
        <p:spPr>
          <a:xfrm>
            <a:off x="6234188" y="3250270"/>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4" name="椭圆 43">
            <a:extLst>
              <a:ext uri="{FF2B5EF4-FFF2-40B4-BE49-F238E27FC236}">
                <a16:creationId xmlns:a16="http://schemas.microsoft.com/office/drawing/2014/main" id="{27C9B7C5-7491-F1F4-BE23-037A5A334ECC}"/>
              </a:ext>
            </a:extLst>
          </p:cNvPr>
          <p:cNvSpPr/>
          <p:nvPr/>
        </p:nvSpPr>
        <p:spPr>
          <a:xfrm>
            <a:off x="9157083" y="3250270"/>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nvGrpSpPr>
          <p:cNvPr id="45" name="组合 44">
            <a:extLst>
              <a:ext uri="{FF2B5EF4-FFF2-40B4-BE49-F238E27FC236}">
                <a16:creationId xmlns:a16="http://schemas.microsoft.com/office/drawing/2014/main" id="{72D620BE-127A-9BC3-A4F0-EF0AB83ABB86}"/>
              </a:ext>
            </a:extLst>
          </p:cNvPr>
          <p:cNvGrpSpPr/>
          <p:nvPr/>
        </p:nvGrpSpPr>
        <p:grpSpPr>
          <a:xfrm>
            <a:off x="2686027" y="4086450"/>
            <a:ext cx="811530" cy="811530"/>
            <a:chOff x="173624" y="2446020"/>
            <a:chExt cx="811530" cy="811530"/>
          </a:xfrm>
          <a:solidFill>
            <a:srgbClr val="132E4A"/>
          </a:solidFill>
        </p:grpSpPr>
        <p:sp>
          <p:nvSpPr>
            <p:cNvPr id="46" name="椭圆 45">
              <a:extLst>
                <a:ext uri="{FF2B5EF4-FFF2-40B4-BE49-F238E27FC236}">
                  <a16:creationId xmlns:a16="http://schemas.microsoft.com/office/drawing/2014/main" id="{2F820A84-148B-882E-E271-820C85EF066F}"/>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9A57C"/>
                </a:solidFill>
                <a:latin typeface="等线" panose="02010600030101010101" pitchFamily="2" charset="-122"/>
                <a:ea typeface="等线" panose="02010600030101010101" pitchFamily="2" charset="-122"/>
              </a:endParaRPr>
            </a:p>
          </p:txBody>
        </p:sp>
        <p:sp>
          <p:nvSpPr>
            <p:cNvPr id="47" name="Freeform 80">
              <a:extLst>
                <a:ext uri="{FF2B5EF4-FFF2-40B4-BE49-F238E27FC236}">
                  <a16:creationId xmlns:a16="http://schemas.microsoft.com/office/drawing/2014/main" id="{5D1BE24A-4F0A-9703-8F2B-818F71FC374D}"/>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48" name="组合 47">
            <a:extLst>
              <a:ext uri="{FF2B5EF4-FFF2-40B4-BE49-F238E27FC236}">
                <a16:creationId xmlns:a16="http://schemas.microsoft.com/office/drawing/2014/main" id="{B6F943E6-3A88-3AA1-1EEE-109169109C02}"/>
              </a:ext>
            </a:extLst>
          </p:cNvPr>
          <p:cNvGrpSpPr/>
          <p:nvPr/>
        </p:nvGrpSpPr>
        <p:grpSpPr>
          <a:xfrm>
            <a:off x="5614609" y="4086450"/>
            <a:ext cx="811530" cy="811530"/>
            <a:chOff x="173624" y="2446020"/>
            <a:chExt cx="811530" cy="811530"/>
          </a:xfrm>
          <a:solidFill>
            <a:srgbClr val="132E4A"/>
          </a:solidFill>
        </p:grpSpPr>
        <p:sp>
          <p:nvSpPr>
            <p:cNvPr id="49" name="椭圆 48">
              <a:extLst>
                <a:ext uri="{FF2B5EF4-FFF2-40B4-BE49-F238E27FC236}">
                  <a16:creationId xmlns:a16="http://schemas.microsoft.com/office/drawing/2014/main" id="{6871BD7C-195D-1E3C-1588-2861FF30288F}"/>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50" name="Freeform 80">
              <a:extLst>
                <a:ext uri="{FF2B5EF4-FFF2-40B4-BE49-F238E27FC236}">
                  <a16:creationId xmlns:a16="http://schemas.microsoft.com/office/drawing/2014/main" id="{91FEC59A-24AD-D311-AB44-232C55655578}"/>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51" name="组合 50">
            <a:extLst>
              <a:ext uri="{FF2B5EF4-FFF2-40B4-BE49-F238E27FC236}">
                <a16:creationId xmlns:a16="http://schemas.microsoft.com/office/drawing/2014/main" id="{2C285F9C-277C-9A6E-4EA0-3FFC946A24CF}"/>
              </a:ext>
            </a:extLst>
          </p:cNvPr>
          <p:cNvGrpSpPr/>
          <p:nvPr/>
        </p:nvGrpSpPr>
        <p:grpSpPr>
          <a:xfrm>
            <a:off x="8531817" y="4086450"/>
            <a:ext cx="811530" cy="811530"/>
            <a:chOff x="173624" y="2446020"/>
            <a:chExt cx="811530" cy="811530"/>
          </a:xfrm>
          <a:solidFill>
            <a:srgbClr val="132E4A"/>
          </a:solidFill>
        </p:grpSpPr>
        <p:sp>
          <p:nvSpPr>
            <p:cNvPr id="52" name="椭圆 51">
              <a:extLst>
                <a:ext uri="{FF2B5EF4-FFF2-40B4-BE49-F238E27FC236}">
                  <a16:creationId xmlns:a16="http://schemas.microsoft.com/office/drawing/2014/main" id="{2E296A04-3DE6-810A-0EDF-183023E0371C}"/>
                </a:ext>
              </a:extLst>
            </p:cNvPr>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53" name="Freeform 80">
              <a:extLst>
                <a:ext uri="{FF2B5EF4-FFF2-40B4-BE49-F238E27FC236}">
                  <a16:creationId xmlns:a16="http://schemas.microsoft.com/office/drawing/2014/main" id="{EFCC122B-B238-DB1E-2FB5-C33389036438}"/>
                </a:ext>
              </a:extLst>
            </p:cNvPr>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sp>
        <p:nvSpPr>
          <p:cNvPr id="54" name="矩形 53">
            <a:extLst>
              <a:ext uri="{FF2B5EF4-FFF2-40B4-BE49-F238E27FC236}">
                <a16:creationId xmlns:a16="http://schemas.microsoft.com/office/drawing/2014/main" id="{6FCA83BC-3978-9F22-832C-CD062944296D}"/>
              </a:ext>
            </a:extLst>
          </p:cNvPr>
          <p:cNvSpPr/>
          <p:nvPr/>
        </p:nvSpPr>
        <p:spPr>
          <a:xfrm>
            <a:off x="656924" y="4105241"/>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Database</a:t>
            </a:r>
            <a:endParaRPr lang="zh-CN" altLang="en-US" sz="2400" b="1" dirty="0">
              <a:latin typeface="等线" panose="02010600030101010101" pitchFamily="2" charset="-122"/>
              <a:ea typeface="等线" panose="02010600030101010101" pitchFamily="2" charset="-122"/>
              <a:cs typeface="+mn-ea"/>
            </a:endParaRPr>
          </a:p>
        </p:txBody>
      </p:sp>
      <p:sp>
        <p:nvSpPr>
          <p:cNvPr id="55" name="矩形 54">
            <a:extLst>
              <a:ext uri="{FF2B5EF4-FFF2-40B4-BE49-F238E27FC236}">
                <a16:creationId xmlns:a16="http://schemas.microsoft.com/office/drawing/2014/main" id="{D114415A-EABD-7E69-9939-0C5E1C112F22}"/>
              </a:ext>
            </a:extLst>
          </p:cNvPr>
          <p:cNvSpPr/>
          <p:nvPr/>
        </p:nvSpPr>
        <p:spPr>
          <a:xfrm>
            <a:off x="3622813" y="4153367"/>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Build Tables</a:t>
            </a:r>
            <a:endParaRPr lang="zh-CN" altLang="en-US" sz="2400" b="1" dirty="0">
              <a:latin typeface="等线" panose="02010600030101010101" pitchFamily="2" charset="-122"/>
              <a:ea typeface="等线" panose="02010600030101010101" pitchFamily="2" charset="-122"/>
              <a:cs typeface="+mn-ea"/>
            </a:endParaRPr>
          </a:p>
        </p:txBody>
      </p:sp>
      <p:sp>
        <p:nvSpPr>
          <p:cNvPr id="56" name="矩形 55">
            <a:extLst>
              <a:ext uri="{FF2B5EF4-FFF2-40B4-BE49-F238E27FC236}">
                <a16:creationId xmlns:a16="http://schemas.microsoft.com/office/drawing/2014/main" id="{496F03A8-074D-096B-7B30-0287FAD51657}"/>
              </a:ext>
            </a:extLst>
          </p:cNvPr>
          <p:cNvSpPr/>
          <p:nvPr/>
        </p:nvSpPr>
        <p:spPr>
          <a:xfrm>
            <a:off x="9474460" y="4152824"/>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Insert </a:t>
            </a:r>
            <a:endParaRPr lang="zh-CN" altLang="en-US" sz="2400" b="1" dirty="0">
              <a:latin typeface="等线" panose="02010600030101010101" pitchFamily="2" charset="-122"/>
              <a:ea typeface="等线" panose="02010600030101010101" pitchFamily="2" charset="-122"/>
              <a:cs typeface="+mn-ea"/>
            </a:endParaRPr>
          </a:p>
        </p:txBody>
      </p:sp>
      <p:sp>
        <p:nvSpPr>
          <p:cNvPr id="57" name="矩形 56">
            <a:extLst>
              <a:ext uri="{FF2B5EF4-FFF2-40B4-BE49-F238E27FC236}">
                <a16:creationId xmlns:a16="http://schemas.microsoft.com/office/drawing/2014/main" id="{C0860142-8AE0-9B69-CCCB-96262D7104C1}"/>
              </a:ext>
            </a:extLst>
          </p:cNvPr>
          <p:cNvSpPr/>
          <p:nvPr/>
        </p:nvSpPr>
        <p:spPr>
          <a:xfrm>
            <a:off x="6542077" y="4153368"/>
            <a:ext cx="1946839" cy="590033"/>
          </a:xfrm>
          <a:prstGeom prst="rect">
            <a:avLst/>
          </a:prstGeom>
        </p:spPr>
        <p:txBody>
          <a:bodyPr wrap="square">
            <a:spAutoFit/>
          </a:bodyPr>
          <a:lstStyle/>
          <a:p>
            <a:pPr algn="ctr">
              <a:lnSpc>
                <a:spcPct val="150000"/>
              </a:lnSpc>
            </a:pPr>
            <a:r>
              <a:rPr lang="en-US" altLang="zh-CN" sz="2400" b="1" dirty="0">
                <a:latin typeface="等线" panose="02010600030101010101" pitchFamily="2" charset="-122"/>
                <a:ea typeface="等线" panose="02010600030101010101" pitchFamily="2" charset="-122"/>
                <a:cs typeface="+mn-ea"/>
              </a:rPr>
              <a:t>Set Schema</a:t>
            </a:r>
            <a:endParaRPr lang="zh-CN" altLang="en-US" sz="2400" b="1" dirty="0">
              <a:latin typeface="等线" panose="02010600030101010101" pitchFamily="2" charset="-122"/>
              <a:ea typeface="等线" panose="02010600030101010101" pitchFamily="2" charset="-122"/>
              <a:cs typeface="+mn-ea"/>
            </a:endParaRPr>
          </a:p>
        </p:txBody>
      </p:sp>
      <p:sp>
        <p:nvSpPr>
          <p:cNvPr id="58" name="乘号 57">
            <a:extLst>
              <a:ext uri="{FF2B5EF4-FFF2-40B4-BE49-F238E27FC236}">
                <a16:creationId xmlns:a16="http://schemas.microsoft.com/office/drawing/2014/main" id="{E8D03E3E-9290-8AC3-2AE5-09790B346F41}"/>
              </a:ext>
            </a:extLst>
          </p:cNvPr>
          <p:cNvSpPr/>
          <p:nvPr/>
        </p:nvSpPr>
        <p:spPr>
          <a:xfrm>
            <a:off x="3328410" y="3118130"/>
            <a:ext cx="2400091" cy="274817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乘号 58">
            <a:extLst>
              <a:ext uri="{FF2B5EF4-FFF2-40B4-BE49-F238E27FC236}">
                <a16:creationId xmlns:a16="http://schemas.microsoft.com/office/drawing/2014/main" id="{912D84B2-83EC-FC34-22AC-A2C380640F5E}"/>
              </a:ext>
            </a:extLst>
          </p:cNvPr>
          <p:cNvSpPr/>
          <p:nvPr/>
        </p:nvSpPr>
        <p:spPr>
          <a:xfrm>
            <a:off x="6300873" y="3118130"/>
            <a:ext cx="2400091" cy="274817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08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4B49E21A-BB27-0675-FC86-9140FD9DDA04}"/>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Natural high availability support</a:t>
            </a:r>
            <a:endParaRPr lang="en-US" sz="3200" dirty="0">
              <a:solidFill>
                <a:srgbClr val="A9A57C"/>
              </a:solidFill>
            </a:endParaRPr>
          </a:p>
        </p:txBody>
      </p:sp>
      <p:sp>
        <p:nvSpPr>
          <p:cNvPr id="23" name="标题 1">
            <a:extLst>
              <a:ext uri="{FF2B5EF4-FFF2-40B4-BE49-F238E27FC236}">
                <a16:creationId xmlns:a16="http://schemas.microsoft.com/office/drawing/2014/main" id="{324C657C-DDDF-5E76-1382-709AE0644B68}"/>
              </a:ext>
            </a:extLst>
          </p:cNvPr>
          <p:cNvSpPr>
            <a:spLocks noGrp="1"/>
          </p:cNvSpPr>
          <p:nvPr>
            <p:ph type="title"/>
          </p:nvPr>
        </p:nvSpPr>
        <p:spPr>
          <a:xfrm>
            <a:off x="252918" y="1123837"/>
            <a:ext cx="2912353" cy="2444708"/>
          </a:xfrm>
        </p:spPr>
        <p:txBody>
          <a:bodyPr>
            <a:normAutofit fontScale="90000"/>
          </a:body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24" name="文本框 23">
            <a:extLst>
              <a:ext uri="{FF2B5EF4-FFF2-40B4-BE49-F238E27FC236}">
                <a16:creationId xmlns:a16="http://schemas.microsoft.com/office/drawing/2014/main" id="{226D4FE2-D106-951C-A4AC-899E3D7C3FE3}"/>
              </a:ext>
            </a:extLst>
          </p:cNvPr>
          <p:cNvSpPr txBox="1"/>
          <p:nvPr/>
        </p:nvSpPr>
        <p:spPr>
          <a:xfrm>
            <a:off x="3821596" y="1626912"/>
            <a:ext cx="6947452" cy="2862322"/>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The current open source database </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Mysql</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when the master server in the same shard replication set (assuming one master and two slaves) abnormally or the instance exits abnormally, it needs to rely on a third-party MHA plug-in to realize the election of the new master. If there is no third-party MHA plug-in, or the third-party MHA plug-in is abnormal, the new master node cannot be elected, resulting in a write failure.</a:t>
            </a:r>
          </a:p>
          <a:p>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Compared with </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Mysql's</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dependence on third-party MHA plug-ins, the </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mongodb</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database has its own natural high-availability election function. The specific architecture diagram is as follows-&gt;</a:t>
            </a:r>
            <a:endParaRPr lang="en-US" dirty="0"/>
          </a:p>
        </p:txBody>
      </p:sp>
    </p:spTree>
    <p:extLst>
      <p:ext uri="{BB962C8B-B14F-4D97-AF65-F5344CB8AC3E}">
        <p14:creationId xmlns:p14="http://schemas.microsoft.com/office/powerpoint/2010/main" val="331342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8335D45C-28D0-CCC1-371F-4A7225A10ED3}"/>
              </a:ext>
            </a:extLst>
          </p:cNvPr>
          <p:cNvSpPr/>
          <p:nvPr/>
        </p:nvSpPr>
        <p:spPr>
          <a:xfrm>
            <a:off x="7783569" y="1602082"/>
            <a:ext cx="2818580" cy="788927"/>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Engine Room Client</a:t>
            </a:r>
          </a:p>
        </p:txBody>
      </p:sp>
      <p:sp>
        <p:nvSpPr>
          <p:cNvPr id="18" name="矩形: 圆角 17">
            <a:extLst>
              <a:ext uri="{FF2B5EF4-FFF2-40B4-BE49-F238E27FC236}">
                <a16:creationId xmlns:a16="http://schemas.microsoft.com/office/drawing/2014/main" id="{F54293D0-EFCE-A26D-7219-AFED433ED2B2}"/>
              </a:ext>
            </a:extLst>
          </p:cNvPr>
          <p:cNvSpPr/>
          <p:nvPr/>
        </p:nvSpPr>
        <p:spPr>
          <a:xfrm>
            <a:off x="6261652" y="2951095"/>
            <a:ext cx="5539756" cy="2836353"/>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a:extLst>
              <a:ext uri="{FF2B5EF4-FFF2-40B4-BE49-F238E27FC236}">
                <a16:creationId xmlns:a16="http://schemas.microsoft.com/office/drawing/2014/main" id="{416D01A8-A3BE-38A2-C8AB-B6B16A47FC2E}"/>
              </a:ext>
            </a:extLst>
          </p:cNvPr>
          <p:cNvSpPr/>
          <p:nvPr/>
        </p:nvSpPr>
        <p:spPr>
          <a:xfrm>
            <a:off x="8375831" y="3101082"/>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(master)</a:t>
            </a:r>
          </a:p>
        </p:txBody>
      </p:sp>
      <p:sp>
        <p:nvSpPr>
          <p:cNvPr id="20" name="矩形: 圆角 19">
            <a:extLst>
              <a:ext uri="{FF2B5EF4-FFF2-40B4-BE49-F238E27FC236}">
                <a16:creationId xmlns:a16="http://schemas.microsoft.com/office/drawing/2014/main" id="{9673459E-1C4F-9791-00B9-544E8116625E}"/>
              </a:ext>
            </a:extLst>
          </p:cNvPr>
          <p:cNvSpPr/>
          <p:nvPr/>
        </p:nvSpPr>
        <p:spPr>
          <a:xfrm>
            <a:off x="6869899" y="4839028"/>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sp>
        <p:nvSpPr>
          <p:cNvPr id="21" name="矩形: 圆角 20">
            <a:extLst>
              <a:ext uri="{FF2B5EF4-FFF2-40B4-BE49-F238E27FC236}">
                <a16:creationId xmlns:a16="http://schemas.microsoft.com/office/drawing/2014/main" id="{5EC1A344-4FB9-0FB9-7F04-C637B6F3B3B7}"/>
              </a:ext>
            </a:extLst>
          </p:cNvPr>
          <p:cNvSpPr/>
          <p:nvPr/>
        </p:nvSpPr>
        <p:spPr>
          <a:xfrm>
            <a:off x="10418722" y="4816195"/>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cxnSp>
        <p:nvCxnSpPr>
          <p:cNvPr id="22" name="直接箭头连接符 21">
            <a:extLst>
              <a:ext uri="{FF2B5EF4-FFF2-40B4-BE49-F238E27FC236}">
                <a16:creationId xmlns:a16="http://schemas.microsoft.com/office/drawing/2014/main" id="{5894A5C5-AAC5-50D4-DFA3-52947FE1C853}"/>
              </a:ext>
            </a:extLst>
          </p:cNvPr>
          <p:cNvCxnSpPr>
            <a:cxnSpLocks/>
            <a:stCxn id="3" idx="2"/>
          </p:cNvCxnSpPr>
          <p:nvPr/>
        </p:nvCxnSpPr>
        <p:spPr>
          <a:xfrm>
            <a:off x="9192859" y="2391009"/>
            <a:ext cx="0" cy="58906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3C23119-4EE0-5581-2F55-598D2010995B}"/>
              </a:ext>
            </a:extLst>
          </p:cNvPr>
          <p:cNvCxnSpPr>
            <a:cxnSpLocks/>
          </p:cNvCxnSpPr>
          <p:nvPr/>
        </p:nvCxnSpPr>
        <p:spPr>
          <a:xfrm flipH="1">
            <a:off x="8145374" y="3987967"/>
            <a:ext cx="1025361" cy="111372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B47C870-8F03-D92A-3B03-96B18B712375}"/>
              </a:ext>
            </a:extLst>
          </p:cNvPr>
          <p:cNvCxnSpPr>
            <a:cxnSpLocks/>
          </p:cNvCxnSpPr>
          <p:nvPr/>
        </p:nvCxnSpPr>
        <p:spPr>
          <a:xfrm>
            <a:off x="9311236" y="4022836"/>
            <a:ext cx="1096090" cy="104398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3579FDD-9E9F-F824-74B3-5170406A3705}"/>
              </a:ext>
            </a:extLst>
          </p:cNvPr>
          <p:cNvCxnSpPr>
            <a:cxnSpLocks/>
          </p:cNvCxnSpPr>
          <p:nvPr/>
        </p:nvCxnSpPr>
        <p:spPr>
          <a:xfrm flipH="1">
            <a:off x="7054756" y="3958499"/>
            <a:ext cx="1607022" cy="8938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34E226C-0CD1-41B9-8B97-F07CEC724DDA}"/>
              </a:ext>
            </a:extLst>
          </p:cNvPr>
          <p:cNvCxnSpPr>
            <a:cxnSpLocks/>
          </p:cNvCxnSpPr>
          <p:nvPr/>
        </p:nvCxnSpPr>
        <p:spPr>
          <a:xfrm>
            <a:off x="9723887" y="4062854"/>
            <a:ext cx="1645862" cy="6128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089C141-8254-9BFD-223D-13E45603F6B0}"/>
              </a:ext>
            </a:extLst>
          </p:cNvPr>
          <p:cNvCxnSpPr>
            <a:cxnSpLocks/>
          </p:cNvCxnSpPr>
          <p:nvPr/>
        </p:nvCxnSpPr>
        <p:spPr>
          <a:xfrm>
            <a:off x="8513738" y="5367255"/>
            <a:ext cx="1511156"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109D495E-501A-1137-0234-1AA0A46827B4}"/>
              </a:ext>
            </a:extLst>
          </p:cNvPr>
          <p:cNvSpPr/>
          <p:nvPr/>
        </p:nvSpPr>
        <p:spPr>
          <a:xfrm>
            <a:off x="5966005" y="3175646"/>
            <a:ext cx="2016250" cy="785797"/>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real-time synchronization</a:t>
            </a:r>
          </a:p>
        </p:txBody>
      </p:sp>
      <p:sp>
        <p:nvSpPr>
          <p:cNvPr id="29" name="矩形: 圆角 28">
            <a:extLst>
              <a:ext uri="{FF2B5EF4-FFF2-40B4-BE49-F238E27FC236}">
                <a16:creationId xmlns:a16="http://schemas.microsoft.com/office/drawing/2014/main" id="{06F4F4FE-2E38-D74F-46E0-6A24AB83AFC4}"/>
              </a:ext>
            </a:extLst>
          </p:cNvPr>
          <p:cNvSpPr/>
          <p:nvPr/>
        </p:nvSpPr>
        <p:spPr>
          <a:xfrm>
            <a:off x="8835666" y="4839028"/>
            <a:ext cx="867301" cy="340512"/>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30" name="矩形: 圆角 29">
            <a:extLst>
              <a:ext uri="{FF2B5EF4-FFF2-40B4-BE49-F238E27FC236}">
                <a16:creationId xmlns:a16="http://schemas.microsoft.com/office/drawing/2014/main" id="{ADECA9F5-0EAB-0CAE-F22A-B7FB06588213}"/>
              </a:ext>
            </a:extLst>
          </p:cNvPr>
          <p:cNvSpPr/>
          <p:nvPr/>
        </p:nvSpPr>
        <p:spPr>
          <a:xfrm>
            <a:off x="10261352" y="3160373"/>
            <a:ext cx="1930647" cy="857820"/>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real-time synchronization</a:t>
            </a:r>
          </a:p>
        </p:txBody>
      </p:sp>
      <p:sp>
        <p:nvSpPr>
          <p:cNvPr id="31" name="标题 1">
            <a:extLst>
              <a:ext uri="{FF2B5EF4-FFF2-40B4-BE49-F238E27FC236}">
                <a16:creationId xmlns:a16="http://schemas.microsoft.com/office/drawing/2014/main" id="{2A47CE9B-CFC2-87C2-367A-0CA74B4D191A}"/>
              </a:ext>
            </a:extLst>
          </p:cNvPr>
          <p:cNvSpPr txBox="1">
            <a:spLocks/>
          </p:cNvSpPr>
          <p:nvPr/>
        </p:nvSpPr>
        <p:spPr>
          <a:xfrm>
            <a:off x="252918" y="1123837"/>
            <a:ext cx="2912353" cy="2444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34" name="文本框 33">
            <a:extLst>
              <a:ext uri="{FF2B5EF4-FFF2-40B4-BE49-F238E27FC236}">
                <a16:creationId xmlns:a16="http://schemas.microsoft.com/office/drawing/2014/main" id="{EC3D7D8A-DF2A-E9D6-E338-FFFC40FE2689}"/>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Natural high availability support</a:t>
            </a:r>
            <a:endParaRPr lang="en-US" sz="3200" dirty="0">
              <a:solidFill>
                <a:srgbClr val="A9A57C"/>
              </a:solidFill>
            </a:endParaRPr>
          </a:p>
        </p:txBody>
      </p:sp>
      <p:sp>
        <p:nvSpPr>
          <p:cNvPr id="43" name="文本框 42">
            <a:extLst>
              <a:ext uri="{FF2B5EF4-FFF2-40B4-BE49-F238E27FC236}">
                <a16:creationId xmlns:a16="http://schemas.microsoft.com/office/drawing/2014/main" id="{D8E67FF0-E35E-D5D2-3E41-C17B99E296B5}"/>
              </a:ext>
            </a:extLst>
          </p:cNvPr>
          <p:cNvSpPr txBox="1"/>
          <p:nvPr/>
        </p:nvSpPr>
        <p:spPr>
          <a:xfrm>
            <a:off x="451801" y="2770192"/>
            <a:ext cx="5315321" cy="2585323"/>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As shown in the figure on the right, when the master node is abnormal, the keep-alive messages of the two </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mongod</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slave nodes will detect the exception, and then the two slave nodes will conduct a new round of master node voting (raft protocol). When the master node is abnormal, and the remaining two nodes can vote normally. Because the raft majority requirement is met, a new master node will be quickly selected among the two master nodes.</a:t>
            </a:r>
            <a:endParaRPr lang="en-US" dirty="0"/>
          </a:p>
        </p:txBody>
      </p:sp>
    </p:spTree>
    <p:extLst>
      <p:ext uri="{BB962C8B-B14F-4D97-AF65-F5344CB8AC3E}">
        <p14:creationId xmlns:p14="http://schemas.microsoft.com/office/powerpoint/2010/main" val="384326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66B4186-12AA-61FB-AF28-740CA0F827C1}"/>
              </a:ext>
            </a:extLst>
          </p:cNvPr>
          <p:cNvSpPr txBox="1">
            <a:spLocks/>
          </p:cNvSpPr>
          <p:nvPr/>
        </p:nvSpPr>
        <p:spPr>
          <a:xfrm>
            <a:off x="252918" y="1123837"/>
            <a:ext cx="2912353" cy="2444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11" name="矩形: 圆角 10">
            <a:extLst>
              <a:ext uri="{FF2B5EF4-FFF2-40B4-BE49-F238E27FC236}">
                <a16:creationId xmlns:a16="http://schemas.microsoft.com/office/drawing/2014/main" id="{AA03BC06-C2CB-4A8A-9275-63BD3B0E2A9B}"/>
              </a:ext>
            </a:extLst>
          </p:cNvPr>
          <p:cNvSpPr/>
          <p:nvPr/>
        </p:nvSpPr>
        <p:spPr>
          <a:xfrm>
            <a:off x="7783569" y="1602082"/>
            <a:ext cx="2818580" cy="788927"/>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Engine Room Client</a:t>
            </a:r>
          </a:p>
        </p:txBody>
      </p:sp>
      <p:sp>
        <p:nvSpPr>
          <p:cNvPr id="14" name="矩形: 圆角 13">
            <a:extLst>
              <a:ext uri="{FF2B5EF4-FFF2-40B4-BE49-F238E27FC236}">
                <a16:creationId xmlns:a16="http://schemas.microsoft.com/office/drawing/2014/main" id="{BBAAD5A7-B5C4-593E-BFAF-A418B48FB93C}"/>
              </a:ext>
            </a:extLst>
          </p:cNvPr>
          <p:cNvSpPr/>
          <p:nvPr/>
        </p:nvSpPr>
        <p:spPr>
          <a:xfrm>
            <a:off x="6261652" y="2951095"/>
            <a:ext cx="5539756" cy="2836353"/>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5">
            <a:extLst>
              <a:ext uri="{FF2B5EF4-FFF2-40B4-BE49-F238E27FC236}">
                <a16:creationId xmlns:a16="http://schemas.microsoft.com/office/drawing/2014/main" id="{59817B47-553D-F240-D3B8-ACBDC53733C6}"/>
              </a:ext>
            </a:extLst>
          </p:cNvPr>
          <p:cNvSpPr/>
          <p:nvPr/>
        </p:nvSpPr>
        <p:spPr>
          <a:xfrm>
            <a:off x="8375831" y="3101082"/>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(master)</a:t>
            </a:r>
          </a:p>
        </p:txBody>
      </p:sp>
      <p:sp>
        <p:nvSpPr>
          <p:cNvPr id="17" name="矩形: 圆角 16">
            <a:extLst>
              <a:ext uri="{FF2B5EF4-FFF2-40B4-BE49-F238E27FC236}">
                <a16:creationId xmlns:a16="http://schemas.microsoft.com/office/drawing/2014/main" id="{2F002262-1FE3-8D9B-FC6A-7E62CDC32027}"/>
              </a:ext>
            </a:extLst>
          </p:cNvPr>
          <p:cNvSpPr/>
          <p:nvPr/>
        </p:nvSpPr>
        <p:spPr>
          <a:xfrm>
            <a:off x="6869899" y="4839028"/>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sp>
        <p:nvSpPr>
          <p:cNvPr id="19" name="矩形: 圆角 18">
            <a:extLst>
              <a:ext uri="{FF2B5EF4-FFF2-40B4-BE49-F238E27FC236}">
                <a16:creationId xmlns:a16="http://schemas.microsoft.com/office/drawing/2014/main" id="{98DB4868-3EEC-9734-8970-1A6D1AC0F6D1}"/>
              </a:ext>
            </a:extLst>
          </p:cNvPr>
          <p:cNvSpPr/>
          <p:nvPr/>
        </p:nvSpPr>
        <p:spPr>
          <a:xfrm>
            <a:off x="10418722" y="4816195"/>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cxnSp>
        <p:nvCxnSpPr>
          <p:cNvPr id="27" name="直接箭头连接符 26">
            <a:extLst>
              <a:ext uri="{FF2B5EF4-FFF2-40B4-BE49-F238E27FC236}">
                <a16:creationId xmlns:a16="http://schemas.microsoft.com/office/drawing/2014/main" id="{8D600EB6-EF3D-68FD-87B2-E5BBC94DBBFD}"/>
              </a:ext>
            </a:extLst>
          </p:cNvPr>
          <p:cNvCxnSpPr>
            <a:cxnSpLocks/>
          </p:cNvCxnSpPr>
          <p:nvPr/>
        </p:nvCxnSpPr>
        <p:spPr>
          <a:xfrm flipH="1">
            <a:off x="7054756" y="3958499"/>
            <a:ext cx="1607022" cy="8938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862D72E-DBF2-A9D2-4E53-C72FDC4DBCF4}"/>
              </a:ext>
            </a:extLst>
          </p:cNvPr>
          <p:cNvCxnSpPr>
            <a:cxnSpLocks/>
          </p:cNvCxnSpPr>
          <p:nvPr/>
        </p:nvCxnSpPr>
        <p:spPr>
          <a:xfrm>
            <a:off x="9723887" y="4062854"/>
            <a:ext cx="1645862" cy="6128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FBA85F86-2FC6-716C-7B2D-D62C6DE5A719}"/>
              </a:ext>
            </a:extLst>
          </p:cNvPr>
          <p:cNvSpPr/>
          <p:nvPr/>
        </p:nvSpPr>
        <p:spPr>
          <a:xfrm>
            <a:off x="5940706" y="3175646"/>
            <a:ext cx="2041549" cy="785797"/>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oplog</a:t>
            </a:r>
            <a:r>
              <a:rPr lang="en-US" b="1" dirty="0"/>
              <a:t> synchronization</a:t>
            </a:r>
          </a:p>
        </p:txBody>
      </p:sp>
      <p:sp>
        <p:nvSpPr>
          <p:cNvPr id="32" name="矩形: 圆角 31">
            <a:extLst>
              <a:ext uri="{FF2B5EF4-FFF2-40B4-BE49-F238E27FC236}">
                <a16:creationId xmlns:a16="http://schemas.microsoft.com/office/drawing/2014/main" id="{D7A772FA-6BDC-76AF-4727-F697D7E0796C}"/>
              </a:ext>
            </a:extLst>
          </p:cNvPr>
          <p:cNvSpPr/>
          <p:nvPr/>
        </p:nvSpPr>
        <p:spPr>
          <a:xfrm>
            <a:off x="10363810" y="3160373"/>
            <a:ext cx="2041549" cy="857820"/>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oplog</a:t>
            </a:r>
            <a:r>
              <a:rPr lang="en-US" b="1" dirty="0"/>
              <a:t> synchronization</a:t>
            </a:r>
          </a:p>
        </p:txBody>
      </p:sp>
      <p:cxnSp>
        <p:nvCxnSpPr>
          <p:cNvPr id="35" name="直接箭头连接符 34">
            <a:extLst>
              <a:ext uri="{FF2B5EF4-FFF2-40B4-BE49-F238E27FC236}">
                <a16:creationId xmlns:a16="http://schemas.microsoft.com/office/drawing/2014/main" id="{00E093F9-5ABD-BA34-805D-C9B9E498A306}"/>
              </a:ext>
            </a:extLst>
          </p:cNvPr>
          <p:cNvCxnSpPr>
            <a:cxnSpLocks/>
          </p:cNvCxnSpPr>
          <p:nvPr/>
        </p:nvCxnSpPr>
        <p:spPr>
          <a:xfrm flipV="1">
            <a:off x="9309011" y="2346191"/>
            <a:ext cx="0" cy="727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B8F37ED-AA22-FCC6-CD57-7EDB20CC710E}"/>
              </a:ext>
            </a:extLst>
          </p:cNvPr>
          <p:cNvCxnSpPr>
            <a:cxnSpLocks/>
          </p:cNvCxnSpPr>
          <p:nvPr/>
        </p:nvCxnSpPr>
        <p:spPr>
          <a:xfrm>
            <a:off x="8902611" y="2391009"/>
            <a:ext cx="0" cy="784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9227FBE5-6F88-153C-0A75-7A2CE3F80F38}"/>
              </a:ext>
            </a:extLst>
          </p:cNvPr>
          <p:cNvSpPr/>
          <p:nvPr/>
        </p:nvSpPr>
        <p:spPr>
          <a:xfrm>
            <a:off x="7213859" y="2550366"/>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request</a:t>
            </a:r>
          </a:p>
        </p:txBody>
      </p:sp>
      <p:sp>
        <p:nvSpPr>
          <p:cNvPr id="41" name="矩形: 圆角 40">
            <a:extLst>
              <a:ext uri="{FF2B5EF4-FFF2-40B4-BE49-F238E27FC236}">
                <a16:creationId xmlns:a16="http://schemas.microsoft.com/office/drawing/2014/main" id="{15F9CDAD-22EF-C27E-629F-6286632A9A88}"/>
              </a:ext>
            </a:extLst>
          </p:cNvPr>
          <p:cNvSpPr/>
          <p:nvPr/>
        </p:nvSpPr>
        <p:spPr>
          <a:xfrm>
            <a:off x="9724085" y="2531517"/>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answer</a:t>
            </a:r>
          </a:p>
        </p:txBody>
      </p:sp>
      <p:sp>
        <p:nvSpPr>
          <p:cNvPr id="42" name="文本框 41">
            <a:extLst>
              <a:ext uri="{FF2B5EF4-FFF2-40B4-BE49-F238E27FC236}">
                <a16:creationId xmlns:a16="http://schemas.microsoft.com/office/drawing/2014/main" id="{2E904915-0246-12A1-8228-CA41B6DC79F6}"/>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Data Consistency and Security Guarantee</a:t>
            </a:r>
            <a:endParaRPr lang="en-US" sz="3200" dirty="0">
              <a:solidFill>
                <a:srgbClr val="A9A57C"/>
              </a:solidFill>
            </a:endParaRPr>
          </a:p>
        </p:txBody>
      </p:sp>
      <p:sp>
        <p:nvSpPr>
          <p:cNvPr id="43" name="文本框 42">
            <a:extLst>
              <a:ext uri="{FF2B5EF4-FFF2-40B4-BE49-F238E27FC236}">
                <a16:creationId xmlns:a16="http://schemas.microsoft.com/office/drawing/2014/main" id="{9C86F232-3875-E743-1F92-3A5E1625AFE6}"/>
              </a:ext>
            </a:extLst>
          </p:cNvPr>
          <p:cNvSpPr txBox="1"/>
          <p:nvPr/>
        </p:nvSpPr>
        <p:spPr>
          <a:xfrm>
            <a:off x="698377" y="2725563"/>
            <a:ext cx="5084305" cy="646331"/>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On the right is a scenario that I provided with low data consistency requirements</a:t>
            </a:r>
            <a:endParaRPr lang="en-US" dirty="0"/>
          </a:p>
        </p:txBody>
      </p:sp>
      <p:sp>
        <p:nvSpPr>
          <p:cNvPr id="44" name="矩形: 圆角 43">
            <a:extLst>
              <a:ext uri="{FF2B5EF4-FFF2-40B4-BE49-F238E27FC236}">
                <a16:creationId xmlns:a16="http://schemas.microsoft.com/office/drawing/2014/main" id="{5B9521C1-9B12-4A5E-D9CD-52BA9D99AC2D}"/>
              </a:ext>
            </a:extLst>
          </p:cNvPr>
          <p:cNvSpPr/>
          <p:nvPr/>
        </p:nvSpPr>
        <p:spPr>
          <a:xfrm>
            <a:off x="10519055" y="1901598"/>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W:1</a:t>
            </a:r>
          </a:p>
        </p:txBody>
      </p:sp>
    </p:spTree>
    <p:extLst>
      <p:ext uri="{BB962C8B-B14F-4D97-AF65-F5344CB8AC3E}">
        <p14:creationId xmlns:p14="http://schemas.microsoft.com/office/powerpoint/2010/main" val="401317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66CD56A-A4C4-14F0-EB39-201D2988DBBF}"/>
              </a:ext>
            </a:extLst>
          </p:cNvPr>
          <p:cNvSpPr txBox="1">
            <a:spLocks/>
          </p:cNvSpPr>
          <p:nvPr/>
        </p:nvSpPr>
        <p:spPr>
          <a:xfrm>
            <a:off x="252918" y="1123837"/>
            <a:ext cx="2912353" cy="2444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b="1" dirty="0"/>
              <a:t>2. Advantages of MongoDB</a:t>
            </a:r>
            <a:br>
              <a:rPr lang="en-US" altLang="zh-CN" b="1" dirty="0"/>
            </a:br>
            <a:br>
              <a:rPr lang="en-US" altLang="zh-CN" b="1" dirty="0"/>
            </a:br>
            <a:br>
              <a:rPr lang="en-US" altLang="zh-CN" b="1" dirty="0"/>
            </a:br>
            <a:endParaRPr lang="en-US" sz="3200" b="1" dirty="0"/>
          </a:p>
        </p:txBody>
      </p:sp>
      <p:sp>
        <p:nvSpPr>
          <p:cNvPr id="6" name="文本框 5">
            <a:extLst>
              <a:ext uri="{FF2B5EF4-FFF2-40B4-BE49-F238E27FC236}">
                <a16:creationId xmlns:a16="http://schemas.microsoft.com/office/drawing/2014/main" id="{CB3CE71D-5FE1-B447-CDD5-D2C1B50671BE}"/>
              </a:ext>
            </a:extLst>
          </p:cNvPr>
          <p:cNvSpPr txBox="1"/>
          <p:nvPr/>
        </p:nvSpPr>
        <p:spPr>
          <a:xfrm>
            <a:off x="3607904" y="869674"/>
            <a:ext cx="8331178" cy="584775"/>
          </a:xfrm>
          <a:prstGeom prst="rect">
            <a:avLst/>
          </a:prstGeom>
          <a:noFill/>
        </p:spPr>
        <p:txBody>
          <a:bodyPr wrap="square" rtlCol="0">
            <a:spAutoFit/>
          </a:bodyPr>
          <a:lstStyle/>
          <a:p>
            <a:r>
              <a:rPr lang="en-US" altLang="zh-CN" sz="3200" b="1" dirty="0">
                <a:solidFill>
                  <a:srgbClr val="A9A57C"/>
                </a:solidFill>
              </a:rPr>
              <a:t>- Data Consistency and Security Guarantee</a:t>
            </a:r>
            <a:endParaRPr lang="en-US" sz="3200" dirty="0">
              <a:solidFill>
                <a:srgbClr val="A9A57C"/>
              </a:solidFill>
            </a:endParaRPr>
          </a:p>
        </p:txBody>
      </p:sp>
      <p:sp>
        <p:nvSpPr>
          <p:cNvPr id="7" name="文本框 6">
            <a:extLst>
              <a:ext uri="{FF2B5EF4-FFF2-40B4-BE49-F238E27FC236}">
                <a16:creationId xmlns:a16="http://schemas.microsoft.com/office/drawing/2014/main" id="{944D1508-4498-DDBB-9909-AD67852CE472}"/>
              </a:ext>
            </a:extLst>
          </p:cNvPr>
          <p:cNvSpPr txBox="1"/>
          <p:nvPr/>
        </p:nvSpPr>
        <p:spPr>
          <a:xfrm>
            <a:off x="451801" y="2770192"/>
            <a:ext cx="5315321" cy="2308324"/>
          </a:xfrm>
          <a:prstGeom prst="rect">
            <a:avLst/>
          </a:prstGeom>
          <a:noFill/>
        </p:spPr>
        <p:txBody>
          <a:bodyPr wrap="square" rtlCol="0">
            <a:spAutoFit/>
          </a:bodyPr>
          <a:lstStyle/>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On the right is a scenario that I provided with high data consistency requirements</a:t>
            </a:r>
            <a:endParaRPr lang="en-US" dirty="0"/>
          </a:p>
          <a:p>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This shows that its writing is consistent. </a:t>
            </a:r>
            <a:r>
              <a:rPr lang="en-US" kern="100" dirty="0">
                <a:latin typeface="Times New Roman" panose="02020603050405020304" pitchFamily="18" charset="0"/>
                <a:ea typeface="宋体" panose="02010600030101010101" pitchFamily="2" charset="-122"/>
                <a:cs typeface="Times New Roman" panose="02020603050405020304" pitchFamily="18" charset="0"/>
              </a:rPr>
              <a:t>For </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the database, the most important thing is actually writing, because only writing data </a:t>
            </a:r>
            <a:r>
              <a:rPr lang="en-US" kern="100" dirty="0">
                <a:latin typeface="Times New Roman" panose="02020603050405020304" pitchFamily="18" charset="0"/>
                <a:ea typeface="宋体" panose="02010600030101010101" pitchFamily="2" charset="-122"/>
                <a:cs typeface="Times New Roman" panose="02020603050405020304" pitchFamily="18" charset="0"/>
              </a:rPr>
              <a:t>needs</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to ensure data consistency. If it is only reading data, the data will not change when reading.</a:t>
            </a:r>
            <a:endParaRPr lang="en-US" dirty="0"/>
          </a:p>
        </p:txBody>
      </p:sp>
      <p:sp>
        <p:nvSpPr>
          <p:cNvPr id="8" name="矩形: 圆角 7">
            <a:extLst>
              <a:ext uri="{FF2B5EF4-FFF2-40B4-BE49-F238E27FC236}">
                <a16:creationId xmlns:a16="http://schemas.microsoft.com/office/drawing/2014/main" id="{2CA2C6A4-2AD9-DEED-A62D-12507F8D06B8}"/>
              </a:ext>
            </a:extLst>
          </p:cNvPr>
          <p:cNvSpPr/>
          <p:nvPr/>
        </p:nvSpPr>
        <p:spPr>
          <a:xfrm>
            <a:off x="7783569" y="1602082"/>
            <a:ext cx="2818580" cy="788927"/>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Engine Room Client</a:t>
            </a:r>
          </a:p>
        </p:txBody>
      </p:sp>
      <p:sp>
        <p:nvSpPr>
          <p:cNvPr id="9" name="矩形: 圆角 8">
            <a:extLst>
              <a:ext uri="{FF2B5EF4-FFF2-40B4-BE49-F238E27FC236}">
                <a16:creationId xmlns:a16="http://schemas.microsoft.com/office/drawing/2014/main" id="{314DADAB-F49F-B4B1-FE96-1F53D475FBBD}"/>
              </a:ext>
            </a:extLst>
          </p:cNvPr>
          <p:cNvSpPr/>
          <p:nvPr/>
        </p:nvSpPr>
        <p:spPr>
          <a:xfrm>
            <a:off x="6261652" y="2951095"/>
            <a:ext cx="5539756" cy="2836353"/>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a:extLst>
              <a:ext uri="{FF2B5EF4-FFF2-40B4-BE49-F238E27FC236}">
                <a16:creationId xmlns:a16="http://schemas.microsoft.com/office/drawing/2014/main" id="{E64D27E7-2D5C-F20E-AF72-978F0A338C24}"/>
              </a:ext>
            </a:extLst>
          </p:cNvPr>
          <p:cNvSpPr/>
          <p:nvPr/>
        </p:nvSpPr>
        <p:spPr>
          <a:xfrm>
            <a:off x="8375831" y="3101082"/>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(master)</a:t>
            </a:r>
          </a:p>
        </p:txBody>
      </p:sp>
      <p:sp>
        <p:nvSpPr>
          <p:cNvPr id="11" name="矩形: 圆角 10">
            <a:extLst>
              <a:ext uri="{FF2B5EF4-FFF2-40B4-BE49-F238E27FC236}">
                <a16:creationId xmlns:a16="http://schemas.microsoft.com/office/drawing/2014/main" id="{EE320F4D-6F6E-9E9D-1277-665711A06A1B}"/>
              </a:ext>
            </a:extLst>
          </p:cNvPr>
          <p:cNvSpPr/>
          <p:nvPr/>
        </p:nvSpPr>
        <p:spPr>
          <a:xfrm>
            <a:off x="6869899" y="4839028"/>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sp>
        <p:nvSpPr>
          <p:cNvPr id="12" name="矩形: 圆角 11">
            <a:extLst>
              <a:ext uri="{FF2B5EF4-FFF2-40B4-BE49-F238E27FC236}">
                <a16:creationId xmlns:a16="http://schemas.microsoft.com/office/drawing/2014/main" id="{24027788-9B8B-EF13-7643-66AE9A21184B}"/>
              </a:ext>
            </a:extLst>
          </p:cNvPr>
          <p:cNvSpPr/>
          <p:nvPr/>
        </p:nvSpPr>
        <p:spPr>
          <a:xfrm>
            <a:off x="10418722" y="4816195"/>
            <a:ext cx="1424605" cy="785797"/>
          </a:xfrm>
          <a:prstGeom prst="round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Mongod</a:t>
            </a:r>
            <a:r>
              <a:rPr lang="en-US" b="1" dirty="0">
                <a:solidFill>
                  <a:schemeClr val="tx1"/>
                </a:solidFill>
              </a:rPr>
              <a:t>(slave)</a:t>
            </a:r>
          </a:p>
        </p:txBody>
      </p:sp>
      <p:cxnSp>
        <p:nvCxnSpPr>
          <p:cNvPr id="13" name="直接箭头连接符 12">
            <a:extLst>
              <a:ext uri="{FF2B5EF4-FFF2-40B4-BE49-F238E27FC236}">
                <a16:creationId xmlns:a16="http://schemas.microsoft.com/office/drawing/2014/main" id="{DAD23083-129A-D6B5-680B-26CFF60240F7}"/>
              </a:ext>
            </a:extLst>
          </p:cNvPr>
          <p:cNvCxnSpPr>
            <a:cxnSpLocks/>
          </p:cNvCxnSpPr>
          <p:nvPr/>
        </p:nvCxnSpPr>
        <p:spPr>
          <a:xfrm flipH="1">
            <a:off x="7054756" y="3958499"/>
            <a:ext cx="1607022" cy="8938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F8EA2CA-ECD3-8BF5-7420-624156C999E0}"/>
              </a:ext>
            </a:extLst>
          </p:cNvPr>
          <p:cNvCxnSpPr>
            <a:cxnSpLocks/>
          </p:cNvCxnSpPr>
          <p:nvPr/>
        </p:nvCxnSpPr>
        <p:spPr>
          <a:xfrm>
            <a:off x="9723887" y="4062854"/>
            <a:ext cx="1645862" cy="6128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BA2377F-7B5B-406A-DFE5-48B992FB8CAE}"/>
              </a:ext>
            </a:extLst>
          </p:cNvPr>
          <p:cNvCxnSpPr>
            <a:cxnSpLocks/>
          </p:cNvCxnSpPr>
          <p:nvPr/>
        </p:nvCxnSpPr>
        <p:spPr>
          <a:xfrm flipV="1">
            <a:off x="9309011" y="2346191"/>
            <a:ext cx="0" cy="727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1130507-EAF3-485B-3A73-358AB4AA4203}"/>
              </a:ext>
            </a:extLst>
          </p:cNvPr>
          <p:cNvCxnSpPr>
            <a:cxnSpLocks/>
          </p:cNvCxnSpPr>
          <p:nvPr/>
        </p:nvCxnSpPr>
        <p:spPr>
          <a:xfrm>
            <a:off x="8902611" y="2391009"/>
            <a:ext cx="0" cy="784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2ABC4F1-BDDA-02B9-783D-E18859922018}"/>
              </a:ext>
            </a:extLst>
          </p:cNvPr>
          <p:cNvSpPr/>
          <p:nvPr/>
        </p:nvSpPr>
        <p:spPr>
          <a:xfrm>
            <a:off x="7213859" y="2550366"/>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request</a:t>
            </a:r>
          </a:p>
        </p:txBody>
      </p:sp>
      <p:sp>
        <p:nvSpPr>
          <p:cNvPr id="19" name="矩形: 圆角 18">
            <a:extLst>
              <a:ext uri="{FF2B5EF4-FFF2-40B4-BE49-F238E27FC236}">
                <a16:creationId xmlns:a16="http://schemas.microsoft.com/office/drawing/2014/main" id="{613AF750-1538-29C8-FEFD-1EBE4A6C792E}"/>
              </a:ext>
            </a:extLst>
          </p:cNvPr>
          <p:cNvSpPr/>
          <p:nvPr/>
        </p:nvSpPr>
        <p:spPr>
          <a:xfrm>
            <a:off x="9724085" y="2531517"/>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answer</a:t>
            </a:r>
          </a:p>
        </p:txBody>
      </p:sp>
      <p:sp>
        <p:nvSpPr>
          <p:cNvPr id="20" name="矩形: 圆角 19">
            <a:extLst>
              <a:ext uri="{FF2B5EF4-FFF2-40B4-BE49-F238E27FC236}">
                <a16:creationId xmlns:a16="http://schemas.microsoft.com/office/drawing/2014/main" id="{8FA3C6DD-33E4-356E-CCDC-1A9987EA8ECC}"/>
              </a:ext>
            </a:extLst>
          </p:cNvPr>
          <p:cNvSpPr/>
          <p:nvPr/>
        </p:nvSpPr>
        <p:spPr>
          <a:xfrm>
            <a:off x="10519055" y="1901598"/>
            <a:ext cx="1282353" cy="388093"/>
          </a:xfrm>
          <a:prstGeom prst="round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W:3</a:t>
            </a:r>
          </a:p>
        </p:txBody>
      </p:sp>
      <p:cxnSp>
        <p:nvCxnSpPr>
          <p:cNvPr id="21" name="直接箭头连接符 20">
            <a:extLst>
              <a:ext uri="{FF2B5EF4-FFF2-40B4-BE49-F238E27FC236}">
                <a16:creationId xmlns:a16="http://schemas.microsoft.com/office/drawing/2014/main" id="{F42365A1-66AB-708B-4CBF-5DE414C33AEF}"/>
              </a:ext>
            </a:extLst>
          </p:cNvPr>
          <p:cNvCxnSpPr>
            <a:cxnSpLocks/>
          </p:cNvCxnSpPr>
          <p:nvPr/>
        </p:nvCxnSpPr>
        <p:spPr>
          <a:xfrm flipH="1" flipV="1">
            <a:off x="9309011" y="4135120"/>
            <a:ext cx="1480909" cy="5405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1893EB2-14A3-5D01-EBF1-5DA3E4E6E2AD}"/>
              </a:ext>
            </a:extLst>
          </p:cNvPr>
          <p:cNvCxnSpPr>
            <a:cxnSpLocks/>
          </p:cNvCxnSpPr>
          <p:nvPr/>
        </p:nvCxnSpPr>
        <p:spPr>
          <a:xfrm flipV="1">
            <a:off x="7783569" y="4052324"/>
            <a:ext cx="1213185" cy="6956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182748"/>
      </p:ext>
    </p:extLst>
  </p:cSld>
  <p:clrMapOvr>
    <a:masterClrMapping/>
  </p:clrMapOvr>
</p:sld>
</file>

<file path=ppt/theme/theme1.xml><?xml version="1.0" encoding="utf-8"?>
<a:theme xmlns:a="http://schemas.openxmlformats.org/drawingml/2006/main" name="框架">
  <a:themeElements>
    <a:clrScheme name="框架">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TM03457475[[fn=框架]]</Template>
  <TotalTime>754</TotalTime>
  <Words>1230</Words>
  <Application>Microsoft Office PowerPoint</Application>
  <PresentationFormat>宽屏</PresentationFormat>
  <Paragraphs>86</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Calibri</vt:lpstr>
      <vt:lpstr>Corbel</vt:lpstr>
      <vt:lpstr>Times New Roman</vt:lpstr>
      <vt:lpstr>Wingdings 2</vt:lpstr>
      <vt:lpstr>框架</vt:lpstr>
      <vt:lpstr>PowerPoint 演示文稿</vt:lpstr>
      <vt:lpstr>1.Introduction of Mongo DB   - Document Database</vt:lpstr>
      <vt:lpstr>1.Introduction of Mongo DB</vt:lpstr>
      <vt:lpstr>2. Advantages of MongoDB   </vt:lpstr>
      <vt:lpstr>2. Advantages of MongoDB   </vt:lpstr>
      <vt:lpstr>2. Advantages of MongoDB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Yiduo Feng</dc:creator>
  <cp:lastModifiedBy>Yiduo Feng</cp:lastModifiedBy>
  <cp:revision>21</cp:revision>
  <dcterms:created xsi:type="dcterms:W3CDTF">2022-11-01T02:12:13Z</dcterms:created>
  <dcterms:modified xsi:type="dcterms:W3CDTF">2022-11-02T20:03:15Z</dcterms:modified>
</cp:coreProperties>
</file>