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68" r:id="rId4"/>
    <p:sldId id="257" r:id="rId5"/>
    <p:sldId id="265" r:id="rId6"/>
    <p:sldId id="267" r:id="rId7"/>
    <p:sldId id="269" r:id="rId8"/>
    <p:sldId id="259" r:id="rId9"/>
    <p:sldId id="261" r:id="rId10"/>
    <p:sldId id="262" r:id="rId11"/>
    <p:sldId id="266"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6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0AC33A7-18A8-4B25-B676-C19035529D0A}" type="datetimeFigureOut">
              <a:rPr lang="en-US" smtClean="0"/>
              <a:t>4/25/2023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30B9982-15B9-40E2-B857-1BA82D0AC03D}" type="slidenum">
              <a:rPr lang="en-US" smtClean="0"/>
              <a:t>‹#›</a:t>
            </a:fld>
            <a:endParaRPr lang="en-US"/>
          </a:p>
        </p:txBody>
      </p:sp>
    </p:spTree>
    <p:extLst>
      <p:ext uri="{BB962C8B-B14F-4D97-AF65-F5344CB8AC3E}">
        <p14:creationId xmlns:p14="http://schemas.microsoft.com/office/powerpoint/2010/main" val="189591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AC33A7-18A8-4B25-B676-C19035529D0A}"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0B9982-15B9-40E2-B857-1BA82D0AC03D}" type="slidenum">
              <a:rPr lang="en-US" smtClean="0"/>
              <a:t>‹#›</a:t>
            </a:fld>
            <a:endParaRPr lang="en-US"/>
          </a:p>
        </p:txBody>
      </p:sp>
    </p:spTree>
    <p:extLst>
      <p:ext uri="{BB962C8B-B14F-4D97-AF65-F5344CB8AC3E}">
        <p14:creationId xmlns:p14="http://schemas.microsoft.com/office/powerpoint/2010/main" val="48637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0AC33A7-18A8-4B25-B676-C19035529D0A}"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B9982-15B9-40E2-B857-1BA82D0AC03D}" type="slidenum">
              <a:rPr lang="en-US" smtClean="0"/>
              <a:t>‹#›</a:t>
            </a:fld>
            <a:endParaRPr lang="en-US"/>
          </a:p>
        </p:txBody>
      </p:sp>
    </p:spTree>
    <p:extLst>
      <p:ext uri="{BB962C8B-B14F-4D97-AF65-F5344CB8AC3E}">
        <p14:creationId xmlns:p14="http://schemas.microsoft.com/office/powerpoint/2010/main" val="1701941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0AC33A7-18A8-4B25-B676-C19035529D0A}"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B9982-15B9-40E2-B857-1BA82D0AC03D}" type="slidenum">
              <a:rPr lang="en-US" smtClean="0"/>
              <a:t>‹#›</a:t>
            </a:fld>
            <a:endParaRPr lang="en-US"/>
          </a:p>
        </p:txBody>
      </p:sp>
    </p:spTree>
    <p:extLst>
      <p:ext uri="{BB962C8B-B14F-4D97-AF65-F5344CB8AC3E}">
        <p14:creationId xmlns:p14="http://schemas.microsoft.com/office/powerpoint/2010/main" val="3057306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0AC33A7-18A8-4B25-B676-C19035529D0A}"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B9982-15B9-40E2-B857-1BA82D0AC03D}" type="slidenum">
              <a:rPr lang="en-US" smtClean="0"/>
              <a:t>‹#›</a:t>
            </a:fld>
            <a:endParaRPr lang="en-US"/>
          </a:p>
        </p:txBody>
      </p:sp>
    </p:spTree>
    <p:extLst>
      <p:ext uri="{BB962C8B-B14F-4D97-AF65-F5344CB8AC3E}">
        <p14:creationId xmlns:p14="http://schemas.microsoft.com/office/powerpoint/2010/main" val="1774777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0AC33A7-18A8-4B25-B676-C19035529D0A}"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B9982-15B9-40E2-B857-1BA82D0AC03D}" type="slidenum">
              <a:rPr lang="en-US" smtClean="0"/>
              <a:t>‹#›</a:t>
            </a:fld>
            <a:endParaRPr lang="en-US"/>
          </a:p>
        </p:txBody>
      </p:sp>
    </p:spTree>
    <p:extLst>
      <p:ext uri="{BB962C8B-B14F-4D97-AF65-F5344CB8AC3E}">
        <p14:creationId xmlns:p14="http://schemas.microsoft.com/office/powerpoint/2010/main" val="827625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0AC33A7-18A8-4B25-B676-C19035529D0A}" type="datetimeFigureOut">
              <a:rPr lang="en-US" smtClean="0"/>
              <a:t>4/25/2023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30B9982-15B9-40E2-B857-1BA82D0AC03D}" type="slidenum">
              <a:rPr lang="en-US" smtClean="0"/>
              <a:t>‹#›</a:t>
            </a:fld>
            <a:endParaRPr lang="en-US"/>
          </a:p>
        </p:txBody>
      </p:sp>
    </p:spTree>
    <p:extLst>
      <p:ext uri="{BB962C8B-B14F-4D97-AF65-F5344CB8AC3E}">
        <p14:creationId xmlns:p14="http://schemas.microsoft.com/office/powerpoint/2010/main" val="994654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0AC33A7-18A8-4B25-B676-C19035529D0A}"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9982-15B9-40E2-B857-1BA82D0AC03D}" type="slidenum">
              <a:rPr lang="en-US" smtClean="0"/>
              <a:t>‹#›</a:t>
            </a:fld>
            <a:endParaRPr lang="en-US"/>
          </a:p>
        </p:txBody>
      </p:sp>
    </p:spTree>
    <p:extLst>
      <p:ext uri="{BB962C8B-B14F-4D97-AF65-F5344CB8AC3E}">
        <p14:creationId xmlns:p14="http://schemas.microsoft.com/office/powerpoint/2010/main" val="3664975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0AC33A7-18A8-4B25-B676-C19035529D0A}"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B9982-15B9-40E2-B857-1BA82D0AC03D}" type="slidenum">
              <a:rPr lang="en-US" smtClean="0"/>
              <a:t>‹#›</a:t>
            </a:fld>
            <a:endParaRPr lang="en-US"/>
          </a:p>
        </p:txBody>
      </p:sp>
    </p:spTree>
    <p:extLst>
      <p:ext uri="{BB962C8B-B14F-4D97-AF65-F5344CB8AC3E}">
        <p14:creationId xmlns:p14="http://schemas.microsoft.com/office/powerpoint/2010/main" val="150627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C33A7-18A8-4B25-B676-C19035529D0A}"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9982-15B9-40E2-B857-1BA82D0AC03D}" type="slidenum">
              <a:rPr lang="en-US" smtClean="0"/>
              <a:t>‹#›</a:t>
            </a:fld>
            <a:endParaRPr lang="en-US"/>
          </a:p>
        </p:txBody>
      </p:sp>
    </p:spTree>
    <p:extLst>
      <p:ext uri="{BB962C8B-B14F-4D97-AF65-F5344CB8AC3E}">
        <p14:creationId xmlns:p14="http://schemas.microsoft.com/office/powerpoint/2010/main" val="2063396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0AC33A7-18A8-4B25-B676-C19035529D0A}"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B9982-15B9-40E2-B857-1BA82D0AC03D}" type="slidenum">
              <a:rPr lang="en-US" smtClean="0"/>
              <a:t>‹#›</a:t>
            </a:fld>
            <a:endParaRPr lang="en-US"/>
          </a:p>
        </p:txBody>
      </p:sp>
    </p:spTree>
    <p:extLst>
      <p:ext uri="{BB962C8B-B14F-4D97-AF65-F5344CB8AC3E}">
        <p14:creationId xmlns:p14="http://schemas.microsoft.com/office/powerpoint/2010/main" val="2433412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0AC33A7-18A8-4B25-B676-C19035529D0A}"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9982-15B9-40E2-B857-1BA82D0AC03D}" type="slidenum">
              <a:rPr lang="en-US" smtClean="0"/>
              <a:t>‹#›</a:t>
            </a:fld>
            <a:endParaRPr lang="en-US"/>
          </a:p>
        </p:txBody>
      </p:sp>
    </p:spTree>
    <p:extLst>
      <p:ext uri="{BB962C8B-B14F-4D97-AF65-F5344CB8AC3E}">
        <p14:creationId xmlns:p14="http://schemas.microsoft.com/office/powerpoint/2010/main" val="2394024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0AC33A7-18A8-4B25-B676-C19035529D0A}"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B9982-15B9-40E2-B857-1BA82D0AC03D}" type="slidenum">
              <a:rPr lang="en-US" smtClean="0"/>
              <a:t>‹#›</a:t>
            </a:fld>
            <a:endParaRPr lang="en-US"/>
          </a:p>
        </p:txBody>
      </p:sp>
    </p:spTree>
    <p:extLst>
      <p:ext uri="{BB962C8B-B14F-4D97-AF65-F5344CB8AC3E}">
        <p14:creationId xmlns:p14="http://schemas.microsoft.com/office/powerpoint/2010/main" val="2835558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0AC33A7-18A8-4B25-B676-C19035529D0A}"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B9982-15B9-40E2-B857-1BA82D0AC03D}" type="slidenum">
              <a:rPr lang="en-US" smtClean="0"/>
              <a:t>‹#›</a:t>
            </a:fld>
            <a:endParaRPr lang="en-US"/>
          </a:p>
        </p:txBody>
      </p:sp>
    </p:spTree>
    <p:extLst>
      <p:ext uri="{BB962C8B-B14F-4D97-AF65-F5344CB8AC3E}">
        <p14:creationId xmlns:p14="http://schemas.microsoft.com/office/powerpoint/2010/main" val="117241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C33A7-18A8-4B25-B676-C19035529D0A}"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30B9982-15B9-40E2-B857-1BA82D0AC03D}" type="slidenum">
              <a:rPr lang="en-US" smtClean="0"/>
              <a:t>‹#›</a:t>
            </a:fld>
            <a:endParaRPr lang="en-US"/>
          </a:p>
        </p:txBody>
      </p:sp>
    </p:spTree>
    <p:extLst>
      <p:ext uri="{BB962C8B-B14F-4D97-AF65-F5344CB8AC3E}">
        <p14:creationId xmlns:p14="http://schemas.microsoft.com/office/powerpoint/2010/main" val="220513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AC33A7-18A8-4B25-B676-C19035529D0A}"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0B9982-15B9-40E2-B857-1BA82D0AC03D}" type="slidenum">
              <a:rPr lang="en-US" smtClean="0"/>
              <a:t>‹#›</a:t>
            </a:fld>
            <a:endParaRPr lang="en-US"/>
          </a:p>
        </p:txBody>
      </p:sp>
    </p:spTree>
    <p:extLst>
      <p:ext uri="{BB962C8B-B14F-4D97-AF65-F5344CB8AC3E}">
        <p14:creationId xmlns:p14="http://schemas.microsoft.com/office/powerpoint/2010/main" val="404695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AC33A7-18A8-4B25-B676-C19035529D0A}"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0B9982-15B9-40E2-B857-1BA82D0AC03D}" type="slidenum">
              <a:rPr lang="en-US" smtClean="0"/>
              <a:t>‹#›</a:t>
            </a:fld>
            <a:endParaRPr lang="en-US"/>
          </a:p>
        </p:txBody>
      </p:sp>
    </p:spTree>
    <p:extLst>
      <p:ext uri="{BB962C8B-B14F-4D97-AF65-F5344CB8AC3E}">
        <p14:creationId xmlns:p14="http://schemas.microsoft.com/office/powerpoint/2010/main" val="556153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0AC33A7-18A8-4B25-B676-C19035529D0A}" type="datetimeFigureOut">
              <a:rPr lang="en-US" smtClean="0"/>
              <a:t>4/25/2023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30B9982-15B9-40E2-B857-1BA82D0AC03D}" type="slidenum">
              <a:rPr lang="en-US" smtClean="0"/>
              <a:t>‹#›</a:t>
            </a:fld>
            <a:endParaRPr lang="en-US"/>
          </a:p>
        </p:txBody>
      </p:sp>
    </p:spTree>
    <p:extLst>
      <p:ext uri="{BB962C8B-B14F-4D97-AF65-F5344CB8AC3E}">
        <p14:creationId xmlns:p14="http://schemas.microsoft.com/office/powerpoint/2010/main" val="33750412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7E2C2-0C29-A539-FE40-49C171BB9B38}"/>
              </a:ext>
            </a:extLst>
          </p:cNvPr>
          <p:cNvSpPr>
            <a:spLocks noGrp="1"/>
          </p:cNvSpPr>
          <p:nvPr>
            <p:ph type="ctrTitle"/>
          </p:nvPr>
        </p:nvSpPr>
        <p:spPr>
          <a:xfrm>
            <a:off x="1154955" y="2099733"/>
            <a:ext cx="8825658" cy="2677648"/>
          </a:xfrm>
        </p:spPr>
        <p:txBody>
          <a:bodyPr/>
          <a:lstStyle/>
          <a:p>
            <a:pPr marL="0" marR="0">
              <a:spcBef>
                <a:spcPts val="0"/>
              </a:spcBef>
              <a:spcAft>
                <a:spcPts val="0"/>
              </a:spcAft>
            </a:pP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Facial Age and Gender Recognition</a:t>
            </a:r>
            <a:br>
              <a:rPr lang="en-US" sz="1800" kern="100" dirty="0">
                <a:effectLst/>
                <a:latin typeface="Calibri" panose="020F0502020204030204" pitchFamily="34" charset="0"/>
                <a:ea typeface="宋体" panose="02010600030101010101" pitchFamily="2" charset="-122"/>
                <a:cs typeface="Times New Roman" panose="02020603050405020304" pitchFamily="18" charset="0"/>
              </a:rPr>
            </a:br>
            <a:br>
              <a:rPr lang="en-US" sz="1800" kern="100" dirty="0">
                <a:effectLst/>
                <a:latin typeface="Calibri" panose="020F0502020204030204" pitchFamily="34" charset="0"/>
                <a:ea typeface="宋体" panose="02010600030101010101" pitchFamily="2" charset="-122"/>
                <a:cs typeface="Times New Roman" panose="02020603050405020304" pitchFamily="18" charset="0"/>
              </a:rPr>
            </a:br>
            <a:endParaRPr lang="en-US" dirty="0"/>
          </a:p>
        </p:txBody>
      </p:sp>
      <p:sp>
        <p:nvSpPr>
          <p:cNvPr id="3" name="副标题 2">
            <a:extLst>
              <a:ext uri="{FF2B5EF4-FFF2-40B4-BE49-F238E27FC236}">
                <a16:creationId xmlns:a16="http://schemas.microsoft.com/office/drawing/2014/main" id="{0B1F7648-B57E-E964-4485-BAD3BCD8A71B}"/>
              </a:ext>
            </a:extLst>
          </p:cNvPr>
          <p:cNvSpPr>
            <a:spLocks noGrp="1"/>
          </p:cNvSpPr>
          <p:nvPr>
            <p:ph type="subTitle" idx="1"/>
          </p:nvPr>
        </p:nvSpPr>
        <p:spPr/>
        <p:txBody>
          <a:bodyPr/>
          <a:lstStyle/>
          <a:p>
            <a:r>
              <a:rPr lang="en-US" sz="1800" b="1" i="1" kern="100" dirty="0">
                <a:effectLst/>
                <a:latin typeface="Times New Roman" panose="02020603050405020304" pitchFamily="18" charset="0"/>
                <a:ea typeface="Times New Roman" panose="02020603050405020304" pitchFamily="18" charset="0"/>
                <a:cs typeface="Times New Roman" panose="02020603050405020304" pitchFamily="18" charset="0"/>
              </a:rPr>
              <a:t>CS767 (Prof. </a:t>
            </a:r>
            <a:r>
              <a:rPr lang="en-US" sz="1800" b="1" i="1" kern="100" dirty="0" err="1">
                <a:effectLst/>
                <a:latin typeface="Times New Roman" panose="02020603050405020304" pitchFamily="18" charset="0"/>
                <a:ea typeface="Times New Roman" panose="02020603050405020304" pitchFamily="18" charset="0"/>
                <a:cs typeface="Times New Roman" panose="02020603050405020304" pitchFamily="18" charset="0"/>
              </a:rPr>
              <a:t>Farshid</a:t>
            </a:r>
            <a:r>
              <a:rPr lang="en-US" sz="1800" b="1" i="1" kern="100" dirty="0">
                <a:effectLst/>
                <a:latin typeface="Times New Roman" panose="02020603050405020304" pitchFamily="18" charset="0"/>
                <a:ea typeface="Times New Roman" panose="02020603050405020304" pitchFamily="18" charset="0"/>
                <a:cs typeface="Times New Roman" panose="02020603050405020304" pitchFamily="18" charset="0"/>
              </a:rPr>
              <a:t> Alizadeh-</a:t>
            </a:r>
            <a:r>
              <a:rPr lang="en-US" sz="1800" b="1" i="1" kern="100" dirty="0" err="1">
                <a:effectLst/>
                <a:latin typeface="Times New Roman" panose="02020603050405020304" pitchFamily="18" charset="0"/>
                <a:ea typeface="Times New Roman" panose="02020603050405020304" pitchFamily="18" charset="0"/>
                <a:cs typeface="Times New Roman" panose="02020603050405020304" pitchFamily="18" charset="0"/>
              </a:rPr>
              <a:t>Shabdiz</a:t>
            </a:r>
            <a:r>
              <a:rPr lang="en-US" sz="1800" b="1" i="1" kern="100" dirty="0">
                <a:effectLst/>
                <a:latin typeface="Times New Roman" panose="02020603050405020304" pitchFamily="18" charset="0"/>
                <a:ea typeface="Times New Roman" panose="02020603050405020304" pitchFamily="18" charset="0"/>
                <a:cs typeface="Times New Roman" panose="02020603050405020304" pitchFamily="18" charset="0"/>
              </a:rPr>
              <a:t>) Final Project Report</a:t>
            </a:r>
            <a:br>
              <a:rPr lang="en-US" sz="1800" kern="100" dirty="0">
                <a:effectLst/>
                <a:latin typeface="Calibri" panose="020F0502020204030204" pitchFamily="34" charset="0"/>
                <a:ea typeface="宋体" panose="02010600030101010101" pitchFamily="2" charset="-122"/>
                <a:cs typeface="Times New Roman" panose="02020603050405020304" pitchFamily="18" charset="0"/>
              </a:rPr>
            </a:b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Yiduo Feng   04/25/2023</a:t>
            </a:r>
            <a:endParaRPr lang="en-US" dirty="0"/>
          </a:p>
        </p:txBody>
      </p:sp>
    </p:spTree>
    <p:extLst>
      <p:ext uri="{BB962C8B-B14F-4D97-AF65-F5344CB8AC3E}">
        <p14:creationId xmlns:p14="http://schemas.microsoft.com/office/powerpoint/2010/main" val="1609689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4DF26-53CD-0CA4-479A-91CF3414ACA2}"/>
              </a:ext>
            </a:extLst>
          </p:cNvPr>
          <p:cNvSpPr>
            <a:spLocks noGrp="1"/>
          </p:cNvSpPr>
          <p:nvPr>
            <p:ph type="title"/>
          </p:nvPr>
        </p:nvSpPr>
        <p:spPr/>
        <p:txBody>
          <a:bodyPr/>
          <a:lstStyle/>
          <a:p>
            <a:r>
              <a:rPr lang="en-US" dirty="0"/>
              <a:t>Gender prediction</a:t>
            </a:r>
          </a:p>
        </p:txBody>
      </p:sp>
      <p:pic>
        <p:nvPicPr>
          <p:cNvPr id="4" name="内容占位符 3">
            <a:extLst>
              <a:ext uri="{FF2B5EF4-FFF2-40B4-BE49-F238E27FC236}">
                <a16:creationId xmlns:a16="http://schemas.microsoft.com/office/drawing/2014/main" id="{5CD62BF3-A083-3FD5-FAB3-4E81A2B9BD22}"/>
              </a:ext>
            </a:extLst>
          </p:cNvPr>
          <p:cNvPicPr>
            <a:picLocks noGrp="1" noChangeAspect="1"/>
          </p:cNvPicPr>
          <p:nvPr>
            <p:ph idx="1"/>
          </p:nvPr>
        </p:nvPicPr>
        <p:blipFill>
          <a:blip r:embed="rId2"/>
          <a:stretch>
            <a:fillRect/>
          </a:stretch>
        </p:blipFill>
        <p:spPr>
          <a:xfrm>
            <a:off x="1155700" y="2774708"/>
            <a:ext cx="8824913" cy="3073884"/>
          </a:xfrm>
          <a:prstGeom prst="rect">
            <a:avLst/>
          </a:prstGeom>
        </p:spPr>
      </p:pic>
    </p:spTree>
    <p:extLst>
      <p:ext uri="{BB962C8B-B14F-4D97-AF65-F5344CB8AC3E}">
        <p14:creationId xmlns:p14="http://schemas.microsoft.com/office/powerpoint/2010/main" val="674978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6F0CE-0B40-CB53-5085-B2BC824E82B7}"/>
              </a:ext>
            </a:extLst>
          </p:cNvPr>
          <p:cNvSpPr>
            <a:spLocks noGrp="1"/>
          </p:cNvSpPr>
          <p:nvPr>
            <p:ph type="title"/>
          </p:nvPr>
        </p:nvSpPr>
        <p:spPr/>
        <p:txBody>
          <a:bodyPr/>
          <a:lstStyle/>
          <a:p>
            <a:r>
              <a:rPr lang="en-US" altLang="zh-CN" dirty="0"/>
              <a:t>Test result</a:t>
            </a:r>
            <a:endParaRPr lang="en-US" dirty="0"/>
          </a:p>
        </p:txBody>
      </p:sp>
      <p:pic>
        <p:nvPicPr>
          <p:cNvPr id="4" name="内容占位符 3">
            <a:extLst>
              <a:ext uri="{FF2B5EF4-FFF2-40B4-BE49-F238E27FC236}">
                <a16:creationId xmlns:a16="http://schemas.microsoft.com/office/drawing/2014/main" id="{29CF148B-765B-B6B0-91F3-4F5978ED70F5}"/>
              </a:ext>
            </a:extLst>
          </p:cNvPr>
          <p:cNvPicPr>
            <a:picLocks noGrp="1" noChangeAspect="1"/>
          </p:cNvPicPr>
          <p:nvPr>
            <p:ph idx="1"/>
          </p:nvPr>
        </p:nvPicPr>
        <p:blipFill>
          <a:blip r:embed="rId2"/>
          <a:stretch>
            <a:fillRect/>
          </a:stretch>
        </p:blipFill>
        <p:spPr>
          <a:xfrm>
            <a:off x="6096000" y="933911"/>
            <a:ext cx="4422914" cy="5422708"/>
          </a:xfrm>
          <a:prstGeom prst="rect">
            <a:avLst/>
          </a:prstGeom>
        </p:spPr>
      </p:pic>
      <p:sp>
        <p:nvSpPr>
          <p:cNvPr id="6" name="文本框 5">
            <a:extLst>
              <a:ext uri="{FF2B5EF4-FFF2-40B4-BE49-F238E27FC236}">
                <a16:creationId xmlns:a16="http://schemas.microsoft.com/office/drawing/2014/main" id="{C94A2608-63A3-C79D-4478-609DFB09C0B7}"/>
              </a:ext>
            </a:extLst>
          </p:cNvPr>
          <p:cNvSpPr txBox="1"/>
          <p:nvPr/>
        </p:nvSpPr>
        <p:spPr>
          <a:xfrm>
            <a:off x="881628" y="2539449"/>
            <a:ext cx="4828403" cy="646331"/>
          </a:xfrm>
          <a:prstGeom prst="rect">
            <a:avLst/>
          </a:prstGeom>
          <a:noFill/>
        </p:spPr>
        <p:txBody>
          <a:bodyPr wrap="square" rtlCol="0">
            <a:spAutoFit/>
          </a:bodyPr>
          <a:lstStyle/>
          <a:p>
            <a:r>
              <a:rPr lang="en-US" dirty="0"/>
              <a:t>Use the model built and input the pixels of pictures. </a:t>
            </a:r>
          </a:p>
        </p:txBody>
      </p:sp>
    </p:spTree>
    <p:extLst>
      <p:ext uri="{BB962C8B-B14F-4D97-AF65-F5344CB8AC3E}">
        <p14:creationId xmlns:p14="http://schemas.microsoft.com/office/powerpoint/2010/main" val="270540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2318B-97E4-0FEC-1CCC-9B6FEF513A1B}"/>
              </a:ext>
            </a:extLst>
          </p:cNvPr>
          <p:cNvSpPr>
            <a:spLocks noGrp="1"/>
          </p:cNvSpPr>
          <p:nvPr>
            <p:ph type="title"/>
          </p:nvPr>
        </p:nvSpPr>
        <p:spPr/>
        <p:txBody>
          <a:bodyPr/>
          <a:lstStyle/>
          <a:p>
            <a:r>
              <a:rPr lang="en-US" dirty="0"/>
              <a:t>Conclusion</a:t>
            </a:r>
          </a:p>
        </p:txBody>
      </p:sp>
      <p:sp>
        <p:nvSpPr>
          <p:cNvPr id="3" name="内容占位符 2">
            <a:extLst>
              <a:ext uri="{FF2B5EF4-FFF2-40B4-BE49-F238E27FC236}">
                <a16:creationId xmlns:a16="http://schemas.microsoft.com/office/drawing/2014/main" id="{7FCEC2B4-1F95-B55B-E421-2D1C58EB710B}"/>
              </a:ext>
            </a:extLst>
          </p:cNvPr>
          <p:cNvSpPr>
            <a:spLocks noGrp="1"/>
          </p:cNvSpPr>
          <p:nvPr>
            <p:ph idx="1"/>
          </p:nvPr>
        </p:nvSpPr>
        <p:spPr/>
        <p:txBody>
          <a:bodyPr/>
          <a:lstStyle/>
          <a:p>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This project involves using a deep learning model to predict the age of individuals based on their face images. The model architecture consists of several convolutional and dense layers, with a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softmax</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activation function and categorical cross-entropy loss function used for training. The dataset used in this project contains over 23,000 face images, each with corresponding information on age, gender, race, and pixel values. The pixel values column is used to train the model, and the images are preprocessed and normalized before being fed into the model. Overall, this project has the potential to provide valuable insights into the relationship between age and facial features, and to develop a useful tool for age prediction based on face images.</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3130666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7E2C2-0C29-A539-FE40-49C171BB9B38}"/>
              </a:ext>
            </a:extLst>
          </p:cNvPr>
          <p:cNvSpPr>
            <a:spLocks noGrp="1"/>
          </p:cNvSpPr>
          <p:nvPr>
            <p:ph type="ctrTitle"/>
          </p:nvPr>
        </p:nvSpPr>
        <p:spPr>
          <a:xfrm>
            <a:off x="1154955" y="2099733"/>
            <a:ext cx="8825658" cy="2677648"/>
          </a:xfrm>
        </p:spPr>
        <p:txBody>
          <a:bodyPr/>
          <a:lstStyle/>
          <a:p>
            <a:pPr marL="0" marR="0">
              <a:spcBef>
                <a:spcPts val="0"/>
              </a:spcBef>
              <a:spcAft>
                <a:spcPts val="0"/>
              </a:spcAft>
            </a:pP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Thank you</a:t>
            </a:r>
            <a:br>
              <a:rPr lang="en-US" sz="1800" kern="100" dirty="0">
                <a:effectLst/>
                <a:latin typeface="Calibri" panose="020F0502020204030204" pitchFamily="34" charset="0"/>
                <a:ea typeface="宋体" panose="02010600030101010101" pitchFamily="2" charset="-122"/>
                <a:cs typeface="Times New Roman" panose="02020603050405020304" pitchFamily="18" charset="0"/>
              </a:rPr>
            </a:br>
            <a:endParaRPr lang="en-US" dirty="0"/>
          </a:p>
        </p:txBody>
      </p:sp>
    </p:spTree>
    <p:extLst>
      <p:ext uri="{BB962C8B-B14F-4D97-AF65-F5344CB8AC3E}">
        <p14:creationId xmlns:p14="http://schemas.microsoft.com/office/powerpoint/2010/main" val="294385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64970-0218-B887-267E-6E7CC9D8E35A}"/>
              </a:ext>
            </a:extLst>
          </p:cNvPr>
          <p:cNvSpPr>
            <a:spLocks noGrp="1"/>
          </p:cNvSpPr>
          <p:nvPr>
            <p:ph type="title"/>
          </p:nvPr>
        </p:nvSpPr>
        <p:spPr/>
        <p:txBody>
          <a:bodyPr/>
          <a:lstStyle/>
          <a:p>
            <a:r>
              <a:rPr lang="en-US" altLang="zh-CN" dirty="0"/>
              <a:t>Data Description</a:t>
            </a:r>
            <a:endParaRPr lang="en-US" dirty="0"/>
          </a:p>
        </p:txBody>
      </p:sp>
      <p:sp>
        <p:nvSpPr>
          <p:cNvPr id="3" name="内容占位符 2">
            <a:extLst>
              <a:ext uri="{FF2B5EF4-FFF2-40B4-BE49-F238E27FC236}">
                <a16:creationId xmlns:a16="http://schemas.microsoft.com/office/drawing/2014/main" id="{0C87FB96-6A4A-9AA6-BD8D-909BCAAA846D}"/>
              </a:ext>
            </a:extLst>
          </p:cNvPr>
          <p:cNvSpPr>
            <a:spLocks noGrp="1"/>
          </p:cNvSpPr>
          <p:nvPr>
            <p:ph idx="1"/>
          </p:nvPr>
        </p:nvSpPr>
        <p:spPr>
          <a:xfrm>
            <a:off x="1154954" y="2603500"/>
            <a:ext cx="8825659" cy="3416300"/>
          </a:xfrm>
        </p:spPr>
        <p:txBody>
          <a:bodyPr/>
          <a:lstStyle/>
          <a:p>
            <a:pPr algn="l">
              <a:buFont typeface="Arial" panose="020B0604020202020204" pitchFamily="34" charset="0"/>
              <a:buChar char="•"/>
            </a:pPr>
            <a:r>
              <a:rPr lang="en-US" b="0" i="0" dirty="0">
                <a:solidFill>
                  <a:srgbClr val="374151"/>
                </a:solidFill>
                <a:effectLst/>
                <a:latin typeface="Söhne"/>
              </a:rPr>
              <a:t>The dataset used in this analysis contains a total of 23,705 face images, each with corresponding information on age, gender, race, and pixel values.</a:t>
            </a:r>
          </a:p>
          <a:p>
            <a:pPr algn="l">
              <a:buFont typeface="Arial" panose="020B0604020202020204" pitchFamily="34" charset="0"/>
              <a:buChar char="•"/>
            </a:pPr>
            <a:r>
              <a:rPr lang="en-US" b="0" i="0" dirty="0">
                <a:solidFill>
                  <a:srgbClr val="374151"/>
                </a:solidFill>
                <a:effectLst/>
                <a:latin typeface="Söhne"/>
              </a:rPr>
              <a:t>The dataset has 5 columns: age, gender, race, pixel values, and an image name column.</a:t>
            </a:r>
          </a:p>
          <a:p>
            <a:pPr algn="l">
              <a:buFont typeface="Arial" panose="020B0604020202020204" pitchFamily="34" charset="0"/>
              <a:buChar char="•"/>
            </a:pPr>
            <a:r>
              <a:rPr lang="en-US" b="0" i="0" dirty="0">
                <a:solidFill>
                  <a:srgbClr val="374151"/>
                </a:solidFill>
                <a:effectLst/>
                <a:latin typeface="Söhne"/>
              </a:rPr>
              <a:t>The images in the dataset are in grayscale format and have a resolution of 48x48 pixels.</a:t>
            </a:r>
          </a:p>
          <a:p>
            <a:pPr algn="l">
              <a:buFont typeface="Arial" panose="020B0604020202020204" pitchFamily="34" charset="0"/>
              <a:buChar char="•"/>
            </a:pPr>
            <a:r>
              <a:rPr lang="en-US" b="0" i="0" dirty="0">
                <a:solidFill>
                  <a:srgbClr val="374151"/>
                </a:solidFill>
                <a:effectLst/>
                <a:latin typeface="Söhne"/>
              </a:rPr>
              <a:t>In this analysis, we will be using the pixel values column to train a model to predict the age of individuals based on their face images.</a:t>
            </a:r>
          </a:p>
          <a:p>
            <a:pPr algn="l">
              <a:buFont typeface="Arial" panose="020B0604020202020204" pitchFamily="34" charset="0"/>
              <a:buChar char="•"/>
            </a:pPr>
            <a:r>
              <a:rPr lang="en-US" b="0" i="0" dirty="0">
                <a:solidFill>
                  <a:srgbClr val="374151"/>
                </a:solidFill>
                <a:effectLst/>
                <a:latin typeface="Söhne"/>
              </a:rPr>
              <a:t>The pixel values will be preprocessed and normalized before being fed into the model.</a:t>
            </a:r>
          </a:p>
          <a:p>
            <a:pPr algn="l">
              <a:buFont typeface="Arial" panose="020B0604020202020204" pitchFamily="34" charset="0"/>
              <a:buChar char="•"/>
            </a:pPr>
            <a:endParaRPr lang="en-US" b="0" i="0" dirty="0">
              <a:solidFill>
                <a:srgbClr val="374151"/>
              </a:solidFill>
              <a:effectLst/>
              <a:latin typeface="Söhne"/>
            </a:endParaRPr>
          </a:p>
        </p:txBody>
      </p:sp>
    </p:spTree>
    <p:extLst>
      <p:ext uri="{BB962C8B-B14F-4D97-AF65-F5344CB8AC3E}">
        <p14:creationId xmlns:p14="http://schemas.microsoft.com/office/powerpoint/2010/main" val="1087085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3C43E-0095-D339-56A1-97200EB85E99}"/>
              </a:ext>
            </a:extLst>
          </p:cNvPr>
          <p:cNvSpPr>
            <a:spLocks noGrp="1"/>
          </p:cNvSpPr>
          <p:nvPr>
            <p:ph type="title"/>
          </p:nvPr>
        </p:nvSpPr>
        <p:spPr/>
        <p:txBody>
          <a:bodyPr/>
          <a:lstStyle/>
          <a:p>
            <a:endParaRPr lang="en-US"/>
          </a:p>
        </p:txBody>
      </p:sp>
      <p:pic>
        <p:nvPicPr>
          <p:cNvPr id="5" name="内容占位符 4">
            <a:extLst>
              <a:ext uri="{FF2B5EF4-FFF2-40B4-BE49-F238E27FC236}">
                <a16:creationId xmlns:a16="http://schemas.microsoft.com/office/drawing/2014/main" id="{061D0AD1-BA8E-5D29-A8EC-E4F232AF7EC5}"/>
              </a:ext>
            </a:extLst>
          </p:cNvPr>
          <p:cNvPicPr>
            <a:picLocks noGrp="1" noChangeAspect="1"/>
          </p:cNvPicPr>
          <p:nvPr>
            <p:ph idx="1"/>
          </p:nvPr>
        </p:nvPicPr>
        <p:blipFill>
          <a:blip r:embed="rId2"/>
          <a:stretch>
            <a:fillRect/>
          </a:stretch>
        </p:blipFill>
        <p:spPr>
          <a:xfrm>
            <a:off x="1252127" y="973668"/>
            <a:ext cx="6505364" cy="5368740"/>
          </a:xfrm>
        </p:spPr>
      </p:pic>
    </p:spTree>
    <p:extLst>
      <p:ext uri="{BB962C8B-B14F-4D97-AF65-F5344CB8AC3E}">
        <p14:creationId xmlns:p14="http://schemas.microsoft.com/office/powerpoint/2010/main" val="3980014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CE41B-3FDA-C3CE-9A04-531CD59AF47D}"/>
              </a:ext>
            </a:extLst>
          </p:cNvPr>
          <p:cNvSpPr>
            <a:spLocks noGrp="1"/>
          </p:cNvSpPr>
          <p:nvPr>
            <p:ph type="title"/>
          </p:nvPr>
        </p:nvSpPr>
        <p:spPr/>
        <p:txBody>
          <a:bodyPr/>
          <a:lstStyle/>
          <a:p>
            <a:r>
              <a:rPr lang="en-US" altLang="zh-CN" dirty="0"/>
              <a:t>Data Preprocessing</a:t>
            </a:r>
            <a:endParaRPr lang="en-US" dirty="0"/>
          </a:p>
        </p:txBody>
      </p:sp>
      <p:sp>
        <p:nvSpPr>
          <p:cNvPr id="3" name="内容占位符 2">
            <a:extLst>
              <a:ext uri="{FF2B5EF4-FFF2-40B4-BE49-F238E27FC236}">
                <a16:creationId xmlns:a16="http://schemas.microsoft.com/office/drawing/2014/main" id="{4C5F65E2-A848-3ECA-4949-52347D5BF674}"/>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0" i="0" dirty="0">
                <a:solidFill>
                  <a:srgbClr val="374151"/>
                </a:solidFill>
                <a:effectLst/>
                <a:latin typeface="Söhne"/>
              </a:rPr>
              <a:t>Before training a deep learning model, it's important to preprocess the data to ensure that it's in a suitable format.</a:t>
            </a:r>
          </a:p>
          <a:p>
            <a:pPr algn="l">
              <a:buFont typeface="Arial" panose="020B0604020202020204" pitchFamily="34" charset="0"/>
              <a:buChar char="•"/>
            </a:pPr>
            <a:r>
              <a:rPr lang="en-US" b="0" i="0" dirty="0">
                <a:solidFill>
                  <a:srgbClr val="374151"/>
                </a:solidFill>
                <a:effectLst/>
                <a:latin typeface="Söhne"/>
              </a:rPr>
              <a:t>In this project, we start by checking for missing values in the dataset using the </a:t>
            </a:r>
            <a:r>
              <a:rPr lang="en-US" b="0" i="0" dirty="0" err="1">
                <a:solidFill>
                  <a:srgbClr val="374151"/>
                </a:solidFill>
                <a:effectLst/>
                <a:latin typeface="Söhne"/>
              </a:rPr>
              <a:t>isnull</a:t>
            </a:r>
            <a:r>
              <a:rPr lang="en-US" b="0" i="0" dirty="0">
                <a:solidFill>
                  <a:srgbClr val="374151"/>
                </a:solidFill>
                <a:effectLst/>
                <a:latin typeface="Söhne"/>
              </a:rPr>
              <a:t>() function.</a:t>
            </a:r>
          </a:p>
          <a:p>
            <a:pPr algn="l">
              <a:buFont typeface="Arial" panose="020B0604020202020204" pitchFamily="34" charset="0"/>
              <a:buChar char="•"/>
            </a:pPr>
            <a:r>
              <a:rPr lang="en-US" dirty="0">
                <a:solidFill>
                  <a:srgbClr val="374151"/>
                </a:solidFill>
                <a:latin typeface="Söhne"/>
              </a:rPr>
              <a:t>I </a:t>
            </a:r>
            <a:r>
              <a:rPr lang="en-US" b="0" i="0" dirty="0">
                <a:solidFill>
                  <a:srgbClr val="374151"/>
                </a:solidFill>
                <a:effectLst/>
                <a:latin typeface="Söhne"/>
              </a:rPr>
              <a:t>check for missing values in the "age", "gender", "ethnicity", "</a:t>
            </a:r>
            <a:r>
              <a:rPr lang="en-US" b="0" i="0" dirty="0" err="1">
                <a:solidFill>
                  <a:srgbClr val="374151"/>
                </a:solidFill>
                <a:effectLst/>
                <a:latin typeface="Söhne"/>
              </a:rPr>
              <a:t>img_name</a:t>
            </a:r>
            <a:r>
              <a:rPr lang="en-US" b="0" i="0" dirty="0">
                <a:solidFill>
                  <a:srgbClr val="374151"/>
                </a:solidFill>
                <a:effectLst/>
                <a:latin typeface="Söhne"/>
              </a:rPr>
              <a:t>", and "pixels" columns.</a:t>
            </a:r>
          </a:p>
          <a:p>
            <a:pPr algn="l">
              <a:buFont typeface="Arial" panose="020B0604020202020204" pitchFamily="34" charset="0"/>
              <a:buChar char="•"/>
            </a:pPr>
            <a:r>
              <a:rPr lang="en-US" b="0" i="0" dirty="0">
                <a:solidFill>
                  <a:srgbClr val="374151"/>
                </a:solidFill>
                <a:effectLst/>
                <a:latin typeface="Söhne"/>
              </a:rPr>
              <a:t>Next, we create separate </a:t>
            </a:r>
            <a:r>
              <a:rPr lang="en-US" b="0" i="0" dirty="0" err="1">
                <a:solidFill>
                  <a:srgbClr val="374151"/>
                </a:solidFill>
                <a:effectLst/>
                <a:latin typeface="Söhne"/>
              </a:rPr>
              <a:t>dataframes</a:t>
            </a:r>
            <a:r>
              <a:rPr lang="en-US" b="0" i="0" dirty="0">
                <a:solidFill>
                  <a:srgbClr val="374151"/>
                </a:solidFill>
                <a:effectLst/>
                <a:latin typeface="Söhne"/>
              </a:rPr>
              <a:t> for the input features (x) and the target variables (y) using the drop() function.</a:t>
            </a:r>
          </a:p>
          <a:p>
            <a:pPr algn="l">
              <a:buFont typeface="Arial" panose="020B0604020202020204" pitchFamily="34" charset="0"/>
              <a:buChar char="•"/>
            </a:pPr>
            <a:r>
              <a:rPr lang="en-US" dirty="0">
                <a:solidFill>
                  <a:srgbClr val="374151"/>
                </a:solidFill>
                <a:latin typeface="Söhne"/>
              </a:rPr>
              <a:t>I</a:t>
            </a:r>
            <a:r>
              <a:rPr lang="en-US" b="0" i="0" dirty="0">
                <a:solidFill>
                  <a:srgbClr val="374151"/>
                </a:solidFill>
                <a:effectLst/>
                <a:latin typeface="Söhne"/>
              </a:rPr>
              <a:t> then preprocess the "age" column of the y </a:t>
            </a:r>
            <a:r>
              <a:rPr lang="en-US" b="0" i="0" dirty="0" err="1">
                <a:solidFill>
                  <a:srgbClr val="374151"/>
                </a:solidFill>
                <a:effectLst/>
                <a:latin typeface="Söhne"/>
              </a:rPr>
              <a:t>dataframe</a:t>
            </a:r>
            <a:r>
              <a:rPr lang="en-US" b="0" i="0" dirty="0">
                <a:solidFill>
                  <a:srgbClr val="374151"/>
                </a:solidFill>
                <a:effectLst/>
                <a:latin typeface="Söhne"/>
              </a:rPr>
              <a:t> by binning the age values into 10-year intervals using the cut() function. We also convert the age values to categorical variables using the </a:t>
            </a:r>
            <a:r>
              <a:rPr lang="en-US" b="0" i="0" dirty="0" err="1">
                <a:solidFill>
                  <a:srgbClr val="374151"/>
                </a:solidFill>
                <a:effectLst/>
                <a:latin typeface="Söhne"/>
              </a:rPr>
              <a:t>to_categorical</a:t>
            </a:r>
            <a:r>
              <a:rPr lang="en-US" b="0" i="0" dirty="0">
                <a:solidFill>
                  <a:srgbClr val="374151"/>
                </a:solidFill>
                <a:effectLst/>
                <a:latin typeface="Söhne"/>
              </a:rPr>
              <a:t>() function.</a:t>
            </a:r>
          </a:p>
          <a:p>
            <a:pPr algn="l">
              <a:buFont typeface="Arial" panose="020B0604020202020204" pitchFamily="34" charset="0"/>
              <a:buChar char="•"/>
            </a:pPr>
            <a:r>
              <a:rPr lang="en-US" dirty="0">
                <a:solidFill>
                  <a:srgbClr val="374151"/>
                </a:solidFill>
                <a:latin typeface="Söhne"/>
              </a:rPr>
              <a:t>I </a:t>
            </a:r>
            <a:r>
              <a:rPr lang="en-US" b="0" i="0" dirty="0">
                <a:solidFill>
                  <a:srgbClr val="374151"/>
                </a:solidFill>
                <a:effectLst/>
                <a:latin typeface="Söhne"/>
              </a:rPr>
              <a:t>preprocess the "gender" and "ethnicity" columns of the y </a:t>
            </a:r>
            <a:r>
              <a:rPr lang="en-US" b="0" i="0" dirty="0" err="1">
                <a:solidFill>
                  <a:srgbClr val="374151"/>
                </a:solidFill>
                <a:effectLst/>
                <a:latin typeface="Söhne"/>
              </a:rPr>
              <a:t>dataframe</a:t>
            </a:r>
            <a:r>
              <a:rPr lang="en-US" b="0" i="0" dirty="0">
                <a:solidFill>
                  <a:srgbClr val="374151"/>
                </a:solidFill>
                <a:effectLst/>
                <a:latin typeface="Söhne"/>
              </a:rPr>
              <a:t> in a similar manner, converting them to categorical variables using the </a:t>
            </a:r>
            <a:r>
              <a:rPr lang="en-US" b="0" i="0" dirty="0" err="1">
                <a:solidFill>
                  <a:srgbClr val="374151"/>
                </a:solidFill>
                <a:effectLst/>
                <a:latin typeface="Söhne"/>
              </a:rPr>
              <a:t>to_categorical</a:t>
            </a:r>
            <a:r>
              <a:rPr lang="en-US" b="0" i="0" dirty="0">
                <a:solidFill>
                  <a:srgbClr val="374151"/>
                </a:solidFill>
                <a:effectLst/>
                <a:latin typeface="Söhne"/>
              </a:rPr>
              <a:t>() function.</a:t>
            </a:r>
          </a:p>
          <a:p>
            <a:pPr algn="l">
              <a:buFont typeface="Arial" panose="020B0604020202020204" pitchFamily="34" charset="0"/>
              <a:buChar char="•"/>
            </a:pPr>
            <a:r>
              <a:rPr lang="en-US" b="0" i="0" dirty="0">
                <a:solidFill>
                  <a:srgbClr val="374151"/>
                </a:solidFill>
                <a:effectLst/>
                <a:latin typeface="Söhne"/>
              </a:rPr>
              <a:t>Overall, these preprocessing steps help to ensure that the data is in a suitable format for training the deep learning model, and that the target variables are appropriately encoded for classification tasks.</a:t>
            </a:r>
          </a:p>
          <a:p>
            <a:pPr marL="0" indent="0">
              <a:buNone/>
            </a:pPr>
            <a:endParaRPr lang="en-US" dirty="0"/>
          </a:p>
        </p:txBody>
      </p:sp>
    </p:spTree>
    <p:extLst>
      <p:ext uri="{BB962C8B-B14F-4D97-AF65-F5344CB8AC3E}">
        <p14:creationId xmlns:p14="http://schemas.microsoft.com/office/powerpoint/2010/main" val="209454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8548C-C817-EE40-53B5-30852D82F024}"/>
              </a:ext>
            </a:extLst>
          </p:cNvPr>
          <p:cNvSpPr>
            <a:spLocks noGrp="1"/>
          </p:cNvSpPr>
          <p:nvPr>
            <p:ph type="title"/>
          </p:nvPr>
        </p:nvSpPr>
        <p:spPr/>
        <p:txBody>
          <a:bodyPr/>
          <a:lstStyle/>
          <a:p>
            <a:r>
              <a:rPr lang="en-US" dirty="0"/>
              <a:t>Data distribution</a:t>
            </a:r>
          </a:p>
        </p:txBody>
      </p:sp>
      <p:sp>
        <p:nvSpPr>
          <p:cNvPr id="3" name="内容占位符 2">
            <a:extLst>
              <a:ext uri="{FF2B5EF4-FFF2-40B4-BE49-F238E27FC236}">
                <a16:creationId xmlns:a16="http://schemas.microsoft.com/office/drawing/2014/main" id="{0BB78E89-4CD4-12B7-9EA0-06735E686E1F}"/>
              </a:ext>
            </a:extLst>
          </p:cNvPr>
          <p:cNvSpPr>
            <a:spLocks noGrp="1"/>
          </p:cNvSpPr>
          <p:nvPr>
            <p:ph idx="1"/>
          </p:nvPr>
        </p:nvSpPr>
        <p:spPr/>
        <p:txBody>
          <a:bodyPr/>
          <a:lstStyle/>
          <a:p>
            <a:endParaRPr lang="en-US"/>
          </a:p>
        </p:txBody>
      </p:sp>
      <p:pic>
        <p:nvPicPr>
          <p:cNvPr id="4" name="图片 3">
            <a:extLst>
              <a:ext uri="{FF2B5EF4-FFF2-40B4-BE49-F238E27FC236}">
                <a16:creationId xmlns:a16="http://schemas.microsoft.com/office/drawing/2014/main" id="{E9A89550-89C5-342C-3346-45A76DFBBA29}"/>
              </a:ext>
            </a:extLst>
          </p:cNvPr>
          <p:cNvPicPr>
            <a:picLocks noChangeAspect="1"/>
          </p:cNvPicPr>
          <p:nvPr/>
        </p:nvPicPr>
        <p:blipFill>
          <a:blip r:embed="rId2"/>
          <a:stretch>
            <a:fillRect/>
          </a:stretch>
        </p:blipFill>
        <p:spPr>
          <a:xfrm>
            <a:off x="821690" y="2603500"/>
            <a:ext cx="4819095" cy="3328669"/>
          </a:xfrm>
          <a:prstGeom prst="rect">
            <a:avLst/>
          </a:prstGeom>
        </p:spPr>
      </p:pic>
      <p:pic>
        <p:nvPicPr>
          <p:cNvPr id="5" name="图片 4">
            <a:extLst>
              <a:ext uri="{FF2B5EF4-FFF2-40B4-BE49-F238E27FC236}">
                <a16:creationId xmlns:a16="http://schemas.microsoft.com/office/drawing/2014/main" id="{78F60319-E033-8A78-CE81-B0ADA0840ACC}"/>
              </a:ext>
            </a:extLst>
          </p:cNvPr>
          <p:cNvPicPr>
            <a:picLocks noChangeAspect="1"/>
          </p:cNvPicPr>
          <p:nvPr/>
        </p:nvPicPr>
        <p:blipFill>
          <a:blip r:embed="rId3"/>
          <a:stretch>
            <a:fillRect/>
          </a:stretch>
        </p:blipFill>
        <p:spPr>
          <a:xfrm>
            <a:off x="6096000" y="2430144"/>
            <a:ext cx="5274310" cy="3502025"/>
          </a:xfrm>
          <a:prstGeom prst="rect">
            <a:avLst/>
          </a:prstGeom>
        </p:spPr>
      </p:pic>
    </p:spTree>
    <p:extLst>
      <p:ext uri="{BB962C8B-B14F-4D97-AF65-F5344CB8AC3E}">
        <p14:creationId xmlns:p14="http://schemas.microsoft.com/office/powerpoint/2010/main" val="2616020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8CDA0-9DCD-468A-7D39-F841E638D5DE}"/>
              </a:ext>
            </a:extLst>
          </p:cNvPr>
          <p:cNvSpPr>
            <a:spLocks noGrp="1"/>
          </p:cNvSpPr>
          <p:nvPr>
            <p:ph type="title"/>
          </p:nvPr>
        </p:nvSpPr>
        <p:spPr/>
        <p:txBody>
          <a:bodyPr/>
          <a:lstStyle/>
          <a:p>
            <a:endParaRPr lang="en-US" dirty="0"/>
          </a:p>
        </p:txBody>
      </p:sp>
      <p:sp>
        <p:nvSpPr>
          <p:cNvPr id="3" name="内容占位符 2">
            <a:extLst>
              <a:ext uri="{FF2B5EF4-FFF2-40B4-BE49-F238E27FC236}">
                <a16:creationId xmlns:a16="http://schemas.microsoft.com/office/drawing/2014/main" id="{E4B268AA-ADC4-84F7-BB1A-E79C7D6E368E}"/>
              </a:ext>
            </a:extLst>
          </p:cNvPr>
          <p:cNvSpPr>
            <a:spLocks noGrp="1"/>
          </p:cNvSpPr>
          <p:nvPr>
            <p:ph idx="1"/>
          </p:nvPr>
        </p:nvSpPr>
        <p:spPr>
          <a:xfrm>
            <a:off x="742481" y="2468770"/>
            <a:ext cx="5683168" cy="3416300"/>
          </a:xfrm>
        </p:spPr>
        <p:txBody>
          <a:bodyPr>
            <a:normAutofit fontScale="62500" lnSpcReduction="20000"/>
          </a:bodyPr>
          <a:lstStyle/>
          <a:p>
            <a:r>
              <a:rPr lang="en-US" sz="1900" dirty="0"/>
              <a:t>The code is used to create an </a:t>
            </a:r>
            <a:r>
              <a:rPr lang="en-US" sz="1900" dirty="0" err="1"/>
              <a:t>ImageDataGenerator</a:t>
            </a:r>
            <a:r>
              <a:rPr lang="en-US" sz="1900" dirty="0"/>
              <a:t> object in </a:t>
            </a:r>
            <a:r>
              <a:rPr lang="en-US" sz="1900" dirty="0" err="1"/>
              <a:t>Keras</a:t>
            </a:r>
            <a:r>
              <a:rPr lang="en-US" sz="1900" dirty="0"/>
              <a:t>, which is used for data augmentation in image classification tasks. Data augmentation helps to increase the diversity of the training dataset by applying random transformations to the original images, which can help to improve the performance of the model and reduce overfitting.</a:t>
            </a:r>
          </a:p>
          <a:p>
            <a:endParaRPr lang="en-US" sz="1900" dirty="0"/>
          </a:p>
          <a:p>
            <a:r>
              <a:rPr lang="en-US" sz="1900" dirty="0"/>
              <a:t>The '</a:t>
            </a:r>
            <a:r>
              <a:rPr lang="en-US" sz="1900" dirty="0" err="1"/>
              <a:t>ImageDataGenerator</a:t>
            </a:r>
            <a:r>
              <a:rPr lang="en-US" sz="1900" dirty="0"/>
              <a:t>' object is created with several parameters to specify the types of transformations to be applied, including rotation, zoom, and shifts in width and height. These parameters are set to small values, as they are intended to introduce small variations in the images and not drastically change their appearance.</a:t>
            </a:r>
          </a:p>
          <a:p>
            <a:endParaRPr lang="en-US" sz="1900" dirty="0"/>
          </a:p>
          <a:p>
            <a:r>
              <a:rPr lang="en-US" sz="1900" dirty="0"/>
              <a:t>Additionally, some feature-wise and sample-wise normalizations are disabled, including feature-wise centering, feature-wise standardization, sample-wise centering, and sample-wise standardization. ZCA whitening is also disabled, which is a type of normalization that reduces redundancy in the image data.</a:t>
            </a:r>
          </a:p>
          <a:p>
            <a:endParaRPr lang="en-US" dirty="0"/>
          </a:p>
        </p:txBody>
      </p:sp>
      <p:pic>
        <p:nvPicPr>
          <p:cNvPr id="5" name="图片 4">
            <a:extLst>
              <a:ext uri="{FF2B5EF4-FFF2-40B4-BE49-F238E27FC236}">
                <a16:creationId xmlns:a16="http://schemas.microsoft.com/office/drawing/2014/main" id="{75D5E94D-3F20-3D35-DD8B-0913F88734E2}"/>
              </a:ext>
            </a:extLst>
          </p:cNvPr>
          <p:cNvPicPr>
            <a:picLocks noChangeAspect="1"/>
          </p:cNvPicPr>
          <p:nvPr/>
        </p:nvPicPr>
        <p:blipFill>
          <a:blip r:embed="rId2"/>
          <a:stretch>
            <a:fillRect/>
          </a:stretch>
        </p:blipFill>
        <p:spPr>
          <a:xfrm>
            <a:off x="6838123" y="2151822"/>
            <a:ext cx="4244323" cy="4050196"/>
          </a:xfrm>
          <a:prstGeom prst="rect">
            <a:avLst/>
          </a:prstGeom>
        </p:spPr>
      </p:pic>
    </p:spTree>
    <p:extLst>
      <p:ext uri="{BB962C8B-B14F-4D97-AF65-F5344CB8AC3E}">
        <p14:creationId xmlns:p14="http://schemas.microsoft.com/office/powerpoint/2010/main" val="401975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8E9FA-64C2-9736-BDE0-7B33124F7B8A}"/>
              </a:ext>
            </a:extLst>
          </p:cNvPr>
          <p:cNvSpPr>
            <a:spLocks noGrp="1"/>
          </p:cNvSpPr>
          <p:nvPr>
            <p:ph type="title"/>
          </p:nvPr>
        </p:nvSpPr>
        <p:spPr/>
        <p:txBody>
          <a:bodyPr/>
          <a:lstStyle/>
          <a:p>
            <a:r>
              <a:rPr lang="en-US" dirty="0"/>
              <a:t>CNN Model</a:t>
            </a:r>
          </a:p>
        </p:txBody>
      </p:sp>
      <p:sp>
        <p:nvSpPr>
          <p:cNvPr id="3" name="内容占位符 2">
            <a:extLst>
              <a:ext uri="{FF2B5EF4-FFF2-40B4-BE49-F238E27FC236}">
                <a16:creationId xmlns:a16="http://schemas.microsoft.com/office/drawing/2014/main" id="{D0EBB65A-6147-2C50-FCFB-62E524E0869A}"/>
              </a:ext>
            </a:extLst>
          </p:cNvPr>
          <p:cNvSpPr>
            <a:spLocks noGrp="1"/>
          </p:cNvSpPr>
          <p:nvPr>
            <p:ph idx="1"/>
          </p:nvPr>
        </p:nvSpPr>
        <p:spPr/>
        <p:txBody>
          <a:bodyPr/>
          <a:lstStyle/>
          <a:p>
            <a:r>
              <a:rPr lang="en-US" dirty="0"/>
              <a:t>3 </a:t>
            </a:r>
            <a:r>
              <a:rPr lang="en-US" b="0" i="0" dirty="0">
                <a:solidFill>
                  <a:srgbClr val="374151"/>
                </a:solidFill>
                <a:effectLst/>
                <a:latin typeface="Söhne"/>
              </a:rPr>
              <a:t>convolutional layer</a:t>
            </a:r>
          </a:p>
          <a:p>
            <a:r>
              <a:rPr lang="en-US" dirty="0">
                <a:solidFill>
                  <a:srgbClr val="374151"/>
                </a:solidFill>
                <a:latin typeface="Söhne"/>
              </a:rPr>
              <a:t>2 </a:t>
            </a:r>
            <a:r>
              <a:rPr lang="en-US" b="0" i="0" dirty="0" err="1">
                <a:solidFill>
                  <a:srgbClr val="374151"/>
                </a:solidFill>
                <a:effectLst/>
                <a:latin typeface="Söhne"/>
              </a:rPr>
              <a:t>BatchNormalization</a:t>
            </a:r>
            <a:r>
              <a:rPr lang="en-US" b="0" i="0" dirty="0">
                <a:solidFill>
                  <a:srgbClr val="374151"/>
                </a:solidFill>
                <a:effectLst/>
                <a:latin typeface="Söhne"/>
              </a:rPr>
              <a:t> layer</a:t>
            </a:r>
            <a:endParaRPr lang="en-US" dirty="0">
              <a:solidFill>
                <a:srgbClr val="374151"/>
              </a:solidFill>
              <a:latin typeface="Söhne"/>
            </a:endParaRPr>
          </a:p>
          <a:p>
            <a:r>
              <a:rPr lang="en-US" b="0" i="0">
                <a:solidFill>
                  <a:srgbClr val="374151"/>
                </a:solidFill>
                <a:effectLst/>
                <a:latin typeface="Söhne"/>
              </a:rPr>
              <a:t> 3 MaxPool2D layer </a:t>
            </a: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33017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FD1FE-6ABD-22E0-24A5-85F1FA63DF36}"/>
              </a:ext>
            </a:extLst>
          </p:cNvPr>
          <p:cNvSpPr>
            <a:spLocks noGrp="1"/>
          </p:cNvSpPr>
          <p:nvPr>
            <p:ph type="title"/>
          </p:nvPr>
        </p:nvSpPr>
        <p:spPr/>
        <p:txBody>
          <a:bodyPr/>
          <a:lstStyle/>
          <a:p>
            <a:r>
              <a:rPr lang="en-US" dirty="0"/>
              <a:t>CNN Model</a:t>
            </a:r>
          </a:p>
        </p:txBody>
      </p:sp>
      <p:sp>
        <p:nvSpPr>
          <p:cNvPr id="3" name="内容占位符 2">
            <a:extLst>
              <a:ext uri="{FF2B5EF4-FFF2-40B4-BE49-F238E27FC236}">
                <a16:creationId xmlns:a16="http://schemas.microsoft.com/office/drawing/2014/main" id="{37AC5FBA-142E-BD03-1067-0A99928E40E8}"/>
              </a:ext>
            </a:extLst>
          </p:cNvPr>
          <p:cNvSpPr>
            <a:spLocks noGrp="1"/>
          </p:cNvSpPr>
          <p:nvPr>
            <p:ph idx="1"/>
          </p:nvPr>
        </p:nvSpPr>
        <p:spPr>
          <a:xfrm>
            <a:off x="707915" y="2468032"/>
            <a:ext cx="4331224" cy="3416300"/>
          </a:xfrm>
        </p:spPr>
        <p:txBody>
          <a:bodyPr>
            <a:normAutofit fontScale="85000" lnSpcReduction="20000"/>
          </a:bodyPr>
          <a:lstStyle/>
          <a:p>
            <a:pPr algn="l">
              <a:buFont typeface="Arial" panose="020B0604020202020204" pitchFamily="34" charset="0"/>
              <a:buChar char="•"/>
            </a:pPr>
            <a:r>
              <a:rPr lang="en-US" b="0" i="0" dirty="0">
                <a:solidFill>
                  <a:srgbClr val="374151"/>
                </a:solidFill>
                <a:effectLst/>
                <a:latin typeface="Söhne"/>
              </a:rPr>
              <a:t>In </a:t>
            </a:r>
            <a:r>
              <a:rPr lang="en-US" dirty="0">
                <a:solidFill>
                  <a:srgbClr val="374151"/>
                </a:solidFill>
                <a:latin typeface="Söhne"/>
              </a:rPr>
              <a:t>my CNN Model</a:t>
            </a:r>
            <a:r>
              <a:rPr lang="en-US" b="0" i="0" dirty="0">
                <a:solidFill>
                  <a:srgbClr val="374151"/>
                </a:solidFill>
                <a:effectLst/>
                <a:latin typeface="Söhne"/>
              </a:rPr>
              <a:t>, I define a convolutional neural network (CNN) model to predict the age of people from their face pictures.</a:t>
            </a:r>
          </a:p>
          <a:p>
            <a:pPr algn="l">
              <a:buFont typeface="Arial" panose="020B0604020202020204" pitchFamily="34" charset="0"/>
              <a:buChar char="•"/>
            </a:pPr>
            <a:r>
              <a:rPr lang="en-US" b="0" i="0" dirty="0">
                <a:solidFill>
                  <a:srgbClr val="374151"/>
                </a:solidFill>
                <a:effectLst/>
                <a:latin typeface="Söhne"/>
              </a:rPr>
              <a:t>The model architecture consists of three convolutional layers, followed by a dense layer and a dropout layer.</a:t>
            </a:r>
          </a:p>
          <a:p>
            <a:pPr algn="l">
              <a:buFont typeface="Arial" panose="020B0604020202020204" pitchFamily="34" charset="0"/>
              <a:buChar char="•"/>
            </a:pPr>
            <a:r>
              <a:rPr lang="en-US" b="0" i="0" dirty="0">
                <a:solidFill>
                  <a:srgbClr val="374151"/>
                </a:solidFill>
                <a:effectLst/>
                <a:latin typeface="Söhne"/>
              </a:rPr>
              <a:t>The first convolutional layer has 32 filters, each of size 3x3. It uses the </a:t>
            </a:r>
            <a:r>
              <a:rPr lang="en-US" b="0" i="0" dirty="0" err="1">
                <a:solidFill>
                  <a:srgbClr val="374151"/>
                </a:solidFill>
                <a:effectLst/>
                <a:latin typeface="Söhne"/>
              </a:rPr>
              <a:t>ReLU</a:t>
            </a:r>
            <a:r>
              <a:rPr lang="en-US" b="0" i="0" dirty="0">
                <a:solidFill>
                  <a:srgbClr val="374151"/>
                </a:solidFill>
                <a:effectLst/>
                <a:latin typeface="Söhne"/>
              </a:rPr>
              <a:t> activation function, and the padding is set to 'same' to ensure that the output has the same shape as the input.</a:t>
            </a:r>
          </a:p>
          <a:p>
            <a:pPr algn="l">
              <a:buFont typeface="Arial" panose="020B0604020202020204" pitchFamily="34" charset="0"/>
              <a:buChar char="•"/>
            </a:pPr>
            <a:r>
              <a:rPr lang="en-US" b="0" i="0" dirty="0">
                <a:solidFill>
                  <a:srgbClr val="374151"/>
                </a:solidFill>
                <a:effectLst/>
                <a:latin typeface="Söhne"/>
              </a:rPr>
              <a:t>The </a:t>
            </a:r>
            <a:r>
              <a:rPr lang="en-US" b="0" i="0" dirty="0" err="1">
                <a:solidFill>
                  <a:srgbClr val="374151"/>
                </a:solidFill>
                <a:effectLst/>
                <a:latin typeface="Söhne"/>
              </a:rPr>
              <a:t>BatchNormalization</a:t>
            </a:r>
            <a:r>
              <a:rPr lang="en-US" b="0" i="0" dirty="0">
                <a:solidFill>
                  <a:srgbClr val="374151"/>
                </a:solidFill>
                <a:effectLst/>
                <a:latin typeface="Söhne"/>
              </a:rPr>
              <a:t> layer is added to normalize the activations of the previous layer.</a:t>
            </a:r>
          </a:p>
          <a:p>
            <a:pPr algn="l">
              <a:buFont typeface="Arial" panose="020B0604020202020204" pitchFamily="34" charset="0"/>
              <a:buChar char="•"/>
            </a:pPr>
            <a:r>
              <a:rPr lang="en-US" b="0" i="0" dirty="0">
                <a:solidFill>
                  <a:srgbClr val="374151"/>
                </a:solidFill>
                <a:effectLst/>
                <a:latin typeface="Söhne"/>
              </a:rPr>
              <a:t>The MaxPool2D layer is then added with a pool size of 2x2, to reduce the dimensionality of the output.</a:t>
            </a:r>
          </a:p>
          <a:p>
            <a:endParaRPr lang="en-US" dirty="0"/>
          </a:p>
        </p:txBody>
      </p:sp>
      <p:pic>
        <p:nvPicPr>
          <p:cNvPr id="4" name="内容占位符 3">
            <a:extLst>
              <a:ext uri="{FF2B5EF4-FFF2-40B4-BE49-F238E27FC236}">
                <a16:creationId xmlns:a16="http://schemas.microsoft.com/office/drawing/2014/main" id="{1E966323-7C91-5165-24E4-2AA55E87B99A}"/>
              </a:ext>
            </a:extLst>
          </p:cNvPr>
          <p:cNvPicPr>
            <a:picLocks noChangeAspect="1"/>
          </p:cNvPicPr>
          <p:nvPr/>
        </p:nvPicPr>
        <p:blipFill>
          <a:blip r:embed="rId2"/>
          <a:stretch>
            <a:fillRect/>
          </a:stretch>
        </p:blipFill>
        <p:spPr>
          <a:xfrm>
            <a:off x="5480146" y="1833658"/>
            <a:ext cx="6460393" cy="4363599"/>
          </a:xfrm>
          <a:prstGeom prst="rect">
            <a:avLst/>
          </a:prstGeom>
        </p:spPr>
      </p:pic>
    </p:spTree>
    <p:extLst>
      <p:ext uri="{BB962C8B-B14F-4D97-AF65-F5344CB8AC3E}">
        <p14:creationId xmlns:p14="http://schemas.microsoft.com/office/powerpoint/2010/main" val="2012910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20486-59CE-7879-D4AE-BC59FDFF6C1D}"/>
              </a:ext>
            </a:extLst>
          </p:cNvPr>
          <p:cNvSpPr>
            <a:spLocks noGrp="1"/>
          </p:cNvSpPr>
          <p:nvPr>
            <p:ph type="title"/>
          </p:nvPr>
        </p:nvSpPr>
        <p:spPr/>
        <p:txBody>
          <a:bodyPr/>
          <a:lstStyle/>
          <a:p>
            <a:r>
              <a:rPr lang="en-US" dirty="0"/>
              <a:t>Age prediction</a:t>
            </a:r>
          </a:p>
        </p:txBody>
      </p:sp>
      <p:pic>
        <p:nvPicPr>
          <p:cNvPr id="4" name="内容占位符 3">
            <a:extLst>
              <a:ext uri="{FF2B5EF4-FFF2-40B4-BE49-F238E27FC236}">
                <a16:creationId xmlns:a16="http://schemas.microsoft.com/office/drawing/2014/main" id="{25B3FC2E-3D38-77A3-BCFC-C7B40D80B27E}"/>
              </a:ext>
            </a:extLst>
          </p:cNvPr>
          <p:cNvPicPr>
            <a:picLocks noGrp="1" noChangeAspect="1"/>
          </p:cNvPicPr>
          <p:nvPr>
            <p:ph idx="1"/>
          </p:nvPr>
        </p:nvPicPr>
        <p:blipFill>
          <a:blip r:embed="rId2"/>
          <a:stretch>
            <a:fillRect/>
          </a:stretch>
        </p:blipFill>
        <p:spPr>
          <a:xfrm>
            <a:off x="728318" y="2166730"/>
            <a:ext cx="5260008" cy="3812015"/>
          </a:xfrm>
          <a:prstGeom prst="rect">
            <a:avLst/>
          </a:prstGeom>
        </p:spPr>
      </p:pic>
      <p:sp>
        <p:nvSpPr>
          <p:cNvPr id="3" name="文本框 2">
            <a:extLst>
              <a:ext uri="{FF2B5EF4-FFF2-40B4-BE49-F238E27FC236}">
                <a16:creationId xmlns:a16="http://schemas.microsoft.com/office/drawing/2014/main" id="{0B45F2E8-D4D1-FAAC-5CE0-E1DD08DCC9D5}"/>
              </a:ext>
            </a:extLst>
          </p:cNvPr>
          <p:cNvSpPr txBox="1"/>
          <p:nvPr/>
        </p:nvSpPr>
        <p:spPr>
          <a:xfrm>
            <a:off x="6534978" y="2395330"/>
            <a:ext cx="5163379" cy="2862322"/>
          </a:xfrm>
          <a:prstGeom prst="rect">
            <a:avLst/>
          </a:prstGeom>
          <a:noFill/>
        </p:spPr>
        <p:txBody>
          <a:bodyPr wrap="square" rtlCol="0">
            <a:spAutoFit/>
          </a:bodyPr>
          <a:lstStyle/>
          <a:p>
            <a:r>
              <a:rPr lang="en-US" sz="1200" dirty="0"/>
              <a:t>The training process is monitored using two callbacks, '</a:t>
            </a:r>
            <a:r>
              <a:rPr lang="en-US" sz="1200" dirty="0" err="1"/>
              <a:t>EarlyStopping</a:t>
            </a:r>
            <a:r>
              <a:rPr lang="en-US" sz="1200" dirty="0"/>
              <a:t>' and '</a:t>
            </a:r>
            <a:r>
              <a:rPr lang="en-US" sz="1200" dirty="0" err="1"/>
              <a:t>ReduceLROnPlateau</a:t>
            </a:r>
            <a:r>
              <a:rPr lang="en-US" sz="1200" dirty="0"/>
              <a:t>'. '</a:t>
            </a:r>
            <a:r>
              <a:rPr lang="en-US" sz="1200" dirty="0" err="1"/>
              <a:t>EarlyStopping</a:t>
            </a:r>
            <a:r>
              <a:rPr lang="en-US" sz="1200" dirty="0"/>
              <a:t>' monitors the validation loss and stops the training process if there is no improvement in the validation loss for 10 consecutive epochs. '</a:t>
            </a:r>
            <a:r>
              <a:rPr lang="en-US" sz="1200" dirty="0" err="1"/>
              <a:t>ReduceLROnPlateau</a:t>
            </a:r>
            <a:r>
              <a:rPr lang="en-US" sz="1200" dirty="0"/>
              <a:t>' monitors the validation accuracy and reduces the learning rate if there is no improvement in validation accuracy for 3 consecutive epochs. These callbacks help to prevent overfitting and ensure that the model is trained efficiently.</a:t>
            </a:r>
          </a:p>
          <a:p>
            <a:endParaRPr lang="en-US" sz="1200" dirty="0"/>
          </a:p>
          <a:p>
            <a:r>
              <a:rPr lang="en-US" sz="1200" dirty="0"/>
              <a:t>The neural network model is created using the '</a:t>
            </a:r>
            <a:r>
              <a:rPr lang="en-US" sz="1200" dirty="0" err="1"/>
              <a:t>my_model</a:t>
            </a:r>
            <a:r>
              <a:rPr lang="en-US" sz="1200" dirty="0"/>
              <a:t>' function, which takes the number of classes ('10') as input, along with the activation function ('</a:t>
            </a:r>
            <a:r>
              <a:rPr lang="en-US" sz="1200" dirty="0" err="1"/>
              <a:t>softmax</a:t>
            </a:r>
            <a:r>
              <a:rPr lang="en-US" sz="1200" dirty="0"/>
              <a:t>') and the loss function ('</a:t>
            </a:r>
            <a:r>
              <a:rPr lang="en-US" sz="1200" dirty="0" err="1"/>
              <a:t>categorical_crossentropy</a:t>
            </a:r>
            <a:r>
              <a:rPr lang="en-US" sz="1200" dirty="0"/>
              <a:t>'). The model is trained for 10 epochs with a batch size of 64. The training history is stored in the variable '</a:t>
            </a:r>
            <a:r>
              <a:rPr lang="en-US" sz="1200" dirty="0" err="1"/>
              <a:t>age_his</a:t>
            </a:r>
            <a:r>
              <a:rPr lang="en-US" sz="1200" dirty="0"/>
              <a:t>'.</a:t>
            </a:r>
          </a:p>
        </p:txBody>
      </p:sp>
    </p:spTree>
    <p:extLst>
      <p:ext uri="{BB962C8B-B14F-4D97-AF65-F5344CB8AC3E}">
        <p14:creationId xmlns:p14="http://schemas.microsoft.com/office/powerpoint/2010/main" val="2731329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508</TotalTime>
  <Words>935</Words>
  <Application>Microsoft Office PowerPoint</Application>
  <PresentationFormat>宽屏</PresentationFormat>
  <Paragraphs>42</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Söhne</vt:lpstr>
      <vt:lpstr>Arial</vt:lpstr>
      <vt:lpstr>Calibri</vt:lpstr>
      <vt:lpstr>Century Gothic</vt:lpstr>
      <vt:lpstr>Times New Roman</vt:lpstr>
      <vt:lpstr>Wingdings 3</vt:lpstr>
      <vt:lpstr>离子会议室</vt:lpstr>
      <vt:lpstr>Facial Age and Gender Recognition  </vt:lpstr>
      <vt:lpstr>Data Description</vt:lpstr>
      <vt:lpstr>PowerPoint 演示文稿</vt:lpstr>
      <vt:lpstr>Data Preprocessing</vt:lpstr>
      <vt:lpstr>Data distribution</vt:lpstr>
      <vt:lpstr>PowerPoint 演示文稿</vt:lpstr>
      <vt:lpstr>CNN Model</vt:lpstr>
      <vt:lpstr>CNN Model</vt:lpstr>
      <vt:lpstr>Age prediction</vt:lpstr>
      <vt:lpstr>Gender prediction</vt:lpstr>
      <vt:lpstr>Test result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Age and Gender Recognition  </dc:title>
  <dc:creator>Yiduo Feng</dc:creator>
  <cp:lastModifiedBy>Yiduo Feng</cp:lastModifiedBy>
  <cp:revision>7</cp:revision>
  <dcterms:created xsi:type="dcterms:W3CDTF">2023-04-25T10:07:42Z</dcterms:created>
  <dcterms:modified xsi:type="dcterms:W3CDTF">2023-04-25T22:11:36Z</dcterms:modified>
</cp:coreProperties>
</file>