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26" r:id="rId1"/>
  </p:sldMasterIdLst>
  <p:notesMasterIdLst>
    <p:notesMasterId r:id="rId3"/>
  </p:notesMasterIdLst>
  <p:handoutMasterIdLst>
    <p:handoutMasterId r:id="rId4"/>
  </p:handoutMasterIdLst>
  <p:sldIdLst>
    <p:sldId id="293" r:id="rId2"/>
  </p:sldIdLst>
  <p:sldSz cx="12192000" cy="6858000"/>
  <p:notesSz cx="7023100" cy="9309100"/>
  <p:embeddedFontLst>
    <p:embeddedFont>
      <p:font typeface="Geomanist" panose="02000503000000020004" charset="0"/>
      <p:regular r:id="rId5"/>
      <p:italic r:id="rId6"/>
    </p:embeddedFont>
    <p:embeddedFont>
      <p:font typeface="Montserrat" panose="00000500000000000000" pitchFamily="2" charset="0"/>
      <p:regular r:id="rId7"/>
      <p:bold r:id="rId8"/>
      <p:italic r:id="rId9"/>
      <p:boldItalic r:id="rId10"/>
    </p:embeddedFont>
    <p:embeddedFont>
      <p:font typeface="Montserrat SemiBold" panose="00000700000000000000" pitchFamily="2" charset="0"/>
      <p:bold r:id="rId11"/>
      <p:boldItalic r:id="rId12"/>
    </p:embeddedFont>
  </p:embeddedFontLst>
  <p:defaultTextStyle>
    <a:defPPr>
      <a:defRPr lang="es-MX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997" userDrawn="1">
          <p15:clr>
            <a:srgbClr val="A4A3A4"/>
          </p15:clr>
        </p15:guide>
        <p15:guide id="3" pos="7491" userDrawn="1">
          <p15:clr>
            <a:srgbClr val="A4A3A4"/>
          </p15:clr>
        </p15:guide>
        <p15:guide id="4" orient="horz" pos="33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C945A"/>
    <a:srgbClr val="DEC9A2"/>
    <a:srgbClr val="A42145"/>
    <a:srgbClr val="6E152E"/>
    <a:srgbClr val="245C4F"/>
    <a:srgbClr val="404040"/>
    <a:srgbClr val="691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1FD48-3088-425A-822B-054C46994D02}" v="2" dt="2025-03-13T16:26:42.1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8153" autoAdjust="0"/>
  </p:normalViewPr>
  <p:slideViewPr>
    <p:cSldViewPr snapToGrid="0">
      <p:cViewPr varScale="1">
        <p:scale>
          <a:sx n="55" d="100"/>
          <a:sy n="55" d="100"/>
        </p:scale>
        <p:origin x="1304" y="264"/>
      </p:cViewPr>
      <p:guideLst>
        <p:guide pos="3840"/>
        <p:guide orient="horz" pos="3997"/>
        <p:guide pos="7491"/>
        <p:guide orient="horz" pos="3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ermo Jiménez Gómez" userId="e8e1a3bb2d1e013b" providerId="LiveId" clId="{2E81FD48-3088-425A-822B-054C46994D02}"/>
    <pc:docChg chg="undo custSel modSld">
      <pc:chgData name="Guillermo Jiménez Gómez" userId="e8e1a3bb2d1e013b" providerId="LiveId" clId="{2E81FD48-3088-425A-822B-054C46994D02}" dt="2025-03-13T16:26:42.185" v="3" actId="14100"/>
      <pc:docMkLst>
        <pc:docMk/>
      </pc:docMkLst>
      <pc:sldChg chg="modSp mod">
        <pc:chgData name="Guillermo Jiménez Gómez" userId="e8e1a3bb2d1e013b" providerId="LiveId" clId="{2E81FD48-3088-425A-822B-054C46994D02}" dt="2025-03-13T16:26:42.185" v="3" actId="14100"/>
        <pc:sldMkLst>
          <pc:docMk/>
          <pc:sldMk cId="2747310893" sldId="293"/>
        </pc:sldMkLst>
        <pc:spChg chg="mod">
          <ac:chgData name="Guillermo Jiménez Gómez" userId="e8e1a3bb2d1e013b" providerId="LiveId" clId="{2E81FD48-3088-425A-822B-054C46994D02}" dt="2025-03-13T16:14:05.198" v="1" actId="1076"/>
          <ac:spMkLst>
            <pc:docMk/>
            <pc:sldMk cId="2747310893" sldId="293"/>
            <ac:spMk id="9" creationId="{41D50CEB-15BE-4F04-A8D2-3399305132F2}"/>
          </ac:spMkLst>
        </pc:spChg>
        <pc:picChg chg="mod">
          <ac:chgData name="Guillermo Jiménez Gómez" userId="e8e1a3bb2d1e013b" providerId="LiveId" clId="{2E81FD48-3088-425A-822B-054C46994D02}" dt="2025-03-13T16:26:42.185" v="3" actId="14100"/>
          <ac:picMkLst>
            <pc:docMk/>
            <pc:sldMk cId="2747310893" sldId="293"/>
            <ac:picMk id="12" creationId="{3A8A40EB-1E2C-4269-8625-1F9A348C3D5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927D54E-8C2E-5140-8C91-3FEA4A3A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2"/>
            <a:ext cx="3043343" cy="467071"/>
          </a:xfrm>
          <a:prstGeom prst="rect">
            <a:avLst/>
          </a:prstGeom>
        </p:spPr>
        <p:txBody>
          <a:bodyPr vert="horz" lIns="90333" tIns="45168" rIns="90333" bIns="45168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D13BB7-3677-894F-9A14-A006787831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8135" y="2"/>
            <a:ext cx="3043343" cy="467071"/>
          </a:xfrm>
          <a:prstGeom prst="rect">
            <a:avLst/>
          </a:prstGeom>
        </p:spPr>
        <p:txBody>
          <a:bodyPr vert="horz" lIns="90333" tIns="45168" rIns="90333" bIns="45168" rtlCol="0"/>
          <a:lstStyle>
            <a:lvl1pPr algn="r">
              <a:defRPr sz="1200"/>
            </a:lvl1pPr>
          </a:lstStyle>
          <a:p>
            <a:fld id="{F95092CE-056A-8E4F-AA38-7AF6D4E38A72}" type="datetimeFigureOut">
              <a:rPr lang="es-MX" smtClean="0"/>
              <a:t>13/03/2025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1DC28EA-8CAC-E143-B39A-5889FAF729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8842030"/>
            <a:ext cx="3043343" cy="467070"/>
          </a:xfrm>
          <a:prstGeom prst="rect">
            <a:avLst/>
          </a:prstGeom>
        </p:spPr>
        <p:txBody>
          <a:bodyPr vert="horz" lIns="90333" tIns="45168" rIns="90333" bIns="45168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8C73B85-DAD0-4144-A9F5-B99516FD33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8135" y="8842030"/>
            <a:ext cx="3043343" cy="467070"/>
          </a:xfrm>
          <a:prstGeom prst="rect">
            <a:avLst/>
          </a:prstGeom>
        </p:spPr>
        <p:txBody>
          <a:bodyPr vert="horz" lIns="90333" tIns="45168" rIns="90333" bIns="45168" rtlCol="0" anchor="b"/>
          <a:lstStyle>
            <a:lvl1pPr algn="r">
              <a:defRPr sz="1200"/>
            </a:lvl1pPr>
          </a:lstStyle>
          <a:p>
            <a:fld id="{2283F5F3-A0C0-064E-A21B-3D52FC9E23D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5397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43343" cy="467071"/>
          </a:xfrm>
          <a:prstGeom prst="rect">
            <a:avLst/>
          </a:prstGeom>
        </p:spPr>
        <p:txBody>
          <a:bodyPr vert="horz" lIns="90333" tIns="45168" rIns="90333" bIns="45168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8135" y="2"/>
            <a:ext cx="3043343" cy="467071"/>
          </a:xfrm>
          <a:prstGeom prst="rect">
            <a:avLst/>
          </a:prstGeom>
        </p:spPr>
        <p:txBody>
          <a:bodyPr vert="horz" lIns="90333" tIns="45168" rIns="90333" bIns="45168" rtlCol="0"/>
          <a:lstStyle>
            <a:lvl1pPr algn="r">
              <a:defRPr sz="1200"/>
            </a:lvl1pPr>
          </a:lstStyle>
          <a:p>
            <a:fld id="{1A0E016B-CAC3-6B4C-90C0-D7AA6A747DA3}" type="datetimeFigureOut">
              <a:rPr lang="es-MX" smtClean="0"/>
              <a:t>13/03/2025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1163638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333" tIns="45168" rIns="90333" bIns="45168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2310" y="4480021"/>
            <a:ext cx="5618480" cy="3665458"/>
          </a:xfrm>
          <a:prstGeom prst="rect">
            <a:avLst/>
          </a:prstGeom>
        </p:spPr>
        <p:txBody>
          <a:bodyPr vert="horz" lIns="90333" tIns="45168" rIns="90333" bIns="45168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1" y="8842030"/>
            <a:ext cx="3043343" cy="467070"/>
          </a:xfrm>
          <a:prstGeom prst="rect">
            <a:avLst/>
          </a:prstGeom>
        </p:spPr>
        <p:txBody>
          <a:bodyPr vert="horz" lIns="90333" tIns="45168" rIns="90333" bIns="45168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8135" y="8842030"/>
            <a:ext cx="3043343" cy="467070"/>
          </a:xfrm>
          <a:prstGeom prst="rect">
            <a:avLst/>
          </a:prstGeom>
        </p:spPr>
        <p:txBody>
          <a:bodyPr vert="horz" lIns="90333" tIns="45168" rIns="90333" bIns="45168" rtlCol="0" anchor="b"/>
          <a:lstStyle>
            <a:lvl1pPr algn="r">
              <a:defRPr sz="1200"/>
            </a:lvl1pPr>
          </a:lstStyle>
          <a:p>
            <a:fld id="{4ABF3107-FFE8-3645-B89F-777090C37BF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9890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B533C-13F6-214B-8CDF-8875E1264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C8A079-A9DD-D446-AA2B-69C7E216D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D34A5-7122-4FDD-A205-26BF5AD0764F}" type="datetime1">
              <a:rPr lang="es-MX" smtClean="0"/>
              <a:t>13/03/2025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61F02EF-E15C-7D4B-A40A-A404CE41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DCC2B94-79F1-2E4C-AC8D-068AC5E1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39B-ACC7-1A4E-906B-A9546BA1AB7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2293126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CE891-2873-1849-A37C-A2CF6D30A7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562928"/>
            <a:ext cx="11424920" cy="1325563"/>
          </a:xfrm>
          <a:prstGeom prst="rect">
            <a:avLst/>
          </a:prstGeom>
          <a:noFill/>
        </p:spPr>
        <p:txBody>
          <a:bodyPr/>
          <a:lstStyle>
            <a:lvl1pPr algn="l">
              <a:defRPr sz="4000" b="0" i="0">
                <a:solidFill>
                  <a:srgbClr val="6E152E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" dirty="0"/>
              <a:t>LOREM IPSUM</a:t>
            </a:r>
            <a:br>
              <a:rPr lang="es-ES" dirty="0"/>
            </a:br>
            <a:r>
              <a:rPr lang="es-ES" dirty="0"/>
              <a:t>LOREM IPSUM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A68CFE-9BDE-AC4E-8BE5-D2C5E6BBFBD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2" y="2072640"/>
            <a:ext cx="5532119" cy="41043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solidFill>
                  <a:srgbClr val="404040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" dirty="0"/>
              <a:t>Lorem ipsum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925D57-13C7-9F4C-8624-F7604777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6386-2A49-4E71-9483-A022BD968E93}" type="datetime1">
              <a:rPr lang="es-MX" smtClean="0"/>
              <a:t>13/03/2025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34E0C4-F0C1-0847-AC2A-7AC9F10B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7F4766-DB6B-3D42-A920-905F1728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39B-ACC7-1A4E-906B-A9546BA1AB75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34669C8D-E6AE-DD4A-AC37-D27A5118864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33160" y="2072640"/>
            <a:ext cx="5572760" cy="41043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solidFill>
                  <a:srgbClr val="404040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67464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Encabezado de secció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2AFEB7-75D0-BE47-81B9-4E56BC16D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B0E3-A34B-4055-BB24-35400B9A5AB2}" type="datetime1">
              <a:rPr lang="es-MX" smtClean="0"/>
              <a:t>13/03/2025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F20D03-13BE-A948-A10F-E6525E78D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66C5EE-81CC-6D43-8FD4-29ED2886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39B-ACC7-1A4E-906B-A9546BA1AB75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0920309-05E5-DF4A-9915-FBFC0ED1E3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4707"/>
            <a:ext cx="10521951" cy="180609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400" b="1" i="0">
                <a:solidFill>
                  <a:srgbClr val="6E152E"/>
                </a:solidFill>
                <a:latin typeface="Montserrat SemiBold" pitchFamily="2" charset="77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0B691BD6-0D46-9E42-AE79-4D3615065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2956561"/>
            <a:ext cx="10515600" cy="22080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42489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5_Título y objetos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CE891-2873-1849-A37C-A2CF6D30A7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720" y="555683"/>
            <a:ext cx="4114800" cy="1029144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>
              <a:defRPr sz="4000" b="0" i="0">
                <a:solidFill>
                  <a:srgbClr val="6E152E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" dirty="0"/>
              <a:t>LOREM IPSUM</a:t>
            </a:r>
            <a:br>
              <a:rPr lang="es-ES" dirty="0"/>
            </a:br>
            <a:r>
              <a:rPr lang="es-ES" dirty="0"/>
              <a:t>LOREM IPSUM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A68CFE-9BDE-AC4E-8BE5-D2C5E6BBFBD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88560" y="1825625"/>
            <a:ext cx="6365240" cy="43513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solidFill>
                  <a:srgbClr val="404040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" dirty="0"/>
              <a:t>Lorem ipsum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925D57-13C7-9F4C-8624-F7604777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93AC-693C-483E-A242-C2E89EAD95D8}" type="datetime1">
              <a:rPr lang="es-MX" smtClean="0"/>
              <a:t>13/03/2025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34E0C4-F0C1-0847-AC2A-7AC9F10B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7F4766-DB6B-3D42-A920-905F1728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39B-ACC7-1A4E-906B-A9546BA1AB7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8441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81228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963D53-86E4-3449-8A9F-7C1952BB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D34A5-7122-4FDD-A205-26BF5AD0764F}" type="datetime1">
              <a:rPr lang="es-MX" smtClean="0"/>
              <a:t>13/03/2025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140E97-7765-7741-B37A-43F8A020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8D9C87-B7C4-0545-9119-56CC0C07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39B-ACC7-1A4E-906B-A9546BA1AB7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792044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84864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406214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ido con títul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5D9DB7-F1B2-3941-8B03-1576108DD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3AE6-8C2C-494F-A638-A73FDFE65F34}" type="datetime1">
              <a:rPr lang="es-MX" smtClean="0"/>
              <a:t>13/03/2025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695825-735B-B840-9E9D-D85D60F4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711505-64F3-3849-8F5B-1CE6842C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39B-ACC7-1A4E-906B-A9546BA1AB75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102310E-A4CF-E948-B792-8AFA51838E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8397" y="3148034"/>
            <a:ext cx="10126721" cy="5619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rgbClr val="6E152E"/>
                </a:solidFill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51938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ncabezado de secció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A5DCD591-614A-7548-8788-7FD7534F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4707"/>
            <a:ext cx="10521951" cy="180609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400" b="1" i="0">
                <a:solidFill>
                  <a:srgbClr val="6E152E"/>
                </a:solidFill>
                <a:latin typeface="Montserrat SemiBold" pitchFamily="2" charset="77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3A54153E-355E-3C40-B508-5337B24D6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2956561"/>
            <a:ext cx="10515600" cy="22080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fecha 3">
            <a:extLst>
              <a:ext uri="{FF2B5EF4-FFF2-40B4-BE49-F238E27FC236}">
                <a16:creationId xmlns:a16="http://schemas.microsoft.com/office/drawing/2014/main" id="{33049571-67D9-7C4A-95BE-A7944144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/>
          <a:p>
            <a:fld id="{2989C84A-6259-46E7-BD7A-8DE6E91DE4B0}" type="datetime1">
              <a:rPr lang="es-MX" smtClean="0"/>
              <a:t>13/03/2025</a:t>
            </a:fld>
            <a:endParaRPr lang="es-MX" dirty="0"/>
          </a:p>
        </p:txBody>
      </p:sp>
      <p:sp>
        <p:nvSpPr>
          <p:cNvPr id="10" name="Marcador de pie de página 4">
            <a:extLst>
              <a:ext uri="{FF2B5EF4-FFF2-40B4-BE49-F238E27FC236}">
                <a16:creationId xmlns:a16="http://schemas.microsoft.com/office/drawing/2014/main" id="{4666AA57-9D0D-3640-9528-8B3DEDC6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BFB13A88-D95D-D640-A28D-F449DDA4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C119739B-ACC7-1A4E-906B-A9546BA1AB7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308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A1ADC4-8F9E-7348-816F-C00C9B82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44E-9B62-4CA7-89EF-E142FF7EC456}" type="datetime1">
              <a:rPr lang="es-MX" smtClean="0"/>
              <a:t>13/03/2025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B84907-060D-AF46-94EB-77E9E699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A9FE25-529C-C643-8C50-F8F91B5A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39B-ACC7-1A4E-906B-A9546BA1AB75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F2DB6AC-9A7C-414E-AFE4-4F5933719B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562928"/>
            <a:ext cx="11424920" cy="1060859"/>
          </a:xfrm>
          <a:prstGeom prst="rect">
            <a:avLst/>
          </a:prstGeom>
          <a:noFill/>
        </p:spPr>
        <p:txBody>
          <a:bodyPr/>
          <a:lstStyle>
            <a:lvl1pPr algn="l">
              <a:defRPr sz="4000" b="0" i="0">
                <a:solidFill>
                  <a:srgbClr val="6E152E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" dirty="0"/>
              <a:t>LOREM IPSUM</a:t>
            </a:r>
            <a:br>
              <a:rPr lang="es-ES" dirty="0"/>
            </a:br>
            <a:r>
              <a:rPr lang="es-ES" dirty="0"/>
              <a:t>LOREM IPSUM</a:t>
            </a:r>
            <a:endParaRPr lang="es-MX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DC9B4D7-BCB7-EC4E-BF24-EDB3A381900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2" y="1865811"/>
            <a:ext cx="5532119" cy="41043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solidFill>
                  <a:srgbClr val="404040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" dirty="0"/>
              <a:t>Lorem ipsum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1A72765-293D-3444-BD4D-E3F78760BD6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33160" y="1865811"/>
            <a:ext cx="5572760" cy="41043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solidFill>
                  <a:srgbClr val="404040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5784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F6CD-679B-417F-A9EE-ED25E60EF2A1}" type="datetime1">
              <a:rPr lang="es-MX" smtClean="0"/>
              <a:t>13/03/2025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711F-1A03-4B4E-A5DD-138F42DD93F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48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048473-27E5-4E41-AF4E-21BFDA181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9775" y="2529852"/>
            <a:ext cx="5201408" cy="1081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 dirty="0"/>
              <a:t>Primera línea título</a:t>
            </a:r>
          </a:p>
          <a:p>
            <a:pPr lvl="0"/>
            <a:r>
              <a:rPr lang="es-MX" dirty="0"/>
              <a:t>Segunda línea 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25A7A5-1EA6-8941-977D-2E4D4948A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D34A5-7122-4FDD-A205-26BF5AD0764F}" type="datetime1">
              <a:rPr lang="es-MX" smtClean="0"/>
              <a:t>13/03/2025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7298D9-19F6-A543-92E4-24726F723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5C90AE-3759-ED46-BF07-4A6687263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9739B-ACC7-1A4E-906B-A9546BA1AB7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206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rgbClr val="A7802D"/>
          </a:solidFill>
          <a:latin typeface="MadrePatri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rtinez@inami.gob.mx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0 Imagen">
            <a:extLst>
              <a:ext uri="{FF2B5EF4-FFF2-40B4-BE49-F238E27FC236}">
                <a16:creationId xmlns:a16="http://schemas.microsoft.com/office/drawing/2014/main" id="{20329777-CB62-4037-AB1B-4E2B2321C9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75643" y="0"/>
            <a:ext cx="3286539" cy="490035"/>
          </a:xfrm>
          <a:prstGeom prst="rect">
            <a:avLst/>
          </a:prstGeom>
          <a:ln>
            <a:noFill/>
          </a:ln>
        </p:spPr>
      </p:pic>
      <p:sp>
        <p:nvSpPr>
          <p:cNvPr id="5" name="15 Rectángulo">
            <a:extLst>
              <a:ext uri="{FF2B5EF4-FFF2-40B4-BE49-F238E27FC236}">
                <a16:creationId xmlns:a16="http://schemas.microsoft.com/office/drawing/2014/main" id="{F60C9212-E682-48DF-B1E1-C4DE5D913750}"/>
              </a:ext>
            </a:extLst>
          </p:cNvPr>
          <p:cNvSpPr/>
          <p:nvPr/>
        </p:nvSpPr>
        <p:spPr>
          <a:xfrm>
            <a:off x="1" y="1556273"/>
            <a:ext cx="3776870" cy="80021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+mj-lt"/>
              </a:rPr>
              <a:t>Mtra. Esther Martínez Zúñiga</a:t>
            </a:r>
          </a:p>
          <a:p>
            <a:pPr algn="ctr"/>
            <a:r>
              <a:rPr lang="es-MX" sz="1400" b="1" dirty="0">
                <a:solidFill>
                  <a:schemeClr val="bg1"/>
                </a:solidFill>
                <a:latin typeface="+mj-lt"/>
              </a:rPr>
              <a:t>Titular de la Oficina de Representación del INM en Chihuahua</a:t>
            </a:r>
            <a:endParaRPr lang="es-MX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D2D26D3-FD3A-44AC-8B93-E55D2DCF8675}"/>
              </a:ext>
            </a:extLst>
          </p:cNvPr>
          <p:cNvSpPr txBox="1"/>
          <p:nvPr/>
        </p:nvSpPr>
        <p:spPr>
          <a:xfrm>
            <a:off x="-4586" y="4770665"/>
            <a:ext cx="3776870" cy="2001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Información de Contacto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400" b="1" dirty="0">
                <a:solidFill>
                  <a:schemeClr val="bg1"/>
                </a:solidFill>
                <a:effectLst/>
                <a:latin typeface="+mj-lt"/>
                <a:sym typeface="Wingdings 2"/>
              </a:rPr>
              <a:t> </a:t>
            </a:r>
            <a:r>
              <a:rPr lang="es-MX" sz="1400" b="1" dirty="0">
                <a:solidFill>
                  <a:schemeClr val="bg1"/>
                </a:solidFill>
                <a:effectLst/>
                <a:latin typeface="+mj-lt"/>
                <a:sym typeface="Wingdings"/>
              </a:rPr>
              <a:t>Personal: 5535567187</a:t>
            </a:r>
          </a:p>
          <a:p>
            <a:pPr marL="0" indent="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400" b="1" dirty="0">
                <a:solidFill>
                  <a:schemeClr val="bg1"/>
                </a:solidFill>
                <a:effectLst/>
                <a:latin typeface="+mj-lt"/>
                <a:sym typeface="Wingdings"/>
              </a:rPr>
              <a:t>Trabajo: 6566117520 Ext. 8290200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400" b="1" dirty="0">
                <a:solidFill>
                  <a:schemeClr val="bg1"/>
                </a:solidFill>
                <a:effectLst/>
                <a:latin typeface="+mj-lt"/>
                <a:sym typeface="Wingdings"/>
              </a:rPr>
              <a:t>Institucional: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MX" sz="1400" b="1" baseline="0" dirty="0">
                <a:solidFill>
                  <a:schemeClr val="bg1"/>
                </a:solidFill>
                <a:effectLst/>
                <a:latin typeface="+mj-lt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emartinez@</a:t>
            </a:r>
            <a:r>
              <a:rPr lang="es-MX" sz="1400" b="1" dirty="0">
                <a:solidFill>
                  <a:schemeClr val="bg1"/>
                </a:solidFill>
                <a:latin typeface="+mj-lt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s-MX" sz="1400" b="1" baseline="0" dirty="0">
                <a:solidFill>
                  <a:schemeClr val="bg1"/>
                </a:solidFill>
                <a:effectLst/>
                <a:latin typeface="+mj-lt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nami.</a:t>
            </a:r>
            <a:r>
              <a:rPr lang="es-MX" sz="1400" b="1" dirty="0">
                <a:solidFill>
                  <a:schemeClr val="bg1"/>
                </a:solidFill>
                <a:latin typeface="+mj-lt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</a:t>
            </a:r>
            <a:r>
              <a:rPr lang="es-MX" sz="1400" b="1" baseline="0" dirty="0">
                <a:solidFill>
                  <a:schemeClr val="bg1"/>
                </a:solidFill>
                <a:effectLst/>
                <a:latin typeface="+mj-lt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ob.mx</a:t>
            </a:r>
            <a:endParaRPr lang="es-MX" sz="1400" b="1" baseline="0" dirty="0">
              <a:solidFill>
                <a:schemeClr val="bg1"/>
              </a:solidFill>
              <a:effectLst/>
              <a:latin typeface="+mj-lt"/>
              <a:sym typeface="Wingdings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s-MX" sz="1400" b="1" baseline="0" dirty="0">
              <a:solidFill>
                <a:schemeClr val="bg1"/>
              </a:solidFill>
              <a:effectLst/>
              <a:latin typeface="+mj-lt"/>
              <a:sym typeface="Wingdings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1D50CEB-15BE-4F04-A8D2-3399305132F2}"/>
              </a:ext>
            </a:extLst>
          </p:cNvPr>
          <p:cNvSpPr txBox="1"/>
          <p:nvPr/>
        </p:nvSpPr>
        <p:spPr>
          <a:xfrm>
            <a:off x="0" y="2870754"/>
            <a:ext cx="3776870" cy="1022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manist" pitchFamily="50" charset="0"/>
              </a:rPr>
              <a:t>Formación Académica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manist" pitchFamily="50" charset="0"/>
                <a:ea typeface="Calibri"/>
                <a:cs typeface="Times New Roman"/>
              </a:rPr>
              <a:t>Maestría en Derecho Penal.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Arial" panose="020B0604020202020204" pitchFamily="34" charset="0"/>
              <a:buChar char="•"/>
              <a:tabLst/>
              <a:defRPr/>
            </a:pPr>
            <a:r>
              <a:rPr lang="es-MX" sz="1400" b="1" dirty="0">
                <a:solidFill>
                  <a:schemeClr val="bg1"/>
                </a:solidFill>
                <a:latin typeface="Geomanist" pitchFamily="50" charset="0"/>
                <a:ea typeface="Calibri"/>
                <a:cs typeface="Times New Roman"/>
              </a:rPr>
              <a:t>Licenciatura en Derecho.</a:t>
            </a:r>
            <a:endParaRPr kumimoji="0" lang="es-MX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manist" pitchFamily="50" charset="0"/>
              <a:ea typeface="Calibri"/>
              <a:cs typeface="Times New Roman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4B57F58-1E76-4D02-B030-97FD91FB52DB}"/>
              </a:ext>
            </a:extLst>
          </p:cNvPr>
          <p:cNvSpPr/>
          <p:nvPr/>
        </p:nvSpPr>
        <p:spPr>
          <a:xfrm>
            <a:off x="1325219" y="85505"/>
            <a:ext cx="1126435" cy="133824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167ED93-2177-4ECE-A34B-55D4880D62A1}"/>
              </a:ext>
            </a:extLst>
          </p:cNvPr>
          <p:cNvSpPr txBox="1"/>
          <p:nvPr/>
        </p:nvSpPr>
        <p:spPr>
          <a:xfrm>
            <a:off x="3949148" y="492268"/>
            <a:ext cx="8146773" cy="6479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MX" sz="1600" b="1" dirty="0">
                <a:solidFill>
                  <a:srgbClr val="B38E5D"/>
                </a:solidFill>
                <a:effectLst/>
                <a:latin typeface="+mj-lt"/>
              </a:rPr>
              <a:t>EXPERIENCIA LABORAL</a:t>
            </a:r>
            <a:endParaRPr lang="es-MX" sz="1050" b="1" dirty="0">
              <a:solidFill>
                <a:srgbClr val="B38E5D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200" b="1" dirty="0">
                <a:solidFill>
                  <a:srgbClr val="A7802D"/>
                </a:solidFill>
                <a:effectLst/>
                <a:latin typeface="+mj-lt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300" b="1" baseline="0" dirty="0">
                <a:solidFill>
                  <a:srgbClr val="660033"/>
                </a:solidFill>
                <a:effectLst/>
                <a:latin typeface="+mj-lt"/>
              </a:rPr>
              <a:t> Año de ingreso al INM: </a:t>
            </a:r>
            <a:r>
              <a:rPr lang="es-MX" sz="1300" b="1" baseline="0" dirty="0">
                <a:solidFill>
                  <a:srgbClr val="660033"/>
                </a:solidFill>
                <a:effectLst/>
                <a:latin typeface="Geomanist Medium" panose="02000603000000020004" pitchFamily="50" charset="0"/>
              </a:rPr>
              <a:t>2019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300" b="1" baseline="0" dirty="0">
                <a:solidFill>
                  <a:srgbClr val="660033"/>
                </a:solidFill>
                <a:effectLst/>
                <a:latin typeface="Geomanist Bold" panose="02000503000000020004" pitchFamily="50" charset="0"/>
              </a:rPr>
              <a:t>Oficina de Representación en el Estado de Chihuahua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300" b="1" baseline="0" dirty="0">
                <a:solidFill>
                  <a:srgbClr val="660033"/>
                </a:solidFill>
                <a:effectLst/>
                <a:latin typeface="Geomanist Bold" panose="02000503000000020004" pitchFamily="50" charset="0"/>
              </a:rPr>
              <a:t>      </a:t>
            </a:r>
            <a:r>
              <a:rPr lang="es-MX" sz="1300" b="1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16/02/2024- a la fecha: </a:t>
            </a:r>
            <a:r>
              <a:rPr lang="es-MX" sz="1300" b="0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Titular de la Oficina de  Representación.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300" b="1" baseline="0" dirty="0">
                <a:solidFill>
                  <a:srgbClr val="660033"/>
                </a:solidFill>
                <a:effectLst/>
                <a:latin typeface="Geomanist Bold" panose="02000503000000020004" pitchFamily="50" charset="0"/>
              </a:rPr>
              <a:t>Dirección General de Control y Verificación Migratoria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300" b="1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      16/03/2023 – 15/02/2024: </a:t>
            </a:r>
            <a:r>
              <a:rPr lang="es-MX" sz="1300" b="0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Coordinadora de Enlace y Resoluciones Migratorias.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300" b="1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      16/03/2022 – 15/03/2023: </a:t>
            </a:r>
            <a:r>
              <a:rPr lang="es-MX" sz="1300" b="0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Coordinadora de Enlace Institucional.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300" b="1" baseline="0" dirty="0">
                <a:solidFill>
                  <a:srgbClr val="660033"/>
                </a:solidFill>
                <a:effectLst/>
                <a:latin typeface="Geomanist Bold" panose="02000503000000020004" pitchFamily="50" charset="0"/>
              </a:rPr>
              <a:t>Oficina de Representación en el Estado de Hidalgo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1300" b="1" baseline="0" dirty="0">
                <a:solidFill>
                  <a:srgbClr val="660033"/>
                </a:solidFill>
                <a:effectLst/>
                <a:latin typeface="Geomanist Bold" panose="02000503000000020004" pitchFamily="50" charset="0"/>
              </a:rPr>
              <a:t>       </a:t>
            </a:r>
            <a:r>
              <a:rPr lang="es-MX" sz="1300" b="1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01/10/2021 – 15/03/2022: </a:t>
            </a:r>
            <a:r>
              <a:rPr lang="es-MX" sz="1300" b="0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Titular de la Oficina de  Representación.</a:t>
            </a:r>
            <a:endParaRPr lang="es-MX" sz="1300" b="1" baseline="0" dirty="0">
              <a:solidFill>
                <a:srgbClr val="660033"/>
              </a:solidFill>
              <a:effectLst/>
              <a:latin typeface="Geomanist" panose="02000503000000020004" pitchFamily="50" charset="0"/>
            </a:endParaRPr>
          </a:p>
          <a:p>
            <a:pPr marL="180975" marR="0" indent="-180975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1300" b="1" baseline="0" dirty="0">
                <a:solidFill>
                  <a:srgbClr val="660033"/>
                </a:solidFill>
                <a:effectLst/>
                <a:latin typeface="Geomanist Bold" panose="02000503000000020004" pitchFamily="50" charset="0"/>
              </a:rPr>
              <a:t>Oficina de Representación en la Ciudad de México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1300" b="1" baseline="0" dirty="0">
                <a:solidFill>
                  <a:srgbClr val="660033"/>
                </a:solidFill>
                <a:effectLst/>
                <a:latin typeface="Geomanist Bold" panose="02000503000000020004" pitchFamily="50" charset="0"/>
              </a:rPr>
              <a:t>      </a:t>
            </a:r>
            <a:r>
              <a:rPr lang="es-MX" sz="1300" b="1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16/04/2020 – 30/09/2021: </a:t>
            </a:r>
            <a:r>
              <a:rPr lang="es-MX" sz="1300" b="0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Titular de la Oficina de  Representación.</a:t>
            </a:r>
            <a:endParaRPr lang="es-MX" sz="1300" b="1" baseline="0" dirty="0">
              <a:solidFill>
                <a:srgbClr val="660033"/>
              </a:solidFill>
              <a:effectLst/>
              <a:latin typeface="Geomanist" panose="02000503000000020004" pitchFamily="50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1300" b="1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     01/09/2019 – 15/04/2020: </a:t>
            </a:r>
            <a:r>
              <a:rPr lang="es-MX" sz="1300" b="0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Directora de la Estación Migratoria.</a:t>
            </a:r>
            <a:endParaRPr lang="es-MX" sz="1300" b="1" baseline="0" dirty="0">
              <a:solidFill>
                <a:srgbClr val="660033"/>
              </a:solidFill>
              <a:effectLst/>
              <a:latin typeface="Geomanist" panose="02000503000000020004" pitchFamily="50" charset="0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MX" sz="1300" b="1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     01/08/2019 – 31/08/2019: </a:t>
            </a:r>
            <a:r>
              <a:rPr lang="es-MX" sz="1300" b="0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Directora de Atención a Trámites A.</a:t>
            </a: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200" b="1" dirty="0">
                <a:solidFill>
                  <a:srgbClr val="A7802D"/>
                </a:solidFill>
                <a:effectLst/>
                <a:latin typeface="+mj-lt"/>
              </a:rPr>
              <a:t>CARRERA PROFESIONAL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MX" sz="1300" b="1" baseline="0" dirty="0">
                <a:solidFill>
                  <a:srgbClr val="660033"/>
                </a:solidFill>
                <a:effectLst/>
                <a:latin typeface="Geomanist Medium" panose="02000603000000020004" pitchFamily="50" charset="0"/>
              </a:rPr>
              <a:t>Cuenta con una amplia experiencia de más de 20 años en la Administración Pública, ocupando los siguientes cargos, entre otros: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300" b="0" baseline="0" dirty="0">
                <a:solidFill>
                  <a:srgbClr val="660033"/>
                </a:solidFill>
                <a:effectLst/>
                <a:latin typeface="Geomanist Bold" panose="02000503000000020004" pitchFamily="50" charset="0"/>
              </a:rPr>
              <a:t>Directora de Área. </a:t>
            </a:r>
            <a:r>
              <a:rPr lang="es-MX" sz="1300" b="1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Órgano Administrativo Desconcentrado Prevención y Readaptación Social. Ahora SSPPC.</a:t>
            </a:r>
            <a:endParaRPr lang="es-MX" sz="1300" b="0" baseline="0" dirty="0">
              <a:solidFill>
                <a:srgbClr val="660033"/>
              </a:solidFill>
              <a:effectLst/>
              <a:latin typeface="Geomanist" panose="02000503000000020004" pitchFamily="50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300" dirty="0">
                <a:solidFill>
                  <a:srgbClr val="660033"/>
                </a:solidFill>
                <a:latin typeface="Geomanist Bold" panose="02000503000000020004" pitchFamily="50" charset="0"/>
              </a:rPr>
              <a:t>Agente del Ministerio Público de la Federación. </a:t>
            </a:r>
            <a:r>
              <a:rPr lang="es-MX" sz="1300" b="1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Procuraduría General de la República, ahora FGR.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300" b="0" baseline="0" dirty="0">
                <a:solidFill>
                  <a:srgbClr val="660033"/>
                </a:solidFill>
                <a:effectLst/>
                <a:latin typeface="Geomanist Bold" panose="02000503000000020004" pitchFamily="50" charset="0"/>
              </a:rPr>
              <a:t>Líder Coordinador de Proyectos. </a:t>
            </a:r>
            <a:r>
              <a:rPr lang="es-MX" sz="1300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Subsecretaría del Sistema Penitenciario del Distrito Federal, ahora CDMX.</a:t>
            </a:r>
            <a:endParaRPr lang="es-MX" sz="1400" baseline="0" dirty="0">
              <a:solidFill>
                <a:srgbClr val="660033"/>
              </a:solidFill>
              <a:effectLst/>
              <a:latin typeface="Geomanist" panose="02000503000000020004" pitchFamily="50" charset="0"/>
            </a:endParaRPr>
          </a:p>
        </p:txBody>
      </p:sp>
      <p:pic>
        <p:nvPicPr>
          <p:cNvPr id="12" name="Picture 2" descr="W:\SDCO_Zona Sur\SUR\CV TITULARES DE LAS O R\SEMBLANZAS CURRICULARES TOR -JUNIO 2024\FOTOS\CHIHUAHUA- ESTHER MARTÍNEZ ZUÑIGA.png">
            <a:extLst>
              <a:ext uri="{FF2B5EF4-FFF2-40B4-BE49-F238E27FC236}">
                <a16:creationId xmlns:a16="http://schemas.microsoft.com/office/drawing/2014/main" id="{3A8A40EB-1E2C-4269-8625-1F9A348C3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78" y="85505"/>
            <a:ext cx="1364976" cy="133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310893"/>
      </p:ext>
    </p:extLst>
  </p:cSld>
  <p:clrMapOvr>
    <a:masterClrMapping/>
  </p:clrMapOvr>
</p:sld>
</file>

<file path=ppt/theme/theme1.xml><?xml version="1.0" encoding="utf-8"?>
<a:theme xmlns:a="http://schemas.openxmlformats.org/drawingml/2006/main" name="Operación_Migratoria_02102024">
  <a:themeElements>
    <a:clrScheme name="INAMI">
      <a:dk1>
        <a:srgbClr val="621132"/>
      </a:dk1>
      <a:lt1>
        <a:srgbClr val="FFFFFF"/>
      </a:lt1>
      <a:dk2>
        <a:srgbClr val="285C4D"/>
      </a:dk2>
      <a:lt2>
        <a:srgbClr val="D4C19C"/>
      </a:lt2>
      <a:accent1>
        <a:srgbClr val="13322B"/>
      </a:accent1>
      <a:accent2>
        <a:srgbClr val="9D2449"/>
      </a:accent2>
      <a:accent3>
        <a:srgbClr val="F2DEDB"/>
      </a:accent3>
      <a:accent4>
        <a:srgbClr val="56242A"/>
      </a:accent4>
      <a:accent5>
        <a:srgbClr val="4BACC6"/>
      </a:accent5>
      <a:accent6>
        <a:srgbClr val="B38E5D"/>
      </a:accent6>
      <a:hlink>
        <a:srgbClr val="0000FF"/>
      </a:hlink>
      <a:folHlink>
        <a:srgbClr val="4E232E"/>
      </a:folHlink>
    </a:clrScheme>
    <a:fontScheme name="inami2024">
      <a:majorFont>
        <a:latin typeface="Geomanist Bold"/>
        <a:ea typeface=""/>
        <a:cs typeface=""/>
      </a:majorFont>
      <a:minorFont>
        <a:latin typeface="Geomanis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Operación_Migratoria_02102024</Template>
  <TotalTime>42398</TotalTime>
  <Words>246</Words>
  <Application>Microsoft Office PowerPoint</Application>
  <PresentationFormat>Panorámica</PresentationFormat>
  <Paragraphs>29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12" baseType="lpstr">
      <vt:lpstr>Geomanist</vt:lpstr>
      <vt:lpstr>Wingdings</vt:lpstr>
      <vt:lpstr>Montserrat</vt:lpstr>
      <vt:lpstr>Geomanist Bold</vt:lpstr>
      <vt:lpstr>Arial</vt:lpstr>
      <vt:lpstr>MadrePatria</vt:lpstr>
      <vt:lpstr>Geomanist Light</vt:lpstr>
      <vt:lpstr>Geomanist Medium</vt:lpstr>
      <vt:lpstr>Calibri</vt:lpstr>
      <vt:lpstr>Montserrat SemiBold</vt:lpstr>
      <vt:lpstr>Operación_Migratoria_02102024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Guillermo Jiménez Gómez</cp:lastModifiedBy>
  <cp:revision>2565</cp:revision>
  <cp:lastPrinted>2024-11-06T00:49:20Z</cp:lastPrinted>
  <dcterms:created xsi:type="dcterms:W3CDTF">2018-12-04T03:27:02Z</dcterms:created>
  <dcterms:modified xsi:type="dcterms:W3CDTF">2025-03-13T16:26:43Z</dcterms:modified>
</cp:coreProperties>
</file>