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16256000" cy="9144000"/>
  <p:notesSz cx="7023100" cy="93091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52" d="100"/>
          <a:sy n="52" d="100"/>
        </p:scale>
        <p:origin x="572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32000" y="1496484"/>
            <a:ext cx="12192000" cy="318346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2000" y="4802717"/>
            <a:ext cx="12192000" cy="2207683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09/06/2025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24336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09/06/2025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91789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633200" y="486834"/>
            <a:ext cx="3505200" cy="7749117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486834"/>
            <a:ext cx="10312400" cy="7749117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09/06/2025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06815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09/06/2025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26914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9133" y="2279652"/>
            <a:ext cx="14020800" cy="3803649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9133" y="6119285"/>
            <a:ext cx="14020800" cy="200024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09/06/2025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35093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434167"/>
            <a:ext cx="6908800" cy="580178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0" y="2434167"/>
            <a:ext cx="6908800" cy="580178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09/06/2025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89258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717" y="486834"/>
            <a:ext cx="14020800" cy="176741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9718" y="2241551"/>
            <a:ext cx="6877049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9718" y="3340100"/>
            <a:ext cx="6877049" cy="491278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29600" y="2241551"/>
            <a:ext cx="6910917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29600" y="3340100"/>
            <a:ext cx="6910917" cy="491278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09/06/2025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21475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09/06/2025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18902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09/06/2025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80599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718" y="609600"/>
            <a:ext cx="5242983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10917" y="1316567"/>
            <a:ext cx="8229600" cy="6498167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9718" y="2743200"/>
            <a:ext cx="5242983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09/06/2025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07549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718" y="609600"/>
            <a:ext cx="5242983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10917" y="1316567"/>
            <a:ext cx="8229600" cy="6498167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9718" y="2743200"/>
            <a:ext cx="5242983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09/06/2025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58949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7600" y="486834"/>
            <a:ext cx="1402080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7600" y="2434167"/>
            <a:ext cx="1402080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7600" y="8475134"/>
            <a:ext cx="3657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4CB750-BDA0-4B3C-9407-BAF21E562682}" type="datetimeFigureOut">
              <a:rPr lang="es-MX" smtClean="0"/>
              <a:t>09/06/2025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84800" y="8475134"/>
            <a:ext cx="54864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80800" y="8475134"/>
            <a:ext cx="3657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30633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gmejiag@inami.gob.mx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>
            <a:extLst>
              <a:ext uri="{FF2B5EF4-FFF2-40B4-BE49-F238E27FC236}">
                <a16:creationId xmlns:a16="http://schemas.microsoft.com/office/drawing/2014/main" id="{D0722D44-FDBC-4129-AFBD-ABF5B06044DA}"/>
              </a:ext>
            </a:extLst>
          </p:cNvPr>
          <p:cNvGrpSpPr/>
          <p:nvPr/>
        </p:nvGrpSpPr>
        <p:grpSpPr>
          <a:xfrm>
            <a:off x="303160" y="299580"/>
            <a:ext cx="3758218" cy="8621948"/>
            <a:chOff x="440430" y="261026"/>
            <a:chExt cx="2381885" cy="8621948"/>
          </a:xfrm>
        </p:grpSpPr>
        <p:pic>
          <p:nvPicPr>
            <p:cNvPr id="4" name="Imagen 3">
              <a:extLst>
                <a:ext uri="{FF2B5EF4-FFF2-40B4-BE49-F238E27FC236}">
                  <a16:creationId xmlns:a16="http://schemas.microsoft.com/office/drawing/2014/main" id="{50120CE6-BCC7-4F9B-8F8B-947245FEDD2E}"/>
                </a:ext>
              </a:extLst>
            </p:cNvPr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0430" y="261026"/>
              <a:ext cx="2381885" cy="4332212"/>
            </a:xfrm>
            <a:prstGeom prst="rect">
              <a:avLst/>
            </a:prstGeom>
          </p:spPr>
        </p:pic>
        <p:pic>
          <p:nvPicPr>
            <p:cNvPr id="5" name="Imagen 4">
              <a:extLst>
                <a:ext uri="{FF2B5EF4-FFF2-40B4-BE49-F238E27FC236}">
                  <a16:creationId xmlns:a16="http://schemas.microsoft.com/office/drawing/2014/main" id="{8D408511-F0FC-4365-AA24-3F55CAC94EDA}"/>
                </a:ext>
              </a:extLst>
            </p:cNvPr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0430" y="4550762"/>
              <a:ext cx="2381885" cy="4332212"/>
            </a:xfrm>
            <a:prstGeom prst="rect">
              <a:avLst/>
            </a:prstGeom>
          </p:spPr>
        </p:pic>
      </p:grpSp>
      <p:sp>
        <p:nvSpPr>
          <p:cNvPr id="13" name="CuadroTexto 12">
            <a:extLst>
              <a:ext uri="{FF2B5EF4-FFF2-40B4-BE49-F238E27FC236}">
                <a16:creationId xmlns:a16="http://schemas.microsoft.com/office/drawing/2014/main" id="{4C39B6A8-850A-41A7-BC05-141D0CCF0BCC}"/>
              </a:ext>
            </a:extLst>
          </p:cNvPr>
          <p:cNvSpPr txBox="1"/>
          <p:nvPr/>
        </p:nvSpPr>
        <p:spPr>
          <a:xfrm>
            <a:off x="350714" y="4073294"/>
            <a:ext cx="3758218" cy="12768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s-MX" sz="1400" b="1" dirty="0">
                <a:solidFill>
                  <a:schemeClr val="bg1"/>
                </a:solidFill>
                <a:latin typeface="Montserrat" pitchFamily="2" charset="0"/>
              </a:rPr>
              <a:t>Formación Académica</a:t>
            </a:r>
          </a:p>
          <a:p>
            <a:pPr algn="ctr">
              <a:lnSpc>
                <a:spcPct val="150000"/>
              </a:lnSpc>
              <a:defRPr/>
            </a:pPr>
            <a:endParaRPr lang="es-MX" sz="1400" b="1" dirty="0">
              <a:solidFill>
                <a:schemeClr val="bg1"/>
              </a:solidFill>
              <a:latin typeface="Montserrat" pitchFamily="2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s-MX" sz="1400" b="1" dirty="0">
                <a:solidFill>
                  <a:schemeClr val="bg1"/>
                </a:solidFill>
                <a:latin typeface="Montserrat" pitchFamily="2" charset="0"/>
              </a:rPr>
              <a:t>Licenciatura </a:t>
            </a:r>
            <a:r>
              <a:rPr lang="es-MX" sz="1400" dirty="0">
                <a:solidFill>
                  <a:schemeClr val="bg1"/>
                </a:solidFill>
                <a:latin typeface="Montserrat" pitchFamily="2" charset="0"/>
              </a:rPr>
              <a:t>en Psicología.</a:t>
            </a:r>
          </a:p>
          <a:p>
            <a:pPr algn="ctr">
              <a:lnSpc>
                <a:spcPct val="150000"/>
              </a:lnSpc>
              <a:defRPr/>
            </a:pPr>
            <a:endParaRPr lang="es-MX" sz="1100" b="1" dirty="0">
              <a:solidFill>
                <a:schemeClr val="bg1"/>
              </a:solidFill>
              <a:latin typeface="Montserrat" pitchFamily="2" charset="0"/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4DC4B574-C21F-433D-9C03-EC1981764D48}"/>
              </a:ext>
            </a:extLst>
          </p:cNvPr>
          <p:cNvSpPr txBox="1"/>
          <p:nvPr/>
        </p:nvSpPr>
        <p:spPr>
          <a:xfrm>
            <a:off x="364564" y="5756432"/>
            <a:ext cx="3791921" cy="26412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s-MX" sz="1400" b="1" dirty="0">
                <a:solidFill>
                  <a:schemeClr val="bg1"/>
                </a:solidFill>
                <a:latin typeface="Montserrat" pitchFamily="2" charset="0"/>
              </a:rPr>
              <a:t>Información de Contacto</a:t>
            </a:r>
          </a:p>
          <a:p>
            <a:pPr marL="171450" indent="-171450" algn="just">
              <a:lnSpc>
                <a:spcPct val="150000"/>
              </a:lnSpc>
              <a:buFont typeface="Wingdings 2"/>
              <a:buChar char="("/>
            </a:pPr>
            <a:r>
              <a:rPr lang="es-MX" sz="1400" b="1" dirty="0">
                <a:solidFill>
                  <a:schemeClr val="bg1"/>
                </a:solidFill>
                <a:latin typeface="Montserrat" pitchFamily="2" charset="0"/>
                <a:sym typeface="Wingdings"/>
              </a:rPr>
              <a:t>Personal:</a:t>
            </a:r>
          </a:p>
          <a:p>
            <a:pPr algn="just">
              <a:lnSpc>
                <a:spcPct val="150000"/>
              </a:lnSpc>
            </a:pPr>
            <a:r>
              <a:rPr lang="es-MX" sz="1400" dirty="0">
                <a:solidFill>
                  <a:schemeClr val="bg1"/>
                </a:solidFill>
                <a:latin typeface="Montserrat" pitchFamily="2" charset="0"/>
                <a:sym typeface="Wingdings"/>
              </a:rPr>
              <a:t>5543658842</a:t>
            </a:r>
          </a:p>
          <a:p>
            <a:pPr marL="171450" indent="-171450" algn="just">
              <a:lnSpc>
                <a:spcPct val="150000"/>
              </a:lnSpc>
              <a:buFont typeface="Wingdings" pitchFamily="2" charset="2"/>
              <a:buChar char="("/>
            </a:pPr>
            <a:r>
              <a:rPr lang="es-MX" sz="1400" b="1" dirty="0">
                <a:solidFill>
                  <a:schemeClr val="bg1"/>
                </a:solidFill>
                <a:latin typeface="Montserrat" pitchFamily="2" charset="0"/>
                <a:sym typeface="Wingdings"/>
              </a:rPr>
              <a:t>Trabajo:</a:t>
            </a:r>
          </a:p>
          <a:p>
            <a:pPr algn="just">
              <a:lnSpc>
                <a:spcPct val="150000"/>
              </a:lnSpc>
            </a:pPr>
            <a:r>
              <a:rPr lang="es-MX" sz="1400" dirty="0">
                <a:solidFill>
                  <a:schemeClr val="bg1"/>
                </a:solidFill>
                <a:latin typeface="Montserrat" pitchFamily="2" charset="0"/>
                <a:sym typeface="Wingdings"/>
              </a:rPr>
              <a:t>669 981 3813 ext.8560201</a:t>
            </a:r>
          </a:p>
          <a:p>
            <a:pPr marL="171450" indent="-171450" algn="just">
              <a:lnSpc>
                <a:spcPct val="150000"/>
              </a:lnSpc>
              <a:buFont typeface="Wingdings" pitchFamily="2" charset="2"/>
              <a:buChar char="*"/>
            </a:pPr>
            <a:r>
              <a:rPr lang="es-MX" sz="1400" b="1" dirty="0">
                <a:solidFill>
                  <a:schemeClr val="bg1"/>
                </a:solidFill>
                <a:latin typeface="Montserrat" pitchFamily="2" charset="0"/>
                <a:sym typeface="Wingdings"/>
              </a:rPr>
              <a:t>Institucional</a:t>
            </a:r>
          </a:p>
          <a:p>
            <a:pPr algn="just">
              <a:lnSpc>
                <a:spcPct val="150000"/>
              </a:lnSpc>
              <a:defRPr/>
            </a:pPr>
            <a:r>
              <a:rPr lang="es-MX" sz="1400" u="sng" dirty="0">
                <a:solidFill>
                  <a:schemeClr val="bg1"/>
                </a:solidFill>
                <a:latin typeface="Montserrat" panose="00000500000000000000" pitchFamily="2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cdhuerta@inami.gob.mx</a:t>
            </a:r>
            <a:endParaRPr lang="es-MX" sz="1400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algn="just">
              <a:lnSpc>
                <a:spcPct val="150000"/>
              </a:lnSpc>
            </a:pPr>
            <a:endParaRPr lang="es-MX" sz="1400" b="1" dirty="0">
              <a:solidFill>
                <a:schemeClr val="bg1"/>
              </a:solidFill>
              <a:latin typeface="Montserrat" pitchFamily="2" charset="0"/>
              <a:sym typeface="Wingdings"/>
            </a:endParaRP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A03AE3FB-BBBB-4780-BEA0-348ED633AEF9}"/>
              </a:ext>
            </a:extLst>
          </p:cNvPr>
          <p:cNvSpPr txBox="1"/>
          <p:nvPr/>
        </p:nvSpPr>
        <p:spPr>
          <a:xfrm>
            <a:off x="4156485" y="927007"/>
            <a:ext cx="11891462" cy="8216993"/>
          </a:xfrm>
          <a:prstGeom prst="rect">
            <a:avLst/>
          </a:prstGeom>
          <a:noFill/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MX" sz="3200" b="1" dirty="0">
                <a:solidFill>
                  <a:srgbClr val="DEC9A7"/>
                </a:solidFill>
                <a:latin typeface="Montserrat" pitchFamily="2" charset="0"/>
              </a:rPr>
              <a:t>TRAYECTORIA INM</a:t>
            </a:r>
          </a:p>
          <a:p>
            <a:pPr algn="just">
              <a:lnSpc>
                <a:spcPct val="150000"/>
              </a:lnSpc>
            </a:pPr>
            <a:endParaRPr lang="es-MX" sz="1600" b="1" dirty="0">
              <a:solidFill>
                <a:srgbClr val="DEC9A7"/>
              </a:solidFill>
              <a:latin typeface="Montserrat" pitchFamily="2" charset="0"/>
            </a:endParaRPr>
          </a:p>
          <a:p>
            <a:pPr algn="just">
              <a:lnSpc>
                <a:spcPct val="150000"/>
              </a:lnSpc>
              <a:defRPr/>
            </a:pPr>
            <a:r>
              <a:rPr lang="es-MX" b="1" dirty="0">
                <a:solidFill>
                  <a:srgbClr val="660033"/>
                </a:solidFill>
                <a:latin typeface="Montserrat" pitchFamily="2" charset="0"/>
              </a:rPr>
              <a:t>Cuenta con una trayectoria de 22 años de experiencia en el Instituto Nacional de Migración, ocupando los siguientes cargos:</a:t>
            </a:r>
            <a:endParaRPr lang="es-MX" b="1" dirty="0">
              <a:solidFill>
                <a:srgbClr val="DEC9A7"/>
              </a:solidFill>
              <a:latin typeface="Montserrat" pitchFamily="2" charset="0"/>
            </a:endParaRPr>
          </a:p>
          <a:p>
            <a:pPr algn="just">
              <a:lnSpc>
                <a:spcPct val="150000"/>
              </a:lnSpc>
              <a:defRPr/>
            </a:pPr>
            <a:r>
              <a:rPr lang="es-MX" b="1" dirty="0">
                <a:solidFill>
                  <a:srgbClr val="660033"/>
                </a:solidFill>
                <a:latin typeface="Montserrat" pitchFamily="2" charset="0"/>
              </a:rPr>
              <a:t>Año de ingreso al INM: 2003/2025</a:t>
            </a: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MX" b="1" dirty="0">
                <a:solidFill>
                  <a:srgbClr val="660033"/>
                </a:solidFill>
                <a:latin typeface="Montserrat" pitchFamily="2" charset="0"/>
              </a:rPr>
              <a:t>Oficina de Representación en el Estado de Sinaloa.</a:t>
            </a:r>
          </a:p>
          <a:p>
            <a:pPr algn="just">
              <a:lnSpc>
                <a:spcPct val="150000"/>
              </a:lnSpc>
              <a:defRPr/>
            </a:pPr>
            <a:r>
              <a:rPr lang="es-MX" b="1" dirty="0">
                <a:solidFill>
                  <a:srgbClr val="660033"/>
                </a:solidFill>
                <a:latin typeface="Montserrat" pitchFamily="2" charset="0"/>
              </a:rPr>
              <a:t>     01/04/2025 – a la fecha: </a:t>
            </a:r>
            <a:r>
              <a:rPr lang="es-MX" dirty="0">
                <a:solidFill>
                  <a:srgbClr val="660033"/>
                </a:solidFill>
                <a:latin typeface="Montserrat" pitchFamily="2" charset="0"/>
              </a:rPr>
              <a:t>Titular de la Oficina de Representación.</a:t>
            </a:r>
          </a:p>
          <a:p>
            <a:pPr algn="just">
              <a:lnSpc>
                <a:spcPct val="150000"/>
              </a:lnSpc>
              <a:defRPr/>
            </a:pPr>
            <a:r>
              <a:rPr lang="es-MX" dirty="0">
                <a:solidFill>
                  <a:srgbClr val="660033"/>
                </a:solidFill>
                <a:latin typeface="Montserrat" pitchFamily="2" charset="0"/>
              </a:rPr>
              <a:t>     </a:t>
            </a:r>
            <a:r>
              <a:rPr lang="es-MX" b="1" dirty="0">
                <a:solidFill>
                  <a:srgbClr val="660033"/>
                </a:solidFill>
                <a:latin typeface="Montserrat" pitchFamily="2" charset="0"/>
              </a:rPr>
              <a:t>16/09/2020 – 31/05/2024: </a:t>
            </a:r>
            <a:r>
              <a:rPr lang="pt-BR" dirty="0">
                <a:solidFill>
                  <a:srgbClr val="660033"/>
                </a:solidFill>
                <a:latin typeface="Montserrat" pitchFamily="2" charset="0"/>
              </a:rPr>
              <a:t>Sub Representante Federal (Directora de Area).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s-MX" b="1" dirty="0">
                <a:solidFill>
                  <a:srgbClr val="660033"/>
                </a:solidFill>
                <a:latin typeface="Montserrat" pitchFamily="2" charset="0"/>
              </a:rPr>
              <a:t>Dirección General de Coordinación de Oficinas de Representación.</a:t>
            </a:r>
          </a:p>
          <a:p>
            <a:pPr algn="just">
              <a:lnSpc>
                <a:spcPct val="150000"/>
              </a:lnSpc>
              <a:defRPr/>
            </a:pPr>
            <a:r>
              <a:rPr lang="es-MX" b="1" dirty="0">
                <a:solidFill>
                  <a:srgbClr val="660033"/>
                </a:solidFill>
                <a:latin typeface="Montserrat" pitchFamily="2" charset="0"/>
              </a:rPr>
              <a:t>     01/09/2017 – 15/09/2020: </a:t>
            </a:r>
            <a:r>
              <a:rPr lang="pt-BR" dirty="0">
                <a:solidFill>
                  <a:srgbClr val="660033"/>
                </a:solidFill>
                <a:latin typeface="Montserrat" pitchFamily="2" charset="0"/>
              </a:rPr>
              <a:t>Subdirectora de </a:t>
            </a:r>
            <a:r>
              <a:rPr lang="pt-BR" dirty="0" err="1">
                <a:solidFill>
                  <a:srgbClr val="660033"/>
                </a:solidFill>
                <a:latin typeface="Montserrat" pitchFamily="2" charset="0"/>
              </a:rPr>
              <a:t>Control</a:t>
            </a:r>
            <a:r>
              <a:rPr lang="pt-BR" dirty="0">
                <a:solidFill>
                  <a:srgbClr val="660033"/>
                </a:solidFill>
                <a:latin typeface="Montserrat" pitchFamily="2" charset="0"/>
              </a:rPr>
              <a:t> Operativo Zona Centro.</a:t>
            </a:r>
            <a:endParaRPr lang="es-MX" b="1" dirty="0">
              <a:solidFill>
                <a:srgbClr val="660033"/>
              </a:solidFill>
              <a:latin typeface="Montserrat" pitchFamily="2" charset="0"/>
            </a:endParaRPr>
          </a:p>
          <a:p>
            <a:pPr algn="just">
              <a:lnSpc>
                <a:spcPct val="150000"/>
              </a:lnSpc>
              <a:defRPr/>
            </a:pPr>
            <a:r>
              <a:rPr lang="es-MX" b="1" dirty="0">
                <a:solidFill>
                  <a:srgbClr val="660033"/>
                </a:solidFill>
                <a:latin typeface="Montserrat" pitchFamily="2" charset="0"/>
              </a:rPr>
              <a:t>     01/02/2012 – 31/08/2017: </a:t>
            </a:r>
            <a:r>
              <a:rPr lang="es-MX" dirty="0">
                <a:solidFill>
                  <a:srgbClr val="660033"/>
                </a:solidFill>
                <a:latin typeface="Montserrat" pitchFamily="2" charset="0"/>
              </a:rPr>
              <a:t>Jefa de Departamento de Enlace Operativo Zona Sur. </a:t>
            </a:r>
          </a:p>
          <a:p>
            <a:pPr algn="just">
              <a:lnSpc>
                <a:spcPct val="150000"/>
              </a:lnSpc>
              <a:defRPr/>
            </a:pPr>
            <a:r>
              <a:rPr lang="es-MX" dirty="0">
                <a:solidFill>
                  <a:srgbClr val="660033"/>
                </a:solidFill>
                <a:latin typeface="Montserrat" pitchFamily="2" charset="0"/>
              </a:rPr>
              <a:t>      </a:t>
            </a:r>
            <a:r>
              <a:rPr lang="es-MX" b="1" dirty="0">
                <a:solidFill>
                  <a:srgbClr val="660033"/>
                </a:solidFill>
                <a:latin typeface="Montserrat" pitchFamily="2" charset="0"/>
              </a:rPr>
              <a:t>01/10/2010 – 31/01//2012: </a:t>
            </a:r>
            <a:r>
              <a:rPr lang="es-MX" dirty="0">
                <a:solidFill>
                  <a:srgbClr val="660033"/>
                </a:solidFill>
                <a:latin typeface="Montserrat" pitchFamily="2" charset="0"/>
              </a:rPr>
              <a:t>Agente de Protección al Migrante.</a:t>
            </a:r>
          </a:p>
          <a:p>
            <a:pPr algn="just">
              <a:lnSpc>
                <a:spcPct val="150000"/>
              </a:lnSpc>
              <a:defRPr/>
            </a:pPr>
            <a:r>
              <a:rPr lang="es-MX" dirty="0">
                <a:solidFill>
                  <a:srgbClr val="660033"/>
                </a:solidFill>
                <a:latin typeface="Montserrat" pitchFamily="2" charset="0"/>
              </a:rPr>
              <a:t>      </a:t>
            </a:r>
            <a:r>
              <a:rPr lang="es-MX" b="1" dirty="0">
                <a:solidFill>
                  <a:srgbClr val="660033"/>
                </a:solidFill>
                <a:latin typeface="Montserrat" pitchFamily="2" charset="0"/>
              </a:rPr>
              <a:t>16/05/2010 – 30/09/2010:</a:t>
            </a:r>
            <a:r>
              <a:rPr lang="es-MX" dirty="0">
                <a:solidFill>
                  <a:srgbClr val="660033"/>
                </a:solidFill>
                <a:latin typeface="Montserrat" pitchFamily="2" charset="0"/>
              </a:rPr>
              <a:t> Agente Federal de Migración “C”.</a:t>
            </a: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MX" b="1" dirty="0">
                <a:solidFill>
                  <a:srgbClr val="660033"/>
                </a:solidFill>
                <a:latin typeface="Montserrat" pitchFamily="2" charset="0"/>
              </a:rPr>
              <a:t>Oficina de Representación en Zacatecas.</a:t>
            </a:r>
          </a:p>
          <a:p>
            <a:pPr algn="just">
              <a:lnSpc>
                <a:spcPct val="150000"/>
              </a:lnSpc>
              <a:defRPr/>
            </a:pPr>
            <a:r>
              <a:rPr lang="es-MX" b="1" dirty="0">
                <a:solidFill>
                  <a:srgbClr val="660033"/>
                </a:solidFill>
                <a:latin typeface="Montserrat" pitchFamily="2" charset="0"/>
              </a:rPr>
              <a:t>      16/07/2006 – 15/05/2010: </a:t>
            </a:r>
            <a:r>
              <a:rPr lang="es-MX" dirty="0">
                <a:solidFill>
                  <a:srgbClr val="660033"/>
                </a:solidFill>
                <a:latin typeface="Montserrat" pitchFamily="2" charset="0"/>
              </a:rPr>
              <a:t>Agente Federal de Migración “B”.</a:t>
            </a:r>
            <a:endParaRPr lang="es-MX" b="1" dirty="0">
              <a:solidFill>
                <a:srgbClr val="660033"/>
              </a:solidFill>
              <a:latin typeface="Montserrat" pitchFamily="2" charset="0"/>
            </a:endParaRP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MX" b="1" dirty="0">
                <a:solidFill>
                  <a:srgbClr val="660033"/>
                </a:solidFill>
                <a:latin typeface="Montserrat" pitchFamily="2" charset="0"/>
              </a:rPr>
              <a:t>Oficina de Representación en Ciudad de México.</a:t>
            </a:r>
          </a:p>
          <a:p>
            <a:pPr algn="just">
              <a:lnSpc>
                <a:spcPct val="150000"/>
              </a:lnSpc>
            </a:pPr>
            <a:r>
              <a:rPr lang="es-MX" dirty="0">
                <a:solidFill>
                  <a:srgbClr val="660033"/>
                </a:solidFill>
                <a:latin typeface="Montserrat" pitchFamily="2" charset="0"/>
              </a:rPr>
              <a:t>      </a:t>
            </a:r>
            <a:r>
              <a:rPr lang="es-MX" b="1" dirty="0">
                <a:solidFill>
                  <a:srgbClr val="660033"/>
                </a:solidFill>
                <a:latin typeface="Montserrat" pitchFamily="2" charset="0"/>
              </a:rPr>
              <a:t>01/06/2003 – 15/07/2006: </a:t>
            </a:r>
            <a:r>
              <a:rPr lang="es-MX" dirty="0">
                <a:solidFill>
                  <a:srgbClr val="660033"/>
                </a:solidFill>
                <a:latin typeface="Montserrat" pitchFamily="2" charset="0"/>
              </a:rPr>
              <a:t>Agente Federal de Migración “B”.</a:t>
            </a:r>
          </a:p>
          <a:p>
            <a:pPr algn="just">
              <a:lnSpc>
                <a:spcPct val="150000"/>
              </a:lnSpc>
            </a:pPr>
            <a:r>
              <a:rPr lang="es-MX" b="1" dirty="0">
                <a:solidFill>
                  <a:srgbClr val="660033"/>
                </a:solidFill>
                <a:latin typeface="Montserrat" pitchFamily="2" charset="0"/>
              </a:rPr>
              <a:t>     16/05/2003 – 31/05/2003: </a:t>
            </a:r>
            <a:r>
              <a:rPr lang="es-MX" dirty="0">
                <a:solidFill>
                  <a:srgbClr val="660033"/>
                </a:solidFill>
                <a:latin typeface="Montserrat" pitchFamily="2" charset="0"/>
              </a:rPr>
              <a:t>Supervisor de Servicios Migratorios.</a:t>
            </a:r>
          </a:p>
          <a:p>
            <a:pPr>
              <a:lnSpc>
                <a:spcPct val="150000"/>
              </a:lnSpc>
            </a:pPr>
            <a:endParaRPr lang="es-MX" b="1" dirty="0">
              <a:solidFill>
                <a:srgbClr val="DEC9A7"/>
              </a:solidFill>
              <a:latin typeface="Montserrat" pitchFamily="2" charset="0"/>
            </a:endParaRPr>
          </a:p>
        </p:txBody>
      </p:sp>
      <p:pic>
        <p:nvPicPr>
          <p:cNvPr id="21" name="0 Imagen">
            <a:extLst>
              <a:ext uri="{FF2B5EF4-FFF2-40B4-BE49-F238E27FC236}">
                <a16:creationId xmlns:a16="http://schemas.microsoft.com/office/drawing/2014/main" id="{4482D245-332C-4A06-9EC6-A0156C6C73D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83" r="39266"/>
          <a:stretch/>
        </p:blipFill>
        <p:spPr>
          <a:xfrm>
            <a:off x="7008765" y="299580"/>
            <a:ext cx="4105469" cy="612140"/>
          </a:xfrm>
          <a:prstGeom prst="rect">
            <a:avLst/>
          </a:prstGeom>
          <a:ln>
            <a:noFill/>
          </a:ln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C54D7473-D9F8-4820-ABC1-56A8149F07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87535" y="1173054"/>
            <a:ext cx="1241429" cy="1441320"/>
          </a:xfrm>
          <a:prstGeom prst="rect">
            <a:avLst/>
          </a:prstGeom>
        </p:spPr>
      </p:pic>
      <p:sp>
        <p:nvSpPr>
          <p:cNvPr id="15" name="8 Rectángulo">
            <a:extLst>
              <a:ext uri="{FF2B5EF4-FFF2-40B4-BE49-F238E27FC236}">
                <a16:creationId xmlns:a16="http://schemas.microsoft.com/office/drawing/2014/main" id="{B6FB0DB4-3C19-4CED-AE50-6BD7B34418D6}"/>
              </a:ext>
            </a:extLst>
          </p:cNvPr>
          <p:cNvSpPr/>
          <p:nvPr/>
        </p:nvSpPr>
        <p:spPr>
          <a:xfrm>
            <a:off x="910530" y="551497"/>
            <a:ext cx="2395441" cy="46166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s-MX" b="1" dirty="0">
                <a:solidFill>
                  <a:schemeClr val="bg1"/>
                </a:solidFill>
                <a:latin typeface="Montserrat" pitchFamily="2" charset="0"/>
              </a:rPr>
              <a:t>      </a:t>
            </a:r>
            <a:r>
              <a:rPr lang="es-MX" sz="2400" b="1" dirty="0">
                <a:solidFill>
                  <a:schemeClr val="bg1"/>
                </a:solidFill>
                <a:latin typeface="Montserrat" pitchFamily="2" charset="0"/>
              </a:rPr>
              <a:t>SINALOA</a:t>
            </a:r>
            <a:endParaRPr lang="es-MX" dirty="0">
              <a:solidFill>
                <a:schemeClr val="bg1"/>
              </a:solidFill>
              <a:latin typeface="Montserrat" pitchFamily="2" charset="0"/>
            </a:endParaRPr>
          </a:p>
        </p:txBody>
      </p:sp>
      <p:sp>
        <p:nvSpPr>
          <p:cNvPr id="19" name="10 Rectángulo">
            <a:extLst>
              <a:ext uri="{FF2B5EF4-FFF2-40B4-BE49-F238E27FC236}">
                <a16:creationId xmlns:a16="http://schemas.microsoft.com/office/drawing/2014/main" id="{50732679-B091-46CE-A622-6C3021EC23A1}"/>
              </a:ext>
            </a:extLst>
          </p:cNvPr>
          <p:cNvSpPr/>
          <p:nvPr/>
        </p:nvSpPr>
        <p:spPr>
          <a:xfrm>
            <a:off x="185433" y="2894829"/>
            <a:ext cx="3758218" cy="646331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s-MX" b="1" dirty="0">
                <a:solidFill>
                  <a:schemeClr val="bg1"/>
                </a:solidFill>
                <a:latin typeface="Montserrat" pitchFamily="2" charset="0"/>
              </a:rPr>
              <a:t>Lic. Cinthya </a:t>
            </a:r>
            <a:r>
              <a:rPr lang="es-MX" b="1" dirty="0" err="1">
                <a:solidFill>
                  <a:schemeClr val="bg1"/>
                </a:solidFill>
                <a:latin typeface="Montserrat" pitchFamily="2" charset="0"/>
              </a:rPr>
              <a:t>Dalel</a:t>
            </a:r>
            <a:r>
              <a:rPr lang="es-MX" b="1" dirty="0">
                <a:solidFill>
                  <a:schemeClr val="bg1"/>
                </a:solidFill>
                <a:latin typeface="Montserrat" pitchFamily="2" charset="0"/>
              </a:rPr>
              <a:t> Huerta Ayala</a:t>
            </a:r>
            <a:endParaRPr lang="es-MX" dirty="0">
              <a:solidFill>
                <a:schemeClr val="bg1"/>
              </a:solidFill>
              <a:latin typeface="Montserra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56104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Tema de 2022">
  <a:themeElements>
    <a:clrScheme name="Office 2013 - Tema de 202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Tema de 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Tema de 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85</TotalTime>
  <Words>210</Words>
  <Application>Microsoft Office PowerPoint</Application>
  <PresentationFormat>Personalizado</PresentationFormat>
  <Paragraphs>29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Montserrat</vt:lpstr>
      <vt:lpstr>Wingdings</vt:lpstr>
      <vt:lpstr>Wingdings 2</vt:lpstr>
      <vt:lpstr>Office 2013 - Tema de 2022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Jimenez Hernandez, Diego Emilio</dc:creator>
  <cp:lastModifiedBy>Guillermo Jiménez Gómez</cp:lastModifiedBy>
  <cp:revision>33</cp:revision>
  <cp:lastPrinted>2025-05-01T00:59:33Z</cp:lastPrinted>
  <dcterms:created xsi:type="dcterms:W3CDTF">2025-04-24T00:06:49Z</dcterms:created>
  <dcterms:modified xsi:type="dcterms:W3CDTF">2025-06-09T18:39:42Z</dcterms:modified>
</cp:coreProperties>
</file>