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6256000" cy="9144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5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7772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2127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6834"/>
            <a:ext cx="3505200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486834"/>
            <a:ext cx="10312400" cy="7749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435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954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3" y="2279652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3" y="6119285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4965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4167"/>
            <a:ext cx="690880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2434167"/>
            <a:ext cx="690880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1030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486834"/>
            <a:ext cx="14020800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8" y="2241551"/>
            <a:ext cx="68770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8" y="3340100"/>
            <a:ext cx="6877049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1"/>
            <a:ext cx="69109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917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0329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261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030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9262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316567"/>
            <a:ext cx="82296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290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6721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gwong@inami.gob.m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0722D44-FDBC-4129-AFBD-ABF5B06044DA}"/>
              </a:ext>
            </a:extLst>
          </p:cNvPr>
          <p:cNvGrpSpPr/>
          <p:nvPr/>
        </p:nvGrpSpPr>
        <p:grpSpPr>
          <a:xfrm>
            <a:off x="234990" y="299580"/>
            <a:ext cx="3766477" cy="8621948"/>
            <a:chOff x="440430" y="261026"/>
            <a:chExt cx="2381885" cy="862194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0120CE6-BCC7-4F9B-8F8B-947245FEDD2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261026"/>
              <a:ext cx="2381885" cy="4332212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D408511-F0FC-4365-AA24-3F55CAC94ED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4550762"/>
              <a:ext cx="2381885" cy="4332212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39B6A8-850A-41A7-BC05-141D0CCF0BCC}"/>
              </a:ext>
            </a:extLst>
          </p:cNvPr>
          <p:cNvSpPr txBox="1"/>
          <p:nvPr/>
        </p:nvSpPr>
        <p:spPr>
          <a:xfrm>
            <a:off x="251878" y="3368872"/>
            <a:ext cx="3766476" cy="2318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endParaRPr lang="es-MX" sz="1400" b="1" dirty="0">
              <a:solidFill>
                <a:schemeClr val="bg1"/>
              </a:solidFill>
              <a:latin typeface="Montserrat" pitchFamily="2" charset="0"/>
            </a:endParaRPr>
          </a:p>
          <a:p>
            <a:pPr algn="ctr">
              <a:lnSpc>
                <a:spcPct val="150000"/>
              </a:lnSpc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Formación Académica</a:t>
            </a:r>
          </a:p>
          <a:p>
            <a:pPr algn="ctr">
              <a:lnSpc>
                <a:spcPct val="150000"/>
              </a:lnSpc>
              <a:defRPr/>
            </a:pPr>
            <a:endParaRPr lang="es-MX" sz="1400" b="1" dirty="0">
              <a:solidFill>
                <a:schemeClr val="bg1"/>
              </a:solidFill>
              <a:latin typeface="Montserrat" pitchFamily="2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chemeClr val="bg1"/>
                </a:solidFill>
                <a:latin typeface="Montserrat" pitchFamily="2" charset="0"/>
              </a:rPr>
              <a:t>Maestría  </a:t>
            </a:r>
            <a:r>
              <a:rPr lang="es-ES" sz="1400" dirty="0">
                <a:solidFill>
                  <a:schemeClr val="bg1"/>
                </a:solidFill>
                <a:latin typeface="Montserrat" pitchFamily="2" charset="0"/>
              </a:rPr>
              <a:t>en Seguridad Nacional.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ES" sz="1400" b="1" dirty="0">
                <a:solidFill>
                  <a:schemeClr val="bg1"/>
                </a:solidFill>
                <a:latin typeface="Montserrat" pitchFamily="2" charset="0"/>
              </a:rPr>
              <a:t>Maestría </a:t>
            </a:r>
            <a:r>
              <a:rPr lang="es-ES" sz="1400" dirty="0">
                <a:solidFill>
                  <a:schemeClr val="bg1"/>
                </a:solidFill>
                <a:latin typeface="Montserrat" pitchFamily="2" charset="0"/>
              </a:rPr>
              <a:t>en Administración Naval.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Licenciatura </a:t>
            </a:r>
            <a:r>
              <a:rPr lang="es-MX" sz="1400" dirty="0">
                <a:solidFill>
                  <a:schemeClr val="bg1"/>
                </a:solidFill>
                <a:latin typeface="Montserrat" pitchFamily="2" charset="0"/>
              </a:rPr>
              <a:t>en Ingeniería en Ciencias Aeronavales.</a:t>
            </a:r>
            <a:endParaRPr lang="es-MX" sz="1100" b="1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C4B574-C21F-433D-9C03-EC1981764D48}"/>
              </a:ext>
            </a:extLst>
          </p:cNvPr>
          <p:cNvSpPr txBox="1"/>
          <p:nvPr/>
        </p:nvSpPr>
        <p:spPr>
          <a:xfrm>
            <a:off x="234990" y="6145200"/>
            <a:ext cx="3800253" cy="2318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Información de Contacto</a:t>
            </a:r>
          </a:p>
          <a:p>
            <a:pPr marL="171450" indent="-171450" algn="just">
              <a:lnSpc>
                <a:spcPct val="150000"/>
              </a:lnSpc>
              <a:buFont typeface="Wingdings 2"/>
              <a:buChar char="("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Personal:</a:t>
            </a:r>
          </a:p>
          <a:p>
            <a:pPr algn="just">
              <a:lnSpc>
                <a:spcPct val="150000"/>
              </a:lnSpc>
            </a:pPr>
            <a:r>
              <a:rPr lang="es-MX" sz="1400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9621552035</a:t>
            </a:r>
          </a:p>
          <a:p>
            <a:pPr marL="171450" indent="-171450" algn="just">
              <a:lnSpc>
                <a:spcPct val="150000"/>
              </a:lnSpc>
              <a:buFont typeface="Wingdings" pitchFamily="2" charset="2"/>
              <a:buChar char="("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Trabajo:</a:t>
            </a:r>
          </a:p>
          <a:p>
            <a:pPr algn="just">
              <a:lnSpc>
                <a:spcPct val="150000"/>
              </a:lnSpc>
              <a:defRPr/>
            </a:pPr>
            <a:r>
              <a:rPr lang="es-MX" sz="1400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2464640827 ext. 8640260</a:t>
            </a:r>
          </a:p>
          <a:p>
            <a:pPr marL="171450" indent="-171450" algn="just">
              <a:lnSpc>
                <a:spcPct val="150000"/>
              </a:lnSpc>
              <a:buFont typeface="Wingdings" pitchFamily="2" charset="2"/>
              <a:buChar char="*"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Institucional </a:t>
            </a:r>
            <a:r>
              <a:rPr lang="es-MX" sz="1400" u="sng" dirty="0">
                <a:solidFill>
                  <a:schemeClr val="bg1"/>
                </a:solidFill>
                <a:latin typeface="Montserrat" panose="000005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ggwong@inami.gob.mx</a:t>
            </a:r>
            <a:endParaRPr lang="es-MX" sz="1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algn="just">
              <a:lnSpc>
                <a:spcPct val="150000"/>
              </a:lnSpc>
            </a:pPr>
            <a:endParaRPr lang="es-MX" sz="1400" b="1" dirty="0">
              <a:solidFill>
                <a:schemeClr val="bg1"/>
              </a:solidFill>
              <a:latin typeface="Montserrat" pitchFamily="2" charset="0"/>
              <a:sym typeface="Wingding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03AE3FB-BBBB-4780-BEA0-348ED633AEF9}"/>
              </a:ext>
            </a:extLst>
          </p:cNvPr>
          <p:cNvSpPr txBox="1"/>
          <p:nvPr/>
        </p:nvSpPr>
        <p:spPr>
          <a:xfrm>
            <a:off x="4112680" y="1018003"/>
            <a:ext cx="11935103" cy="7986161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3200" b="1" dirty="0">
                <a:solidFill>
                  <a:srgbClr val="DEC9A7"/>
                </a:solidFill>
                <a:latin typeface="Montserrat" pitchFamily="2" charset="0"/>
              </a:rPr>
              <a:t>TRAYECTORIA INM</a:t>
            </a:r>
            <a:endParaRPr lang="es-MX" sz="1200" b="1" dirty="0">
              <a:solidFill>
                <a:srgbClr val="DEC9A7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r>
              <a:rPr lang="es-MX" sz="1400" b="1" dirty="0">
                <a:solidFill>
                  <a:srgbClr val="660033"/>
                </a:solidFill>
                <a:latin typeface="Montserrat" pitchFamily="2" charset="0"/>
              </a:rPr>
              <a:t>Año de ingreso al INM: 2020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MX" sz="1400" b="1" dirty="0">
                <a:solidFill>
                  <a:srgbClr val="660033"/>
                </a:solidFill>
                <a:latin typeface="Montserrat" pitchFamily="2" charset="0"/>
              </a:rPr>
              <a:t>Oficina de Representación en el Estado de Tlaxcala</a:t>
            </a:r>
          </a:p>
          <a:p>
            <a:pPr marL="180975" indent="-180975" algn="just">
              <a:lnSpc>
                <a:spcPct val="150000"/>
              </a:lnSpc>
            </a:pPr>
            <a:r>
              <a:rPr lang="es-MX" sz="1400" b="1" dirty="0">
                <a:solidFill>
                  <a:srgbClr val="660033"/>
                </a:solidFill>
                <a:latin typeface="Montserrat" pitchFamily="2" charset="0"/>
              </a:rPr>
              <a:t>     16/01/2023 - a la fecha: </a:t>
            </a:r>
            <a:r>
              <a:rPr lang="es-MX" sz="1400" dirty="0">
                <a:solidFill>
                  <a:srgbClr val="660033"/>
                </a:solidFill>
                <a:latin typeface="Montserrat" pitchFamily="2" charset="0"/>
              </a:rPr>
              <a:t>Titular de la Oficina de Representación.</a:t>
            </a:r>
          </a:p>
          <a:p>
            <a:pPr marL="180975" indent="-180975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MX" sz="1400" b="1" dirty="0">
                <a:solidFill>
                  <a:srgbClr val="660033"/>
                </a:solidFill>
                <a:latin typeface="Montserrat" pitchFamily="2" charset="0"/>
              </a:rPr>
              <a:t>Oficina de Representación en el Estado de Veracruz</a:t>
            </a:r>
          </a:p>
          <a:p>
            <a:pPr>
              <a:lnSpc>
                <a:spcPct val="150000"/>
              </a:lnSpc>
              <a:defRPr/>
            </a:pPr>
            <a:r>
              <a:rPr lang="es-MX" sz="1400" b="1" dirty="0">
                <a:solidFill>
                  <a:srgbClr val="660033"/>
                </a:solidFill>
                <a:latin typeface="Montserrat" pitchFamily="2" charset="0"/>
              </a:rPr>
              <a:t>      16/03/2022 – 15/01/2023: </a:t>
            </a:r>
            <a:r>
              <a:rPr lang="es-MX" sz="1400" dirty="0">
                <a:solidFill>
                  <a:srgbClr val="660033"/>
                </a:solidFill>
                <a:latin typeface="Montserrat" pitchFamily="2" charset="0"/>
              </a:rPr>
              <a:t>Titular de la Oficina de Representación.</a:t>
            </a:r>
          </a:p>
          <a:p>
            <a:pPr marL="180975" indent="-180975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MX" sz="1400" b="1" dirty="0">
                <a:solidFill>
                  <a:srgbClr val="660033"/>
                </a:solidFill>
                <a:latin typeface="Montserrat" pitchFamily="2" charset="0"/>
              </a:rPr>
              <a:t>Oficina de Representación en el Estado de Coahuila</a:t>
            </a:r>
          </a:p>
          <a:p>
            <a:pPr>
              <a:lnSpc>
                <a:spcPct val="150000"/>
              </a:lnSpc>
              <a:defRPr/>
            </a:pPr>
            <a:r>
              <a:rPr lang="es-MX" sz="1400" b="1" dirty="0">
                <a:solidFill>
                  <a:srgbClr val="660033"/>
                </a:solidFill>
                <a:latin typeface="Montserrat" pitchFamily="2" charset="0"/>
              </a:rPr>
              <a:t>      16/10/2021 – 15/03/2022: </a:t>
            </a:r>
            <a:r>
              <a:rPr lang="es-MX" sz="1400" dirty="0">
                <a:solidFill>
                  <a:srgbClr val="660033"/>
                </a:solidFill>
                <a:latin typeface="Montserrat" pitchFamily="2" charset="0"/>
              </a:rPr>
              <a:t>Titular de la Oficina de Representación.</a:t>
            </a:r>
          </a:p>
          <a:p>
            <a:pPr marL="180975" indent="-180975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MX" sz="1400" b="1" dirty="0">
                <a:solidFill>
                  <a:srgbClr val="660033"/>
                </a:solidFill>
                <a:latin typeface="Montserrat" pitchFamily="2" charset="0"/>
              </a:rPr>
              <a:t>Oficina de Representación en el Estado de Tlaxcala</a:t>
            </a:r>
          </a:p>
          <a:p>
            <a:pPr>
              <a:lnSpc>
                <a:spcPct val="150000"/>
              </a:lnSpc>
              <a:defRPr/>
            </a:pPr>
            <a:r>
              <a:rPr lang="es-MX" sz="1400" b="1" dirty="0">
                <a:solidFill>
                  <a:srgbClr val="660033"/>
                </a:solidFill>
                <a:latin typeface="Montserrat" pitchFamily="2" charset="0"/>
              </a:rPr>
              <a:t>      16/01/2021 – 15/10/2021: </a:t>
            </a:r>
            <a:r>
              <a:rPr lang="es-MX" sz="1400" dirty="0">
                <a:solidFill>
                  <a:srgbClr val="660033"/>
                </a:solidFill>
                <a:latin typeface="Montserrat" pitchFamily="2" charset="0"/>
              </a:rPr>
              <a:t>Titular de la Oficina de Representación.</a:t>
            </a:r>
          </a:p>
          <a:p>
            <a:pPr marL="180975" indent="-180975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MX" sz="1400" b="1" dirty="0">
                <a:solidFill>
                  <a:srgbClr val="660033"/>
                </a:solidFill>
                <a:latin typeface="Montserrat" pitchFamily="2" charset="0"/>
              </a:rPr>
              <a:t>Oficina de Representación en el Estado de Sinaloa</a:t>
            </a:r>
          </a:p>
          <a:p>
            <a:pPr>
              <a:lnSpc>
                <a:spcPct val="150000"/>
              </a:lnSpc>
              <a:defRPr/>
            </a:pPr>
            <a:r>
              <a:rPr lang="es-MX" sz="1400" b="1" dirty="0">
                <a:solidFill>
                  <a:srgbClr val="660033"/>
                </a:solidFill>
                <a:latin typeface="Montserrat" pitchFamily="2" charset="0"/>
              </a:rPr>
              <a:t>      01/01/2020 – 15/01/2021: </a:t>
            </a:r>
            <a:r>
              <a:rPr lang="es-MX" sz="1400" dirty="0">
                <a:solidFill>
                  <a:srgbClr val="660033"/>
                </a:solidFill>
                <a:latin typeface="Montserrat" pitchFamily="2" charset="0"/>
              </a:rPr>
              <a:t>Titular de la Oficina de Representación.</a:t>
            </a:r>
          </a:p>
          <a:p>
            <a:pPr algn="just">
              <a:lnSpc>
                <a:spcPct val="150000"/>
              </a:lnSpc>
              <a:defRPr/>
            </a:pPr>
            <a:r>
              <a:rPr lang="es-MX" sz="2800" b="1" dirty="0">
                <a:solidFill>
                  <a:srgbClr val="DEC9A7"/>
                </a:solidFill>
                <a:latin typeface="Montserrat" pitchFamily="2" charset="0"/>
              </a:rPr>
              <a:t>CARRERA PROFESIONAL</a:t>
            </a:r>
            <a:endParaRPr lang="es-MX" sz="1400" b="1" dirty="0">
              <a:solidFill>
                <a:srgbClr val="DEC9A7"/>
              </a:solidFill>
              <a:latin typeface="Montserrat" pitchFamily="2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s-MX" sz="1400" b="1" dirty="0">
                <a:solidFill>
                  <a:srgbClr val="660033"/>
                </a:solidFill>
                <a:latin typeface="Montserrat" pitchFamily="2" charset="0"/>
              </a:rPr>
              <a:t>Cuenta con una trayectoria de 40 años de experiencia en la Marina de México, ocupando los siguientes cargos, entre otros: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s-MX" sz="1400" dirty="0">
                <a:solidFill>
                  <a:srgbClr val="660033"/>
                </a:solidFill>
                <a:latin typeface="Montserrat" pitchFamily="2" charset="0"/>
              </a:rPr>
              <a:t>Jefe de Grupo de Comando en Base Aeronaval;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s-MX" sz="1400" dirty="0">
                <a:solidFill>
                  <a:srgbClr val="660033"/>
                </a:solidFill>
                <a:latin typeface="Montserrat" pitchFamily="2" charset="0"/>
              </a:rPr>
              <a:t>Oficial de Enlace;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s-MX" sz="1400" dirty="0">
                <a:solidFill>
                  <a:srgbClr val="660033"/>
                </a:solidFill>
                <a:latin typeface="Montserrat" pitchFamily="2" charset="0"/>
              </a:rPr>
              <a:t>Jefe de Sección de Operaciones;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s-MX" sz="1400" dirty="0">
                <a:solidFill>
                  <a:srgbClr val="660033"/>
                </a:solidFill>
                <a:latin typeface="Montserrat" pitchFamily="2" charset="0"/>
              </a:rPr>
              <a:t>Jefe de Grupo de Comando;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s-MX" sz="1400" dirty="0">
                <a:solidFill>
                  <a:srgbClr val="660033"/>
                </a:solidFill>
                <a:latin typeface="Montserrat" pitchFamily="2" charset="0"/>
              </a:rPr>
              <a:t>Inspector de Mando Territorial;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s-MX" sz="1400" dirty="0">
                <a:solidFill>
                  <a:srgbClr val="660033"/>
                </a:solidFill>
                <a:latin typeface="Montserrat" pitchFamily="2" charset="0"/>
              </a:rPr>
              <a:t>Jefe de Sección de Inteligencia y Operaciones;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s-MX" sz="1400" dirty="0">
                <a:solidFill>
                  <a:srgbClr val="660033"/>
                </a:solidFill>
                <a:latin typeface="Montserrat" pitchFamily="2" charset="0"/>
              </a:rPr>
              <a:t>Comandante de Operaciones y Vigilancia Aérea.</a:t>
            </a:r>
          </a:p>
          <a:p>
            <a:pPr>
              <a:lnSpc>
                <a:spcPct val="150000"/>
              </a:lnSpc>
            </a:pPr>
            <a:endParaRPr lang="es-MX" sz="1600" b="1" dirty="0">
              <a:solidFill>
                <a:srgbClr val="DEC9A7"/>
              </a:solidFill>
              <a:latin typeface="Montserrat" pitchFamily="2" charset="0"/>
            </a:endParaRPr>
          </a:p>
        </p:txBody>
      </p:sp>
      <p:pic>
        <p:nvPicPr>
          <p:cNvPr id="21" name="0 Imagen">
            <a:extLst>
              <a:ext uri="{FF2B5EF4-FFF2-40B4-BE49-F238E27FC236}">
                <a16:creationId xmlns:a16="http://schemas.microsoft.com/office/drawing/2014/main" id="{4482D245-332C-4A06-9EC6-A0156C6C73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r="39266"/>
          <a:stretch/>
        </p:blipFill>
        <p:spPr>
          <a:xfrm>
            <a:off x="10032943" y="68747"/>
            <a:ext cx="6223058" cy="927880"/>
          </a:xfrm>
          <a:prstGeom prst="rect">
            <a:avLst/>
          </a:prstGeom>
          <a:ln>
            <a:noFill/>
          </a:ln>
        </p:spPr>
      </p:pic>
      <p:pic>
        <p:nvPicPr>
          <p:cNvPr id="14" name="Picture 2" descr="Y:\SDCO_Zona Sur\SUR\CV TITULARES DE LAS O R\SEMBLANZAS CURRICULARES TOR -JUNIO 2024\FOTOS\TLAXCALA-GENARO GARCÍA WONG.png">
            <a:extLst>
              <a:ext uri="{FF2B5EF4-FFF2-40B4-BE49-F238E27FC236}">
                <a16:creationId xmlns:a16="http://schemas.microsoft.com/office/drawing/2014/main" id="{44D787BD-E00D-4F8F-A53B-843E410C1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096" y="996627"/>
            <a:ext cx="1470959" cy="176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8 Rectángulo">
            <a:extLst>
              <a:ext uri="{FF2B5EF4-FFF2-40B4-BE49-F238E27FC236}">
                <a16:creationId xmlns:a16="http://schemas.microsoft.com/office/drawing/2014/main" id="{618DD633-1FBC-4F2E-9286-9BBDC1A2226F}"/>
              </a:ext>
            </a:extLst>
          </p:cNvPr>
          <p:cNvSpPr/>
          <p:nvPr/>
        </p:nvSpPr>
        <p:spPr>
          <a:xfrm>
            <a:off x="1135869" y="374817"/>
            <a:ext cx="1998494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latin typeface="Montserrat" pitchFamily="2" charset="0"/>
              </a:rPr>
              <a:t> TLAXCALA      </a:t>
            </a:r>
            <a:endParaRPr lang="es-MX" sz="24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10 Rectángulo">
            <a:extLst>
              <a:ext uri="{FF2B5EF4-FFF2-40B4-BE49-F238E27FC236}">
                <a16:creationId xmlns:a16="http://schemas.microsoft.com/office/drawing/2014/main" id="{80135EB4-A870-4732-9CBB-02D89295E6D2}"/>
              </a:ext>
            </a:extLst>
          </p:cNvPr>
          <p:cNvSpPr/>
          <p:nvPr/>
        </p:nvSpPr>
        <p:spPr>
          <a:xfrm>
            <a:off x="201214" y="2846945"/>
            <a:ext cx="3817140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chemeClr val="bg1"/>
                </a:solidFill>
                <a:latin typeface="Montserrat" pitchFamily="2" charset="0"/>
              </a:rPr>
              <a:t>Contralmirante Genaro García Wong</a:t>
            </a:r>
            <a:endParaRPr lang="es-MX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610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Tema de 2022">
  <a:themeElements>
    <a:clrScheme name="Office 2013 - Tema de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Tema de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Tema de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93</TotalTime>
  <Words>226</Words>
  <Application>Microsoft Office PowerPoint</Application>
  <PresentationFormat>Personalizado</PresentationFormat>
  <Paragraphs>35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Montserrat</vt:lpstr>
      <vt:lpstr>Wingdings</vt:lpstr>
      <vt:lpstr>Wingdings 2</vt:lpstr>
      <vt:lpstr>Office 2013 - Tema de 2022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Jimenez Hernandez, Diego Emilio</dc:creator>
  <cp:lastModifiedBy>Guillermo Jiménez Gómez</cp:lastModifiedBy>
  <cp:revision>36</cp:revision>
  <cp:lastPrinted>2025-05-01T00:59:59Z</cp:lastPrinted>
  <dcterms:created xsi:type="dcterms:W3CDTF">2025-04-24T00:06:49Z</dcterms:created>
  <dcterms:modified xsi:type="dcterms:W3CDTF">2025-06-09T18:50:42Z</dcterms:modified>
</cp:coreProperties>
</file>