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6256000" cy="9144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57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7103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6289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0" y="486834"/>
            <a:ext cx="3505200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486834"/>
            <a:ext cx="10312400" cy="77491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037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0273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3" y="2279652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3" y="6119285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9052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434167"/>
            <a:ext cx="690880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2434167"/>
            <a:ext cx="690880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997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486834"/>
            <a:ext cx="14020800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8" y="2241551"/>
            <a:ext cx="68770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8" y="3340100"/>
            <a:ext cx="6877049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1"/>
            <a:ext cx="69109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917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8675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3592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181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2583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316567"/>
            <a:ext cx="82296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108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149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scordero@inami.gob.m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0722D44-FDBC-4129-AFBD-ABF5B06044DA}"/>
              </a:ext>
            </a:extLst>
          </p:cNvPr>
          <p:cNvGrpSpPr/>
          <p:nvPr/>
        </p:nvGrpSpPr>
        <p:grpSpPr>
          <a:xfrm>
            <a:off x="375426" y="299580"/>
            <a:ext cx="3109179" cy="8621948"/>
            <a:chOff x="440430" y="261026"/>
            <a:chExt cx="2381885" cy="862194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0120CE6-BCC7-4F9B-8F8B-947245FEDD2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261026"/>
              <a:ext cx="2381885" cy="4332212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D408511-F0FC-4365-AA24-3F55CAC94EDA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4550762"/>
              <a:ext cx="2381885" cy="4332212"/>
            </a:xfrm>
            <a:prstGeom prst="rect">
              <a:avLst/>
            </a:prstGeom>
          </p:spPr>
        </p:pic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C39B6A8-850A-41A7-BC05-141D0CCF0BCC}"/>
              </a:ext>
            </a:extLst>
          </p:cNvPr>
          <p:cNvSpPr txBox="1"/>
          <p:nvPr/>
        </p:nvSpPr>
        <p:spPr>
          <a:xfrm>
            <a:off x="375429" y="3634558"/>
            <a:ext cx="3133890" cy="1994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Formación Académica</a:t>
            </a:r>
          </a:p>
          <a:p>
            <a:pPr algn="ctr">
              <a:lnSpc>
                <a:spcPct val="150000"/>
              </a:lnSpc>
              <a:defRPr/>
            </a:pPr>
            <a:endParaRPr lang="es-MX" sz="1400" b="1" dirty="0">
              <a:solidFill>
                <a:schemeClr val="bg1"/>
              </a:solidFill>
              <a:latin typeface="Montserrat" pitchFamily="2" charset="0"/>
            </a:endParaRPr>
          </a:p>
          <a:p>
            <a:pPr marL="342900" indent="-342900">
              <a:lnSpc>
                <a:spcPct val="150000"/>
              </a:lnSpc>
              <a:buSzPts val="1200"/>
              <a:buFont typeface="Wingdings"/>
              <a:buChar char=""/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Licenciatura </a:t>
            </a:r>
            <a:r>
              <a:rPr lang="es-MX" sz="1400" dirty="0">
                <a:solidFill>
                  <a:schemeClr val="bg1"/>
                </a:solidFill>
                <a:latin typeface="Montserrat" pitchFamily="2" charset="0"/>
              </a:rPr>
              <a:t>en</a:t>
            </a: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 </a:t>
            </a:r>
          </a:p>
          <a:p>
            <a:pPr marL="361950" indent="-361950">
              <a:lnSpc>
                <a:spcPct val="150000"/>
              </a:lnSpc>
              <a:buSzPts val="1200"/>
              <a:defRPr/>
            </a:pPr>
            <a:r>
              <a:rPr lang="es-MX" sz="1400" dirty="0">
                <a:solidFill>
                  <a:schemeClr val="bg1"/>
                </a:solidFill>
                <a:latin typeface="Montserrat" pitchFamily="2" charset="0"/>
              </a:rPr>
              <a:t>          Ciencias Políticas  y        Administración </a:t>
            </a:r>
          </a:p>
          <a:p>
            <a:pPr marL="361950" algn="just">
              <a:lnSpc>
                <a:spcPct val="150000"/>
              </a:lnSpc>
              <a:buSzPts val="1200"/>
              <a:defRPr/>
            </a:pPr>
            <a:r>
              <a:rPr lang="es-MX" sz="1400" dirty="0">
                <a:solidFill>
                  <a:schemeClr val="bg1"/>
                </a:solidFill>
                <a:latin typeface="Montserrat" pitchFamily="2" charset="0"/>
              </a:rPr>
              <a:t>Pública.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F0A93E4-FC55-4998-9911-DA48A0772D09}"/>
              </a:ext>
            </a:extLst>
          </p:cNvPr>
          <p:cNvSpPr txBox="1"/>
          <p:nvPr/>
        </p:nvSpPr>
        <p:spPr>
          <a:xfrm>
            <a:off x="412498" y="5732295"/>
            <a:ext cx="3010324" cy="227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Información de Contacto</a:t>
            </a:r>
          </a:p>
          <a:p>
            <a:pPr marL="171450" indent="-171450" algn="just">
              <a:lnSpc>
                <a:spcPct val="150000"/>
              </a:lnSpc>
              <a:buFont typeface="Wingdings 2"/>
              <a:buChar char="("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Personal:</a:t>
            </a:r>
          </a:p>
          <a:p>
            <a:pPr algn="just">
              <a:lnSpc>
                <a:spcPct val="150000"/>
              </a:lnSpc>
            </a:pPr>
            <a:r>
              <a:rPr lang="es-MX" sz="1400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8120024955</a:t>
            </a:r>
          </a:p>
          <a:p>
            <a:pPr marL="171450" indent="-171450" algn="just">
              <a:lnSpc>
                <a:spcPct val="150000"/>
              </a:lnSpc>
              <a:buFont typeface="Wingdings" pitchFamily="2" charset="2"/>
              <a:buChar char="("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Trabajo:</a:t>
            </a:r>
          </a:p>
          <a:p>
            <a:pPr algn="just">
              <a:lnSpc>
                <a:spcPct val="150000"/>
              </a:lnSpc>
            </a:pPr>
            <a:r>
              <a:rPr lang="es-MX" sz="1400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6241050976  ext. 60159</a:t>
            </a:r>
          </a:p>
          <a:p>
            <a:pPr marL="171450" indent="-171450" algn="just">
              <a:lnSpc>
                <a:spcPct val="150000"/>
              </a:lnSpc>
              <a:buFont typeface="Wingdings" pitchFamily="2" charset="2"/>
              <a:buChar char="*"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Institucional</a:t>
            </a:r>
          </a:p>
          <a:p>
            <a:pPr algn="just">
              <a:lnSpc>
                <a:spcPct val="150000"/>
              </a:lnSpc>
            </a:pPr>
            <a:r>
              <a:rPr lang="es-MX" sz="1200" dirty="0">
                <a:solidFill>
                  <a:schemeClr val="bg1"/>
                </a:solidFill>
                <a:latin typeface="Montserrat" pitchFamily="2" charset="0"/>
                <a:sym typeface="Wingding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mscordero@inami.gob.mx</a:t>
            </a:r>
            <a:endParaRPr lang="es-MX" sz="1200" dirty="0">
              <a:solidFill>
                <a:schemeClr val="bg1"/>
              </a:solidFill>
              <a:latin typeface="Montserrat" pitchFamily="2" charset="0"/>
              <a:sym typeface="Wingdings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DC4B574-C21F-433D-9C03-EC1981764D48}"/>
              </a:ext>
            </a:extLst>
          </p:cNvPr>
          <p:cNvSpPr txBox="1"/>
          <p:nvPr/>
        </p:nvSpPr>
        <p:spPr>
          <a:xfrm>
            <a:off x="3703379" y="1470838"/>
            <a:ext cx="12385118" cy="6721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800" b="1" dirty="0">
                <a:solidFill>
                  <a:srgbClr val="DEC9A7"/>
                </a:solidFill>
                <a:latin typeface="Montserrat" pitchFamily="2" charset="0"/>
              </a:rPr>
              <a:t>TRAYECTORIA INM</a:t>
            </a:r>
          </a:p>
          <a:p>
            <a:pPr>
              <a:lnSpc>
                <a:spcPct val="150000"/>
              </a:lnSpc>
            </a:pPr>
            <a:endParaRPr lang="es-MX" sz="1100" b="1" dirty="0">
              <a:solidFill>
                <a:srgbClr val="DEC9A7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Año de ingreso al INM: 2019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Oficina de Representación en el Estado de Baja California Sur</a:t>
            </a:r>
          </a:p>
          <a:p>
            <a:pPr marL="180975" indent="-180975" algn="just">
              <a:lnSpc>
                <a:spcPct val="150000"/>
              </a:lnSpc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     01/06/2023 - a la fecha: </a:t>
            </a: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Titular de la Oficina de Representación.</a:t>
            </a:r>
          </a:p>
          <a:p>
            <a:pPr marL="180975" indent="-180975" algn="just">
              <a:lnSpc>
                <a:spcPct val="150000"/>
              </a:lnSpc>
            </a:pPr>
            <a:endParaRPr lang="es-MX" sz="1600" dirty="0">
              <a:solidFill>
                <a:srgbClr val="660033"/>
              </a:solidFill>
              <a:latin typeface="Montserrat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s-MX" sz="2800" b="1" dirty="0">
                <a:solidFill>
                  <a:srgbClr val="DEC9A7"/>
                </a:solidFill>
                <a:latin typeface="Montserrat" pitchFamily="2" charset="0"/>
              </a:rPr>
              <a:t>CARRERA PROFESIONAL</a:t>
            </a:r>
          </a:p>
          <a:p>
            <a:pPr algn="just">
              <a:lnSpc>
                <a:spcPct val="150000"/>
              </a:lnSpc>
            </a:pPr>
            <a:endParaRPr lang="es-MX" sz="1400" b="1" dirty="0">
              <a:solidFill>
                <a:srgbClr val="DEC9A7"/>
              </a:solidFill>
              <a:latin typeface="Montserrat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Cuenta con una amplia experiencia  de más de 20 años en la Administración Pública, ocupando los siguientes cargos, entre otros:</a:t>
            </a:r>
          </a:p>
          <a:p>
            <a:pPr marL="342900" indent="-342900" algn="just">
              <a:lnSpc>
                <a:spcPct val="150000"/>
              </a:lnSpc>
              <a:buFont typeface="Wingdings"/>
              <a:buChar char=""/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Secretaría del Bienestar: </a:t>
            </a: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Servidor de la Nación;</a:t>
            </a:r>
          </a:p>
          <a:p>
            <a:pPr marL="342900" indent="-342900" algn="just">
              <a:lnSpc>
                <a:spcPct val="150000"/>
              </a:lnSpc>
              <a:buFont typeface="Wingdings"/>
              <a:buChar char=""/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Órgano Interno de Control en Petróleos Mexicanos (PEMEX) Gas y Petroquímica Básica: </a:t>
            </a: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Titular de la Unidad de Auditoría Zona Norte y Consultor del Área de Auditoría de Control y Mejora de la Gestión Pública;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Secretaría de Educación Pública: </a:t>
            </a: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Asesor del Oficial Mayor: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Instituto Nacional de Migración: </a:t>
            </a: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Director de Recursos Materiales, Servicios Generales y Obra y Titular del Área de Auditoría de Control y Evaluación en el Órgano Interno de Control.</a:t>
            </a:r>
          </a:p>
          <a:p>
            <a:pPr marL="180975" indent="-180975" algn="just">
              <a:lnSpc>
                <a:spcPct val="150000"/>
              </a:lnSpc>
            </a:pPr>
            <a:endParaRPr lang="es-MX" sz="1600" dirty="0">
              <a:solidFill>
                <a:srgbClr val="660033"/>
              </a:solidFill>
              <a:latin typeface="Montserrat" pitchFamily="2" charset="0"/>
            </a:endParaRPr>
          </a:p>
        </p:txBody>
      </p:sp>
      <p:pic>
        <p:nvPicPr>
          <p:cNvPr id="21" name="0 Imagen">
            <a:extLst>
              <a:ext uri="{FF2B5EF4-FFF2-40B4-BE49-F238E27FC236}">
                <a16:creationId xmlns:a16="http://schemas.microsoft.com/office/drawing/2014/main" id="{4482D245-332C-4A06-9EC6-A0156C6C73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3" r="39266"/>
          <a:stretch/>
        </p:blipFill>
        <p:spPr>
          <a:xfrm>
            <a:off x="9230223" y="207203"/>
            <a:ext cx="6858274" cy="1022593"/>
          </a:xfrm>
          <a:prstGeom prst="rect">
            <a:avLst/>
          </a:prstGeom>
          <a:ln>
            <a:noFill/>
          </a:ln>
        </p:spPr>
      </p:pic>
      <p:grpSp>
        <p:nvGrpSpPr>
          <p:cNvPr id="19" name="11 Grupo">
            <a:extLst>
              <a:ext uri="{FF2B5EF4-FFF2-40B4-BE49-F238E27FC236}">
                <a16:creationId xmlns:a16="http://schemas.microsoft.com/office/drawing/2014/main" id="{F0FA5DB8-F5A6-40EF-ACD0-828780F42278}"/>
              </a:ext>
            </a:extLst>
          </p:cNvPr>
          <p:cNvGrpSpPr/>
          <p:nvPr/>
        </p:nvGrpSpPr>
        <p:grpSpPr>
          <a:xfrm>
            <a:off x="338357" y="395335"/>
            <a:ext cx="3072106" cy="3329592"/>
            <a:chOff x="-1554245" y="3219747"/>
            <a:chExt cx="3072106" cy="3329592"/>
          </a:xfrm>
        </p:grpSpPr>
        <p:sp>
          <p:nvSpPr>
            <p:cNvPr id="23" name="8 Rectángulo">
              <a:extLst>
                <a:ext uri="{FF2B5EF4-FFF2-40B4-BE49-F238E27FC236}">
                  <a16:creationId xmlns:a16="http://schemas.microsoft.com/office/drawing/2014/main" id="{EE04CC9E-6AC5-4D2F-9742-A8A965B03025}"/>
                </a:ext>
              </a:extLst>
            </p:cNvPr>
            <p:cNvSpPr/>
            <p:nvPr/>
          </p:nvSpPr>
          <p:spPr>
            <a:xfrm>
              <a:off x="-1554245" y="3219747"/>
              <a:ext cx="3072106" cy="64633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s-MX" b="1" dirty="0">
                  <a:solidFill>
                    <a:schemeClr val="bg1"/>
                  </a:solidFill>
                  <a:latin typeface="Montserrat" pitchFamily="2" charset="0"/>
                </a:rPr>
                <a:t>BAJA CALIFORNIA           SUR</a:t>
              </a:r>
              <a:endParaRPr lang="es-MX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24" name="10 Rectángulo">
              <a:extLst>
                <a:ext uri="{FF2B5EF4-FFF2-40B4-BE49-F238E27FC236}">
                  <a16:creationId xmlns:a16="http://schemas.microsoft.com/office/drawing/2014/main" id="{99DC726F-F198-4961-A7F2-0DC70F356528}"/>
                </a:ext>
              </a:extLst>
            </p:cNvPr>
            <p:cNvSpPr/>
            <p:nvPr/>
          </p:nvSpPr>
          <p:spPr>
            <a:xfrm>
              <a:off x="-1236616" y="5626009"/>
              <a:ext cx="2371471" cy="92333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s-MX" b="1" dirty="0">
                  <a:solidFill>
                    <a:schemeClr val="bg1"/>
                  </a:solidFill>
                  <a:latin typeface="Montserrat" pitchFamily="2" charset="0"/>
                </a:rPr>
                <a:t>Lic. Manuel Salvador Cordero Esparza</a:t>
              </a:r>
              <a:endParaRPr lang="es-MX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</p:grpSp>
      <p:pic>
        <p:nvPicPr>
          <p:cNvPr id="25" name="Picture 2">
            <a:extLst>
              <a:ext uri="{FF2B5EF4-FFF2-40B4-BE49-F238E27FC236}">
                <a16:creationId xmlns:a16="http://schemas.microsoft.com/office/drawing/2014/main" id="{D91ACFD2-516E-4442-A98A-AC6A693BF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542" y="1156022"/>
            <a:ext cx="1102455" cy="1467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5610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Tema de 2022">
  <a:themeElements>
    <a:clrScheme name="Office 2013 - Tema de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Tema de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Tema de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</TotalTime>
  <Words>186</Words>
  <Application>Microsoft Office PowerPoint</Application>
  <PresentationFormat>Personalizado</PresentationFormat>
  <Paragraphs>27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Montserrat</vt:lpstr>
      <vt:lpstr>Wingdings</vt:lpstr>
      <vt:lpstr>Wingdings 2</vt:lpstr>
      <vt:lpstr>Office 2013 - Tema de 2022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Jimenez Hernandez, Diego Emilio</dc:creator>
  <cp:lastModifiedBy>Guillermo Jiménez Gómez</cp:lastModifiedBy>
  <cp:revision>10</cp:revision>
  <cp:lastPrinted>2025-04-24T18:09:23Z</cp:lastPrinted>
  <dcterms:created xsi:type="dcterms:W3CDTF">2025-04-24T00:06:49Z</dcterms:created>
  <dcterms:modified xsi:type="dcterms:W3CDTF">2025-06-09T17:27:11Z</dcterms:modified>
</cp:coreProperties>
</file>