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858000" cy="9144000" type="letter"/>
  <p:notesSz cx="7023100" cy="93091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4B4732-5140-4CA7-B043-D74C0EA85961}" v="3" dt="2025-04-28T23:54:54.6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1044" y="-2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illermo Jiménez Gómez" userId="e8e1a3bb2d1e013b" providerId="LiveId" clId="{144B4732-5140-4CA7-B043-D74C0EA85961}"/>
    <pc:docChg chg="modSld">
      <pc:chgData name="Guillermo Jiménez Gómez" userId="e8e1a3bb2d1e013b" providerId="LiveId" clId="{144B4732-5140-4CA7-B043-D74C0EA85961}" dt="2025-04-28T23:50:21.313" v="1" actId="20578"/>
      <pc:docMkLst>
        <pc:docMk/>
      </pc:docMkLst>
      <pc:sldChg chg="modSp">
        <pc:chgData name="Guillermo Jiménez Gómez" userId="e8e1a3bb2d1e013b" providerId="LiveId" clId="{144B4732-5140-4CA7-B043-D74C0EA85961}" dt="2025-04-28T23:50:21.313" v="1" actId="20578"/>
        <pc:sldMkLst>
          <pc:docMk/>
          <pc:sldMk cId="4165610468" sldId="256"/>
        </pc:sldMkLst>
        <pc:spChg chg="mod">
          <ac:chgData name="Guillermo Jiménez Gómez" userId="e8e1a3bb2d1e013b" providerId="LiveId" clId="{144B4732-5140-4CA7-B043-D74C0EA85961}" dt="2025-04-28T23:50:21.313" v="1" actId="20578"/>
          <ac:spMkLst>
            <pc:docMk/>
            <pc:sldMk cId="4165610468" sldId="256"/>
            <ac:spMk id="13" creationId="{4C39B6A8-850A-41A7-BC05-141D0CCF0BC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EBF7A-692B-4EE3-BF7E-EA8EB37C2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496484"/>
            <a:ext cx="5143500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26EAD4-0760-4C6A-944C-2C2D42D1B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88EEAE-0F1B-4FF6-9B9B-21872C225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28/04/2025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CDC0F5-6DA0-4E7A-9EF7-7D8A92BE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DDABCD-9A6F-40E0-9774-0889ABE01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136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CDB13-0BE6-4E06-BC10-072A60FA0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15E1024-75B0-4EF9-9921-51B0ADB3D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D65639-BABA-40FF-8F9D-2016ECD3B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28/04/2025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E5E570-FB2B-4366-ACC6-3463111D5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5A205C-AF50-41ED-BD3D-F0768E5C5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3440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3469B6-C1C3-4FC1-834B-6B7C6502B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486834"/>
            <a:ext cx="1478756" cy="7749117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4BC25C-DE53-4135-9A11-E8DAAB501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486834"/>
            <a:ext cx="4350544" cy="7749117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1FF186-9FE1-46E0-9B9A-192C4AFDA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28/04/2025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FF2CE4-A938-4649-AC7A-43FB7AC19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5FF8C9-E460-43B1-8E12-7E46A518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1111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87F3E-CA6E-4755-ACC0-2AC8541D6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D89490-1969-4984-BFF0-867034080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1F3E39-BFFD-4885-9E34-114DE75D9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28/04/2025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97BE5D-9393-4F4F-B700-A0CAD38A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6AF07F-CE4B-4118-A3A7-AB16BAED7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959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93404-2869-4A86-A0CA-271BC8B33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279652"/>
            <a:ext cx="5915025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33AA1F-C9F0-4143-AB3E-35383B046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119285"/>
            <a:ext cx="5915025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2BEBA4-9FFB-4BF0-A026-4816B56F0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28/04/2025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F67B1C-19CE-4F64-9542-9DCE7A606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3353A3-9548-43DE-8CD9-6DB5A38FF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5345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C15A4-D02F-4F43-A86F-ECD796C82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10DB8C-36C1-47DD-9592-FBEF99DD4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161652-958D-4B9D-98E1-1EA833503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332EA4-1378-4707-91D6-82C1652DC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28/04/2025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0AE988-29C0-4E5D-9BD9-8480E52D4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329549-E9E2-4C7A-851D-22B12E9E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709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FFABA-0A76-4F21-AC30-47142D12D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486834"/>
            <a:ext cx="5915025" cy="1767417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CA08E8-64B5-43EF-A3DE-7A5F2D8E4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9EB96A-760A-477C-85F8-112818D1A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8F9B2F0-4572-45EA-BB8D-232709D0BD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BF3A4DA-5CF0-4457-A579-9828BDF7EC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3EAB2C1-2BB2-439D-88C7-FC7AA7763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28/04/2025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0492C24-AFC6-4FEB-958B-5AC0F9BCB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2A792CF-E46F-4D29-9E6C-4297722F9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7091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F3ECD5-A98E-4A2D-B68C-4221A7AEB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002D83E-B2D3-4A8E-97DB-BB9E807C6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28/04/2025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1C5280C-F4DB-4352-9590-F0EADB6AA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06FABE-6C85-4018-84C0-58C6CA8A2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947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1EC9BB6-B87C-428A-936F-19B6D75B3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28/04/2025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790AA97-39EF-4191-8916-73FAFF4E8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357412-B494-43D5-9F0E-F9B887806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5205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70419-ED70-4B34-A95C-53C85F837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F41884-0453-41BB-8C5A-5BB3DACCF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E046816-C803-45EE-BE0E-A1F9B5CC5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CAFC5C-D795-4F1C-A8EC-6CD3D5BF6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28/04/2025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EF8D43-6EB1-41DD-868A-D4D3FD2CF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68B448-F040-40F4-BA48-5DDA186A7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6253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0C3876-0D41-483C-81DD-4EAEF2037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92DC8C9-2D6C-46A3-8D75-E959AD4E7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44CC682-CA7D-4186-8C38-286A7E966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281FE2-0DBA-4FF5-9AFC-291FF4F06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28/04/2025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EE1F78-B8CB-4AB1-81D3-C97125670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E29F28-F406-477F-8C4A-0C3085C23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1911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5A41811-CA89-497B-82DD-0031F6949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CC98D0-3200-448A-8C23-4F20CA7DD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CBC678-4BF1-4BE1-A54B-CCBE06B43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CB750-BDA0-4B3C-9407-BAF21E562682}" type="datetimeFigureOut">
              <a:rPr lang="es-MX" smtClean="0"/>
              <a:t>28/04/2025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280666-41A2-4D89-A9C7-B24488FCEE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54BF86-CC19-469B-8C51-131DAF583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731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cadena@inami.gob.m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D0722D44-FDBC-4129-AFBD-ABF5B06044DA}"/>
              </a:ext>
            </a:extLst>
          </p:cNvPr>
          <p:cNvGrpSpPr/>
          <p:nvPr/>
        </p:nvGrpSpPr>
        <p:grpSpPr>
          <a:xfrm>
            <a:off x="171495" y="261026"/>
            <a:ext cx="2066553" cy="8621948"/>
            <a:chOff x="440430" y="261026"/>
            <a:chExt cx="2381885" cy="8621948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50120CE6-BCC7-4F9B-8F8B-947245FEDD2E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261026"/>
              <a:ext cx="2381885" cy="4332212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8D408511-F0FC-4365-AA24-3F55CAC94EDA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4550762"/>
              <a:ext cx="2381885" cy="4332212"/>
            </a:xfrm>
            <a:prstGeom prst="rect">
              <a:avLst/>
            </a:prstGeom>
          </p:spPr>
        </p:pic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C39B6A8-850A-41A7-BC05-141D0CCF0BCC}"/>
              </a:ext>
            </a:extLst>
          </p:cNvPr>
          <p:cNvSpPr txBox="1"/>
          <p:nvPr/>
        </p:nvSpPr>
        <p:spPr>
          <a:xfrm>
            <a:off x="207353" y="2892941"/>
            <a:ext cx="2066553" cy="33201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Formación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 Académica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Maestría </a:t>
            </a: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en Administración</a:t>
            </a:r>
          </a:p>
          <a:p>
            <a:pPr marL="182563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Naval.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MX" sz="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Especialidad</a:t>
            </a: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 en Inteligencia Naval.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MX" sz="5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Licenciatura </a:t>
            </a: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en Ingeniería en Ciencias Navales.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s-MX" sz="1100" dirty="0">
                <a:solidFill>
                  <a:schemeClr val="bg1"/>
                </a:solidFill>
                <a:effectLst/>
                <a:latin typeface="Montserrat" pitchFamily="2" charset="0"/>
              </a:rPr>
              <a:t> </a:t>
            </a:r>
            <a:endParaRPr lang="es-MX" sz="1100" dirty="0">
              <a:solidFill>
                <a:schemeClr val="bg1"/>
              </a:solidFill>
              <a:effectLst/>
              <a:latin typeface="Montserrat" pitchFamily="2" charset="0"/>
              <a:ea typeface="Calibri"/>
              <a:cs typeface="Times New Roman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DC4B574-C21F-433D-9C03-EC1981764D48}"/>
              </a:ext>
            </a:extLst>
          </p:cNvPr>
          <p:cNvSpPr txBox="1"/>
          <p:nvPr/>
        </p:nvSpPr>
        <p:spPr>
          <a:xfrm>
            <a:off x="224679" y="6146251"/>
            <a:ext cx="1996037" cy="2395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Información de Contacto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 2"/>
              <a:buChar char="("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Personal: 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 2"/>
              <a:buNone/>
            </a:pPr>
            <a:r>
              <a:rPr lang="es-MX" sz="1100" b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2291536306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("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Trabajo: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100" b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771 719 4436 ext.</a:t>
            </a:r>
            <a:r>
              <a:rPr lang="es-MX" sz="1100" b="0" baseline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 8410211</a:t>
            </a:r>
            <a:endParaRPr lang="es-MX" sz="1100" b="0" dirty="0">
              <a:solidFill>
                <a:schemeClr val="bg1"/>
              </a:solidFill>
              <a:effectLst/>
              <a:latin typeface="Montserrat" pitchFamily="2" charset="0"/>
              <a:sym typeface="Wingdings"/>
            </a:endParaRP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*"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Institucional</a:t>
            </a:r>
            <a:endParaRPr lang="es-MX" sz="1100" b="1" baseline="0" dirty="0">
              <a:solidFill>
                <a:schemeClr val="bg1"/>
              </a:solidFill>
              <a:effectLst/>
              <a:latin typeface="Montserrat" pitchFamily="2" charset="0"/>
              <a:sym typeface="Wingdings"/>
            </a:endParaRP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100" u="sng" kern="1200" dirty="0">
                <a:solidFill>
                  <a:schemeClr val="bg1"/>
                </a:solidFill>
                <a:effectLst/>
                <a:latin typeface="Montserrat" panose="00000500000000000000" pitchFamily="2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scadena@inami.gob.mx</a:t>
            </a:r>
            <a:endParaRPr lang="es-MX" sz="1100" kern="1200" dirty="0">
              <a:solidFill>
                <a:schemeClr val="bg1"/>
              </a:solidFill>
              <a:effectLst/>
              <a:latin typeface="Montserrat" panose="00000500000000000000" pitchFamily="2" charset="0"/>
              <a:ea typeface="+mn-ea"/>
              <a:cs typeface="+mn-cs"/>
            </a:endParaRP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endParaRPr lang="es-MX" sz="1100" b="1" dirty="0">
              <a:solidFill>
                <a:schemeClr val="bg1"/>
              </a:solidFill>
              <a:effectLst/>
              <a:latin typeface="Montserrat" pitchFamily="2" charset="0"/>
              <a:sym typeface="Wingdings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03AE3FB-BBBB-4780-BEA0-348ED633AEF9}"/>
              </a:ext>
            </a:extLst>
          </p:cNvPr>
          <p:cNvSpPr txBox="1"/>
          <p:nvPr/>
        </p:nvSpPr>
        <p:spPr>
          <a:xfrm>
            <a:off x="2220718" y="1103205"/>
            <a:ext cx="4619952" cy="7069436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b="1" dirty="0">
                <a:solidFill>
                  <a:srgbClr val="DEC9A7"/>
                </a:solidFill>
                <a:effectLst/>
                <a:latin typeface="Montserrat" pitchFamily="2" charset="0"/>
              </a:rPr>
              <a:t>TRAYECTORIA INM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s-MX" sz="110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Año de ingreso al INM: 2022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s-MX" sz="100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/>
              <a:buChar char=""/>
            </a:pPr>
            <a:r>
              <a:rPr lang="es-MX" sz="1000" b="1" dirty="0">
                <a:solidFill>
                  <a:srgbClr val="660033"/>
                </a:solidFill>
                <a:effectLst/>
                <a:latin typeface="Montserrat" pitchFamily="2" charset="0"/>
              </a:rPr>
              <a:t>Oficina</a:t>
            </a: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de Representación en el Estado de Hidalgo</a:t>
            </a:r>
          </a:p>
          <a:p>
            <a:pPr marL="0" lvl="0" indent="0" algn="just">
              <a:lnSpc>
                <a:spcPct val="150000"/>
              </a:lnSpc>
              <a:spcAft>
                <a:spcPts val="0"/>
              </a:spcAft>
              <a:buFont typeface="Wingdings"/>
              <a:buNone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    1/03/2025 a la fecha:  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T</a:t>
            </a:r>
            <a:r>
              <a:rPr lang="es-MX" sz="100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itular de la Oficina de Representación.</a:t>
            </a:r>
            <a:endParaRPr lang="es-MX" sz="1000" b="1" baseline="0" dirty="0">
              <a:solidFill>
                <a:srgbClr val="660033"/>
              </a:solidFill>
              <a:effectLst/>
              <a:latin typeface="Montserrat" pitchFamily="2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"/>
              <a:tabLst/>
              <a:defRPr/>
            </a:pPr>
            <a:r>
              <a:rPr lang="es-MX" sz="1000" b="1" dirty="0">
                <a:solidFill>
                  <a:srgbClr val="660033"/>
                </a:solidFill>
                <a:effectLst/>
                <a:latin typeface="Montserrat" pitchFamily="2" charset="0"/>
              </a:rPr>
              <a:t>Oficina</a:t>
            </a: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de Representación en el Estado de Yucatán</a:t>
            </a:r>
          </a:p>
          <a:p>
            <a:pPr marL="0" lvl="0" indent="0" algn="just">
              <a:lnSpc>
                <a:spcPct val="150000"/>
              </a:lnSpc>
              <a:spcAft>
                <a:spcPts val="0"/>
              </a:spcAft>
              <a:buFont typeface="Wingdings"/>
              <a:buNone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    06/01/2024 – 28/02/2025:</a:t>
            </a:r>
            <a:r>
              <a:rPr lang="es-MX" sz="100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Titular de la Oficina de </a:t>
            </a:r>
          </a:p>
          <a:p>
            <a:pPr marL="0" lvl="0" indent="0" algn="just">
              <a:lnSpc>
                <a:spcPct val="150000"/>
              </a:lnSpc>
              <a:spcAft>
                <a:spcPts val="0"/>
              </a:spcAft>
              <a:buFont typeface="Wingdings"/>
              <a:buNone/>
            </a:pPr>
            <a:r>
              <a:rPr lang="es-MX" sz="1000" dirty="0">
                <a:solidFill>
                  <a:srgbClr val="660033"/>
                </a:solidFill>
                <a:latin typeface="Montserrat" pitchFamily="2" charset="0"/>
              </a:rPr>
              <a:t>          </a:t>
            </a:r>
            <a:r>
              <a:rPr lang="es-MX" sz="100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Representación.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/>
              <a:buChar char=""/>
            </a:pPr>
            <a:r>
              <a:rPr lang="es-MX" sz="1000" b="1" kern="120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Oficina de Representación en el Estado de Sonora</a:t>
            </a:r>
          </a:p>
          <a:p>
            <a:pPr marL="0" lvl="0" indent="0" algn="just">
              <a:lnSpc>
                <a:spcPct val="150000"/>
              </a:lnSpc>
              <a:spcAft>
                <a:spcPts val="0"/>
              </a:spcAft>
              <a:buFont typeface="Wingdings"/>
              <a:buNone/>
            </a:pPr>
            <a:r>
              <a:rPr lang="es-MX" sz="1000" b="1" kern="120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          01/11/2022-05/01/2024: </a:t>
            </a:r>
            <a:r>
              <a:rPr lang="es-MX" sz="1000" b="0" kern="120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Titular de la Oficina de Representación.</a:t>
            </a:r>
          </a:p>
          <a:p>
            <a:pPr marL="0" lvl="0" indent="0" algn="just">
              <a:lnSpc>
                <a:spcPct val="150000"/>
              </a:lnSpc>
              <a:spcAft>
                <a:spcPts val="0"/>
              </a:spcAft>
              <a:buFont typeface="Wingdings"/>
              <a:buNone/>
            </a:pPr>
            <a:endParaRPr lang="es-MX" sz="120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s-MX" sz="1600" b="1" dirty="0">
                <a:solidFill>
                  <a:srgbClr val="DEC9A7"/>
                </a:solidFill>
                <a:effectLst/>
                <a:latin typeface="Montserrat" pitchFamily="2" charset="0"/>
              </a:rPr>
              <a:t>CARRERA PROFESIONAL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s-MX" sz="105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Cuenta con una trayectoria de más de 30 años de experiencia en la Marina de México, ocupando los siguientes cargos, entre otros:</a:t>
            </a:r>
          </a:p>
          <a:p>
            <a:pPr marL="0" marR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MX" sz="500" b="1" baseline="0" dirty="0">
              <a:solidFill>
                <a:srgbClr val="660033"/>
              </a:solidFill>
              <a:effectLst/>
              <a:latin typeface="Montserrat" pitchFamily="2" charset="0"/>
            </a:endParaRPr>
          </a:p>
          <a:p>
            <a:pPr marL="171450" marR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Subjefe de Sección en el Estado Mayor de la Primera Región Naval;</a:t>
            </a:r>
          </a:p>
          <a:p>
            <a:pPr marL="171450" marR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Director de la Escuela de Inteligencia de la Secretaría de Marina;</a:t>
            </a:r>
          </a:p>
          <a:p>
            <a:pPr marL="171450" marR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Jefe de la Sección Segunda de Operación en Veracruz;</a:t>
            </a:r>
          </a:p>
          <a:p>
            <a:pPr marL="171450" marR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Jefe de la Mesa de Inteligencia de Operación Inflexible en Veracruz;</a:t>
            </a:r>
          </a:p>
          <a:p>
            <a:pPr marL="171450" marR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Jefe de la Mesa Central de Inteligencia en Veracruz;</a:t>
            </a:r>
          </a:p>
          <a:p>
            <a:pPr marL="171450" marR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Subinspector Técnico en el Sector Naval en Santa Rosalía, Baja California Sur;</a:t>
            </a:r>
          </a:p>
          <a:p>
            <a:pPr marL="171450" marR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Analista Asesor del Jefe del Estado Mayor Presidencial;</a:t>
            </a:r>
          </a:p>
          <a:p>
            <a:pPr marL="171450" marR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Diversos cargos en Unidades Operativas y Administrativas en la Secretaría de Marina.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s-MX" sz="1100" b="0" baseline="0" dirty="0">
              <a:solidFill>
                <a:srgbClr val="660033"/>
              </a:solidFill>
              <a:effectLst/>
              <a:latin typeface="Montserrat" pitchFamily="2" charset="0"/>
            </a:endParaRPr>
          </a:p>
        </p:txBody>
      </p:sp>
      <p:pic>
        <p:nvPicPr>
          <p:cNvPr id="21" name="0 Imagen">
            <a:extLst>
              <a:ext uri="{FF2B5EF4-FFF2-40B4-BE49-F238E27FC236}">
                <a16:creationId xmlns:a16="http://schemas.microsoft.com/office/drawing/2014/main" id="{4482D245-332C-4A06-9EC6-A0156C6C73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3" r="39266"/>
          <a:stretch/>
        </p:blipFill>
        <p:spPr>
          <a:xfrm>
            <a:off x="2309764" y="299580"/>
            <a:ext cx="4105469" cy="612140"/>
          </a:xfrm>
          <a:prstGeom prst="rect">
            <a:avLst/>
          </a:prstGeom>
          <a:ln>
            <a:noFill/>
          </a:ln>
        </p:spPr>
      </p:pic>
      <p:pic>
        <p:nvPicPr>
          <p:cNvPr id="22" name="0 Imagen">
            <a:extLst>
              <a:ext uri="{FF2B5EF4-FFF2-40B4-BE49-F238E27FC236}">
                <a16:creationId xmlns:a16="http://schemas.microsoft.com/office/drawing/2014/main" id="{FBA95787-1E9A-4CF4-8259-2BA3C49BF1EE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1" r="6381"/>
          <a:stretch/>
        </p:blipFill>
        <p:spPr>
          <a:xfrm>
            <a:off x="0" y="8363223"/>
            <a:ext cx="6858000" cy="669563"/>
          </a:xfrm>
          <a:prstGeom prst="rect">
            <a:avLst/>
          </a:prstGeom>
        </p:spPr>
      </p:pic>
      <p:pic>
        <p:nvPicPr>
          <p:cNvPr id="16" name="Picture 2" descr="Y:\SDCO_Zona Sur\SUR\CV TITULARES DE LAS O R\SEMBLANZAS CURRICULARES TOR -JUNIO 2024\FOTOS\YUCATÁN- SERGIO IVAN CADENA LIRA.png">
            <a:extLst>
              <a:ext uri="{FF2B5EF4-FFF2-40B4-BE49-F238E27FC236}">
                <a16:creationId xmlns:a16="http://schemas.microsoft.com/office/drawing/2014/main" id="{0CC67B22-58C8-4A07-A73F-3FA19D8F7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251" y="882109"/>
            <a:ext cx="1065040" cy="1269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8 Rectángulo">
            <a:extLst>
              <a:ext uri="{FF2B5EF4-FFF2-40B4-BE49-F238E27FC236}">
                <a16:creationId xmlns:a16="http://schemas.microsoft.com/office/drawing/2014/main" id="{0878E20D-54EB-4CCF-90C0-05A9CB6155B6}"/>
              </a:ext>
            </a:extLst>
          </p:cNvPr>
          <p:cNvSpPr/>
          <p:nvPr/>
        </p:nvSpPr>
        <p:spPr>
          <a:xfrm>
            <a:off x="171495" y="471060"/>
            <a:ext cx="2395441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chemeClr val="bg1"/>
                </a:solidFill>
                <a:latin typeface="Montserrat" pitchFamily="2" charset="0"/>
              </a:rPr>
              <a:t>     HIDALGO</a:t>
            </a:r>
            <a:endParaRPr lang="es-MX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23" name="10 Rectángulo">
            <a:extLst>
              <a:ext uri="{FF2B5EF4-FFF2-40B4-BE49-F238E27FC236}">
                <a16:creationId xmlns:a16="http://schemas.microsoft.com/office/drawing/2014/main" id="{316B5704-3726-443C-B544-F5500653D23A}"/>
              </a:ext>
            </a:extLst>
          </p:cNvPr>
          <p:cNvSpPr/>
          <p:nvPr/>
        </p:nvSpPr>
        <p:spPr>
          <a:xfrm>
            <a:off x="207353" y="2290950"/>
            <a:ext cx="2013363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Capitán Sergio Iván</a:t>
            </a:r>
          </a:p>
          <a:p>
            <a:pPr algn="ctr"/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 Cadena Lira</a:t>
            </a:r>
            <a:endParaRPr lang="es-MX" sz="1400" dirty="0">
              <a:solidFill>
                <a:schemeClr val="bg1"/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6104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67</TotalTime>
  <Words>240</Words>
  <Application>Microsoft Office PowerPoint</Application>
  <PresentationFormat>Carta (216 x 279 mm)</PresentationFormat>
  <Paragraphs>44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Montserrat</vt:lpstr>
      <vt:lpstr>Wingdings</vt:lpstr>
      <vt:lpstr>Wingdings 2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Jimenez Hernandez, Diego Emilio</dc:creator>
  <cp:lastModifiedBy>Guillermo Jiménez Gómez</cp:lastModifiedBy>
  <cp:revision>17</cp:revision>
  <cp:lastPrinted>2025-04-24T16:29:35Z</cp:lastPrinted>
  <dcterms:created xsi:type="dcterms:W3CDTF">2025-04-24T00:06:49Z</dcterms:created>
  <dcterms:modified xsi:type="dcterms:W3CDTF">2025-04-28T23:55:05Z</dcterms:modified>
</cp:coreProperties>
</file>