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6858000" cy="9144000" type="letter"/>
  <p:notesSz cx="7023100" cy="93091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4" d="100"/>
          <a:sy n="54" d="100"/>
        </p:scale>
        <p:origin x="226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DEBF7A-692B-4EE3-BF7E-EA8EB37C2D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250" y="1496484"/>
            <a:ext cx="5143500" cy="3183467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826EAD4-0760-4C6A-944C-2C2D42D1BA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s-MX"/>
              <a:t>Haz clic para editar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D88EEAE-0F1B-4FF6-9B9B-21872C225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30.04.2025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5CDC0F5-6DA0-4E7A-9EF7-7D8A92BE2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6DDABCD-9A6F-40E0-9774-0889ABE01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41368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CCDB13-0BE6-4E06-BC10-072A60FA0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15E1024-75B0-4EF9-9921-51B0ADB3D9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ED65639-BABA-40FF-8F9D-2016ECD3B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30.04.2025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8E5E570-FB2B-4366-ACC6-3463111D5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45A205C-AF50-41ED-BD3D-F0768E5C5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13440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53469B6-C1C3-4FC1-834B-6B7C6502B6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4907756" y="486834"/>
            <a:ext cx="1478756" cy="7749117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54BC25C-DE53-4135-9A11-E8DAAB5012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71487" y="486834"/>
            <a:ext cx="4350544" cy="7749117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61FF186-9FE1-46E0-9B9A-192C4AFDA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30.04.2025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CFF2CE4-A938-4649-AC7A-43FB7AC19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35FF8C9-E460-43B1-8E12-7E46A5180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71111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D87F3E-CA6E-4755-ACC0-2AC8541D6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0D89490-1969-4984-BFF0-867034080A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81F3E39-BFFD-4885-9E34-114DE75D9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30.04.2025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497BE5D-9393-4F4F-B700-A0CAD38AB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16AF07F-CE4B-4118-A3A7-AB16BAED7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19596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793404-2869-4A86-A0CA-271BC8B33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916" y="2279652"/>
            <a:ext cx="5915025" cy="3803649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A33AA1F-C9F0-4143-AB3E-35383B0468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7916" y="6119285"/>
            <a:ext cx="5915025" cy="2000249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D2BEBA4-9FFB-4BF0-A026-4816B56F0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30.04.2025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9F67B1C-19CE-4F64-9542-9DCE7A606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63353A3-9548-43DE-8CD9-6DB5A38FF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05345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9C15A4-D02F-4F43-A86F-ECD796C82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710DB8C-36C1-47DD-9592-FBEF99DD4B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6161652-958D-4B9D-98E1-1EA8335031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1332EA4-1378-4707-91D6-82C1652DC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30.04.2025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10AE988-29C0-4E5D-9BD9-8480E52D4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7329549-E9E2-4C7A-851D-22B12E9E0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67090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DFFABA-0A76-4F21-AC30-47142D12D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486834"/>
            <a:ext cx="5915025" cy="1767417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3CA08E8-64B5-43EF-A3DE-7A5F2D8E42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19EB96A-760A-477C-85F8-112818D1A7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8F9B2F0-4572-45EA-BB8D-232709D0BD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BF3A4DA-5CF0-4457-A579-9828BDF7EC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3EAB2C1-2BB2-439D-88C7-FC7AA7763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30.04.2025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0492C24-AFC6-4FEB-958B-5AC0F9BCB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2A792CF-E46F-4D29-9E6C-4297722F9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97091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F3ECD5-A98E-4A2D-B68C-4221A7AEB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002D83E-B2D3-4A8E-97DB-BB9E807C6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30.04.2025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1C5280C-F4DB-4352-9590-F0EADB6AA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906FABE-6C85-4018-84C0-58C6CA8A2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9947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1EC9BB6-B87C-428A-936F-19B6D75B3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30.04.2025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790AA97-39EF-4191-8916-73FAFF4E8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C357412-B494-43D5-9F0E-F9B887806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45205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370419-ED70-4B34-A95C-53C85F837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3" cy="21336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1F41884-0453-41BB-8C5A-5BB3DACCF6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5543" y="1316567"/>
            <a:ext cx="3471863" cy="6498167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E046816-C803-45EE-BE0E-A1F9B5CC51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3" cy="508211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4CAFC5C-D795-4F1C-A8EC-6CD3D5BF6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30.04.2025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3EF8D43-6EB1-41DD-868A-D4D3FD2CF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368B448-F040-40F4-BA48-5DDA186A7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06253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0C3876-0D41-483C-81DD-4EAEF2037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3" cy="21336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92DC8C9-2D6C-46A3-8D75-E959AD4E74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2915543" y="1316567"/>
            <a:ext cx="3471863" cy="6498167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44CC682-CA7D-4186-8C38-286A7E9661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3" cy="508211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9281FE2-0DBA-4FF5-9AFC-291FF4F06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30.04.2025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1EE1F78-B8CB-4AB1-81D3-C97125670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4E29F28-F406-477F-8C4A-0C3085C23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11911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5A41811-CA89-497B-82DD-0031F6949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486834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9CC98D0-3200-448A-8C23-4F20CA7DD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1CBC678-4BF1-4BE1-A54B-CCBE06B43B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1488" y="8475134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4CB750-BDA0-4B3C-9407-BAF21E562682}" type="datetimeFigureOut">
              <a:rPr lang="es-MX" smtClean="0"/>
              <a:t>30.04.2025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8280666-41A2-4D89-A9C7-B24488FCEE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71713" y="8475134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A54BF86-CC19-469B-8C51-131DAF5832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43463" y="8475134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07317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mruedal@inami.gob.m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>
            <a:extLst>
              <a:ext uri="{FF2B5EF4-FFF2-40B4-BE49-F238E27FC236}">
                <a16:creationId xmlns:a16="http://schemas.microsoft.com/office/drawing/2014/main" id="{D0722D44-FDBC-4129-AFBD-ABF5B06044DA}"/>
              </a:ext>
            </a:extLst>
          </p:cNvPr>
          <p:cNvGrpSpPr/>
          <p:nvPr/>
        </p:nvGrpSpPr>
        <p:grpSpPr>
          <a:xfrm>
            <a:off x="171495" y="73817"/>
            <a:ext cx="2066553" cy="8621948"/>
            <a:chOff x="440430" y="261026"/>
            <a:chExt cx="2381885" cy="8621948"/>
          </a:xfrm>
        </p:grpSpPr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50120CE6-BCC7-4F9B-8F8B-947245FEDD2E}"/>
                </a:ext>
              </a:extLst>
            </p:cNvPr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430" y="261026"/>
              <a:ext cx="2381885" cy="4332212"/>
            </a:xfrm>
            <a:prstGeom prst="rect">
              <a:avLst/>
            </a:prstGeom>
          </p:spPr>
        </p:pic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8D408511-F0FC-4365-AA24-3F55CAC94EDA}"/>
                </a:ext>
              </a:extLst>
            </p:cNvPr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430" y="4550762"/>
              <a:ext cx="2381885" cy="4332212"/>
            </a:xfrm>
            <a:prstGeom prst="rect">
              <a:avLst/>
            </a:prstGeom>
          </p:spPr>
        </p:pic>
      </p:grpSp>
      <p:sp>
        <p:nvSpPr>
          <p:cNvPr id="13" name="CuadroTexto 12">
            <a:extLst>
              <a:ext uri="{FF2B5EF4-FFF2-40B4-BE49-F238E27FC236}">
                <a16:creationId xmlns:a16="http://schemas.microsoft.com/office/drawing/2014/main" id="{4C39B6A8-850A-41A7-BC05-141D0CCF0BCC}"/>
              </a:ext>
            </a:extLst>
          </p:cNvPr>
          <p:cNvSpPr txBox="1"/>
          <p:nvPr/>
        </p:nvSpPr>
        <p:spPr>
          <a:xfrm>
            <a:off x="207353" y="2726175"/>
            <a:ext cx="2066553" cy="35654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Formación 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Académica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5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itchFamily="2" charset="0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MX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Licenciatura </a:t>
            </a:r>
            <a:r>
              <a:rPr kumimoji="0" lang="es-MX" sz="11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en</a:t>
            </a:r>
            <a:r>
              <a:rPr kumimoji="0" lang="es-MX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 </a:t>
            </a:r>
            <a:r>
              <a:rPr kumimoji="0" lang="es-MX" sz="11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Relaciones Internacionales. </a:t>
            </a:r>
          </a:p>
          <a:p>
            <a:pPr marL="171450" marR="0" lvl="0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s-MX" sz="5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itchFamily="2" charset="0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MX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Diplomado </a:t>
            </a:r>
            <a:r>
              <a:rPr kumimoji="0" lang="es-MX" sz="11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en Seguridad Ciudadana y Prevención. 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s-MX" sz="5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itchFamily="2" charset="0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s-MX" sz="1100" b="1" i="0" u="none" strike="noStrike" kern="1200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Diplomado </a:t>
            </a:r>
            <a:r>
              <a:rPr kumimoji="0" lang="es-MX" sz="1100" b="0" i="0" u="none" strike="noStrike" kern="1200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en Administración de Proyectos.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s-MX" sz="1050" b="1" dirty="0">
                <a:solidFill>
                  <a:schemeClr val="bg1"/>
                </a:solidFill>
                <a:effectLst/>
                <a:latin typeface="Montserrat" pitchFamily="2" charset="0"/>
              </a:rPr>
              <a:t> </a:t>
            </a:r>
            <a:endParaRPr lang="es-MX" sz="1000" b="0" dirty="0">
              <a:solidFill>
                <a:schemeClr val="bg1"/>
              </a:solidFill>
              <a:effectLst/>
              <a:latin typeface="Montserrat" pitchFamily="2" charset="0"/>
            </a:endParaRP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s-MX" sz="900" dirty="0">
                <a:solidFill>
                  <a:schemeClr val="bg1"/>
                </a:solidFill>
                <a:effectLst/>
                <a:latin typeface="Montserrat" pitchFamily="2" charset="0"/>
              </a:rPr>
              <a:t> </a:t>
            </a:r>
            <a:endParaRPr lang="es-MX" sz="900" dirty="0">
              <a:solidFill>
                <a:schemeClr val="bg1"/>
              </a:solidFill>
              <a:effectLst/>
              <a:latin typeface="Montserrat" pitchFamily="2" charset="0"/>
              <a:ea typeface="Calibri"/>
              <a:cs typeface="Times New Roman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4DC4B574-C21F-433D-9C03-EC1981764D48}"/>
              </a:ext>
            </a:extLst>
          </p:cNvPr>
          <p:cNvSpPr txBox="1"/>
          <p:nvPr/>
        </p:nvSpPr>
        <p:spPr>
          <a:xfrm>
            <a:off x="224680" y="5968636"/>
            <a:ext cx="1996037" cy="25797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Información de Contacto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7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itchFamily="2" charset="0"/>
              <a:ea typeface="+mn-ea"/>
              <a:cs typeface="+mn-cs"/>
            </a:endParaRPr>
          </a:p>
          <a:p>
            <a:pPr marL="171450" indent="-171450" algn="just">
              <a:lnSpc>
                <a:spcPct val="150000"/>
              </a:lnSpc>
              <a:spcAft>
                <a:spcPts val="0"/>
              </a:spcAft>
              <a:buFont typeface="Wingdings 2" panose="05020102010507070707" pitchFamily="18" charset="2"/>
              <a:buChar char="("/>
            </a:pPr>
            <a:r>
              <a:rPr lang="es-MX" sz="1100" b="1" dirty="0">
                <a:solidFill>
                  <a:schemeClr val="bg1"/>
                </a:solidFill>
                <a:effectLst/>
                <a:latin typeface="Montserrat" pitchFamily="2" charset="0"/>
                <a:sym typeface="Wingdings"/>
              </a:rPr>
              <a:t>Personal:</a:t>
            </a:r>
          </a:p>
          <a:p>
            <a:pPr marL="0" indent="0" algn="just">
              <a:lnSpc>
                <a:spcPct val="150000"/>
              </a:lnSpc>
              <a:spcAft>
                <a:spcPts val="0"/>
              </a:spcAft>
              <a:buFont typeface="Wingdings 2" panose="05020102010507070707" pitchFamily="18" charset="2"/>
              <a:buNone/>
            </a:pPr>
            <a:r>
              <a:rPr lang="es-MX" sz="1100" b="0" dirty="0">
                <a:solidFill>
                  <a:schemeClr val="bg1"/>
                </a:solidFill>
                <a:effectLst/>
                <a:latin typeface="Montserrat" pitchFamily="2" charset="0"/>
                <a:sym typeface="Wingdings"/>
              </a:rPr>
              <a:t> 8442185540</a:t>
            </a:r>
          </a:p>
          <a:p>
            <a:pPr marL="171450" indent="-171450" algn="just">
              <a:lnSpc>
                <a:spcPct val="150000"/>
              </a:lnSpc>
              <a:spcAft>
                <a:spcPts val="0"/>
              </a:spcAft>
              <a:buFont typeface="Wingdings" pitchFamily="2" charset="2"/>
              <a:buChar char="("/>
            </a:pPr>
            <a:r>
              <a:rPr lang="es-MX" sz="1100" b="1" dirty="0">
                <a:solidFill>
                  <a:schemeClr val="bg1"/>
                </a:solidFill>
                <a:effectLst/>
                <a:latin typeface="Montserrat" pitchFamily="2" charset="0"/>
                <a:sym typeface="Wingdings"/>
              </a:rPr>
              <a:t>Trabajo:</a:t>
            </a:r>
          </a:p>
          <a:p>
            <a:pPr marL="0" indent="0" algn="just">
              <a:lnSpc>
                <a:spcPct val="150000"/>
              </a:lnSpc>
              <a:spcAft>
                <a:spcPts val="0"/>
              </a:spcAft>
              <a:buFont typeface="Wingdings" pitchFamily="2" charset="2"/>
              <a:buNone/>
            </a:pPr>
            <a:r>
              <a:rPr lang="es-MX" sz="1100" b="0" dirty="0">
                <a:solidFill>
                  <a:schemeClr val="bg1"/>
                </a:solidFill>
                <a:effectLst/>
                <a:latin typeface="Montserrat" pitchFamily="2" charset="0"/>
                <a:sym typeface="Wingdings"/>
              </a:rPr>
              <a:t>477 716 9352 </a:t>
            </a:r>
            <a:r>
              <a:rPr lang="es-MX" sz="1100" b="0" baseline="0" dirty="0">
                <a:solidFill>
                  <a:schemeClr val="bg1"/>
                </a:solidFill>
                <a:effectLst/>
                <a:latin typeface="Montserrat" pitchFamily="2" charset="0"/>
                <a:sym typeface="Wingdings"/>
              </a:rPr>
              <a:t>ext. 61600</a:t>
            </a:r>
            <a:endParaRPr lang="es-MX" sz="1100" b="0" dirty="0">
              <a:solidFill>
                <a:schemeClr val="bg1"/>
              </a:solidFill>
              <a:effectLst/>
              <a:latin typeface="Montserrat" pitchFamily="2" charset="0"/>
              <a:sym typeface="Wingdings"/>
            </a:endParaRPr>
          </a:p>
          <a:p>
            <a:pPr marL="171450" indent="-171450" algn="just">
              <a:lnSpc>
                <a:spcPct val="150000"/>
              </a:lnSpc>
              <a:spcAft>
                <a:spcPts val="0"/>
              </a:spcAft>
              <a:buFont typeface="Wingdings" pitchFamily="2" charset="2"/>
              <a:buChar char="*"/>
            </a:pPr>
            <a:r>
              <a:rPr lang="es-MX" sz="1100" b="1" dirty="0">
                <a:solidFill>
                  <a:schemeClr val="bg1"/>
                </a:solidFill>
                <a:effectLst/>
                <a:latin typeface="Montserrat" pitchFamily="2" charset="0"/>
                <a:sym typeface="Wingdings"/>
              </a:rPr>
              <a:t>Institucional: </a:t>
            </a:r>
          </a:p>
          <a:p>
            <a:pPr marL="0" indent="0" algn="just">
              <a:lnSpc>
                <a:spcPct val="150000"/>
              </a:lnSpc>
              <a:spcAft>
                <a:spcPts val="0"/>
              </a:spcAft>
              <a:buFont typeface="Wingdings" pitchFamily="2" charset="2"/>
              <a:buNone/>
            </a:pPr>
            <a:r>
              <a:rPr lang="es-MX" sz="1100" b="1" baseline="0" dirty="0">
                <a:solidFill>
                  <a:schemeClr val="bg1"/>
                </a:solidFill>
                <a:effectLst/>
                <a:latin typeface="Montserrat" pitchFamily="2" charset="0"/>
                <a:sym typeface="Wingding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mruedal@inami.gob.mx</a:t>
            </a:r>
            <a:endParaRPr lang="es-MX" sz="1100" b="1" baseline="0" dirty="0">
              <a:solidFill>
                <a:schemeClr val="bg1"/>
              </a:solidFill>
              <a:effectLst/>
              <a:latin typeface="Montserrat" pitchFamily="2" charset="0"/>
              <a:sym typeface="Wingdings"/>
            </a:endParaRPr>
          </a:p>
          <a:p>
            <a:pPr marL="0" indent="0" algn="just">
              <a:lnSpc>
                <a:spcPct val="150000"/>
              </a:lnSpc>
              <a:spcAft>
                <a:spcPts val="0"/>
              </a:spcAft>
              <a:buFont typeface="Wingdings" pitchFamily="2" charset="2"/>
              <a:buNone/>
            </a:pPr>
            <a:endParaRPr lang="es-MX" sz="1100" b="1" dirty="0">
              <a:solidFill>
                <a:schemeClr val="bg1"/>
              </a:solidFill>
              <a:effectLst/>
              <a:latin typeface="Montserrat" pitchFamily="2" charset="0"/>
              <a:sym typeface="Wingdings"/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A03AE3FB-BBBB-4780-BEA0-348ED633AEF9}"/>
              </a:ext>
            </a:extLst>
          </p:cNvPr>
          <p:cNvSpPr txBox="1"/>
          <p:nvPr/>
        </p:nvSpPr>
        <p:spPr>
          <a:xfrm>
            <a:off x="2238046" y="1014598"/>
            <a:ext cx="4619952" cy="7750391"/>
          </a:xfrm>
          <a:prstGeom prst="rect">
            <a:avLst/>
          </a:prstGeom>
          <a:noFill/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s-MX" b="1" dirty="0">
                <a:solidFill>
                  <a:srgbClr val="DEC9A7"/>
                </a:solidFill>
                <a:effectLst/>
                <a:latin typeface="Montserrat" pitchFamily="2" charset="0"/>
              </a:rPr>
              <a:t>TRAYECTORIA INM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050" b="1" kern="1200" baseline="0" dirty="0">
                <a:solidFill>
                  <a:srgbClr val="660033"/>
                </a:solidFill>
                <a:effectLst/>
                <a:latin typeface="Montserrat" pitchFamily="2" charset="0"/>
                <a:ea typeface="+mn-ea"/>
                <a:cs typeface="+mn-cs"/>
              </a:rPr>
              <a:t>Cuenta con una trayectoria de más de 9 años de experiencia en el Instituto Nacional de Migración, ocupando los siguientes cargos: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s-MX" sz="1050" b="1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Año de ingreso al INM: 2013.</a:t>
            </a:r>
          </a:p>
          <a:p>
            <a:pPr marL="171450" indent="-17145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s-MX" sz="1050" b="1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Oficina de Representación en el Estado de Guanajuato.</a:t>
            </a:r>
          </a:p>
          <a:p>
            <a:pPr marL="0" indent="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s-MX" sz="1050" b="1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     01/03/2025 – Actual: </a:t>
            </a:r>
            <a:r>
              <a:rPr lang="es-MX" sz="1050" b="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Titular de la Oficina de Representación.</a:t>
            </a:r>
          </a:p>
          <a:p>
            <a:pPr marL="171450" indent="-17145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s-MX" sz="1050" b="1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Instituto Nacional de Migración – Nuevo Laredo, Tamaulipas.</a:t>
            </a:r>
          </a:p>
          <a:p>
            <a:pPr marL="0" indent="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s-MX" sz="1050" b="1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     16/05/2023 –28/02/2025: </a:t>
            </a:r>
            <a:r>
              <a:rPr lang="es-MX" sz="1050" b="0" baseline="0" dirty="0" err="1">
                <a:solidFill>
                  <a:srgbClr val="660033"/>
                </a:solidFill>
                <a:effectLst/>
                <a:latin typeface="Montserrat" pitchFamily="2" charset="0"/>
              </a:rPr>
              <a:t>Subrepresentante</a:t>
            </a:r>
            <a:r>
              <a:rPr lang="es-MX" sz="1050" b="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 Federal del INM.</a:t>
            </a:r>
          </a:p>
          <a:p>
            <a:pPr marL="0" indent="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s-MX" sz="1050" b="1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     16/05/2021 –15/05/2023: </a:t>
            </a:r>
            <a:r>
              <a:rPr lang="es-MX" sz="1050" b="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Subdirectora de Control y Supervisión</a:t>
            </a:r>
          </a:p>
          <a:p>
            <a:pPr marL="0" indent="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s-MX" sz="1050" dirty="0">
                <a:solidFill>
                  <a:srgbClr val="660033"/>
                </a:solidFill>
                <a:latin typeface="Montserrat" pitchFamily="2" charset="0"/>
              </a:rPr>
              <a:t>     </a:t>
            </a:r>
            <a:r>
              <a:rPr lang="es-MX" sz="1050" b="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Operativa.</a:t>
            </a: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s-MX" sz="1050" b="1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     16/01/2021 – 15/05/2021: </a:t>
            </a:r>
            <a:r>
              <a:rPr lang="es-MX" sz="1050" b="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Jefa de Departamento.</a:t>
            </a:r>
          </a:p>
          <a:p>
            <a:pPr marL="17145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s-MX" sz="1050" b="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 </a:t>
            </a:r>
            <a:r>
              <a:rPr lang="es-MX" sz="1050" b="1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Oficina de Representación en el Estado de Coahuila.</a:t>
            </a: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s-MX" sz="1050" b="1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      16/04/2014 – 31/05/2018: </a:t>
            </a:r>
            <a:r>
              <a:rPr lang="es-MX" sz="1050" b="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Jefa de Control Migratorio del INM.</a:t>
            </a: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s-MX" sz="1050" b="1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      16/04/2013 – 15/05/2014: </a:t>
            </a:r>
            <a:r>
              <a:rPr lang="es-MX" sz="1050" b="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Jefa de Trámite y Archivo Migratorio </a:t>
            </a: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s-MX" sz="1050" dirty="0">
                <a:solidFill>
                  <a:srgbClr val="660033"/>
                </a:solidFill>
                <a:latin typeface="Montserrat" pitchFamily="2" charset="0"/>
              </a:rPr>
              <a:t>      d</a:t>
            </a:r>
            <a:r>
              <a:rPr lang="es-MX" sz="1050" b="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el INM.</a:t>
            </a: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s-MX" sz="1600" b="1" dirty="0">
                <a:solidFill>
                  <a:srgbClr val="DEC9A7"/>
                </a:solidFill>
                <a:effectLst/>
                <a:latin typeface="Montserrat" pitchFamily="2" charset="0"/>
              </a:rPr>
              <a:t>CARRERA PROFESIONAL</a:t>
            </a:r>
          </a:p>
          <a:p>
            <a:pPr marL="0" marR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000" b="1" dirty="0">
                <a:solidFill>
                  <a:srgbClr val="660033"/>
                </a:solidFill>
                <a:effectLst/>
                <a:latin typeface="Montserrat" pitchFamily="2" charset="0"/>
              </a:rPr>
              <a:t>Cuenta con una trayectoria profesional de más de 12 años en el servicio público y privado, desempeñando los siguientes cargos:</a:t>
            </a:r>
            <a:endParaRPr lang="es-MX" sz="1000" b="1" dirty="0">
              <a:solidFill>
                <a:srgbClr val="DEC9A7"/>
              </a:solidFill>
              <a:effectLst/>
              <a:latin typeface="Montserrat" pitchFamily="2" charset="0"/>
            </a:endParaRPr>
          </a:p>
          <a:p>
            <a:pPr marL="171450" indent="-17145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s-MX" sz="1000" b="1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Secretaría de Relaciones Exteriores – Ciudad de México. </a:t>
            </a:r>
            <a:r>
              <a:rPr lang="es-MX" sz="1000" b="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Participación en Proyecto Eventual de la SRE.</a:t>
            </a:r>
          </a:p>
          <a:p>
            <a:pPr marL="171450" indent="-17145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s-MX" sz="1000" b="1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PEAU NEUVE – Saltillo, Coahuila. </a:t>
            </a:r>
            <a:r>
              <a:rPr lang="es-MX" sz="1000" b="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Gerente de Desarrollo de Proyectos.</a:t>
            </a:r>
          </a:p>
          <a:p>
            <a:pPr marL="171450" indent="-17145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s-MX" sz="1000" b="1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Secretaría de Gobierno del Estado de Coahuila – Saltillo, Coahuila. </a:t>
            </a:r>
            <a:r>
              <a:rPr lang="es-MX" sz="1000" b="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Jefa de Seguimiento en el Despacho del Secretario de Gobierno del Estado.</a:t>
            </a:r>
          </a:p>
          <a:p>
            <a:pPr marL="171450" indent="-17145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s-MX" sz="1000" b="1" kern="1200" baseline="0" dirty="0">
                <a:solidFill>
                  <a:srgbClr val="660033"/>
                </a:solidFill>
                <a:effectLst/>
                <a:latin typeface="Montserrat" pitchFamily="2" charset="0"/>
                <a:ea typeface="+mn-ea"/>
                <a:cs typeface="+mn-cs"/>
              </a:rPr>
              <a:t>Subsecretaría de Protección Civil del Estado de Coahuila – Saltillo, Coahuila. </a:t>
            </a:r>
            <a:r>
              <a:rPr lang="es-MX" sz="1000" b="0" kern="1200" baseline="0" dirty="0">
                <a:solidFill>
                  <a:srgbClr val="660033"/>
                </a:solidFill>
                <a:effectLst/>
                <a:latin typeface="Montserrat" pitchFamily="2" charset="0"/>
                <a:ea typeface="+mn-ea"/>
                <a:cs typeface="+mn-cs"/>
              </a:rPr>
              <a:t>Secretaria Particular del Titular.</a:t>
            </a:r>
          </a:p>
          <a:p>
            <a:pPr marL="171450" indent="-17145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MX" sz="1000" b="1" kern="1200" baseline="0" dirty="0">
                <a:solidFill>
                  <a:srgbClr val="660033"/>
                </a:solidFill>
                <a:effectLst/>
                <a:latin typeface="Montserrat" pitchFamily="2" charset="0"/>
                <a:ea typeface="+mn-ea"/>
                <a:cs typeface="+mn-cs"/>
              </a:rPr>
              <a:t>Luna </a:t>
            </a:r>
            <a:r>
              <a:rPr lang="es-MX" sz="1000" b="1" kern="1200" baseline="0" dirty="0" err="1">
                <a:solidFill>
                  <a:srgbClr val="660033"/>
                </a:solidFill>
                <a:effectLst/>
                <a:latin typeface="Montserrat" pitchFamily="2" charset="0"/>
                <a:ea typeface="+mn-ea"/>
                <a:cs typeface="+mn-cs"/>
              </a:rPr>
              <a:t>Labs</a:t>
            </a:r>
            <a:r>
              <a:rPr lang="es-MX" sz="1000" b="1" kern="1200" baseline="0" dirty="0">
                <a:solidFill>
                  <a:srgbClr val="660033"/>
                </a:solidFill>
                <a:effectLst/>
                <a:latin typeface="Montserrat" pitchFamily="2" charset="0"/>
                <a:ea typeface="+mn-ea"/>
                <a:cs typeface="+mn-cs"/>
              </a:rPr>
              <a:t> México – Saltillo, Coahuila.</a:t>
            </a:r>
            <a:r>
              <a:rPr lang="es-MX" sz="1000" b="0" kern="1200" baseline="0" dirty="0">
                <a:solidFill>
                  <a:srgbClr val="660033"/>
                </a:solidFill>
                <a:effectLst/>
                <a:latin typeface="Montserrat" pitchFamily="2" charset="0"/>
                <a:ea typeface="+mn-ea"/>
                <a:cs typeface="+mn-cs"/>
              </a:rPr>
              <a:t> Asistente de Gerencia.</a:t>
            </a: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lang="es-MX" sz="1100" b="0" baseline="0" dirty="0">
              <a:solidFill>
                <a:srgbClr val="660033"/>
              </a:solidFill>
              <a:effectLst/>
              <a:latin typeface="Montserrat" pitchFamily="2" charset="0"/>
            </a:endParaRPr>
          </a:p>
        </p:txBody>
      </p:sp>
      <p:pic>
        <p:nvPicPr>
          <p:cNvPr id="21" name="0 Imagen">
            <a:extLst>
              <a:ext uri="{FF2B5EF4-FFF2-40B4-BE49-F238E27FC236}">
                <a16:creationId xmlns:a16="http://schemas.microsoft.com/office/drawing/2014/main" id="{4482D245-332C-4A06-9EC6-A0156C6C73D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83" r="39266"/>
          <a:stretch/>
        </p:blipFill>
        <p:spPr>
          <a:xfrm>
            <a:off x="2309764" y="299580"/>
            <a:ext cx="4105469" cy="612140"/>
          </a:xfrm>
          <a:prstGeom prst="rect">
            <a:avLst/>
          </a:prstGeom>
          <a:ln>
            <a:noFill/>
          </a:ln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527ADC49-7E79-477B-A1B2-AB4D7FFDA8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2265" y="808459"/>
            <a:ext cx="1246592" cy="1122707"/>
          </a:xfrm>
          <a:prstGeom prst="rect">
            <a:avLst/>
          </a:prstGeom>
        </p:spPr>
      </p:pic>
      <p:sp>
        <p:nvSpPr>
          <p:cNvPr id="18" name="8 Rectángulo">
            <a:extLst>
              <a:ext uri="{FF2B5EF4-FFF2-40B4-BE49-F238E27FC236}">
                <a16:creationId xmlns:a16="http://schemas.microsoft.com/office/drawing/2014/main" id="{E3F033FB-BD2C-4C2A-BEB7-F1A44B5D69A0}"/>
              </a:ext>
            </a:extLst>
          </p:cNvPr>
          <p:cNvSpPr/>
          <p:nvPr/>
        </p:nvSpPr>
        <p:spPr>
          <a:xfrm>
            <a:off x="322026" y="388382"/>
            <a:ext cx="1765486" cy="338554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s-ES" sz="1600" b="1" dirty="0">
                <a:solidFill>
                  <a:schemeClr val="bg1"/>
                </a:solidFill>
                <a:latin typeface="Montserrat" pitchFamily="2" charset="0"/>
              </a:rPr>
              <a:t> GUANAJUATO</a:t>
            </a:r>
            <a:endParaRPr lang="es-MX" sz="1600" dirty="0">
              <a:solidFill>
                <a:schemeClr val="bg1"/>
              </a:solidFill>
              <a:latin typeface="Montserrat" pitchFamily="2" charset="0"/>
            </a:endParaRPr>
          </a:p>
        </p:txBody>
      </p:sp>
      <p:sp>
        <p:nvSpPr>
          <p:cNvPr id="23" name="10 Rectángulo">
            <a:extLst>
              <a:ext uri="{FF2B5EF4-FFF2-40B4-BE49-F238E27FC236}">
                <a16:creationId xmlns:a16="http://schemas.microsoft.com/office/drawing/2014/main" id="{B19715DA-3895-410C-A94A-19B7B4B4506D}"/>
              </a:ext>
            </a:extLst>
          </p:cNvPr>
          <p:cNvSpPr/>
          <p:nvPr/>
        </p:nvSpPr>
        <p:spPr>
          <a:xfrm>
            <a:off x="171493" y="2026043"/>
            <a:ext cx="2066553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s-ES" sz="1400" b="1" dirty="0">
                <a:solidFill>
                  <a:schemeClr val="bg1"/>
                </a:solidFill>
                <a:latin typeface="Montserrat" pitchFamily="2" charset="0"/>
              </a:rPr>
              <a:t>Marcela Rueda Luna</a:t>
            </a:r>
            <a:endParaRPr lang="es-MX" sz="1400" dirty="0">
              <a:solidFill>
                <a:schemeClr val="bg1"/>
              </a:solidFill>
              <a:latin typeface="Montserrat" pitchFamily="2" charset="0"/>
            </a:endParaRP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CE2FDB39-6F72-464D-8AB2-CD36D7E6D7F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500" b="20944"/>
          <a:stretch/>
        </p:blipFill>
        <p:spPr>
          <a:xfrm>
            <a:off x="0" y="8328553"/>
            <a:ext cx="6829939" cy="7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61046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61</TotalTime>
  <Words>293</Words>
  <Application>Microsoft Office PowerPoint</Application>
  <PresentationFormat>Carta (216 x 279 mm)</PresentationFormat>
  <Paragraphs>41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Montserrat</vt:lpstr>
      <vt:lpstr>Wingdings</vt:lpstr>
      <vt:lpstr>Wingdings 2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Jimenez Hernandez, Diego Emilio</dc:creator>
  <cp:lastModifiedBy>Jimenez Hernandez, Diego Emilio</cp:lastModifiedBy>
  <cp:revision>16</cp:revision>
  <cp:lastPrinted>2025-05-01T00:57:16Z</cp:lastPrinted>
  <dcterms:created xsi:type="dcterms:W3CDTF">2025-04-24T00:06:49Z</dcterms:created>
  <dcterms:modified xsi:type="dcterms:W3CDTF">2025-05-01T01:04:42Z</dcterms:modified>
</cp:coreProperties>
</file>