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5" r:id="rId6"/>
    <p:sldId id="261" r:id="rId7"/>
    <p:sldId id="262" r:id="rId8"/>
    <p:sldId id="263" r:id="rId9"/>
    <p:sldId id="264" r:id="rId10"/>
    <p:sldId id="259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 Yifan" initials="YY" lastIdx="1" clrIdx="0">
    <p:extLst>
      <p:ext uri="{19B8F6BF-5375-455C-9EA6-DF929625EA0E}">
        <p15:presenceInfo xmlns:p15="http://schemas.microsoft.com/office/powerpoint/2012/main" userId="63f5b2f52db7f3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1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 Yifan" userId="63f5b2f52db7f34d" providerId="LiveId" clId="{8E0B4EB2-335A-4BC9-B3D9-9047DF3E1ACF}"/>
    <pc:docChg chg="undo custSel addSld delSld modSld">
      <pc:chgData name="Yin Yifan" userId="63f5b2f52db7f34d" providerId="LiveId" clId="{8E0B4EB2-335A-4BC9-B3D9-9047DF3E1ACF}" dt="2020-10-16T20:31:51.063" v="734" actId="20577"/>
      <pc:docMkLst>
        <pc:docMk/>
      </pc:docMkLst>
      <pc:sldChg chg="add del">
        <pc:chgData name="Yin Yifan" userId="63f5b2f52db7f34d" providerId="LiveId" clId="{8E0B4EB2-335A-4BC9-B3D9-9047DF3E1ACF}" dt="2020-10-16T18:11:25.704" v="1"/>
        <pc:sldMkLst>
          <pc:docMk/>
          <pc:sldMk cId="1154531042" sldId="258"/>
        </pc:sldMkLst>
      </pc:sldChg>
      <pc:sldChg chg="modSp add del mod">
        <pc:chgData name="Yin Yifan" userId="63f5b2f52db7f34d" providerId="LiveId" clId="{8E0B4EB2-335A-4BC9-B3D9-9047DF3E1ACF}" dt="2020-10-16T19:19:19.488" v="70" actId="1076"/>
        <pc:sldMkLst>
          <pc:docMk/>
          <pc:sldMk cId="3029874434" sldId="259"/>
        </pc:sldMkLst>
        <pc:spChg chg="mod">
          <ac:chgData name="Yin Yifan" userId="63f5b2f52db7f34d" providerId="LiveId" clId="{8E0B4EB2-335A-4BC9-B3D9-9047DF3E1ACF}" dt="2020-10-16T19:19:15.033" v="69" actId="20577"/>
          <ac:spMkLst>
            <pc:docMk/>
            <pc:sldMk cId="3029874434" sldId="259"/>
            <ac:spMk id="3" creationId="{B5D00CFA-D48F-4B0C-9EEB-361E0D328B64}"/>
          </ac:spMkLst>
        </pc:spChg>
        <pc:spChg chg="mod">
          <ac:chgData name="Yin Yifan" userId="63f5b2f52db7f34d" providerId="LiveId" clId="{8E0B4EB2-335A-4BC9-B3D9-9047DF3E1ACF}" dt="2020-10-16T19:19:05.912" v="65" actId="1076"/>
          <ac:spMkLst>
            <pc:docMk/>
            <pc:sldMk cId="3029874434" sldId="259"/>
            <ac:spMk id="5" creationId="{17C63D53-E9B9-4A74-A073-B8B127A028F0}"/>
          </ac:spMkLst>
        </pc:spChg>
        <pc:spChg chg="mod">
          <ac:chgData name="Yin Yifan" userId="63f5b2f52db7f34d" providerId="LiveId" clId="{8E0B4EB2-335A-4BC9-B3D9-9047DF3E1ACF}" dt="2020-10-16T19:19:19.488" v="70" actId="1076"/>
          <ac:spMkLst>
            <pc:docMk/>
            <pc:sldMk cId="3029874434" sldId="259"/>
            <ac:spMk id="6" creationId="{8A7FB80C-ECC7-4C7A-BE48-426603DEEA24}"/>
          </ac:spMkLst>
        </pc:spChg>
      </pc:sldChg>
      <pc:sldChg chg="modSp mod">
        <pc:chgData name="Yin Yifan" userId="63f5b2f52db7f34d" providerId="LiveId" clId="{8E0B4EB2-335A-4BC9-B3D9-9047DF3E1ACF}" dt="2020-10-16T18:12:04.851" v="5" actId="1076"/>
        <pc:sldMkLst>
          <pc:docMk/>
          <pc:sldMk cId="186259853" sldId="261"/>
        </pc:sldMkLst>
        <pc:spChg chg="mod">
          <ac:chgData name="Yin Yifan" userId="63f5b2f52db7f34d" providerId="LiveId" clId="{8E0B4EB2-335A-4BC9-B3D9-9047DF3E1ACF}" dt="2020-10-16T18:11:59.319" v="2" actId="1076"/>
          <ac:spMkLst>
            <pc:docMk/>
            <pc:sldMk cId="186259853" sldId="261"/>
            <ac:spMk id="3" creationId="{7F1D0376-9450-45BC-9F50-89454310C948}"/>
          </ac:spMkLst>
        </pc:spChg>
        <pc:spChg chg="mod">
          <ac:chgData name="Yin Yifan" userId="63f5b2f52db7f34d" providerId="LiveId" clId="{8E0B4EB2-335A-4BC9-B3D9-9047DF3E1ACF}" dt="2020-10-16T18:12:04.851" v="5" actId="1076"/>
          <ac:spMkLst>
            <pc:docMk/>
            <pc:sldMk cId="186259853" sldId="261"/>
            <ac:spMk id="11" creationId="{89DEB615-EF8B-4947-AB3C-81D42F80E13E}"/>
          </ac:spMkLst>
        </pc:spChg>
        <pc:picChg chg="mod">
          <ac:chgData name="Yin Yifan" userId="63f5b2f52db7f34d" providerId="LiveId" clId="{8E0B4EB2-335A-4BC9-B3D9-9047DF3E1ACF}" dt="2020-10-16T18:12:02.421" v="4" actId="1076"/>
          <ac:picMkLst>
            <pc:docMk/>
            <pc:sldMk cId="186259853" sldId="261"/>
            <ac:picMk id="16" creationId="{36E958BA-A9AE-41ED-AEAB-42D46EE0851D}"/>
          </ac:picMkLst>
        </pc:picChg>
      </pc:sldChg>
      <pc:sldChg chg="modSp mod">
        <pc:chgData name="Yin Yifan" userId="63f5b2f52db7f34d" providerId="LiveId" clId="{8E0B4EB2-335A-4BC9-B3D9-9047DF3E1ACF}" dt="2020-10-16T19:22:08.811" v="175" actId="113"/>
        <pc:sldMkLst>
          <pc:docMk/>
          <pc:sldMk cId="619650251" sldId="266"/>
        </pc:sldMkLst>
        <pc:spChg chg="mod">
          <ac:chgData name="Yin Yifan" userId="63f5b2f52db7f34d" providerId="LiveId" clId="{8E0B4EB2-335A-4BC9-B3D9-9047DF3E1ACF}" dt="2020-10-16T19:22:08.811" v="175" actId="113"/>
          <ac:spMkLst>
            <pc:docMk/>
            <pc:sldMk cId="619650251" sldId="266"/>
            <ac:spMk id="6" creationId="{8BC17142-46A0-4E7D-95DD-C0685B08210F}"/>
          </ac:spMkLst>
        </pc:spChg>
        <pc:picChg chg="mod">
          <ac:chgData name="Yin Yifan" userId="63f5b2f52db7f34d" providerId="LiveId" clId="{8E0B4EB2-335A-4BC9-B3D9-9047DF3E1ACF}" dt="2020-10-16T19:20:27.472" v="158" actId="1076"/>
          <ac:picMkLst>
            <pc:docMk/>
            <pc:sldMk cId="619650251" sldId="266"/>
            <ac:picMk id="9" creationId="{89C28027-05F8-46B2-B120-81D4377E9233}"/>
          </ac:picMkLst>
        </pc:picChg>
      </pc:sldChg>
      <pc:sldChg chg="modSp mod">
        <pc:chgData name="Yin Yifan" userId="63f5b2f52db7f34d" providerId="LiveId" clId="{8E0B4EB2-335A-4BC9-B3D9-9047DF3E1ACF}" dt="2020-10-16T19:57:03.203" v="456" actId="207"/>
        <pc:sldMkLst>
          <pc:docMk/>
          <pc:sldMk cId="743179529" sldId="268"/>
        </pc:sldMkLst>
        <pc:spChg chg="mod">
          <ac:chgData name="Yin Yifan" userId="63f5b2f52db7f34d" providerId="LiveId" clId="{8E0B4EB2-335A-4BC9-B3D9-9047DF3E1ACF}" dt="2020-10-16T19:25:16.658" v="181" actId="1076"/>
          <ac:spMkLst>
            <pc:docMk/>
            <pc:sldMk cId="743179529" sldId="268"/>
            <ac:spMk id="8" creationId="{018336B2-5B8C-4007-B015-C1C679F7DE2D}"/>
          </ac:spMkLst>
        </pc:spChg>
        <pc:spChg chg="mod">
          <ac:chgData name="Yin Yifan" userId="63f5b2f52db7f34d" providerId="LiveId" clId="{8E0B4EB2-335A-4BC9-B3D9-9047DF3E1ACF}" dt="2020-10-16T19:25:04.274" v="179" actId="1076"/>
          <ac:spMkLst>
            <pc:docMk/>
            <pc:sldMk cId="743179529" sldId="268"/>
            <ac:spMk id="9" creationId="{DC07E460-4205-4CDF-BDA0-7663E75033E3}"/>
          </ac:spMkLst>
        </pc:spChg>
        <pc:graphicFrameChg chg="mod modGraphic">
          <ac:chgData name="Yin Yifan" userId="63f5b2f52db7f34d" providerId="LiveId" clId="{8E0B4EB2-335A-4BC9-B3D9-9047DF3E1ACF}" dt="2020-10-16T19:57:03.203" v="456" actId="207"/>
          <ac:graphicFrameMkLst>
            <pc:docMk/>
            <pc:sldMk cId="743179529" sldId="268"/>
            <ac:graphicFrameMk id="6" creationId="{D895BB0D-C5F3-4198-BDF4-A8014198849F}"/>
          </ac:graphicFrameMkLst>
        </pc:graphicFrameChg>
        <pc:graphicFrameChg chg="mod modGraphic">
          <ac:chgData name="Yin Yifan" userId="63f5b2f52db7f34d" providerId="LiveId" clId="{8E0B4EB2-335A-4BC9-B3D9-9047DF3E1ACF}" dt="2020-10-16T19:54:53.515" v="454" actId="207"/>
          <ac:graphicFrameMkLst>
            <pc:docMk/>
            <pc:sldMk cId="743179529" sldId="268"/>
            <ac:graphicFrameMk id="10" creationId="{44444FB4-6E46-428C-A147-2402514A0454}"/>
          </ac:graphicFrameMkLst>
        </pc:graphicFrameChg>
      </pc:sldChg>
      <pc:sldChg chg="addSp delSp modSp mod">
        <pc:chgData name="Yin Yifan" userId="63f5b2f52db7f34d" providerId="LiveId" clId="{8E0B4EB2-335A-4BC9-B3D9-9047DF3E1ACF}" dt="2020-10-16T19:57:56.643" v="461" actId="207"/>
        <pc:sldMkLst>
          <pc:docMk/>
          <pc:sldMk cId="4025495819" sldId="269"/>
        </pc:sldMkLst>
        <pc:spChg chg="add">
          <ac:chgData name="Yin Yifan" userId="63f5b2f52db7f34d" providerId="LiveId" clId="{8E0B4EB2-335A-4BC9-B3D9-9047DF3E1ACF}" dt="2020-10-16T18:22:30.061" v="14" actId="22"/>
          <ac:spMkLst>
            <pc:docMk/>
            <pc:sldMk cId="4025495819" sldId="269"/>
            <ac:spMk id="4" creationId="{522AA27C-B1CF-4880-A9C0-1B98354C0D7C}"/>
          </ac:spMkLst>
        </pc:spChg>
        <pc:spChg chg="mod">
          <ac:chgData name="Yin Yifan" userId="63f5b2f52db7f34d" providerId="LiveId" clId="{8E0B4EB2-335A-4BC9-B3D9-9047DF3E1ACF}" dt="2020-10-16T19:26:29.442" v="182"/>
          <ac:spMkLst>
            <pc:docMk/>
            <pc:sldMk cId="4025495819" sldId="269"/>
            <ac:spMk id="8" creationId="{018336B2-5B8C-4007-B015-C1C679F7DE2D}"/>
          </ac:spMkLst>
        </pc:spChg>
        <pc:graphicFrameChg chg="del">
          <ac:chgData name="Yin Yifan" userId="63f5b2f52db7f34d" providerId="LiveId" clId="{8E0B4EB2-335A-4BC9-B3D9-9047DF3E1ACF}" dt="2020-10-16T18:21:38.161" v="9" actId="21"/>
          <ac:graphicFrameMkLst>
            <pc:docMk/>
            <pc:sldMk cId="4025495819" sldId="269"/>
            <ac:graphicFrameMk id="3" creationId="{F64C09FC-73CA-42C2-96EC-2F76CD5F63FC}"/>
          </ac:graphicFrameMkLst>
        </pc:graphicFrameChg>
        <pc:graphicFrameChg chg="add mod modGraphic">
          <ac:chgData name="Yin Yifan" userId="63f5b2f52db7f34d" providerId="LiveId" clId="{8E0B4EB2-335A-4BC9-B3D9-9047DF3E1ACF}" dt="2020-10-16T18:22:56.915" v="32" actId="14100"/>
          <ac:graphicFrameMkLst>
            <pc:docMk/>
            <pc:sldMk cId="4025495819" sldId="269"/>
            <ac:graphicFrameMk id="5" creationId="{5C404308-3D41-4FF9-A21F-4D48A251686C}"/>
          </ac:graphicFrameMkLst>
        </pc:graphicFrameChg>
        <pc:graphicFrameChg chg="mod modGraphic">
          <ac:chgData name="Yin Yifan" userId="63f5b2f52db7f34d" providerId="LiveId" clId="{8E0B4EB2-335A-4BC9-B3D9-9047DF3E1ACF}" dt="2020-10-16T19:57:56.643" v="461" actId="207"/>
          <ac:graphicFrameMkLst>
            <pc:docMk/>
            <pc:sldMk cId="4025495819" sldId="269"/>
            <ac:graphicFrameMk id="11" creationId="{FAEAA3C4-A6B3-444F-B104-3AF55A88B5F5}"/>
          </ac:graphicFrameMkLst>
        </pc:graphicFrameChg>
      </pc:sldChg>
      <pc:sldChg chg="addSp delSp modSp new mod">
        <pc:chgData name="Yin Yifan" userId="63f5b2f52db7f34d" providerId="LiveId" clId="{8E0B4EB2-335A-4BC9-B3D9-9047DF3E1ACF}" dt="2020-10-16T20:15:19.259" v="582" actId="1076"/>
        <pc:sldMkLst>
          <pc:docMk/>
          <pc:sldMk cId="1418895655" sldId="270"/>
        </pc:sldMkLst>
        <pc:spChg chg="mod">
          <ac:chgData name="Yin Yifan" userId="63f5b2f52db7f34d" providerId="LiveId" clId="{8E0B4EB2-335A-4BC9-B3D9-9047DF3E1ACF}" dt="2020-10-16T20:10:27.764" v="471" actId="1076"/>
          <ac:spMkLst>
            <pc:docMk/>
            <pc:sldMk cId="1418895655" sldId="270"/>
            <ac:spMk id="2" creationId="{7691A83B-3FF1-496B-BE27-099A7AC390F5}"/>
          </ac:spMkLst>
        </pc:spChg>
        <pc:spChg chg="del">
          <ac:chgData name="Yin Yifan" userId="63f5b2f52db7f34d" providerId="LiveId" clId="{8E0B4EB2-335A-4BC9-B3D9-9047DF3E1ACF}" dt="2020-10-16T18:21:39.458" v="10" actId="22"/>
          <ac:spMkLst>
            <pc:docMk/>
            <pc:sldMk cId="1418895655" sldId="270"/>
            <ac:spMk id="3" creationId="{FA8C6AF6-74AA-4C89-A8DA-638F4FE10729}"/>
          </ac:spMkLst>
        </pc:spChg>
        <pc:spChg chg="add mod">
          <ac:chgData name="Yin Yifan" userId="63f5b2f52db7f34d" providerId="LiveId" clId="{8E0B4EB2-335A-4BC9-B3D9-9047DF3E1ACF}" dt="2020-10-16T20:11:19.004" v="526" actId="20577"/>
          <ac:spMkLst>
            <pc:docMk/>
            <pc:sldMk cId="1418895655" sldId="270"/>
            <ac:spMk id="7" creationId="{99AA2F5F-720D-47A7-BF0C-8D1A53A88E77}"/>
          </ac:spMkLst>
        </pc:spChg>
        <pc:spChg chg="add mod">
          <ac:chgData name="Yin Yifan" userId="63f5b2f52db7f34d" providerId="LiveId" clId="{8E0B4EB2-335A-4BC9-B3D9-9047DF3E1ACF}" dt="2020-10-16T20:15:19.259" v="582" actId="1076"/>
          <ac:spMkLst>
            <pc:docMk/>
            <pc:sldMk cId="1418895655" sldId="270"/>
            <ac:spMk id="8" creationId="{D13A5151-7216-444C-80C2-B8AE41BBA47E}"/>
          </ac:spMkLst>
        </pc:spChg>
        <pc:graphicFrameChg chg="add mod modGraphic">
          <ac:chgData name="Yin Yifan" userId="63f5b2f52db7f34d" providerId="LiveId" clId="{8E0B4EB2-335A-4BC9-B3D9-9047DF3E1ACF}" dt="2020-10-16T20:10:16.284" v="470" actId="20577"/>
          <ac:graphicFrameMkLst>
            <pc:docMk/>
            <pc:sldMk cId="1418895655" sldId="270"/>
            <ac:graphicFrameMk id="5" creationId="{23398191-198E-43C7-BD67-22D28E30481F}"/>
          </ac:graphicFrameMkLst>
        </pc:graphicFrameChg>
        <pc:graphicFrameChg chg="add mod modGraphic">
          <ac:chgData name="Yin Yifan" userId="63f5b2f52db7f34d" providerId="LiveId" clId="{8E0B4EB2-335A-4BC9-B3D9-9047DF3E1ACF}" dt="2020-10-16T18:23:57.132" v="38" actId="1076"/>
          <ac:graphicFrameMkLst>
            <pc:docMk/>
            <pc:sldMk cId="1418895655" sldId="270"/>
            <ac:graphicFrameMk id="6" creationId="{F4A0309F-B2F6-4B74-9F21-B097D1537BFD}"/>
          </ac:graphicFrameMkLst>
        </pc:graphicFrameChg>
      </pc:sldChg>
      <pc:sldChg chg="modSp new mod">
        <pc:chgData name="Yin Yifan" userId="63f5b2f52db7f34d" providerId="LiveId" clId="{8E0B4EB2-335A-4BC9-B3D9-9047DF3E1ACF}" dt="2020-10-16T20:31:51.063" v="734" actId="20577"/>
        <pc:sldMkLst>
          <pc:docMk/>
          <pc:sldMk cId="1507750674" sldId="271"/>
        </pc:sldMkLst>
        <pc:spChg chg="mod">
          <ac:chgData name="Yin Yifan" userId="63f5b2f52db7f34d" providerId="LiveId" clId="{8E0B4EB2-335A-4BC9-B3D9-9047DF3E1ACF}" dt="2020-10-16T19:27:31.242" v="198" actId="20577"/>
          <ac:spMkLst>
            <pc:docMk/>
            <pc:sldMk cId="1507750674" sldId="271"/>
            <ac:spMk id="2" creationId="{D4067D5D-971F-46F4-AA04-74F5471545A5}"/>
          </ac:spMkLst>
        </pc:spChg>
        <pc:spChg chg="mod">
          <ac:chgData name="Yin Yifan" userId="63f5b2f52db7f34d" providerId="LiveId" clId="{8E0B4EB2-335A-4BC9-B3D9-9047DF3E1ACF}" dt="2020-10-16T20:31:51.063" v="734" actId="20577"/>
          <ac:spMkLst>
            <pc:docMk/>
            <pc:sldMk cId="1507750674" sldId="271"/>
            <ac:spMk id="3" creationId="{3C2112CF-F022-49D7-95BB-7DE9141D47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BCF3-47F0-47BD-8113-FD6CB0F49E69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0616A-57F8-4FBB-AEEF-0F104899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0616A-57F8-4FBB-AEEF-0F1048999B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3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AED1-3CF2-4384-8D7A-51AB79A7F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D06FE-1801-40CF-9EB9-11155A598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6324-17C2-49D4-99C4-3F163F71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FFBD-3704-4FF7-A008-BC5114C6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C319-537F-4C89-AFAC-D9373C0A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0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BC3E-DA65-4A7B-9352-06144BBC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FA658-DCBA-4E19-961B-3E33B233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72AF3-8A2C-4324-8FB3-B0B200D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027B-2744-4D32-A673-8B069F9E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4BD3-9416-40B3-85FF-42020F0C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3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91DFC-4540-4A89-A775-7108F5D54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399A7-F0E4-4A1A-BD31-3DAC78712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3F9D-CC27-4F77-9939-67D24E47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BF64-B3FD-4AEA-A38D-60F6F58B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8A40-14F1-4C2E-8D55-3FD9D607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8906-7495-422E-A011-ED62A92A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719A-61CF-40B8-BF09-16BA518C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CEC8-36E0-483A-BA0B-EF391A25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71B1-E00D-45CF-BD4F-8F7CC9F7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04A7-1EE8-4DB1-9261-22B2D3D6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6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EDBB-447A-467E-8890-8853AA9E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0D53-3A4C-4BA8-B455-BA54C4E2C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003C-BBA4-4CE4-AB5F-217FC28E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1BF1-73E9-4542-9AEA-D2950A7E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6F0E-B7DA-48E9-8BB1-5A3A83BA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7-2E15-4BB4-BD4F-5C2DFE0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530C-FFD1-45D9-8241-378AEF91C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7748-C095-4AFF-8385-BB30C0850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10A29-7D60-4973-88D6-137DF295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B0DBB-17CE-4C44-AD36-75EA33D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F6CE3-FF6B-40A2-9B6C-E0DD9BA5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1EB-87E6-4FA0-8226-57471F20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C1F6-99C5-46D2-BB77-EE3610245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ACCBE-3E66-434B-9D86-6060A82B7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2F2A4-DB42-4B2F-9449-8BF7D8F51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4A0FE-5710-4BA5-A20B-B1319ADED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44D5D-DA1E-4BC2-B2C0-C15B805A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876C0-7B4A-4D64-A1E1-59DF1A29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186F0-D5AE-4882-8B4C-396AF800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E755-D2D0-4663-822D-D1CB0A1C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5C94-45D1-4446-9D1B-7DBA22DE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9B7BB-EA44-4C5A-82A1-8A6B2FEE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A3220-001C-4DA3-A17C-CD22ADE8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AB73-5CAE-4AD6-B6DE-6E0FF49F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4E397-E2EC-465F-8319-E2379184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20C67-EB20-4696-BEB7-F78ED48B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16B8-D92F-447A-9212-842D770F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D4EC-261E-4813-9BA6-26B4D55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C34E4-F870-467B-8B71-45ADC4A3A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19EC5-A99A-4FB7-8B97-42CB52B5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450C-CF08-4B93-8BB6-142C00BF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CC345-58CD-4AA8-BB65-9E327E7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4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FB9-941F-48D7-952A-77342EBD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9D521-C83E-458D-9A17-B7C076944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7B2C0-EEFB-490D-8306-D6898FE6D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42BC8-5C19-4B05-8511-669E3D2C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62830-FE78-40B6-8977-56EB89D4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D8C2-9ACE-48ED-8E05-ECF74367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5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30735-1033-477E-A237-31B4842E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82BD8-B215-4589-8C30-BE1113CD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62C5-CA8B-46A0-A31B-42507026C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AA46-13E4-4103-889B-A2BE49B5D6D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6287-1449-4B79-90B8-461DB184D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AC4C-F162-4972-BA53-C613C75A8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C0DD-0FC8-40DC-A365-85B18EDE4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5D36-7991-4E17-A4C0-991663136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Batch Effect Correction Method Evaluation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1EDB7-A77A-4FEF-B3AC-D4D4D3250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Yifan Yin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84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7A5D-2919-4D8A-9DAB-6655E7AD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0CFA-D48F-4B0C-9EEB-361E0D32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b="1" dirty="0"/>
              <a:t>Workflow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 err="1"/>
              <a:t>kBET</a:t>
            </a:r>
            <a:endParaRPr lang="en-US" altLang="zh-CN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PCs from corrected matrix and Chip as batch labels     </a:t>
            </a:r>
            <a:r>
              <a:rPr lang="en-US" altLang="zh-CN" dirty="0" err="1"/>
              <a:t>kBET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/>
              <a:t>LISI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PCs from corrected matrix and Chip as batch </a:t>
            </a:r>
            <a:r>
              <a:rPr lang="en-US" altLang="zh-CN" dirty="0" err="1"/>
              <a:t>lables</a:t>
            </a:r>
            <a:r>
              <a:rPr lang="en-US" altLang="zh-CN" dirty="0"/>
              <a:t>     </a:t>
            </a:r>
            <a:r>
              <a:rPr lang="en-US" altLang="zh-CN" dirty="0" err="1"/>
              <a:t>compute_lisi</a:t>
            </a:r>
            <a:r>
              <a:rPr lang="en-US" altLang="zh-CN" dirty="0"/>
              <a:t>()</a:t>
            </a:r>
            <a:endParaRPr lang="en-US" altLang="zh-CN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/>
              <a:t>ASW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Calculate Euclidean distance of the corrected matrix </a:t>
            </a:r>
            <a:r>
              <a:rPr lang="en-US" altLang="zh-CN" dirty="0" err="1"/>
              <a:t>dist</a:t>
            </a:r>
            <a:r>
              <a:rPr lang="en-US" altLang="zh-CN" dirty="0"/>
              <a:t>()     </a:t>
            </a:r>
            <a:r>
              <a:rPr lang="en-US" altLang="zh-CN" dirty="0" err="1"/>
              <a:t>wcSilhouetteObs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/>
              <a:t>ARI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Calculate </a:t>
            </a:r>
            <a:r>
              <a:rPr lang="en-US" altLang="zh-CN" dirty="0" err="1"/>
              <a:t>kmeans</a:t>
            </a:r>
            <a:r>
              <a:rPr lang="en-US" altLang="zh-CN" dirty="0"/>
              <a:t> of the corrected matrix     </a:t>
            </a:r>
            <a:r>
              <a:rPr lang="en-US" altLang="zh-CN" dirty="0" err="1"/>
              <a:t>adjustedRandIndex</a:t>
            </a:r>
            <a:r>
              <a:rPr lang="en-US" altLang="zh-CN" dirty="0"/>
              <a:t>()</a:t>
            </a:r>
          </a:p>
        </p:txBody>
      </p:sp>
      <p:sp>
        <p:nvSpPr>
          <p:cNvPr id="5" name="Arrow: Right 16">
            <a:extLst>
              <a:ext uri="{FF2B5EF4-FFF2-40B4-BE49-F238E27FC236}">
                <a16:creationId xmlns:a16="http://schemas.microsoft.com/office/drawing/2014/main" id="{17C63D53-E9B9-4A74-A073-B8B127A028F0}"/>
              </a:ext>
            </a:extLst>
          </p:cNvPr>
          <p:cNvSpPr/>
          <p:nvPr/>
        </p:nvSpPr>
        <p:spPr>
          <a:xfrm>
            <a:off x="6007223" y="2912702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Arrow: Right 16">
            <a:extLst>
              <a:ext uri="{FF2B5EF4-FFF2-40B4-BE49-F238E27FC236}">
                <a16:creationId xmlns:a16="http://schemas.microsoft.com/office/drawing/2014/main" id="{8A7FB80C-ECC7-4C7A-BE48-426603DEEA24}"/>
              </a:ext>
            </a:extLst>
          </p:cNvPr>
          <p:cNvSpPr/>
          <p:nvPr/>
        </p:nvSpPr>
        <p:spPr>
          <a:xfrm>
            <a:off x="6007223" y="3994125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Arrow: Right 16">
            <a:extLst>
              <a:ext uri="{FF2B5EF4-FFF2-40B4-BE49-F238E27FC236}">
                <a16:creationId xmlns:a16="http://schemas.microsoft.com/office/drawing/2014/main" id="{8A7FB80C-ECC7-4C7A-BE48-426603DEEA24}"/>
              </a:ext>
            </a:extLst>
          </p:cNvPr>
          <p:cNvSpPr/>
          <p:nvPr/>
        </p:nvSpPr>
        <p:spPr>
          <a:xfrm>
            <a:off x="6553199" y="4966375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9" name="Arrow: Right 16">
            <a:extLst>
              <a:ext uri="{FF2B5EF4-FFF2-40B4-BE49-F238E27FC236}">
                <a16:creationId xmlns:a16="http://schemas.microsoft.com/office/drawing/2014/main" id="{8A7FB80C-ECC7-4C7A-BE48-426603DEEA24}"/>
              </a:ext>
            </a:extLst>
          </p:cNvPr>
          <p:cNvSpPr/>
          <p:nvPr/>
        </p:nvSpPr>
        <p:spPr>
          <a:xfrm>
            <a:off x="4980856" y="6002074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87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3F7D-AF4A-4D5A-852F-470B58B9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17142-46A0-4E7D-95DD-C0685B08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442112"/>
            <a:ext cx="10666447" cy="8735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X axis </a:t>
            </a:r>
            <a:r>
              <a:rPr lang="en-US" altLang="zh-CN" dirty="0"/>
              <a:t>stands for the </a:t>
            </a:r>
            <a:r>
              <a:rPr lang="en-US" altLang="zh-CN" b="1" dirty="0"/>
              <a:t>cell type purity</a:t>
            </a:r>
          </a:p>
          <a:p>
            <a:pPr marL="0" indent="0">
              <a:buNone/>
            </a:pPr>
            <a:r>
              <a:rPr lang="en-US" altLang="zh-CN" b="1" dirty="0"/>
              <a:t>Y axis </a:t>
            </a:r>
            <a:r>
              <a:rPr lang="en-US" altLang="zh-CN" dirty="0"/>
              <a:t>stands for </a:t>
            </a:r>
            <a:r>
              <a:rPr lang="en-US" altLang="zh-CN" b="1" dirty="0"/>
              <a:t>batch correction</a:t>
            </a:r>
          </a:p>
          <a:p>
            <a:pPr marL="0" indent="0">
              <a:buNone/>
            </a:pPr>
            <a:r>
              <a:rPr lang="en-US" altLang="zh-CN" b="1" dirty="0"/>
              <a:t>Methods</a:t>
            </a:r>
            <a:r>
              <a:rPr lang="en-US" altLang="zh-CN" dirty="0"/>
              <a:t> that are on the </a:t>
            </a:r>
            <a:r>
              <a:rPr lang="en-US" altLang="zh-CN" b="1" dirty="0"/>
              <a:t>upper right  </a:t>
            </a:r>
            <a:r>
              <a:rPr lang="en-US" altLang="zh-CN" dirty="0"/>
              <a:t>are the </a:t>
            </a:r>
            <a:r>
              <a:rPr lang="en-US" altLang="zh-CN" b="1" dirty="0"/>
              <a:t>good performing methods</a:t>
            </a:r>
            <a:endParaRPr lang="zh-CN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C28027-05F8-46B2-B120-81D4377E9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8" y="2469291"/>
            <a:ext cx="10130795" cy="37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5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9084-3E0B-4C58-9FF2-99C43B34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Metrics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8336B2-5B8C-4007-B015-C1C679F7DE2D}"/>
                  </a:ext>
                </a:extLst>
              </p:cNvPr>
              <p:cNvSpPr txBox="1"/>
              <p:nvPr/>
            </p:nvSpPr>
            <p:spPr>
              <a:xfrm>
                <a:off x="918098" y="3652241"/>
                <a:ext cx="7373646" cy="1354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ASW batch(ranges from -1 to 1): a smaller value indicates a better batch mixing</a:t>
                </a:r>
              </a:p>
              <a:p>
                <a:r>
                  <a:rPr lang="en-US" altLang="zh-CN" dirty="0"/>
                  <a:t>ASW cell (ranges from -1 to 1): : a larger value indicates better cell purity</a:t>
                </a:r>
              </a:p>
              <a:p>
                <a:r>
                  <a:rPr lang="en-US" altLang="zh-CN" dirty="0"/>
                  <a:t>f score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𝐴𝑆𝑊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𝑏𝑎𝑡𝑐h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𝐴𝑆𝑊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𝑛𝑟𝑜𝑚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𝐴𝑆𝑊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8336B2-5B8C-4007-B015-C1C679F7D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98" y="3652241"/>
                <a:ext cx="7373646" cy="1354282"/>
              </a:xfrm>
              <a:prstGeom prst="rect">
                <a:avLst/>
              </a:prstGeom>
              <a:blipFill>
                <a:blip r:embed="rId2"/>
                <a:stretch>
                  <a:fillRect l="-744" t="-2252" b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07E460-4205-4CDF-BDA0-7663E75033E3}"/>
                  </a:ext>
                </a:extLst>
              </p:cNvPr>
              <p:cNvSpPr txBox="1"/>
              <p:nvPr/>
            </p:nvSpPr>
            <p:spPr>
              <a:xfrm>
                <a:off x="918098" y="1304343"/>
                <a:ext cx="7258235" cy="107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iLISI</a:t>
                </a:r>
                <a:r>
                  <a:rPr lang="en-US" altLang="zh-CN" dirty="0"/>
                  <a:t>(ranges from 0 to 3): a larger value indicates a better batch mixing</a:t>
                </a:r>
              </a:p>
              <a:p>
                <a:r>
                  <a:rPr lang="en-US" altLang="zh-CN" dirty="0" err="1"/>
                  <a:t>cLISI</a:t>
                </a:r>
                <a:r>
                  <a:rPr lang="en-US" altLang="zh-CN" dirty="0"/>
                  <a:t>(ranges from 1 to 2): a smaller value indicates better cell purity</a:t>
                </a:r>
              </a:p>
              <a:p>
                <a:r>
                  <a:rPr lang="en-US" altLang="zh-CN" dirty="0"/>
                  <a:t>f 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𝑐𝐿𝐼𝑆𝐼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𝑖𝐿𝐼𝑆𝐼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𝑐𝐿𝐼𝑆𝐼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𝑖𝐿𝐼𝑆𝐼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07E460-4205-4CDF-BDA0-7663E7503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98" y="1304343"/>
                <a:ext cx="7258235" cy="1077283"/>
              </a:xfrm>
              <a:prstGeom prst="rect">
                <a:avLst/>
              </a:prstGeom>
              <a:blipFill>
                <a:blip r:embed="rId3"/>
                <a:stretch>
                  <a:fillRect l="-756" t="-3390" b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444FB4-6E46-428C-A147-2402514A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44528"/>
              </p:ext>
            </p:extLst>
          </p:nvPr>
        </p:nvGraphicFramePr>
        <p:xfrm>
          <a:off x="964330" y="2351703"/>
          <a:ext cx="5516371" cy="122118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88053">
                  <a:extLst>
                    <a:ext uri="{9D8B030D-6E8A-4147-A177-3AD203B41FA5}">
                      <a16:colId xmlns:a16="http://schemas.microsoft.com/office/drawing/2014/main" val="2433200990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951293930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2202034168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3417063994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2234252665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480672884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1442155579"/>
                    </a:ext>
                  </a:extLst>
                </a:gridCol>
              </a:tblGrid>
              <a:tr h="3274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iLISI_median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cLISI_median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iLISI_norm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cLISI_norm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fscore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Rank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3511713596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Seurat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2.022807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1.109207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0.851829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0.195329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0.827579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1571272494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LIGER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2.200718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1.132645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0.346671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0.79032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2331685415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FastMNN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1.040737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1.104268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0.033927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0.163435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0.06521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829630745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Raw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1.078957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330967979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Harmony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1.345822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1.233825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0.288013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9832866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95BB0D-C5F3-4198-BDF4-A80141988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09970"/>
              </p:ext>
            </p:extLst>
          </p:nvPr>
        </p:nvGraphicFramePr>
        <p:xfrm>
          <a:off x="964330" y="5056513"/>
          <a:ext cx="5516371" cy="122118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88053">
                  <a:extLst>
                    <a:ext uri="{9D8B030D-6E8A-4147-A177-3AD203B41FA5}">
                      <a16:colId xmlns:a16="http://schemas.microsoft.com/office/drawing/2014/main" val="2433200990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951293930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2202034168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3417063994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2234252665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480672884"/>
                    </a:ext>
                  </a:extLst>
                </a:gridCol>
                <a:gridCol w="788053">
                  <a:extLst>
                    <a:ext uri="{9D8B030D-6E8A-4147-A177-3AD203B41FA5}">
                      <a16:colId xmlns:a16="http://schemas.microsoft.com/office/drawing/2014/main" val="1442155579"/>
                    </a:ext>
                  </a:extLst>
                </a:gridCol>
              </a:tblGrid>
              <a:tr h="3274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ASW_batch_median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ASW_cell_median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ASW_batch_norm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ASW_cell_norm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fscore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Rank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3511713596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LIGER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0.004593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0.112431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0.88133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0.936922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1571272494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Seurat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0.010218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0.093067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0.015356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0.593744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0.740789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2331685415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Raw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0.103728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0.069857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0.270638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0.249027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0.371286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829630745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Harmony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0.034348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0.05309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0.081232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330967979"/>
                  </a:ext>
                </a:extLst>
              </a:tr>
              <a:tr h="1673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FastMNN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0.370895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0.120421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98328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7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9084-3E0B-4C58-9FF2-99C43B34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Metrics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8336B2-5B8C-4007-B015-C1C679F7DE2D}"/>
                  </a:ext>
                </a:extLst>
              </p:cNvPr>
              <p:cNvSpPr txBox="1"/>
              <p:nvPr/>
            </p:nvSpPr>
            <p:spPr>
              <a:xfrm>
                <a:off x="838200" y="1602204"/>
                <a:ext cx="5997607" cy="107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ARI batch: a smaller value indicates a better batch mixing</a:t>
                </a:r>
              </a:p>
              <a:p>
                <a:r>
                  <a:rPr lang="en-US" altLang="zh-CN" dirty="0"/>
                  <a:t>ARI cell: a larger value indicates better cell purity</a:t>
                </a:r>
              </a:p>
              <a:p>
                <a:r>
                  <a:rPr lang="en-US" altLang="zh-CN" dirty="0"/>
                  <a:t>f score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𝐴𝑅𝐼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𝑏𝑎𝑡𝑐h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𝐴𝑅𝐼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𝐴𝑅𝐼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8336B2-5B8C-4007-B015-C1C679F7D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2204"/>
                <a:ext cx="5997607" cy="1077283"/>
              </a:xfrm>
              <a:prstGeom prst="rect">
                <a:avLst/>
              </a:prstGeom>
              <a:blipFill>
                <a:blip r:embed="rId2"/>
                <a:stretch>
                  <a:fillRect l="-916" t="-3390" b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AEAA3C4-A6B3-444F-B104-3AF55A88B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95533"/>
              </p:ext>
            </p:extLst>
          </p:nvPr>
        </p:nvGraphicFramePr>
        <p:xfrm>
          <a:off x="891464" y="2677357"/>
          <a:ext cx="6031849" cy="137356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2838">
                  <a:extLst>
                    <a:ext uri="{9D8B030D-6E8A-4147-A177-3AD203B41FA5}">
                      <a16:colId xmlns:a16="http://schemas.microsoft.com/office/drawing/2014/main" val="1681193127"/>
                    </a:ext>
                  </a:extLst>
                </a:gridCol>
                <a:gridCol w="894497">
                  <a:extLst>
                    <a:ext uri="{9D8B030D-6E8A-4147-A177-3AD203B41FA5}">
                      <a16:colId xmlns:a16="http://schemas.microsoft.com/office/drawing/2014/main" val="3957383358"/>
                    </a:ext>
                  </a:extLst>
                </a:gridCol>
                <a:gridCol w="1303350">
                  <a:extLst>
                    <a:ext uri="{9D8B030D-6E8A-4147-A177-3AD203B41FA5}">
                      <a16:colId xmlns:a16="http://schemas.microsoft.com/office/drawing/2014/main" val="2634366113"/>
                    </a:ext>
                  </a:extLst>
                </a:gridCol>
                <a:gridCol w="891699">
                  <a:extLst>
                    <a:ext uri="{9D8B030D-6E8A-4147-A177-3AD203B41FA5}">
                      <a16:colId xmlns:a16="http://schemas.microsoft.com/office/drawing/2014/main" val="3475267559"/>
                    </a:ext>
                  </a:extLst>
                </a:gridCol>
                <a:gridCol w="1142879">
                  <a:extLst>
                    <a:ext uri="{9D8B030D-6E8A-4147-A177-3AD203B41FA5}">
                      <a16:colId xmlns:a16="http://schemas.microsoft.com/office/drawing/2014/main" val="47899416"/>
                    </a:ext>
                  </a:extLst>
                </a:gridCol>
                <a:gridCol w="602838">
                  <a:extLst>
                    <a:ext uri="{9D8B030D-6E8A-4147-A177-3AD203B41FA5}">
                      <a16:colId xmlns:a16="http://schemas.microsoft.com/office/drawing/2014/main" val="3463466206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370259101"/>
                    </a:ext>
                  </a:extLst>
                </a:gridCol>
              </a:tblGrid>
              <a:tr h="865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ARI_batch_median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ARI_cell_median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ARI_batch_norm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ARI_cell_norm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fscore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Rank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3547467195"/>
                  </a:ext>
                </a:extLst>
              </a:tr>
              <a:tr h="1676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Seurat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0.006353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0.587736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0.011077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0.994431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111791058"/>
                  </a:ext>
                </a:extLst>
              </a:tr>
              <a:tr h="1676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Harmony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0.00519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0.507882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0.650025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0.787897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1857553163"/>
                  </a:ext>
                </a:extLst>
              </a:tr>
              <a:tr h="3279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FastMNN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0.086949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0.45566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0.778234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0.421155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0.290542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2325544249"/>
                  </a:ext>
                </a:extLst>
              </a:tr>
              <a:tr h="1676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Raw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0.110247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0.526794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0.73291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316040243"/>
                  </a:ext>
                </a:extLst>
              </a:tr>
              <a:tr h="1676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LIGER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0.006218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0.359565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0.009785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951" marR="7951" marT="7951" marB="0" anchor="ctr"/>
                </a:tc>
                <a:extLst>
                  <a:ext uri="{0D108BD9-81ED-4DB2-BD59-A6C34878D82A}">
                    <a16:rowId xmlns:a16="http://schemas.microsoft.com/office/drawing/2014/main" val="1205459146"/>
                  </a:ext>
                </a:extLst>
              </a:tr>
            </a:tbl>
          </a:graphicData>
        </a:graphic>
      </p:graphicFrame>
      <p:sp>
        <p:nvSpPr>
          <p:cNvPr id="4" name="TextBox 7">
            <a:extLst>
              <a:ext uri="{FF2B5EF4-FFF2-40B4-BE49-F238E27FC236}">
                <a16:creationId xmlns:a16="http://schemas.microsoft.com/office/drawing/2014/main" id="{522AA27C-B1CF-4880-A9C0-1B98354C0D7C}"/>
              </a:ext>
            </a:extLst>
          </p:cNvPr>
          <p:cNvSpPr txBox="1"/>
          <p:nvPr/>
        </p:nvSpPr>
        <p:spPr>
          <a:xfrm>
            <a:off x="740545" y="4134919"/>
            <a:ext cx="741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kBET</a:t>
            </a:r>
            <a:r>
              <a:rPr lang="en-US" altLang="zh-CN" dirty="0"/>
              <a:t> (ranges from 0 to 1) :a smaller value indicates a better batch mixing</a:t>
            </a:r>
          </a:p>
          <a:p>
            <a:r>
              <a:rPr lang="en-US" altLang="zh-CN" dirty="0"/>
              <a:t>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C404308-3D41-4FF9-A21F-4D48A2516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99367"/>
              </p:ext>
            </p:extLst>
          </p:nvPr>
        </p:nvGraphicFramePr>
        <p:xfrm>
          <a:off x="838200" y="4662461"/>
          <a:ext cx="6085114" cy="160056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24418">
                  <a:extLst>
                    <a:ext uri="{9D8B030D-6E8A-4147-A177-3AD203B41FA5}">
                      <a16:colId xmlns:a16="http://schemas.microsoft.com/office/drawing/2014/main" val="2365695791"/>
                    </a:ext>
                  </a:extLst>
                </a:gridCol>
                <a:gridCol w="1101117">
                  <a:extLst>
                    <a:ext uri="{9D8B030D-6E8A-4147-A177-3AD203B41FA5}">
                      <a16:colId xmlns:a16="http://schemas.microsoft.com/office/drawing/2014/main" val="3341329356"/>
                    </a:ext>
                  </a:extLst>
                </a:gridCol>
                <a:gridCol w="2086325">
                  <a:extLst>
                    <a:ext uri="{9D8B030D-6E8A-4147-A177-3AD203B41FA5}">
                      <a16:colId xmlns:a16="http://schemas.microsoft.com/office/drawing/2014/main" val="1923342822"/>
                    </a:ext>
                  </a:extLst>
                </a:gridCol>
                <a:gridCol w="724418">
                  <a:extLst>
                    <a:ext uri="{9D8B030D-6E8A-4147-A177-3AD203B41FA5}">
                      <a16:colId xmlns:a16="http://schemas.microsoft.com/office/drawing/2014/main" val="4090662033"/>
                    </a:ext>
                  </a:extLst>
                </a:gridCol>
                <a:gridCol w="724418">
                  <a:extLst>
                    <a:ext uri="{9D8B030D-6E8A-4147-A177-3AD203B41FA5}">
                      <a16:colId xmlns:a16="http://schemas.microsoft.com/office/drawing/2014/main" val="2921044306"/>
                    </a:ext>
                  </a:extLst>
                </a:gridCol>
                <a:gridCol w="724418">
                  <a:extLst>
                    <a:ext uri="{9D8B030D-6E8A-4147-A177-3AD203B41FA5}">
                      <a16:colId xmlns:a16="http://schemas.microsoft.com/office/drawing/2014/main" val="1961891383"/>
                    </a:ext>
                  </a:extLst>
                </a:gridCol>
              </a:tblGrid>
              <a:tr h="22865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 err="1">
                          <a:effectLst/>
                        </a:rPr>
                        <a:t>kBET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64638075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Sample size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210847188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 err="1">
                          <a:effectLst/>
                        </a:rPr>
                        <a:t>FastMNN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901073150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Harmony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4245299524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Seurat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849668357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Raw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522485756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LIGER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7495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9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1A83B-3FF1-496B-BE27-099A7AC3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09567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Metrics</a:t>
            </a:r>
            <a:endParaRPr lang="zh-CN" alt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3398191-198E-43C7-BD67-22D28E304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259370"/>
              </p:ext>
            </p:extLst>
          </p:nvPr>
        </p:nvGraphicFramePr>
        <p:xfrm>
          <a:off x="838200" y="1416562"/>
          <a:ext cx="7120812" cy="137191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86802">
                  <a:extLst>
                    <a:ext uri="{9D8B030D-6E8A-4147-A177-3AD203B41FA5}">
                      <a16:colId xmlns:a16="http://schemas.microsoft.com/office/drawing/2014/main" val="1257784243"/>
                    </a:ext>
                  </a:extLst>
                </a:gridCol>
                <a:gridCol w="1186802">
                  <a:extLst>
                    <a:ext uri="{9D8B030D-6E8A-4147-A177-3AD203B41FA5}">
                      <a16:colId xmlns:a16="http://schemas.microsoft.com/office/drawing/2014/main" val="453232665"/>
                    </a:ext>
                  </a:extLst>
                </a:gridCol>
                <a:gridCol w="1186802">
                  <a:extLst>
                    <a:ext uri="{9D8B030D-6E8A-4147-A177-3AD203B41FA5}">
                      <a16:colId xmlns:a16="http://schemas.microsoft.com/office/drawing/2014/main" val="1703561677"/>
                    </a:ext>
                  </a:extLst>
                </a:gridCol>
                <a:gridCol w="1186802">
                  <a:extLst>
                    <a:ext uri="{9D8B030D-6E8A-4147-A177-3AD203B41FA5}">
                      <a16:colId xmlns:a16="http://schemas.microsoft.com/office/drawing/2014/main" val="2286732163"/>
                    </a:ext>
                  </a:extLst>
                </a:gridCol>
                <a:gridCol w="1186802">
                  <a:extLst>
                    <a:ext uri="{9D8B030D-6E8A-4147-A177-3AD203B41FA5}">
                      <a16:colId xmlns:a16="http://schemas.microsoft.com/office/drawing/2014/main" val="3967079539"/>
                    </a:ext>
                  </a:extLst>
                </a:gridCol>
                <a:gridCol w="1186802">
                  <a:extLst>
                    <a:ext uri="{9D8B030D-6E8A-4147-A177-3AD203B41FA5}">
                      <a16:colId xmlns:a16="http://schemas.microsoft.com/office/drawing/2014/main" val="2555757437"/>
                    </a:ext>
                  </a:extLst>
                </a:gridCol>
              </a:tblGrid>
              <a:tr h="228652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LISI_rank</a:t>
                      </a:r>
                      <a:endParaRPr lang="en-CA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ASW_rank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ARI_rank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rank_sum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final_rank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3083054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Seurat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1025186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6322363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Harmony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289642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FastMNN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7368107"/>
                  </a:ext>
                </a:extLst>
              </a:tr>
              <a:tr h="228652">
                <a:tc>
                  <a:txBody>
                    <a:bodyPr/>
                    <a:lstStyle/>
                    <a:p>
                      <a:pPr algn="l" fontAlgn="ctr"/>
                      <a:r>
                        <a:rPr lang="en-CA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Raw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6524928"/>
                  </a:ext>
                </a:extLst>
              </a:tr>
            </a:tbl>
          </a:graphicData>
        </a:graphic>
      </p:graphicFrame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F4A0309F-B2F6-4B74-9F21-B097D1537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648129"/>
              </p:ext>
            </p:extLst>
          </p:nvPr>
        </p:nvGraphicFramePr>
        <p:xfrm>
          <a:off x="838200" y="3080949"/>
          <a:ext cx="4445000" cy="35674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09012191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66675566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8076719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0662451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20555983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450202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2685146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Dataset 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436177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ARI_rank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ASW_rank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LISI_rank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kBET_rank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rank_sum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final_rank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828296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Harmony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423459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Seurat 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854666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LIGER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8417045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fastMNN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7011835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Seurat 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5577207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MMD-ResNet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40209399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MNN Correct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4061232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scMerge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070349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ComBat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9260134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scGen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1686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Scanorama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100838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ZINB-WaVE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008233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limma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9873750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Raw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55.5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73812154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9AA2F5F-720D-47A7-BF0C-8D1A53A88E77}"/>
              </a:ext>
            </a:extLst>
          </p:cNvPr>
          <p:cNvSpPr txBox="1"/>
          <p:nvPr/>
        </p:nvSpPr>
        <p:spPr>
          <a:xfrm>
            <a:off x="755780" y="1124087"/>
            <a:ext cx="12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Rank sums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3A5151-7216-444C-80C2-B8AE41BBA47E}"/>
              </a:ext>
            </a:extLst>
          </p:cNvPr>
          <p:cNvSpPr txBox="1"/>
          <p:nvPr/>
        </p:nvSpPr>
        <p:spPr>
          <a:xfrm>
            <a:off x="5248988" y="6186768"/>
            <a:ext cx="64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Tran, H.T.N., Ang, K.S.,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-apple-system"/>
              </a:rPr>
              <a:t>Chevrier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, M.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 A benchmark of batch-effect correction methods for single-cell RNA sequencing data.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-apple-system"/>
              </a:rPr>
              <a:t>Genome Biol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-apple-system"/>
              </a:rPr>
              <a:t>21, 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12 (2020). https://doi.org/10.1186/s13059-019-1850-9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889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67D5D-971F-46F4-AA04-74F54715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112CF-F022-49D7-95BB-7DE9141D4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 would like to express my appreciation to Dr. </a:t>
            </a:r>
            <a:r>
              <a:rPr lang="en-US" altLang="zh-CN" dirty="0" err="1"/>
              <a:t>Steidl</a:t>
            </a:r>
            <a:r>
              <a:rPr lang="en-US" altLang="zh-CN" dirty="0"/>
              <a:t>, Lauren and Stacy for being willing to supervise my rotation study and for providing me with valuable advise on my </a:t>
            </a:r>
            <a:r>
              <a:rPr lang="en-US" altLang="zh-CN"/>
              <a:t>project.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75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C55-F13A-4255-8BD6-AEB7AB2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Control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1AA4-C520-4B3F-9F30-5900FEE6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7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Threshold</a:t>
            </a:r>
            <a:r>
              <a:rPr lang="en-US" altLang="zh-CN" sz="2000" dirty="0"/>
              <a:t> to keep the cells: </a:t>
            </a:r>
          </a:p>
          <a:p>
            <a:pPr marL="0" indent="0">
              <a:buNone/>
            </a:pPr>
            <a:r>
              <a:rPr lang="en-US" altLang="zh-CN" sz="2000" dirty="0"/>
              <a:t>1.   Mitochondrial genes &lt; 10%</a:t>
            </a:r>
          </a:p>
          <a:p>
            <a:pPr marL="0" indent="0">
              <a:buNone/>
            </a:pPr>
            <a:r>
              <a:rPr lang="en-US" altLang="zh-CN" sz="2000" dirty="0"/>
              <a:t>2.   300&lt; number of genes &lt; 3000</a:t>
            </a:r>
          </a:p>
          <a:p>
            <a:pPr marL="0" indent="0">
              <a:buNone/>
            </a:pPr>
            <a:r>
              <a:rPr lang="en-US" altLang="zh-CN" sz="2000" dirty="0"/>
              <a:t>3.   Number of counts &lt; 15000</a:t>
            </a:r>
            <a:endParaRPr lang="zh-CN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1C520-674F-4B15-B045-71A2C4FBC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77" y="3228805"/>
            <a:ext cx="5752080" cy="3097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A1E59-BA8B-4BBE-B247-318DE9C24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3177018"/>
            <a:ext cx="594443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DBFA-0449-4F84-8D64-A604046B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Control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F45D5-36CC-4742-8906-F8FF0506C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83936"/>
            <a:ext cx="6027997" cy="32458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0609F-0E85-4CCC-B0A9-9F7563EA6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2" y="3083935"/>
            <a:ext cx="5879611" cy="3165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F0ACA-4C78-45C0-834F-7F45F99DDB3C}"/>
              </a:ext>
            </a:extLst>
          </p:cNvPr>
          <p:cNvSpPr txBox="1"/>
          <p:nvPr/>
        </p:nvSpPr>
        <p:spPr>
          <a:xfrm>
            <a:off x="838200" y="1570539"/>
            <a:ext cx="6761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Before:  31358 cells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After:  27719 cells (88% are kept)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6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253B-EF42-4762-B237-441B10DD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Effect Correction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E1F0-59FE-45D1-B82A-70563B92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89"/>
            <a:ext cx="11021008" cy="49619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2900" b="1" dirty="0"/>
              <a:t>Workflow:</a:t>
            </a:r>
          </a:p>
          <a:p>
            <a:pPr marL="0" indent="0">
              <a:buNone/>
            </a:pPr>
            <a:r>
              <a:rPr lang="en-US" altLang="zh-CN" sz="2900" b="1" dirty="0"/>
              <a:t>Harmony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/>
              <a:t>Merged 3’ and 5’ dataset    Normalization and Scaling     PCA     </a:t>
            </a:r>
            <a:r>
              <a:rPr lang="en-US" altLang="zh-CN" sz="2900" dirty="0" err="1"/>
              <a:t>RunHarmony</a:t>
            </a:r>
            <a:r>
              <a:rPr lang="en-US" altLang="zh-CN" sz="2900" dirty="0"/>
              <a:t>()     Clustering (dims = 40, resolution = 1.5)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b="1" dirty="0" err="1"/>
              <a:t>FastMNN</a:t>
            </a:r>
            <a:endParaRPr lang="en-US" altLang="zh-CN" sz="29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/>
              <a:t>Merged 3’ and 5’ dataset    Normalization     </a:t>
            </a:r>
            <a:r>
              <a:rPr lang="en-US" altLang="zh-CN" sz="2900" dirty="0" err="1"/>
              <a:t>RunFastMNN</a:t>
            </a:r>
            <a:r>
              <a:rPr lang="en-US" altLang="zh-CN" sz="2900" dirty="0"/>
              <a:t>()     Clustering(dims = 40, resolution = 1.5)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b="1" dirty="0"/>
              <a:t>Seurat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/>
              <a:t>Individual dataset    Normalization     </a:t>
            </a:r>
            <a:r>
              <a:rPr lang="en-US" altLang="zh-CN" sz="2900" dirty="0" err="1"/>
              <a:t>FindIntegrationAnchors</a:t>
            </a:r>
            <a:r>
              <a:rPr lang="en-US" altLang="zh-CN" sz="2900" dirty="0"/>
              <a:t>()     </a:t>
            </a:r>
            <a:r>
              <a:rPr lang="en-US" altLang="zh-CN" sz="2900" dirty="0" err="1"/>
              <a:t>IntegrateData</a:t>
            </a:r>
            <a:r>
              <a:rPr lang="en-US" altLang="zh-CN" sz="2900" dirty="0"/>
              <a:t>()    Scaling     PCA    Clustering (dims = 40, resolution = 1.5)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b="1" dirty="0"/>
              <a:t>LIGER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/>
              <a:t>Merged 3’ and 5’ dataset    Normalization and Scaling     </a:t>
            </a:r>
            <a:r>
              <a:rPr lang="en-US" altLang="zh-CN" sz="2900" dirty="0" err="1"/>
              <a:t>RunOptimizeALS</a:t>
            </a:r>
            <a:r>
              <a:rPr lang="en-US" altLang="zh-CN" sz="2900" dirty="0"/>
              <a:t>() and </a:t>
            </a:r>
            <a:r>
              <a:rPr lang="en-US" altLang="zh-CN" sz="2900" dirty="0" err="1"/>
              <a:t>RunQuantileNorm</a:t>
            </a:r>
            <a:r>
              <a:rPr lang="en-US" altLang="zh-CN" sz="2900" dirty="0"/>
              <a:t>()     Clustering(dims = 40, resolution = 1.5)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FC0B2B-7328-475E-95B6-C6301559725F}"/>
              </a:ext>
            </a:extLst>
          </p:cNvPr>
          <p:cNvSpPr/>
          <p:nvPr/>
        </p:nvSpPr>
        <p:spPr>
          <a:xfrm>
            <a:off x="5659898" y="2340303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3CAA4A-B150-43C2-B134-0879902E6A7F}"/>
              </a:ext>
            </a:extLst>
          </p:cNvPr>
          <p:cNvSpPr/>
          <p:nvPr/>
        </p:nvSpPr>
        <p:spPr>
          <a:xfrm>
            <a:off x="6302776" y="2340303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D394569-1C32-4420-AE82-D0ED97CEBDF9}"/>
              </a:ext>
            </a:extLst>
          </p:cNvPr>
          <p:cNvSpPr/>
          <p:nvPr/>
        </p:nvSpPr>
        <p:spPr>
          <a:xfrm>
            <a:off x="7856738" y="2340302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7B6B6A-4B1D-4716-80F7-3255B34375AA}"/>
              </a:ext>
            </a:extLst>
          </p:cNvPr>
          <p:cNvSpPr/>
          <p:nvPr/>
        </p:nvSpPr>
        <p:spPr>
          <a:xfrm>
            <a:off x="3119018" y="3331344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664A483-43FD-45D0-A102-EA7663D4ED99}"/>
              </a:ext>
            </a:extLst>
          </p:cNvPr>
          <p:cNvSpPr/>
          <p:nvPr/>
        </p:nvSpPr>
        <p:spPr>
          <a:xfrm>
            <a:off x="4599080" y="3331344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65A5151-41AE-4323-B9F3-3144A69AA5BC}"/>
              </a:ext>
            </a:extLst>
          </p:cNvPr>
          <p:cNvSpPr/>
          <p:nvPr/>
        </p:nvSpPr>
        <p:spPr>
          <a:xfrm>
            <a:off x="6171151" y="3319557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7FB80C-ECC7-4C7A-BE48-426603DEEA24}"/>
              </a:ext>
            </a:extLst>
          </p:cNvPr>
          <p:cNvSpPr/>
          <p:nvPr/>
        </p:nvSpPr>
        <p:spPr>
          <a:xfrm>
            <a:off x="3148606" y="2340304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CE558C4-A09C-402C-AB13-91D26DA18285}"/>
              </a:ext>
            </a:extLst>
          </p:cNvPr>
          <p:cNvSpPr/>
          <p:nvPr/>
        </p:nvSpPr>
        <p:spPr>
          <a:xfrm>
            <a:off x="2494626" y="4314546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C065B4E-A222-4EFA-883E-3D7303E10CCB}"/>
              </a:ext>
            </a:extLst>
          </p:cNvPr>
          <p:cNvSpPr/>
          <p:nvPr/>
        </p:nvSpPr>
        <p:spPr>
          <a:xfrm>
            <a:off x="3952414" y="4311212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BE81028-9208-4C49-8395-8389CD58F168}"/>
              </a:ext>
            </a:extLst>
          </p:cNvPr>
          <p:cNvSpPr/>
          <p:nvPr/>
        </p:nvSpPr>
        <p:spPr>
          <a:xfrm>
            <a:off x="6391552" y="4321031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68F1480-4FA7-4C46-A3E0-50D71AB039BB}"/>
              </a:ext>
            </a:extLst>
          </p:cNvPr>
          <p:cNvSpPr/>
          <p:nvPr/>
        </p:nvSpPr>
        <p:spPr>
          <a:xfrm>
            <a:off x="7969338" y="4311212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8BED28B-275F-4C7C-A34A-87F230563C17}"/>
              </a:ext>
            </a:extLst>
          </p:cNvPr>
          <p:cNvSpPr/>
          <p:nvPr/>
        </p:nvSpPr>
        <p:spPr>
          <a:xfrm>
            <a:off x="8830690" y="4321030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847A19B-96A9-44C2-B5DF-DF5FC8217847}"/>
              </a:ext>
            </a:extLst>
          </p:cNvPr>
          <p:cNvSpPr/>
          <p:nvPr/>
        </p:nvSpPr>
        <p:spPr>
          <a:xfrm>
            <a:off x="3119018" y="5664462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70E3134-78A6-4F27-86D1-D5509E7E2386}"/>
              </a:ext>
            </a:extLst>
          </p:cNvPr>
          <p:cNvSpPr/>
          <p:nvPr/>
        </p:nvSpPr>
        <p:spPr>
          <a:xfrm>
            <a:off x="5659898" y="5664460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0C0E5C9-774E-4585-A173-437C71D238CD}"/>
              </a:ext>
            </a:extLst>
          </p:cNvPr>
          <p:cNvSpPr/>
          <p:nvPr/>
        </p:nvSpPr>
        <p:spPr>
          <a:xfrm>
            <a:off x="9701214" y="5664460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Arrow: Right 26">
            <a:extLst>
              <a:ext uri="{FF2B5EF4-FFF2-40B4-BE49-F238E27FC236}">
                <a16:creationId xmlns:a16="http://schemas.microsoft.com/office/drawing/2014/main" id="{0F5E40D6-8E8D-4E92-A87B-C30D64AAC5AA}"/>
              </a:ext>
            </a:extLst>
          </p:cNvPr>
          <p:cNvSpPr/>
          <p:nvPr/>
        </p:nvSpPr>
        <p:spPr>
          <a:xfrm>
            <a:off x="9458347" y="4321030"/>
            <a:ext cx="177553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5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49DC6E-F5BA-4829-B3DE-CE47A53B4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735"/>
            <a:ext cx="1219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5F6B7-9EBC-4E66-8AA1-734872B6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</a:t>
            </a:r>
            <a:endParaRPr lang="zh-CN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705877-8DE6-4E60-9B34-2754C60C823B}"/>
              </a:ext>
            </a:extLst>
          </p:cNvPr>
          <p:cNvSpPr/>
          <p:nvPr/>
        </p:nvSpPr>
        <p:spPr>
          <a:xfrm>
            <a:off x="1629347" y="1983712"/>
            <a:ext cx="1376709" cy="338721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FB5A7-264C-4C9F-A32C-A72FE3F87560}"/>
              </a:ext>
            </a:extLst>
          </p:cNvPr>
          <p:cNvSpPr txBox="1"/>
          <p:nvPr/>
        </p:nvSpPr>
        <p:spPr>
          <a:xfrm>
            <a:off x="2371853" y="1487069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 cells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588898-DD08-4D14-8F9D-01DF2DA59B28}"/>
              </a:ext>
            </a:extLst>
          </p:cNvPr>
          <p:cNvSpPr/>
          <p:nvPr/>
        </p:nvSpPr>
        <p:spPr>
          <a:xfrm>
            <a:off x="575902" y="1799046"/>
            <a:ext cx="1066514" cy="28336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1B306-756E-426B-9611-2325A56AC1DE}"/>
              </a:ext>
            </a:extLst>
          </p:cNvPr>
          <p:cNvSpPr txBox="1"/>
          <p:nvPr/>
        </p:nvSpPr>
        <p:spPr>
          <a:xfrm>
            <a:off x="729437" y="1429714"/>
            <a:ext cx="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T cells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39B818-A9EA-4F69-A9A2-8A53CFC99507}"/>
              </a:ext>
            </a:extLst>
          </p:cNvPr>
          <p:cNvSpPr/>
          <p:nvPr/>
        </p:nvSpPr>
        <p:spPr>
          <a:xfrm>
            <a:off x="1026289" y="5043522"/>
            <a:ext cx="337351" cy="3728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178A0-2D60-4523-BF5D-23BED2F7DCA3}"/>
              </a:ext>
            </a:extLst>
          </p:cNvPr>
          <p:cNvSpPr txBox="1"/>
          <p:nvPr/>
        </p:nvSpPr>
        <p:spPr>
          <a:xfrm>
            <a:off x="671296" y="4678386"/>
            <a:ext cx="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NK cells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FF3330-AC12-4478-8732-5EBF583821DB}"/>
              </a:ext>
            </a:extLst>
          </p:cNvPr>
          <p:cNvSpPr/>
          <p:nvPr/>
        </p:nvSpPr>
        <p:spPr>
          <a:xfrm>
            <a:off x="1363640" y="5093376"/>
            <a:ext cx="359546" cy="58393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96433-D0A9-4349-9C04-20B539E6715F}"/>
              </a:ext>
            </a:extLst>
          </p:cNvPr>
          <p:cNvSpPr txBox="1"/>
          <p:nvPr/>
        </p:nvSpPr>
        <p:spPr>
          <a:xfrm>
            <a:off x="1629347" y="5406526"/>
            <a:ext cx="121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Monocyte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6E958BA-A9AE-41ED-AEAB-42D46EE0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801F8-8FD7-482A-87F4-B4F7B6F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Harmony</a:t>
            </a:r>
            <a:endParaRPr lang="zh-CN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1D0376-9450-45BC-9F50-89454310C948}"/>
              </a:ext>
            </a:extLst>
          </p:cNvPr>
          <p:cNvSpPr/>
          <p:nvPr/>
        </p:nvSpPr>
        <p:spPr>
          <a:xfrm>
            <a:off x="1275151" y="1706600"/>
            <a:ext cx="1182023" cy="132556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C1B883-44AC-4D79-AF35-720C3A60E766}"/>
              </a:ext>
            </a:extLst>
          </p:cNvPr>
          <p:cNvSpPr/>
          <p:nvPr/>
        </p:nvSpPr>
        <p:spPr>
          <a:xfrm>
            <a:off x="2074051" y="3469139"/>
            <a:ext cx="1088254" cy="220369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7BB323-F5E2-405B-B1F5-65D43B83B7E6}"/>
              </a:ext>
            </a:extLst>
          </p:cNvPr>
          <p:cNvSpPr/>
          <p:nvPr/>
        </p:nvSpPr>
        <p:spPr>
          <a:xfrm>
            <a:off x="557999" y="3688050"/>
            <a:ext cx="1182023" cy="19847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CD9CC-B5AC-4377-9373-2DA6EA1D67C2}"/>
              </a:ext>
            </a:extLst>
          </p:cNvPr>
          <p:cNvSpPr txBox="1"/>
          <p:nvPr/>
        </p:nvSpPr>
        <p:spPr>
          <a:xfrm>
            <a:off x="557999" y="3326622"/>
            <a:ext cx="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T cells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EB615-EF8B-4947-AB3C-81D42F80E13E}"/>
              </a:ext>
            </a:extLst>
          </p:cNvPr>
          <p:cNvSpPr txBox="1"/>
          <p:nvPr/>
        </p:nvSpPr>
        <p:spPr>
          <a:xfrm>
            <a:off x="1866162" y="3048076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 cells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5CB7D4-E232-4EF4-BD0A-18D5F79BF127}"/>
              </a:ext>
            </a:extLst>
          </p:cNvPr>
          <p:cNvSpPr/>
          <p:nvPr/>
        </p:nvSpPr>
        <p:spPr>
          <a:xfrm>
            <a:off x="1037024" y="2689324"/>
            <a:ext cx="337351" cy="41922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8AEB0-8B73-4C0E-90A0-E68A99FEDC1C}"/>
              </a:ext>
            </a:extLst>
          </p:cNvPr>
          <p:cNvSpPr txBox="1"/>
          <p:nvPr/>
        </p:nvSpPr>
        <p:spPr>
          <a:xfrm>
            <a:off x="454056" y="2393181"/>
            <a:ext cx="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NK cells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38AE43-285D-48C3-82CA-F5613E0EF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885"/>
            <a:ext cx="11887200" cy="40734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F6F4A-1E02-499E-8CB8-10829580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Seurat</a:t>
            </a:r>
            <a:endParaRPr lang="zh-CN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CB44C1-ADED-4095-9C80-A26D4283A1D5}"/>
              </a:ext>
            </a:extLst>
          </p:cNvPr>
          <p:cNvSpPr/>
          <p:nvPr/>
        </p:nvSpPr>
        <p:spPr>
          <a:xfrm>
            <a:off x="684319" y="3205026"/>
            <a:ext cx="1149660" cy="19353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07724-4D7F-4F8E-91D9-2FEE8BFBFF94}"/>
              </a:ext>
            </a:extLst>
          </p:cNvPr>
          <p:cNvSpPr txBox="1"/>
          <p:nvPr/>
        </p:nvSpPr>
        <p:spPr>
          <a:xfrm>
            <a:off x="875928" y="2881605"/>
            <a:ext cx="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T cells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4BB8A6-EEE4-4469-9E21-2CC0A36411C1}"/>
              </a:ext>
            </a:extLst>
          </p:cNvPr>
          <p:cNvSpPr/>
          <p:nvPr/>
        </p:nvSpPr>
        <p:spPr>
          <a:xfrm>
            <a:off x="1494213" y="2227852"/>
            <a:ext cx="1215694" cy="65375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2610CF-BE23-4D4B-9D41-9FB6AB6ACE3B}"/>
              </a:ext>
            </a:extLst>
          </p:cNvPr>
          <p:cNvSpPr/>
          <p:nvPr/>
        </p:nvSpPr>
        <p:spPr>
          <a:xfrm>
            <a:off x="1930163" y="3572389"/>
            <a:ext cx="972101" cy="1630205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002D1-CF93-421D-92E0-3C6C0A4C6D2D}"/>
              </a:ext>
            </a:extLst>
          </p:cNvPr>
          <p:cNvSpPr txBox="1"/>
          <p:nvPr/>
        </p:nvSpPr>
        <p:spPr>
          <a:xfrm>
            <a:off x="2029298" y="3010437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 cells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2A988-BF15-40BB-9552-27644316BB80}"/>
              </a:ext>
            </a:extLst>
          </p:cNvPr>
          <p:cNvSpPr/>
          <p:nvPr/>
        </p:nvSpPr>
        <p:spPr>
          <a:xfrm>
            <a:off x="1930163" y="1935574"/>
            <a:ext cx="198270" cy="24983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908A40-0E20-4CAC-9E60-DDA77BFB6E47}"/>
              </a:ext>
            </a:extLst>
          </p:cNvPr>
          <p:cNvSpPr txBox="1"/>
          <p:nvPr/>
        </p:nvSpPr>
        <p:spPr>
          <a:xfrm>
            <a:off x="1930163" y="1545023"/>
            <a:ext cx="121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Monocyte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0CAE0F-8EC5-4477-8336-AC9224DC22BA}"/>
              </a:ext>
            </a:extLst>
          </p:cNvPr>
          <p:cNvSpPr/>
          <p:nvPr/>
        </p:nvSpPr>
        <p:spPr>
          <a:xfrm>
            <a:off x="497343" y="4767495"/>
            <a:ext cx="337351" cy="5324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DD5648-5623-4B59-9122-E89A715888E9}"/>
              </a:ext>
            </a:extLst>
          </p:cNvPr>
          <p:cNvSpPr txBox="1"/>
          <p:nvPr/>
        </p:nvSpPr>
        <p:spPr>
          <a:xfrm>
            <a:off x="-96919" y="4451671"/>
            <a:ext cx="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NK cells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7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251B7E-9A83-4444-8053-BA03AD857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" y="2029619"/>
            <a:ext cx="11887199" cy="39433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E6859-23F2-4C3A-B820-CEB6AF53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FastMNN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E78A0-9715-4387-8FB1-627C062DF715}"/>
              </a:ext>
            </a:extLst>
          </p:cNvPr>
          <p:cNvSpPr txBox="1"/>
          <p:nvPr/>
        </p:nvSpPr>
        <p:spPr>
          <a:xfrm>
            <a:off x="2058884" y="3298335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 cells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4611F-D7AD-4C0D-B8A6-C5111BB13703}"/>
              </a:ext>
            </a:extLst>
          </p:cNvPr>
          <p:cNvSpPr txBox="1"/>
          <p:nvPr/>
        </p:nvSpPr>
        <p:spPr>
          <a:xfrm>
            <a:off x="612560" y="3173114"/>
            <a:ext cx="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T cells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FEDEBE-64DB-49ED-83DD-379C27D000FD}"/>
              </a:ext>
            </a:extLst>
          </p:cNvPr>
          <p:cNvSpPr/>
          <p:nvPr/>
        </p:nvSpPr>
        <p:spPr>
          <a:xfrm>
            <a:off x="2016694" y="3826275"/>
            <a:ext cx="1028347" cy="164236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74A761-22C3-4E09-BAB6-FEB4407DFBCA}"/>
              </a:ext>
            </a:extLst>
          </p:cNvPr>
          <p:cNvSpPr/>
          <p:nvPr/>
        </p:nvSpPr>
        <p:spPr>
          <a:xfrm>
            <a:off x="612560" y="3613213"/>
            <a:ext cx="887766" cy="178441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5F9825-5CD7-46EA-B76C-3B49A1A8BD94}"/>
              </a:ext>
            </a:extLst>
          </p:cNvPr>
          <p:cNvSpPr/>
          <p:nvPr/>
        </p:nvSpPr>
        <p:spPr>
          <a:xfrm>
            <a:off x="1322772" y="3037867"/>
            <a:ext cx="369191" cy="45498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A12480-8CD1-4732-8090-74A964E95FA7}"/>
              </a:ext>
            </a:extLst>
          </p:cNvPr>
          <p:cNvSpPr/>
          <p:nvPr/>
        </p:nvSpPr>
        <p:spPr>
          <a:xfrm>
            <a:off x="1676622" y="2236252"/>
            <a:ext cx="790113" cy="533581"/>
          </a:xfrm>
          <a:custGeom>
            <a:avLst/>
            <a:gdLst>
              <a:gd name="connsiteX0" fmla="*/ 0 w 981750"/>
              <a:gd name="connsiteY0" fmla="*/ 279709 h 559417"/>
              <a:gd name="connsiteX1" fmla="*/ 490875 w 981750"/>
              <a:gd name="connsiteY1" fmla="*/ 0 h 559417"/>
              <a:gd name="connsiteX2" fmla="*/ 981750 w 981750"/>
              <a:gd name="connsiteY2" fmla="*/ 279709 h 559417"/>
              <a:gd name="connsiteX3" fmla="*/ 490875 w 981750"/>
              <a:gd name="connsiteY3" fmla="*/ 559418 h 559417"/>
              <a:gd name="connsiteX4" fmla="*/ 0 w 981750"/>
              <a:gd name="connsiteY4" fmla="*/ 279709 h 559417"/>
              <a:gd name="connsiteX0" fmla="*/ 0 w 804197"/>
              <a:gd name="connsiteY0" fmla="*/ 553223 h 637476"/>
              <a:gd name="connsiteX1" fmla="*/ 313322 w 804197"/>
              <a:gd name="connsiteY1" fmla="*/ 7184 h 637476"/>
              <a:gd name="connsiteX2" fmla="*/ 804197 w 804197"/>
              <a:gd name="connsiteY2" fmla="*/ 286893 h 637476"/>
              <a:gd name="connsiteX3" fmla="*/ 313322 w 804197"/>
              <a:gd name="connsiteY3" fmla="*/ 566602 h 637476"/>
              <a:gd name="connsiteX4" fmla="*/ 0 w 804197"/>
              <a:gd name="connsiteY4" fmla="*/ 553223 h 637476"/>
              <a:gd name="connsiteX0" fmla="*/ 0 w 759808"/>
              <a:gd name="connsiteY0" fmla="*/ 551391 h 634343"/>
              <a:gd name="connsiteX1" fmla="*/ 313322 w 759808"/>
              <a:gd name="connsiteY1" fmla="*/ 5352 h 634343"/>
              <a:gd name="connsiteX2" fmla="*/ 759808 w 759808"/>
              <a:gd name="connsiteY2" fmla="*/ 311694 h 634343"/>
              <a:gd name="connsiteX3" fmla="*/ 313322 w 759808"/>
              <a:gd name="connsiteY3" fmla="*/ 564770 h 634343"/>
              <a:gd name="connsiteX4" fmla="*/ 0 w 759808"/>
              <a:gd name="connsiteY4" fmla="*/ 551391 h 634343"/>
              <a:gd name="connsiteX0" fmla="*/ 1257 w 761065"/>
              <a:gd name="connsiteY0" fmla="*/ 449306 h 499344"/>
              <a:gd name="connsiteX1" fmla="*/ 429989 w 761065"/>
              <a:gd name="connsiteY1" fmla="*/ 9799 h 499344"/>
              <a:gd name="connsiteX2" fmla="*/ 761065 w 761065"/>
              <a:gd name="connsiteY2" fmla="*/ 209609 h 499344"/>
              <a:gd name="connsiteX3" fmla="*/ 314579 w 761065"/>
              <a:gd name="connsiteY3" fmla="*/ 462685 h 499344"/>
              <a:gd name="connsiteX4" fmla="*/ 1257 w 761065"/>
              <a:gd name="connsiteY4" fmla="*/ 449306 h 49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065" h="499344">
                <a:moveTo>
                  <a:pt x="1257" y="449306"/>
                </a:moveTo>
                <a:cubicBezTo>
                  <a:pt x="20492" y="373825"/>
                  <a:pt x="303354" y="49749"/>
                  <a:pt x="429989" y="9799"/>
                </a:cubicBezTo>
                <a:cubicBezTo>
                  <a:pt x="556624" y="-30151"/>
                  <a:pt x="761065" y="55130"/>
                  <a:pt x="761065" y="209609"/>
                </a:cubicBezTo>
                <a:cubicBezTo>
                  <a:pt x="761065" y="364088"/>
                  <a:pt x="441214" y="422736"/>
                  <a:pt x="314579" y="462685"/>
                </a:cubicBezTo>
                <a:cubicBezTo>
                  <a:pt x="187944" y="502635"/>
                  <a:pt x="-17978" y="524787"/>
                  <a:pt x="1257" y="449306"/>
                </a:cubicBez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9B1DAC-63ED-420F-8970-2D6D256C5E90}"/>
              </a:ext>
            </a:extLst>
          </p:cNvPr>
          <p:cNvSpPr/>
          <p:nvPr/>
        </p:nvSpPr>
        <p:spPr>
          <a:xfrm>
            <a:off x="1704521" y="2747130"/>
            <a:ext cx="1028347" cy="3708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1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82A59D-90D9-44B8-9F08-7E0831158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29619"/>
            <a:ext cx="12126896" cy="39433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F81F7-D374-415F-80C7-775447CE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LIGER</a:t>
            </a:r>
            <a:endParaRPr lang="zh-CN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008261-F443-4D87-AE71-E917A4A0137B}"/>
              </a:ext>
            </a:extLst>
          </p:cNvPr>
          <p:cNvSpPr/>
          <p:nvPr/>
        </p:nvSpPr>
        <p:spPr>
          <a:xfrm>
            <a:off x="1786821" y="3472016"/>
            <a:ext cx="1261367" cy="194770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E6DAC-DEC8-4027-948F-CF041A5B878B}"/>
              </a:ext>
            </a:extLst>
          </p:cNvPr>
          <p:cNvSpPr/>
          <p:nvPr/>
        </p:nvSpPr>
        <p:spPr>
          <a:xfrm>
            <a:off x="1723570" y="1960329"/>
            <a:ext cx="782342" cy="111064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E28A5-AE1A-4F7D-B884-97C9A9A8F521}"/>
              </a:ext>
            </a:extLst>
          </p:cNvPr>
          <p:cNvSpPr txBox="1"/>
          <p:nvPr/>
        </p:nvSpPr>
        <p:spPr>
          <a:xfrm>
            <a:off x="2036595" y="3062313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 cells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EBBDC-2D11-4CD3-BB74-224F21DD1EF5}"/>
              </a:ext>
            </a:extLst>
          </p:cNvPr>
          <p:cNvSpPr txBox="1"/>
          <p:nvPr/>
        </p:nvSpPr>
        <p:spPr>
          <a:xfrm>
            <a:off x="941771" y="2648025"/>
            <a:ext cx="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T cells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78D1BA-FCE7-454E-A118-3F7F80AEA668}"/>
              </a:ext>
            </a:extLst>
          </p:cNvPr>
          <p:cNvSpPr/>
          <p:nvPr/>
        </p:nvSpPr>
        <p:spPr>
          <a:xfrm>
            <a:off x="536730" y="2764019"/>
            <a:ext cx="335316" cy="4458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17C68-F074-4962-843C-DCA94B8667CF}"/>
              </a:ext>
            </a:extLst>
          </p:cNvPr>
          <p:cNvSpPr txBox="1"/>
          <p:nvPr/>
        </p:nvSpPr>
        <p:spPr>
          <a:xfrm>
            <a:off x="427883" y="2360042"/>
            <a:ext cx="9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NK cells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B70428-AE59-4469-9145-6BE989F9FF86}"/>
              </a:ext>
            </a:extLst>
          </p:cNvPr>
          <p:cNvSpPr/>
          <p:nvPr/>
        </p:nvSpPr>
        <p:spPr>
          <a:xfrm>
            <a:off x="553748" y="2978664"/>
            <a:ext cx="1261367" cy="2186121"/>
          </a:xfrm>
          <a:custGeom>
            <a:avLst/>
            <a:gdLst>
              <a:gd name="connsiteX0" fmla="*/ 0 w 1245652"/>
              <a:gd name="connsiteY0" fmla="*/ 1048308 h 2096615"/>
              <a:gd name="connsiteX1" fmla="*/ 622826 w 1245652"/>
              <a:gd name="connsiteY1" fmla="*/ 0 h 2096615"/>
              <a:gd name="connsiteX2" fmla="*/ 1245652 w 1245652"/>
              <a:gd name="connsiteY2" fmla="*/ 1048308 h 2096615"/>
              <a:gd name="connsiteX3" fmla="*/ 622826 w 1245652"/>
              <a:gd name="connsiteY3" fmla="*/ 2096616 h 2096615"/>
              <a:gd name="connsiteX4" fmla="*/ 0 w 1245652"/>
              <a:gd name="connsiteY4" fmla="*/ 1048308 h 2096615"/>
              <a:gd name="connsiteX0" fmla="*/ 24015 w 1269667"/>
              <a:gd name="connsiteY0" fmla="*/ 1048308 h 2150854"/>
              <a:gd name="connsiteX1" fmla="*/ 646841 w 1269667"/>
              <a:gd name="connsiteY1" fmla="*/ 0 h 2150854"/>
              <a:gd name="connsiteX2" fmla="*/ 1269667 w 1269667"/>
              <a:gd name="connsiteY2" fmla="*/ 1048308 h 2150854"/>
              <a:gd name="connsiteX3" fmla="*/ 646841 w 1269667"/>
              <a:gd name="connsiteY3" fmla="*/ 2096616 h 2150854"/>
              <a:gd name="connsiteX4" fmla="*/ 178267 w 1269667"/>
              <a:gd name="connsiteY4" fmla="*/ 1901307 h 2150854"/>
              <a:gd name="connsiteX5" fmla="*/ 24015 w 1269667"/>
              <a:gd name="connsiteY5" fmla="*/ 1048308 h 215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9667" h="2150854">
                <a:moveTo>
                  <a:pt x="24015" y="1048308"/>
                </a:moveTo>
                <a:cubicBezTo>
                  <a:pt x="102111" y="731424"/>
                  <a:pt x="302864" y="0"/>
                  <a:pt x="646841" y="0"/>
                </a:cubicBezTo>
                <a:cubicBezTo>
                  <a:pt x="990818" y="0"/>
                  <a:pt x="1269667" y="469343"/>
                  <a:pt x="1269667" y="1048308"/>
                </a:cubicBezTo>
                <a:cubicBezTo>
                  <a:pt x="1269667" y="1627273"/>
                  <a:pt x="828741" y="1954450"/>
                  <a:pt x="646841" y="2096616"/>
                </a:cubicBezTo>
                <a:cubicBezTo>
                  <a:pt x="464941" y="2238783"/>
                  <a:pt x="282071" y="2076025"/>
                  <a:pt x="178267" y="1901307"/>
                </a:cubicBezTo>
                <a:cubicBezTo>
                  <a:pt x="74463" y="1726589"/>
                  <a:pt x="-54081" y="1365193"/>
                  <a:pt x="24015" y="1048308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3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849</Words>
  <Application>Microsoft Office PowerPoint</Application>
  <PresentationFormat>宽屏</PresentationFormat>
  <Paragraphs>379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-apple-system</vt:lpstr>
      <vt:lpstr>等线</vt:lpstr>
      <vt:lpstr>等线 Light</vt:lpstr>
      <vt:lpstr>Arial</vt:lpstr>
      <vt:lpstr>Cambria Math</vt:lpstr>
      <vt:lpstr>Office Theme</vt:lpstr>
      <vt:lpstr>Batch Effect Correction Method Evaluation</vt:lpstr>
      <vt:lpstr>Quality Control</vt:lpstr>
      <vt:lpstr>Quality Control</vt:lpstr>
      <vt:lpstr>Batch Effect Correction</vt:lpstr>
      <vt:lpstr>Raw</vt:lpstr>
      <vt:lpstr>Harmony</vt:lpstr>
      <vt:lpstr>Seurat</vt:lpstr>
      <vt:lpstr>FastMNN</vt:lpstr>
      <vt:lpstr>LIGER</vt:lpstr>
      <vt:lpstr>Evaluation</vt:lpstr>
      <vt:lpstr>Evaluation Result</vt:lpstr>
      <vt:lpstr>Evaluation Metrics</vt:lpstr>
      <vt:lpstr>Evaluation Metrics</vt:lpstr>
      <vt:lpstr>Evaluation Metrics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Effect Correction Method Evaluation</dc:title>
  <dc:creator>Yin Yifan</dc:creator>
  <cp:lastModifiedBy>Yin Yifan</cp:lastModifiedBy>
  <cp:revision>93</cp:revision>
  <dcterms:created xsi:type="dcterms:W3CDTF">2020-10-14T04:49:41Z</dcterms:created>
  <dcterms:modified xsi:type="dcterms:W3CDTF">2020-10-16T20:31:52Z</dcterms:modified>
</cp:coreProperties>
</file>