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90" r:id="rId4"/>
    <p:sldId id="269" r:id="rId5"/>
    <p:sldId id="271" r:id="rId6"/>
    <p:sldId id="272" r:id="rId7"/>
    <p:sldId id="273" r:id="rId8"/>
    <p:sldId id="274" r:id="rId9"/>
    <p:sldId id="278" r:id="rId10"/>
    <p:sldId id="285" r:id="rId11"/>
    <p:sldId id="280" r:id="rId12"/>
    <p:sldId id="282" r:id="rId13"/>
    <p:sldId id="279" r:id="rId14"/>
    <p:sldId id="291" r:id="rId15"/>
    <p:sldId id="289" r:id="rId16"/>
    <p:sldId id="292" r:id="rId1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2"/>
    <p:restoredTop sz="94318"/>
  </p:normalViewPr>
  <p:slideViewPr>
    <p:cSldViewPr snapToGrid="0">
      <p:cViewPr varScale="1">
        <p:scale>
          <a:sx n="86" d="100"/>
          <a:sy n="86" d="100"/>
        </p:scale>
        <p:origin x="651" y="4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Thurecht" userId="59217006253063cd" providerId="LiveId" clId="{91C8FB08-88BF-486A-BECD-C7C2D4B2F9A4}"/>
    <pc:docChg chg="custSel modSld">
      <pc:chgData name="Jamie Thurecht" userId="59217006253063cd" providerId="LiveId" clId="{91C8FB08-88BF-486A-BECD-C7C2D4B2F9A4}" dt="2018-08-23T09:12:37.197" v="905" actId="20577"/>
      <pc:docMkLst>
        <pc:docMk/>
      </pc:docMkLst>
      <pc:sldChg chg="modSp">
        <pc:chgData name="Jamie Thurecht" userId="59217006253063cd" providerId="LiveId" clId="{91C8FB08-88BF-486A-BECD-C7C2D4B2F9A4}" dt="2018-08-23T09:09:28.815" v="852" actId="20577"/>
        <pc:sldMkLst>
          <pc:docMk/>
          <pc:sldMk cId="0" sldId="256"/>
        </pc:sldMkLst>
        <pc:spChg chg="mod">
          <ac:chgData name="Jamie Thurecht" userId="59217006253063cd" providerId="LiveId" clId="{91C8FB08-88BF-486A-BECD-C7C2D4B2F9A4}" dt="2018-08-23T09:09:07.627" v="789" actId="20577"/>
          <ac:spMkLst>
            <pc:docMk/>
            <pc:sldMk cId="0" sldId="256"/>
            <ac:spMk id="7" creationId="{00000000-0000-0000-0000-000000000000}"/>
          </ac:spMkLst>
        </pc:spChg>
        <pc:spChg chg="mod">
          <ac:chgData name="Jamie Thurecht" userId="59217006253063cd" providerId="LiveId" clId="{91C8FB08-88BF-486A-BECD-C7C2D4B2F9A4}" dt="2018-08-23T09:09:28.815" v="852" actId="20577"/>
          <ac:spMkLst>
            <pc:docMk/>
            <pc:sldMk cId="0" sldId="256"/>
            <ac:spMk id="8" creationId="{00000000-0000-0000-0000-000000000000}"/>
          </ac:spMkLst>
        </pc:spChg>
      </pc:sldChg>
      <pc:sldChg chg="modSp">
        <pc:chgData name="Jamie Thurecht" userId="59217006253063cd" providerId="LiveId" clId="{91C8FB08-88BF-486A-BECD-C7C2D4B2F9A4}" dt="2018-08-23T05:42:58.612" v="308" actId="20577"/>
        <pc:sldMkLst>
          <pc:docMk/>
          <pc:sldMk cId="1853576009" sldId="269"/>
        </pc:sldMkLst>
        <pc:spChg chg="mod">
          <ac:chgData name="Jamie Thurecht" userId="59217006253063cd" providerId="LiveId" clId="{91C8FB08-88BF-486A-BECD-C7C2D4B2F9A4}" dt="2018-08-23T05:42:58.612" v="308" actId="20577"/>
          <ac:spMkLst>
            <pc:docMk/>
            <pc:sldMk cId="1853576009" sldId="269"/>
            <ac:spMk id="8" creationId="{00000000-0000-0000-0000-000000000000}"/>
          </ac:spMkLst>
        </pc:spChg>
      </pc:sldChg>
      <pc:sldChg chg="modSp">
        <pc:chgData name="Jamie Thurecht" userId="59217006253063cd" providerId="LiveId" clId="{91C8FB08-88BF-486A-BECD-C7C2D4B2F9A4}" dt="2018-08-23T05:45:40.673" v="556" actId="20577"/>
        <pc:sldMkLst>
          <pc:docMk/>
          <pc:sldMk cId="3027822956" sldId="272"/>
        </pc:sldMkLst>
        <pc:spChg chg="mod">
          <ac:chgData name="Jamie Thurecht" userId="59217006253063cd" providerId="LiveId" clId="{91C8FB08-88BF-486A-BECD-C7C2D4B2F9A4}" dt="2018-08-23T05:45:40.673" v="556" actId="20577"/>
          <ac:spMkLst>
            <pc:docMk/>
            <pc:sldMk cId="3027822956" sldId="272"/>
            <ac:spMk id="8" creationId="{00000000-0000-0000-0000-000000000000}"/>
          </ac:spMkLst>
        </pc:spChg>
      </pc:sldChg>
      <pc:sldChg chg="modSp">
        <pc:chgData name="Jamie Thurecht" userId="59217006253063cd" providerId="LiveId" clId="{91C8FB08-88BF-486A-BECD-C7C2D4B2F9A4}" dt="2018-08-23T05:49:01.026" v="690" actId="20577"/>
        <pc:sldMkLst>
          <pc:docMk/>
          <pc:sldMk cId="326988379" sldId="278"/>
        </pc:sldMkLst>
        <pc:spChg chg="mod">
          <ac:chgData name="Jamie Thurecht" userId="59217006253063cd" providerId="LiveId" clId="{91C8FB08-88BF-486A-BECD-C7C2D4B2F9A4}" dt="2018-08-23T05:49:01.026" v="690" actId="20577"/>
          <ac:spMkLst>
            <pc:docMk/>
            <pc:sldMk cId="326988379" sldId="278"/>
            <ac:spMk id="8" creationId="{00000000-0000-0000-0000-000000000000}"/>
          </ac:spMkLst>
        </pc:spChg>
        <pc:spChg chg="mod">
          <ac:chgData name="Jamie Thurecht" userId="59217006253063cd" providerId="LiveId" clId="{91C8FB08-88BF-486A-BECD-C7C2D4B2F9A4}" dt="2018-08-23T05:48:27.009" v="593" actId="14100"/>
          <ac:spMkLst>
            <pc:docMk/>
            <pc:sldMk cId="326988379" sldId="278"/>
            <ac:spMk id="9" creationId="{D9303495-9F72-BF42-B26B-679445F5FABB}"/>
          </ac:spMkLst>
        </pc:spChg>
      </pc:sldChg>
      <pc:sldChg chg="modSp">
        <pc:chgData name="Jamie Thurecht" userId="59217006253063cd" providerId="LiveId" clId="{91C8FB08-88BF-486A-BECD-C7C2D4B2F9A4}" dt="2018-08-23T09:11:53.377" v="869" actId="20577"/>
        <pc:sldMkLst>
          <pc:docMk/>
          <pc:sldMk cId="1860298478" sldId="279"/>
        </pc:sldMkLst>
        <pc:spChg chg="mod">
          <ac:chgData name="Jamie Thurecht" userId="59217006253063cd" providerId="LiveId" clId="{91C8FB08-88BF-486A-BECD-C7C2D4B2F9A4}" dt="2018-08-23T09:11:53.377" v="869" actId="20577"/>
          <ac:spMkLst>
            <pc:docMk/>
            <pc:sldMk cId="1860298478" sldId="279"/>
            <ac:spMk id="7" creationId="{00000000-0000-0000-0000-000000000000}"/>
          </ac:spMkLst>
        </pc:spChg>
        <pc:spChg chg="mod">
          <ac:chgData name="Jamie Thurecht" userId="59217006253063cd" providerId="LiveId" clId="{91C8FB08-88BF-486A-BECD-C7C2D4B2F9A4}" dt="2018-08-23T05:50:36.552" v="734" actId="20577"/>
          <ac:spMkLst>
            <pc:docMk/>
            <pc:sldMk cId="1860298478" sldId="279"/>
            <ac:spMk id="8" creationId="{00000000-0000-0000-0000-000000000000}"/>
          </ac:spMkLst>
        </pc:spChg>
      </pc:sldChg>
      <pc:sldChg chg="modSp">
        <pc:chgData name="Jamie Thurecht" userId="59217006253063cd" providerId="LiveId" clId="{91C8FB08-88BF-486A-BECD-C7C2D4B2F9A4}" dt="2018-08-23T05:40:00.836" v="160" actId="20577"/>
        <pc:sldMkLst>
          <pc:docMk/>
          <pc:sldMk cId="3600830454" sldId="281"/>
        </pc:sldMkLst>
        <pc:spChg chg="mod">
          <ac:chgData name="Jamie Thurecht" userId="59217006253063cd" providerId="LiveId" clId="{91C8FB08-88BF-486A-BECD-C7C2D4B2F9A4}" dt="2018-08-23T05:40:00.836" v="160" actId="20577"/>
          <ac:spMkLst>
            <pc:docMk/>
            <pc:sldMk cId="3600830454" sldId="281"/>
            <ac:spMk id="8" creationId="{00000000-0000-0000-0000-000000000000}"/>
          </ac:spMkLst>
        </pc:spChg>
      </pc:sldChg>
      <pc:sldChg chg="modSp">
        <pc:chgData name="Jamie Thurecht" userId="59217006253063cd" providerId="LiveId" clId="{91C8FB08-88BF-486A-BECD-C7C2D4B2F9A4}" dt="2018-08-23T09:11:30.331" v="855" actId="20577"/>
        <pc:sldMkLst>
          <pc:docMk/>
          <pc:sldMk cId="509047674" sldId="282"/>
        </pc:sldMkLst>
        <pc:spChg chg="mod">
          <ac:chgData name="Jamie Thurecht" userId="59217006253063cd" providerId="LiveId" clId="{91C8FB08-88BF-486A-BECD-C7C2D4B2F9A4}" dt="2018-08-23T09:11:30.331" v="855" actId="20577"/>
          <ac:spMkLst>
            <pc:docMk/>
            <pc:sldMk cId="509047674" sldId="282"/>
            <ac:spMk id="7" creationId="{00000000-0000-0000-0000-000000000000}"/>
          </ac:spMkLst>
        </pc:spChg>
      </pc:sldChg>
      <pc:sldChg chg="modSp">
        <pc:chgData name="Jamie Thurecht" userId="59217006253063cd" providerId="LiveId" clId="{91C8FB08-88BF-486A-BECD-C7C2D4B2F9A4}" dt="2018-08-23T05:51:18.324" v="767" actId="20577"/>
        <pc:sldMkLst>
          <pc:docMk/>
          <pc:sldMk cId="2113129236" sldId="289"/>
        </pc:sldMkLst>
        <pc:spChg chg="mod">
          <ac:chgData name="Jamie Thurecht" userId="59217006253063cd" providerId="LiveId" clId="{91C8FB08-88BF-486A-BECD-C7C2D4B2F9A4}" dt="2018-08-23T05:51:04.818" v="765" actId="20577"/>
          <ac:spMkLst>
            <pc:docMk/>
            <pc:sldMk cId="2113129236" sldId="289"/>
            <ac:spMk id="7" creationId="{00000000-0000-0000-0000-000000000000}"/>
          </ac:spMkLst>
        </pc:spChg>
        <pc:spChg chg="mod">
          <ac:chgData name="Jamie Thurecht" userId="59217006253063cd" providerId="LiveId" clId="{91C8FB08-88BF-486A-BECD-C7C2D4B2F9A4}" dt="2018-08-23T05:51:15.318" v="766" actId="20577"/>
          <ac:spMkLst>
            <pc:docMk/>
            <pc:sldMk cId="2113129236" sldId="289"/>
            <ac:spMk id="8" creationId="{00000000-0000-0000-0000-000000000000}"/>
          </ac:spMkLst>
        </pc:spChg>
        <pc:spChg chg="mod">
          <ac:chgData name="Jamie Thurecht" userId="59217006253063cd" providerId="LiveId" clId="{91C8FB08-88BF-486A-BECD-C7C2D4B2F9A4}" dt="2018-08-23T05:51:18.324" v="767" actId="20577"/>
          <ac:spMkLst>
            <pc:docMk/>
            <pc:sldMk cId="2113129236" sldId="289"/>
            <ac:spMk id="13" creationId="{00000000-0000-0000-0000-000000000000}"/>
          </ac:spMkLst>
        </pc:spChg>
      </pc:sldChg>
      <pc:sldChg chg="modSp">
        <pc:chgData name="Jamie Thurecht" userId="59217006253063cd" providerId="LiveId" clId="{91C8FB08-88BF-486A-BECD-C7C2D4B2F9A4}" dt="2018-08-23T05:42:17.323" v="269" actId="20577"/>
        <pc:sldMkLst>
          <pc:docMk/>
          <pc:sldMk cId="1880822468" sldId="290"/>
        </pc:sldMkLst>
        <pc:spChg chg="mod">
          <ac:chgData name="Jamie Thurecht" userId="59217006253063cd" providerId="LiveId" clId="{91C8FB08-88BF-486A-BECD-C7C2D4B2F9A4}" dt="2018-08-23T05:40:39.211" v="182" actId="6549"/>
          <ac:spMkLst>
            <pc:docMk/>
            <pc:sldMk cId="1880822468" sldId="290"/>
            <ac:spMk id="7" creationId="{00000000-0000-0000-0000-000000000000}"/>
          </ac:spMkLst>
        </pc:spChg>
        <pc:spChg chg="mod">
          <ac:chgData name="Jamie Thurecht" userId="59217006253063cd" providerId="LiveId" clId="{91C8FB08-88BF-486A-BECD-C7C2D4B2F9A4}" dt="2018-08-23T05:41:17.212" v="195" actId="20577"/>
          <ac:spMkLst>
            <pc:docMk/>
            <pc:sldMk cId="1880822468" sldId="290"/>
            <ac:spMk id="8" creationId="{00000000-0000-0000-0000-000000000000}"/>
          </ac:spMkLst>
        </pc:spChg>
        <pc:spChg chg="mod">
          <ac:chgData name="Jamie Thurecht" userId="59217006253063cd" providerId="LiveId" clId="{91C8FB08-88BF-486A-BECD-C7C2D4B2F9A4}" dt="2018-08-23T05:42:17.323" v="269" actId="20577"/>
          <ac:spMkLst>
            <pc:docMk/>
            <pc:sldMk cId="1880822468" sldId="290"/>
            <ac:spMk id="13" creationId="{00000000-0000-0000-0000-000000000000}"/>
          </ac:spMkLst>
        </pc:spChg>
      </pc:sldChg>
      <pc:sldChg chg="modSp">
        <pc:chgData name="Jamie Thurecht" userId="59217006253063cd" providerId="LiveId" clId="{91C8FB08-88BF-486A-BECD-C7C2D4B2F9A4}" dt="2018-08-23T09:12:37.197" v="905" actId="20577"/>
        <pc:sldMkLst>
          <pc:docMk/>
          <pc:sldMk cId="2113413387" sldId="291"/>
        </pc:sldMkLst>
        <pc:spChg chg="mod">
          <ac:chgData name="Jamie Thurecht" userId="59217006253063cd" providerId="LiveId" clId="{91C8FB08-88BF-486A-BECD-C7C2D4B2F9A4}" dt="2018-08-23T09:12:05.568" v="874" actId="20577"/>
          <ac:spMkLst>
            <pc:docMk/>
            <pc:sldMk cId="2113413387" sldId="291"/>
            <ac:spMk id="7" creationId="{00000000-0000-0000-0000-000000000000}"/>
          </ac:spMkLst>
        </pc:spChg>
        <pc:spChg chg="mod">
          <ac:chgData name="Jamie Thurecht" userId="59217006253063cd" providerId="LiveId" clId="{91C8FB08-88BF-486A-BECD-C7C2D4B2F9A4}" dt="2018-08-23T09:12:37.197" v="905" actId="20577"/>
          <ac:spMkLst>
            <pc:docMk/>
            <pc:sldMk cId="2113413387" sldId="291"/>
            <ac:spMk id="8" creationId="{00000000-0000-0000-0000-000000000000}"/>
          </ac:spMkLst>
        </pc:spChg>
      </pc:sldChg>
      <pc:sldChg chg="modSp">
        <pc:chgData name="Jamie Thurecht" userId="59217006253063cd" providerId="LiveId" clId="{91C8FB08-88BF-486A-BECD-C7C2D4B2F9A4}" dt="2018-08-23T05:52:30.285" v="788" actId="20577"/>
        <pc:sldMkLst>
          <pc:docMk/>
          <pc:sldMk cId="2092072066" sldId="292"/>
        </pc:sldMkLst>
        <pc:spChg chg="mod">
          <ac:chgData name="Jamie Thurecht" userId="59217006253063cd" providerId="LiveId" clId="{91C8FB08-88BF-486A-BECD-C7C2D4B2F9A4}" dt="2018-08-23T05:52:23.750" v="785" actId="20577"/>
          <ac:spMkLst>
            <pc:docMk/>
            <pc:sldMk cId="2092072066" sldId="292"/>
            <ac:spMk id="7" creationId="{00000000-0000-0000-0000-000000000000}"/>
          </ac:spMkLst>
        </pc:spChg>
        <pc:spChg chg="mod">
          <ac:chgData name="Jamie Thurecht" userId="59217006253063cd" providerId="LiveId" clId="{91C8FB08-88BF-486A-BECD-C7C2D4B2F9A4}" dt="2018-08-23T05:52:30.285" v="788" actId="20577"/>
          <ac:spMkLst>
            <pc:docMk/>
            <pc:sldMk cId="2092072066" sldId="292"/>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23/08/2018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23/08/2018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altLang="zh-CN" sz="2400" dirty="0">
                <a:solidFill>
                  <a:schemeClr val="tx1"/>
                </a:solidFill>
              </a:rPr>
              <a:t>As a CRC employee, I want to have a home page to show special deals so that we can attract more customers to rent a car from our store.</a:t>
            </a:r>
          </a:p>
        </p:txBody>
      </p:sp>
      <p:sp>
        <p:nvSpPr>
          <p:cNvPr id="8" name="Rectangle 7"/>
          <p:cNvSpPr/>
          <p:nvPr/>
        </p:nvSpPr>
        <p:spPr>
          <a:xfrm>
            <a:off x="39153" y="3335530"/>
            <a:ext cx="9828000" cy="286410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altLang="zh-CN" sz="2000" dirty="0">
                <a:solidFill>
                  <a:schemeClr val="tx1"/>
                </a:solidFill>
              </a:rPr>
              <a:t>Acceptance Criteria</a:t>
            </a:r>
          </a:p>
          <a:p>
            <a:pPr marL="179388" indent="-179388">
              <a:buFont typeface="Arial" pitchFamily="34" charset="0"/>
              <a:buChar char="•"/>
            </a:pPr>
            <a:r>
              <a:rPr lang="en-US" altLang="zh-CN" sz="2000" dirty="0">
                <a:solidFill>
                  <a:schemeClr val="tx1"/>
                </a:solidFill>
              </a:rPr>
              <a:t>Special deal information is displayed in a central place on the homepage so it is immediately visible upon opening the page</a:t>
            </a:r>
          </a:p>
          <a:p>
            <a:pPr marL="179388" indent="-179388">
              <a:buFont typeface="Arial" pitchFamily="34" charset="0"/>
              <a:buChar char="•"/>
            </a:pPr>
            <a:r>
              <a:rPr lang="en-US" altLang="zh-CN" sz="2000" dirty="0">
                <a:solidFill>
                  <a:schemeClr val="tx1"/>
                </a:solidFill>
              </a:rPr>
              <a:t>The buttons have been implemented and indicate the function (buttons: account creation, login, tutorial walkthrough, contact IT support, car listings).</a:t>
            </a:r>
          </a:p>
          <a:p>
            <a:pPr marL="179388" indent="-179388">
              <a:buFont typeface="Arial" pitchFamily="34" charset="0"/>
              <a:buChar char="•"/>
            </a:pPr>
            <a:r>
              <a:rPr lang="en-US" altLang="zh-CN" sz="2000" dirty="0">
                <a:solidFill>
                  <a:schemeClr val="tx1"/>
                </a:solidFill>
              </a:rPr>
              <a:t>Buttons displayed on the top of page</a:t>
            </a:r>
          </a:p>
          <a:p>
            <a:pPr marL="179388" indent="-179388">
              <a:buFont typeface="Arial" pitchFamily="34" charset="0"/>
              <a:buChar char="•"/>
            </a:pPr>
            <a:r>
              <a:rPr lang="en-AU" sz="2000" dirty="0">
                <a:solidFill>
                  <a:schemeClr val="tx1"/>
                </a:solidFill>
              </a:rPr>
              <a:t>All buttons and information can exist independently of their linked features (i.e. account creation link can exist without account creation function being deployed)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US" altLang="zh-CN" sz="2000" dirty="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noProof="0" dirty="0">
                <a:solidFill>
                  <a:schemeClr val="tx1"/>
                </a:solidFill>
                <a:latin typeface="Calibri"/>
              </a:rPr>
              <a:t>10</a:t>
            </a:r>
            <a:r>
              <a:rPr kumimoji="0" lang="en-AU" sz="2000" b="0" i="0" u="none" strike="noStrike" kern="1200" cap="none" spc="0" normalizeH="0" baseline="0" noProof="0" dirty="0">
                <a:ln>
                  <a:noFill/>
                </a:ln>
                <a:solidFill>
                  <a:schemeClr val="tx1"/>
                </a:solidFill>
                <a:effectLst/>
                <a:uLnTx/>
                <a:uFillTx/>
                <a:latin typeface="Calibri"/>
                <a:ea typeface="+mn-ea"/>
                <a:cs typeface="+mn-cs"/>
              </a:rPr>
              <a:t> </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Online booking check</a:t>
            </a:r>
          </a:p>
        </p:txBody>
      </p:sp>
      <p:sp>
        <p:nvSpPr>
          <p:cNvPr id="7" name="Rectangle 6"/>
          <p:cNvSpPr/>
          <p:nvPr/>
        </p:nvSpPr>
        <p:spPr>
          <a:xfrm>
            <a:off x="39153" y="74040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an employee, I want to be notified when an order is booked online so that we can prepare the car for the customer on that day.</a:t>
            </a:r>
          </a:p>
        </p:txBody>
      </p:sp>
      <p:sp>
        <p:nvSpPr>
          <p:cNvPr id="8" name="Rectangle 7"/>
          <p:cNvSpPr/>
          <p:nvPr/>
        </p:nvSpPr>
        <p:spPr>
          <a:xfrm>
            <a:off x="0"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Notification sent to internal system when car is booked</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Secondary notification sent 12 hours prior to pickup of car </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Button displayed on notification: “ok” (exits popup)</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prstClr val="black"/>
                </a:solidFill>
                <a:latin typeface="Calibri"/>
              </a:rPr>
              <a:t>3</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19045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11</a:t>
            </a:r>
            <a:r>
              <a:rPr kumimoji="0" lang="en-AU" sz="2000" b="0" i="0" u="none" strike="noStrike" kern="1200" cap="none" spc="0" normalizeH="0" baseline="0" noProof="0" dirty="0">
                <a:ln>
                  <a:noFill/>
                </a:ln>
                <a:solidFill>
                  <a:schemeClr val="tx1"/>
                </a:solidFill>
                <a:effectLst/>
                <a:uLnTx/>
                <a:uFillTx/>
                <a:latin typeface="Calibri"/>
                <a:ea typeface="+mn-ea"/>
                <a:cs typeface="+mn-cs"/>
              </a:rPr>
              <a:t> </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white"/>
                </a:solidFill>
                <a:latin typeface="Calibri"/>
                <a:ea typeface="宋体" panose="02010600030101010101" pitchFamily="2" charset="-122"/>
              </a:rPr>
              <a:t>Contact </a:t>
            </a:r>
            <a:r>
              <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Service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As a  </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customer</a:t>
            </a:r>
            <a:r>
              <a:rPr kumimoji="0" lang="en-AU"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 want to be able to contact customer service, so that I can solve my query about the car that l want to rent or other enquiries.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0" y="3297260"/>
            <a:ext cx="9828000" cy="27382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Customer service’s phone number + email is displayed on home page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Notification is sent to relevant employee alerting them that a query has been sent to the email address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“ok” button exits this notification so employee can then go to their email and reply</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Email contact has mandatory field of store location (elected by customer) so the correct store is notified of query</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phone number </a:t>
            </a:r>
            <a:r>
              <a:rPr lang="en-US" altLang="zh-CN" sz="2000" dirty="0">
                <a:solidFill>
                  <a:prstClr val="black"/>
                </a:solidFill>
                <a:latin typeface="Calibri"/>
                <a:ea typeface="宋体" panose="02010600030101010101" pitchFamily="2" charset="-122"/>
              </a:rPr>
              <a:t>links to a centralized call </a:t>
            </a:r>
            <a:r>
              <a:rPr lang="en-US" altLang="zh-CN" sz="2000" dirty="0" err="1">
                <a:solidFill>
                  <a:prstClr val="black"/>
                </a:solidFill>
                <a:latin typeface="Calibri"/>
                <a:ea typeface="宋体" panose="02010600030101010101" pitchFamily="2" charset="-122"/>
              </a:rPr>
              <a:t>centre</a:t>
            </a:r>
            <a:r>
              <a:rPr lang="en-US" altLang="zh-CN" sz="2000" dirty="0">
                <a:solidFill>
                  <a:prstClr val="black"/>
                </a:solidFill>
                <a:latin typeface="Calibri"/>
                <a:ea typeface="宋体" panose="02010600030101010101" pitchFamily="2" charset="-122"/>
              </a:rPr>
              <a:t> and is then transferred to relevant store if necessary</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a:rPr>
              <a:t>3</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S</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6249371"/>
            <a:ext cx="9828000" cy="49921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191310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12</a:t>
            </a:r>
            <a:endParaRPr kumimoji="0" lang="en-AU" sz="2000" b="0" i="0" u="none" strike="noStrike" kern="1200" cap="none" spc="0" normalizeH="0" baseline="0" noProof="0" dirty="0">
              <a:ln>
                <a:noFill/>
              </a:ln>
              <a:solidFill>
                <a:schemeClr val="tx1"/>
              </a:solidFill>
              <a:effectLst/>
              <a:uLnTx/>
              <a:uFillTx/>
              <a:latin typeface="Calibri"/>
              <a:ea typeface="+mn-ea"/>
              <a:cs typeface="+mn-cs"/>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Free information browsing</a:t>
            </a:r>
            <a:endPar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altLang="zh-CN" sz="2400" dirty="0">
                <a:solidFill>
                  <a:schemeClr val="tx1"/>
                </a:solidFill>
              </a:rPr>
              <a:t>As a customer I want to browse and review car status and store information without logging in, so that I can check if there is any car I like before creating an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0" y="3297261"/>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altLang="zh-CN" sz="2000" dirty="0">
                <a:solidFill>
                  <a:schemeClr val="tx1"/>
                </a:solidFill>
              </a:rPr>
              <a:t>Acceptance Criteria</a:t>
            </a:r>
          </a:p>
          <a:p>
            <a:pPr marL="179388" indent="-179388">
              <a:buFont typeface="Arial" pitchFamily="34" charset="0"/>
              <a:buChar char="•"/>
            </a:pPr>
            <a:r>
              <a:rPr lang="en-AU" altLang="zh-CN" sz="2000" dirty="0">
                <a:solidFill>
                  <a:schemeClr val="tx1"/>
                </a:solidFill>
              </a:rPr>
              <a:t> </a:t>
            </a:r>
            <a:r>
              <a:rPr lang="en-US" altLang="zh-CN" sz="2000" dirty="0">
                <a:solidFill>
                  <a:schemeClr val="tx1"/>
                </a:solidFill>
              </a:rPr>
              <a:t>Create a button in home page link to the car status page</a:t>
            </a:r>
          </a:p>
          <a:p>
            <a:pPr marL="179388" indent="-179388">
              <a:buFont typeface="Arial" pitchFamily="34" charset="0"/>
              <a:buChar char="•"/>
            </a:pPr>
            <a:r>
              <a:rPr lang="en-US" altLang="zh-CN" sz="2000" dirty="0">
                <a:solidFill>
                  <a:schemeClr val="tx1"/>
                </a:solidFill>
              </a:rPr>
              <a:t>Show the latest information about cars on car status page whether user has logged in or not.</a:t>
            </a:r>
            <a:endParaRPr lang="en-AU" altLang="zh-CN" sz="2000" dirty="0">
              <a:solidFill>
                <a:schemeClr val="tx1"/>
              </a:solidFill>
            </a:endParaRPr>
          </a:p>
          <a:p>
            <a:pPr marL="179388" indent="-179388">
              <a:buFont typeface="Arial" pitchFamily="34" charset="0"/>
              <a:buChar char="•"/>
            </a:pPr>
            <a:r>
              <a:rPr lang="en-AU" altLang="zh-CN" sz="2000" dirty="0">
                <a:solidFill>
                  <a:schemeClr val="tx1"/>
                </a:solidFill>
              </a:rPr>
              <a:t>User can not book the car online if they haven’t logged in.</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a:rPr>
              <a:t>5</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M</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50904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13</a:t>
            </a:r>
            <a:r>
              <a:rPr kumimoji="0" lang="en-AU" sz="2000" b="0" i="0" u="none" strike="noStrike" kern="1200" cap="none" spc="0" normalizeH="0" baseline="0" noProof="0" dirty="0">
                <a:ln>
                  <a:noFill/>
                </a:ln>
                <a:solidFill>
                  <a:schemeClr val="tx1"/>
                </a:solidFill>
                <a:effectLst/>
                <a:uLnTx/>
                <a:uFillTx/>
                <a:latin typeface="Calibri"/>
                <a:ea typeface="+mn-ea"/>
                <a:cs typeface="+mn-cs"/>
              </a:rPr>
              <a:t> </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Adding reviews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As a customer, I want to </a:t>
            </a:r>
            <a:r>
              <a:rPr lang="en-AU" altLang="zh-CN" sz="2400" dirty="0">
                <a:solidFill>
                  <a:prstClr val="black"/>
                </a:solidFill>
                <a:latin typeface="Calibri"/>
                <a:ea typeface="宋体" panose="02010600030101010101" pitchFamily="2" charset="-122"/>
              </a:rPr>
              <a:t>see other customer’s experience </a:t>
            </a:r>
            <a:r>
              <a:rPr kumimoji="0" lang="en-AU"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about the car they rented, so that I can select an appropriate car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39000"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Customers </a:t>
            </a:r>
            <a:r>
              <a:rPr lang="en-US" altLang="zh-CN" sz="2000" dirty="0">
                <a:solidFill>
                  <a:prstClr val="black"/>
                </a:solidFill>
                <a:latin typeface="Calibri"/>
                <a:ea typeface="宋体" panose="02010600030101010101" pitchFamily="2" charset="-122"/>
              </a:rPr>
              <a:t>need to login before adding a review</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Customer’s comment will be recorded in DB (once car is returned) and displayed on car detail page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textbox (showing comment) is at the bottom of each car’s detail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a:rPr>
              <a:t>3</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S</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186029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a:t>
            </a:r>
            <a:r>
              <a:rPr lang="en-US" altLang="zh-CN" sz="2000" dirty="0">
                <a:solidFill>
                  <a:schemeClr val="tx1"/>
                </a:solidFill>
                <a:latin typeface="Calibri"/>
              </a:rPr>
              <a:t>4</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noProof="0" dirty="0">
                <a:solidFill>
                  <a:prstClr val="white"/>
                </a:solidFill>
                <a:latin typeface="Calibri"/>
                <a:ea typeface="宋体" panose="02010600030101010101" pitchFamily="2" charset="-122"/>
              </a:rPr>
              <a:t>Staff</a:t>
            </a:r>
            <a:r>
              <a:rPr lang="zh-CN" altLang="en-US" sz="2800" noProof="0" dirty="0">
                <a:solidFill>
                  <a:prstClr val="white"/>
                </a:solidFill>
                <a:latin typeface="Calibri"/>
                <a:ea typeface="宋体" panose="02010600030101010101" pitchFamily="2" charset="-122"/>
              </a:rPr>
              <a:t> </a:t>
            </a:r>
            <a:r>
              <a:rPr lang="en-US" altLang="zh-CN" sz="2800" noProof="0" dirty="0">
                <a:solidFill>
                  <a:prstClr val="white"/>
                </a:solidFill>
                <a:latin typeface="Calibri"/>
                <a:ea typeface="宋体" panose="02010600030101010101" pitchFamily="2" charset="-122"/>
              </a:rPr>
              <a:t>notification</a:t>
            </a:r>
            <a:endPar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 name="Rectangle 6"/>
          <p:cNvSpPr/>
          <p:nvPr/>
        </p:nvSpPr>
        <p:spPr>
          <a:xfrm>
            <a:off x="39153" y="856892"/>
            <a:ext cx="9828000" cy="222351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defRPr/>
            </a:pPr>
            <a:r>
              <a:rPr lang="en-AU" altLang="zh-CN" sz="2400" dirty="0">
                <a:solidFill>
                  <a:schemeClr val="tx1"/>
                </a:solidFill>
              </a:rPr>
              <a:t>As a CRC </a:t>
            </a:r>
            <a:r>
              <a:rPr lang="en-US" altLang="zh-CN" sz="2400" dirty="0">
                <a:solidFill>
                  <a:schemeClr val="tx1"/>
                </a:solidFill>
              </a:rPr>
              <a:t>manager</a:t>
            </a:r>
            <a:r>
              <a:rPr kumimoji="0" lang="en-AU" sz="2400"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2400" b="0" i="0" u="none" strike="noStrike" kern="1200" cap="none" spc="0" normalizeH="0" noProof="0" dirty="0">
                <a:ln>
                  <a:noFill/>
                </a:ln>
                <a:solidFill>
                  <a:prstClr val="black"/>
                </a:solidFill>
                <a:effectLst/>
                <a:uLnTx/>
                <a:uFillTx/>
                <a:latin typeface="Calibri"/>
                <a:ea typeface="+mn-ea"/>
                <a:cs typeface="+mn-cs"/>
              </a:rPr>
              <a:t> </a:t>
            </a:r>
            <a:r>
              <a:rPr kumimoji="0" lang="en-US" altLang="zh-CN" sz="2400" b="0" i="0" u="none" strike="noStrike" kern="1200" cap="none" spc="0" normalizeH="0" noProof="0" dirty="0">
                <a:ln>
                  <a:noFill/>
                </a:ln>
                <a:solidFill>
                  <a:prstClr val="black"/>
                </a:solidFill>
                <a:effectLst/>
                <a:uLnTx/>
                <a:uFillTx/>
                <a:latin typeface="Calibri"/>
                <a:ea typeface="+mn-ea"/>
                <a:cs typeface="+mn-cs"/>
              </a:rPr>
              <a:t>l</a:t>
            </a:r>
            <a:r>
              <a:rPr kumimoji="0" lang="zh-CN" altLang="en-US" sz="2400" b="0" i="0" u="none" strike="noStrike" kern="1200" cap="none" spc="0" normalizeH="0" noProof="0" dirty="0">
                <a:ln>
                  <a:noFill/>
                </a:ln>
                <a:solidFill>
                  <a:prstClr val="black"/>
                </a:solidFill>
                <a:effectLst/>
                <a:uLnTx/>
                <a:uFillTx/>
                <a:latin typeface="Calibri"/>
                <a:ea typeface="+mn-ea"/>
                <a:cs typeface="+mn-cs"/>
              </a:rPr>
              <a:t> </a:t>
            </a:r>
            <a:r>
              <a:rPr kumimoji="0" lang="en-US" altLang="zh-CN" sz="2400" b="0" i="0" u="none" strike="noStrike" kern="1200" cap="none" spc="0" normalizeH="0" noProof="0" dirty="0">
                <a:ln>
                  <a:noFill/>
                </a:ln>
                <a:solidFill>
                  <a:prstClr val="black"/>
                </a:solidFill>
                <a:effectLst/>
                <a:uLnTx/>
                <a:uFillTx/>
                <a:latin typeface="Calibri"/>
                <a:ea typeface="+mn-ea"/>
                <a:cs typeface="+mn-cs"/>
              </a:rPr>
              <a:t>want</a:t>
            </a:r>
            <a:r>
              <a:rPr kumimoji="0" lang="zh-CN" altLang="en-US" sz="2400" b="0" i="0" u="none" strike="noStrike" kern="1200" cap="none" spc="0" normalizeH="0" noProof="0" dirty="0">
                <a:ln>
                  <a:noFill/>
                </a:ln>
                <a:solidFill>
                  <a:prstClr val="black"/>
                </a:solidFill>
                <a:effectLst/>
                <a:uLnTx/>
                <a:uFillTx/>
                <a:latin typeface="Calibri"/>
                <a:ea typeface="+mn-ea"/>
                <a:cs typeface="+mn-cs"/>
              </a:rPr>
              <a:t> </a:t>
            </a:r>
            <a:r>
              <a:rPr kumimoji="0" lang="en-US" altLang="zh-CN" sz="2400" b="0" i="0" u="none" strike="noStrike" kern="1200" cap="none" spc="0" normalizeH="0" noProof="0" dirty="0">
                <a:ln>
                  <a:noFill/>
                </a:ln>
                <a:solidFill>
                  <a:prstClr val="black"/>
                </a:solidFill>
                <a:effectLst/>
                <a:uLnTx/>
                <a:uFillTx/>
                <a:latin typeface="Calibri"/>
                <a:ea typeface="+mn-ea"/>
                <a:cs typeface="+mn-cs"/>
              </a:rPr>
              <a:t>to</a:t>
            </a:r>
            <a:r>
              <a:rPr kumimoji="0" lang="zh-CN" altLang="en-US" sz="2400" b="0" i="0" u="none" strike="noStrike" kern="1200" cap="none" spc="0" normalizeH="0" noProof="0" dirty="0">
                <a:ln>
                  <a:noFill/>
                </a:ln>
                <a:solidFill>
                  <a:prstClr val="black"/>
                </a:solidFill>
                <a:effectLst/>
                <a:uLnTx/>
                <a:uFillTx/>
                <a:latin typeface="Calibri"/>
                <a:ea typeface="+mn-ea"/>
                <a:cs typeface="+mn-cs"/>
              </a:rPr>
              <a:t> </a:t>
            </a:r>
            <a:r>
              <a:rPr kumimoji="0" lang="en-US" altLang="zh-CN" sz="2400" b="0" i="0" u="none" strike="noStrike" kern="1200" cap="none" spc="0" normalizeH="0" noProof="0" dirty="0">
                <a:ln>
                  <a:noFill/>
                </a:ln>
                <a:solidFill>
                  <a:prstClr val="black"/>
                </a:solidFill>
                <a:effectLst/>
                <a:uLnTx/>
                <a:uFillTx/>
                <a:latin typeface="Calibri"/>
                <a:ea typeface="+mn-ea"/>
                <a:cs typeface="+mn-cs"/>
              </a:rPr>
              <a:t>send</a:t>
            </a:r>
            <a:r>
              <a:rPr kumimoji="0" lang="zh-CN" altLang="en-US" sz="2400" b="0" i="0" u="none" strike="noStrike" kern="1200" cap="none" spc="0" normalizeH="0" noProof="0" dirty="0">
                <a:ln>
                  <a:noFill/>
                </a:ln>
                <a:solidFill>
                  <a:prstClr val="black"/>
                </a:solidFill>
                <a:effectLst/>
                <a:uLnTx/>
                <a:uFillTx/>
                <a:latin typeface="Calibri"/>
                <a:ea typeface="+mn-ea"/>
                <a:cs typeface="+mn-cs"/>
              </a:rPr>
              <a:t> </a:t>
            </a:r>
            <a:r>
              <a:rPr kumimoji="0" lang="en-US" altLang="zh-CN" sz="2400" b="0" i="0" u="none" strike="noStrike" kern="1200" cap="none" spc="0" normalizeH="0" noProof="0" dirty="0">
                <a:ln>
                  <a:noFill/>
                </a:ln>
                <a:solidFill>
                  <a:prstClr val="black"/>
                </a:solidFill>
                <a:effectLst/>
                <a:uLnTx/>
                <a:uFillTx/>
                <a:latin typeface="Calibri"/>
                <a:ea typeface="+mn-ea"/>
                <a:cs typeface="+mn-cs"/>
              </a:rPr>
              <a:t>notifications</a:t>
            </a:r>
            <a:r>
              <a:rPr lang="zh-CN" altLang="en-US" sz="2400" dirty="0">
                <a:solidFill>
                  <a:prstClr val="black"/>
                </a:solidFill>
                <a:latin typeface="Calibri"/>
              </a:rPr>
              <a:t> </a:t>
            </a:r>
            <a:r>
              <a:rPr lang="en-US" altLang="zh-CN" sz="2400" dirty="0">
                <a:solidFill>
                  <a:prstClr val="black"/>
                </a:solidFill>
                <a:latin typeface="Calibri"/>
              </a:rPr>
              <a:t>to</a:t>
            </a:r>
            <a:r>
              <a:rPr lang="zh-CN" altLang="en-US" sz="2400" dirty="0">
                <a:solidFill>
                  <a:prstClr val="black"/>
                </a:solidFill>
                <a:latin typeface="Calibri"/>
              </a:rPr>
              <a:t> </a:t>
            </a:r>
            <a:r>
              <a:rPr lang="en-US" altLang="zh-CN" sz="2400" dirty="0">
                <a:solidFill>
                  <a:prstClr val="black"/>
                </a:solidFill>
                <a:latin typeface="Calibri"/>
              </a:rPr>
              <a:t>selected</a:t>
            </a:r>
            <a:r>
              <a:rPr lang="zh-CN" altLang="en-US" sz="2400" dirty="0">
                <a:solidFill>
                  <a:prstClr val="black"/>
                </a:solidFill>
                <a:latin typeface="Calibri"/>
              </a:rPr>
              <a:t> </a:t>
            </a:r>
            <a:r>
              <a:rPr lang="en-US" altLang="zh-CN" sz="2400" dirty="0">
                <a:solidFill>
                  <a:prstClr val="black"/>
                </a:solidFill>
                <a:latin typeface="Calibri"/>
              </a:rPr>
              <a:t>staff</a:t>
            </a:r>
            <a:r>
              <a:rPr lang="zh-CN" altLang="en-US" sz="2400" dirty="0">
                <a:solidFill>
                  <a:prstClr val="black"/>
                </a:solidFill>
                <a:latin typeface="Calibri"/>
              </a:rPr>
              <a:t> </a:t>
            </a:r>
            <a:r>
              <a:rPr lang="en-US" altLang="zh-CN" sz="2400" dirty="0">
                <a:solidFill>
                  <a:prstClr val="black"/>
                </a:solidFill>
                <a:latin typeface="Calibri"/>
              </a:rPr>
              <a:t>members</a:t>
            </a:r>
            <a:r>
              <a:rPr lang="zh-CN" altLang="en-US" sz="2400" dirty="0">
                <a:solidFill>
                  <a:prstClr val="black"/>
                </a:solidFill>
                <a:latin typeface="Calibri"/>
              </a:rPr>
              <a:t> </a:t>
            </a:r>
            <a:r>
              <a:rPr lang="en-US" altLang="zh-CN" sz="2400" dirty="0">
                <a:solidFill>
                  <a:prstClr val="black"/>
                </a:solidFill>
                <a:latin typeface="Calibri"/>
              </a:rPr>
              <a:t>so</a:t>
            </a:r>
            <a:r>
              <a:rPr lang="zh-CN" altLang="en-US" sz="2400" dirty="0">
                <a:solidFill>
                  <a:prstClr val="black"/>
                </a:solidFill>
                <a:latin typeface="Calibri"/>
              </a:rPr>
              <a:t> </a:t>
            </a:r>
            <a:r>
              <a:rPr lang="en-US" altLang="zh-CN" sz="2400" dirty="0">
                <a:solidFill>
                  <a:prstClr val="black"/>
                </a:solidFill>
                <a:latin typeface="Calibri"/>
              </a:rPr>
              <a:t>that</a:t>
            </a:r>
            <a:r>
              <a:rPr lang="zh-CN" altLang="en-US" sz="2400" dirty="0">
                <a:solidFill>
                  <a:prstClr val="black"/>
                </a:solidFill>
                <a:latin typeface="Calibri"/>
              </a:rPr>
              <a:t> </a:t>
            </a:r>
            <a:r>
              <a:rPr lang="en-US" altLang="zh-CN" sz="2400" dirty="0">
                <a:solidFill>
                  <a:prstClr val="black"/>
                </a:solidFill>
                <a:latin typeface="Calibri"/>
              </a:rPr>
              <a:t>they</a:t>
            </a:r>
            <a:r>
              <a:rPr lang="zh-CN" altLang="en-US" sz="2400" dirty="0">
                <a:solidFill>
                  <a:prstClr val="black"/>
                </a:solidFill>
                <a:latin typeface="Calibri"/>
              </a:rPr>
              <a:t> </a:t>
            </a:r>
            <a:r>
              <a:rPr lang="en-US" altLang="zh-CN" sz="2400" dirty="0">
                <a:solidFill>
                  <a:prstClr val="black"/>
                </a:solidFill>
                <a:latin typeface="Calibri"/>
              </a:rPr>
              <a:t>can</a:t>
            </a:r>
            <a:r>
              <a:rPr lang="zh-CN" altLang="en-US" sz="2400" dirty="0">
                <a:solidFill>
                  <a:prstClr val="black"/>
                </a:solidFill>
                <a:latin typeface="Calibri"/>
              </a:rPr>
              <a:t> </a:t>
            </a:r>
            <a:r>
              <a:rPr lang="en-US" altLang="zh-CN" sz="2400" dirty="0">
                <a:solidFill>
                  <a:prstClr val="black"/>
                </a:solidFill>
                <a:latin typeface="Calibri"/>
              </a:rPr>
              <a:t>receive</a:t>
            </a:r>
            <a:r>
              <a:rPr lang="zh-CN" altLang="en-US" sz="2400" dirty="0">
                <a:solidFill>
                  <a:prstClr val="black"/>
                </a:solidFill>
                <a:latin typeface="Calibri"/>
              </a:rPr>
              <a:t> </a:t>
            </a:r>
            <a:r>
              <a:rPr lang="en-US" altLang="zh-CN" sz="2400" dirty="0">
                <a:solidFill>
                  <a:prstClr val="black"/>
                </a:solidFill>
                <a:latin typeface="Calibri"/>
              </a:rPr>
              <a:t>announcements</a:t>
            </a:r>
            <a:r>
              <a:rPr lang="zh-CN" altLang="en-US" sz="2400" dirty="0">
                <a:solidFill>
                  <a:prstClr val="black"/>
                </a:solidFill>
                <a:latin typeface="Calibri"/>
              </a:rPr>
              <a:t> </a:t>
            </a:r>
            <a:r>
              <a:rPr lang="en-US" altLang="zh-CN" sz="2400" dirty="0">
                <a:solidFill>
                  <a:prstClr val="black"/>
                </a:solidFill>
                <a:latin typeface="Calibri"/>
              </a:rPr>
              <a:t>like</a:t>
            </a:r>
            <a:r>
              <a:rPr lang="zh-CN" altLang="en-US" sz="2400" dirty="0">
                <a:solidFill>
                  <a:prstClr val="black"/>
                </a:solidFill>
                <a:latin typeface="Calibri"/>
              </a:rPr>
              <a:t> </a:t>
            </a:r>
            <a:r>
              <a:rPr lang="en-US" altLang="zh-CN" sz="2400" dirty="0">
                <a:solidFill>
                  <a:prstClr val="black"/>
                </a:solidFill>
                <a:latin typeface="Calibri"/>
              </a:rPr>
              <a:t>the</a:t>
            </a:r>
            <a:r>
              <a:rPr lang="zh-CN" altLang="en-US" sz="2400" dirty="0">
                <a:solidFill>
                  <a:prstClr val="black"/>
                </a:solidFill>
                <a:latin typeface="Calibri"/>
              </a:rPr>
              <a:t> </a:t>
            </a:r>
            <a:r>
              <a:rPr lang="en-US" altLang="zh-CN" sz="2400" dirty="0">
                <a:solidFill>
                  <a:prstClr val="black"/>
                </a:solidFill>
                <a:latin typeface="Calibri"/>
              </a:rPr>
              <a:t>latest</a:t>
            </a:r>
            <a:r>
              <a:rPr lang="zh-CN" altLang="en-US" sz="2400" dirty="0">
                <a:solidFill>
                  <a:prstClr val="black"/>
                </a:solidFill>
                <a:latin typeface="Calibri"/>
              </a:rPr>
              <a:t> </a:t>
            </a:r>
            <a:r>
              <a:rPr lang="en-US" altLang="zh-CN" sz="2400" dirty="0">
                <a:solidFill>
                  <a:prstClr val="black"/>
                </a:solidFill>
                <a:latin typeface="Calibri"/>
              </a:rPr>
              <a:t>news</a:t>
            </a:r>
            <a:r>
              <a:rPr lang="zh-CN" altLang="en-US" sz="2400" dirty="0">
                <a:solidFill>
                  <a:prstClr val="black"/>
                </a:solidFill>
                <a:latin typeface="Calibri"/>
              </a:rPr>
              <a:t> </a:t>
            </a:r>
            <a:r>
              <a:rPr lang="en-US" altLang="zh-CN" sz="2400" dirty="0">
                <a:solidFill>
                  <a:prstClr val="black"/>
                </a:solidFill>
                <a:latin typeface="Calibri"/>
              </a:rPr>
              <a:t>in</a:t>
            </a:r>
            <a:r>
              <a:rPr lang="zh-CN" altLang="en-US" sz="2400" dirty="0">
                <a:solidFill>
                  <a:prstClr val="black"/>
                </a:solidFill>
                <a:latin typeface="Calibri"/>
              </a:rPr>
              <a:t> </a:t>
            </a:r>
            <a:r>
              <a:rPr lang="en-US" altLang="zh-CN" sz="2400" dirty="0">
                <a:solidFill>
                  <a:prstClr val="black"/>
                </a:solidFill>
                <a:latin typeface="Calibri"/>
              </a:rPr>
              <a:t>company</a:t>
            </a:r>
            <a:r>
              <a:rPr lang="zh-CN" altLang="en-US" sz="2400" dirty="0">
                <a:solidFill>
                  <a:prstClr val="black"/>
                </a:solidFill>
                <a:latin typeface="Calibri"/>
              </a:rPr>
              <a:t> </a:t>
            </a:r>
            <a:r>
              <a:rPr lang="en-US" altLang="zh-CN" sz="2400" dirty="0">
                <a:solidFill>
                  <a:prstClr val="black"/>
                </a:solidFill>
                <a:latin typeface="Calibri"/>
              </a:rPr>
              <a:t>at</a:t>
            </a:r>
            <a:r>
              <a:rPr lang="zh-CN" altLang="en-US" sz="2400" dirty="0">
                <a:solidFill>
                  <a:prstClr val="black"/>
                </a:solidFill>
                <a:latin typeface="Calibri"/>
              </a:rPr>
              <a:t> </a:t>
            </a:r>
            <a:r>
              <a:rPr lang="en-US" altLang="zh-CN" sz="2400" dirty="0">
                <a:solidFill>
                  <a:prstClr val="black"/>
                </a:solidFill>
                <a:latin typeface="Calibri"/>
              </a:rPr>
              <a:t>any</a:t>
            </a:r>
            <a:r>
              <a:rPr lang="zh-CN" altLang="en-US" sz="2400" dirty="0">
                <a:solidFill>
                  <a:prstClr val="black"/>
                </a:solidFill>
                <a:latin typeface="Calibri"/>
              </a:rPr>
              <a:t> </a:t>
            </a:r>
            <a:r>
              <a:rPr lang="en-US" altLang="zh-CN" sz="2400" dirty="0">
                <a:solidFill>
                  <a:prstClr val="black"/>
                </a:solidFill>
                <a:latin typeface="Calibri"/>
              </a:rPr>
              <a:t>time.</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0" y="3335530"/>
            <a:ext cx="9828000" cy="25106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altLang="zh-CN" sz="2000" noProof="0" dirty="0">
                <a:solidFill>
                  <a:prstClr val="black"/>
                </a:solidFill>
                <a:latin typeface="Calibri"/>
                <a:ea typeface="宋体" panose="02010600030101010101" pitchFamily="2" charset="-122"/>
              </a:rPr>
              <a:t>C</a:t>
            </a:r>
            <a:r>
              <a:rPr lang="en-US" altLang="zh-CN" sz="2000" noProof="0" dirty="0">
                <a:solidFill>
                  <a:prstClr val="black"/>
                </a:solidFill>
                <a:latin typeface="Calibri"/>
                <a:ea typeface="宋体" panose="02010600030101010101" pitchFamily="2" charset="-122"/>
              </a:rPr>
              <a:t>licking</a:t>
            </a:r>
            <a:r>
              <a:rPr lang="zh-CN" altLang="en-US" sz="2000" noProof="0" dirty="0">
                <a:solidFill>
                  <a:prstClr val="black"/>
                </a:solidFill>
                <a:latin typeface="Calibri"/>
                <a:ea typeface="宋体" panose="02010600030101010101" pitchFamily="2" charset="-122"/>
              </a:rPr>
              <a:t> </a:t>
            </a:r>
            <a:r>
              <a:rPr lang="en-US" altLang="zh-CN" sz="2000" noProof="0" dirty="0">
                <a:solidFill>
                  <a:prstClr val="black"/>
                </a:solidFill>
                <a:latin typeface="Calibri"/>
                <a:ea typeface="宋体" panose="02010600030101010101" pitchFamily="2" charset="-122"/>
              </a:rPr>
              <a:t>the</a:t>
            </a:r>
            <a:r>
              <a:rPr lang="zh-CN" altLang="en-US" sz="2000" noProof="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‘announcement’</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button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in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menu will allow for staff to be selected and an announcement to be written (selections can be divided into store location, employee type)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Only</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manager</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with</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authority</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(CEO,</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manager)</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is</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able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to</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send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announcement.</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sender</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will</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click</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‘new’</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button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to</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edit</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announcement</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click</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‘send’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button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to</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send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it.</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Every</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announcement</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will</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be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displayed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on</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the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home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page</a:t>
            </a:r>
            <a:r>
              <a:rPr lang="zh-CN" altLang="en-US" sz="2000" dirty="0">
                <a:solidFill>
                  <a:prstClr val="black"/>
                </a:solidFill>
                <a:latin typeface="Calibri"/>
                <a:ea typeface="宋体" panose="02010600030101010101" pitchFamily="2" charset="-122"/>
              </a:rPr>
              <a:t> </a:t>
            </a:r>
            <a:r>
              <a:rPr lang="en-AU" altLang="zh-CN" sz="2000" dirty="0">
                <a:solidFill>
                  <a:prstClr val="black"/>
                </a:solidFill>
                <a:latin typeface="Calibri"/>
                <a:ea typeface="宋体" panose="02010600030101010101" pitchFamily="2" charset="-122"/>
              </a:rPr>
              <a:t>of selected </a:t>
            </a:r>
            <a:r>
              <a:rPr lang="en-AU" altLang="zh-CN" sz="2000" dirty="0" err="1">
                <a:solidFill>
                  <a:prstClr val="black"/>
                </a:solidFill>
                <a:latin typeface="Calibri"/>
                <a:ea typeface="宋体" panose="02010600030101010101" pitchFamily="2" charset="-122"/>
              </a:rPr>
              <a:t>recepients</a:t>
            </a:r>
            <a:r>
              <a:rPr lang="en-AU" altLang="zh-CN"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with</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time</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and</a:t>
            </a:r>
            <a:r>
              <a:rPr lang="zh-CN" altLang="en-US" sz="2000" dirty="0">
                <a:solidFill>
                  <a:prstClr val="black"/>
                </a:solidFill>
                <a:latin typeface="Calibri"/>
                <a:ea typeface="宋体" panose="02010600030101010101" pitchFamily="2" charset="-122"/>
              </a:rPr>
              <a:t> </a:t>
            </a:r>
            <a:r>
              <a:rPr lang="en-US" altLang="zh-CN" sz="2000" dirty="0">
                <a:solidFill>
                  <a:prstClr val="black"/>
                </a:solidFill>
                <a:latin typeface="Calibri"/>
                <a:ea typeface="宋体" panose="02010600030101010101" pitchFamily="2" charset="-122"/>
              </a:rPr>
              <a:t>sender</a:t>
            </a:r>
          </a:p>
        </p:txBody>
      </p:sp>
      <p:sp>
        <p:nvSpPr>
          <p:cNvPr id="11" name="Rectangle 10"/>
          <p:cNvSpPr/>
          <p:nvPr/>
        </p:nvSpPr>
        <p:spPr>
          <a:xfrm>
            <a:off x="9147153" y="109409"/>
            <a:ext cx="720000" cy="565487"/>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mn-ea"/>
                <a:cs typeface="+mn-cs"/>
              </a:rPr>
              <a:t>8</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65486"/>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6056026"/>
            <a:ext cx="9828000" cy="6925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211341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15</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white"/>
                </a:solidFill>
                <a:latin typeface="Calibri"/>
                <a:ea typeface="宋体" panose="02010600030101010101" pitchFamily="2" charset="-122"/>
              </a:rPr>
              <a:t>Mobile App</a:t>
            </a:r>
            <a:endPar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 name="Rectangle 6"/>
          <p:cNvSpPr/>
          <p:nvPr/>
        </p:nvSpPr>
        <p:spPr>
          <a:xfrm>
            <a:off x="39153" y="856892"/>
            <a:ext cx="9828000" cy="222351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defRPr/>
            </a:pPr>
            <a:r>
              <a:rPr lang="en-AU" altLang="zh-CN" sz="2400" dirty="0">
                <a:solidFill>
                  <a:schemeClr val="tx1"/>
                </a:solidFill>
              </a:rPr>
              <a:t>As a CRC staff member</a:t>
            </a:r>
            <a:r>
              <a:rPr kumimoji="0" lang="en-AU" sz="2400" b="0" i="0" u="none" strike="noStrike" kern="1200" cap="none" spc="0" normalizeH="0" baseline="0" noProof="0" dirty="0">
                <a:ln>
                  <a:noFill/>
                </a:ln>
                <a:solidFill>
                  <a:prstClr val="black"/>
                </a:solidFill>
                <a:effectLst/>
                <a:uLnTx/>
                <a:uFillTx/>
                <a:latin typeface="Calibri"/>
                <a:ea typeface="+mn-ea"/>
                <a:cs typeface="+mn-cs"/>
              </a:rPr>
              <a:t>, I wan</a:t>
            </a:r>
            <a:r>
              <a:rPr lang="en-AU" sz="2400" dirty="0">
                <a:solidFill>
                  <a:prstClr val="black"/>
                </a:solidFill>
                <a:latin typeface="Calibri"/>
              </a:rPr>
              <a:t>t to be able to use the web application on my mobile device so that I can analyse the data and check the car information anywhere by using a mobile device.</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0" y="3335530"/>
            <a:ext cx="9828000" cy="20227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altLang="zh-CN" sz="2000" dirty="0">
                <a:solidFill>
                  <a:prstClr val="black"/>
                </a:solidFill>
                <a:latin typeface="Calibri"/>
                <a:ea typeface="宋体" panose="02010600030101010101" pitchFamily="2" charset="-122"/>
              </a:rPr>
              <a:t>T</a:t>
            </a:r>
            <a:r>
              <a:rPr lang="en-US" altLang="zh-CN" sz="2000" dirty="0">
                <a:solidFill>
                  <a:prstClr val="black"/>
                </a:solidFill>
                <a:latin typeface="Calibri"/>
                <a:ea typeface="宋体" panose="02010600030101010101" pitchFamily="2" charset="-122"/>
              </a:rPr>
              <a:t>he format that data displayed on the screen might differ to ordinary web application</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dirty="0">
                <a:solidFill>
                  <a:prstClr val="black"/>
                </a:solidFill>
                <a:latin typeface="Calibri"/>
                <a:ea typeface="宋体" panose="02010600030101010101" pitchFamily="2" charset="-122"/>
              </a:rPr>
              <a:t>Optimization must be carried out </a:t>
            </a:r>
          </a:p>
        </p:txBody>
      </p:sp>
      <p:sp>
        <p:nvSpPr>
          <p:cNvPr id="11" name="Rectangle 10"/>
          <p:cNvSpPr/>
          <p:nvPr/>
        </p:nvSpPr>
        <p:spPr>
          <a:xfrm>
            <a:off x="9147153" y="109409"/>
            <a:ext cx="720000" cy="565487"/>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a:rPr>
              <a:t>34</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65486"/>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W</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591236"/>
            <a:ext cx="9828000" cy="11573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indent="-179388">
              <a:buFont typeface="Arial" pitchFamily="34" charset="0"/>
              <a:buChar char="•"/>
              <a:defRPr/>
            </a:pPr>
            <a:r>
              <a:rPr lang="en-US" altLang="zh-CN" sz="2000" dirty="0">
                <a:solidFill>
                  <a:prstClr val="black"/>
                </a:solidFill>
              </a:rPr>
              <a:t>This is extension of project</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211312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1</a:t>
            </a:r>
            <a:r>
              <a:rPr lang="en-US" altLang="zh-CN" sz="2000" dirty="0">
                <a:solidFill>
                  <a:schemeClr val="tx1"/>
                </a:solidFill>
                <a:latin typeface="Calibri"/>
              </a:rPr>
              <a:t>6</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altLang="zh-CN" sz="2800" b="0" i="0" u="none" strike="noStrike" kern="1200" cap="none" spc="0" normalizeH="0" baseline="0" dirty="0">
                <a:ln>
                  <a:noFill/>
                </a:ln>
                <a:solidFill>
                  <a:prstClr val="white"/>
                </a:solidFill>
                <a:effectLst/>
                <a:uLnTx/>
                <a:uFillTx/>
                <a:latin typeface="Calibri"/>
                <a:ea typeface="宋体" panose="02010600030101010101" pitchFamily="2" charset="-122"/>
                <a:cs typeface="+mn-cs"/>
              </a:rPr>
              <a:t>Intellig</a:t>
            </a:r>
            <a:r>
              <a:rPr lang="en-AU" altLang="zh-CN" sz="2800" dirty="0">
                <a:solidFill>
                  <a:prstClr val="white"/>
                </a:solidFill>
                <a:latin typeface="Calibri"/>
                <a:ea typeface="宋体" panose="02010600030101010101" pitchFamily="2" charset="-122"/>
              </a:rPr>
              <a:t>ent analysis</a:t>
            </a:r>
            <a:endPar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 name="Rectangle 6"/>
          <p:cNvSpPr/>
          <p:nvPr/>
        </p:nvSpPr>
        <p:spPr>
          <a:xfrm>
            <a:off x="39153" y="856892"/>
            <a:ext cx="9828000" cy="222351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an employee, I want to be able to use the system to analyse data automatically and intelligently such as (Artificial Intelligence) so that we can get result much more accurately and efficiency and help us to get best business profits</a:t>
            </a:r>
          </a:p>
        </p:txBody>
      </p:sp>
      <p:sp>
        <p:nvSpPr>
          <p:cNvPr id="8" name="Rectangle 7"/>
          <p:cNvSpPr/>
          <p:nvPr/>
        </p:nvSpPr>
        <p:spPr>
          <a:xfrm>
            <a:off x="0" y="3335530"/>
            <a:ext cx="9828000" cy="25106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AI(</a:t>
            </a:r>
            <a:r>
              <a:rPr kumimoji="0" lang="en-AU"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Artificial Intelligence) </a:t>
            </a: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collects data automatically from previous sales log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zh-CN" sz="2000" dirty="0">
                <a:solidFill>
                  <a:prstClr val="black"/>
                </a:solidFill>
                <a:latin typeface="Calibri"/>
                <a:ea typeface="宋体" panose="02010600030101010101" pitchFamily="2" charset="-122"/>
              </a:rPr>
              <a:t>Click “Intelligent analyse” button to generate table and result to tell upper manager which is best marketing approach for next season.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Analysed data should be seen by </a:t>
            </a:r>
            <a:r>
              <a:rPr lang="en-AU" altLang="zh-CN" sz="2000" dirty="0">
                <a:solidFill>
                  <a:prstClr val="black"/>
                </a:solidFill>
                <a:latin typeface="Calibri"/>
                <a:ea typeface="宋体" panose="02010600030101010101" pitchFamily="2" charset="-122"/>
              </a:rPr>
              <a:t>upper manager only</a:t>
            </a:r>
            <a:endPar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altLang="zh-CN" sz="2000" dirty="0">
              <a:solidFill>
                <a:prstClr val="black"/>
              </a:solidFill>
              <a:latin typeface="Calibri"/>
              <a:ea typeface="宋体" panose="02010600030101010101" pitchFamily="2" charset="-122"/>
            </a:endParaRPr>
          </a:p>
        </p:txBody>
      </p:sp>
      <p:sp>
        <p:nvSpPr>
          <p:cNvPr id="11" name="Rectangle 10"/>
          <p:cNvSpPr/>
          <p:nvPr/>
        </p:nvSpPr>
        <p:spPr>
          <a:xfrm>
            <a:off x="9147153" y="109409"/>
            <a:ext cx="720000" cy="565487"/>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a:t>
            </a:r>
            <a:r>
              <a:rPr lang="en-US" sz="2000" dirty="0">
                <a:solidFill>
                  <a:prstClr val="black"/>
                </a:solidFill>
                <a:latin typeface="Calibri"/>
              </a:rPr>
              <a:t>9</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65486"/>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6056026"/>
            <a:ext cx="9828000" cy="6925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209207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2</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800" dirty="0">
                <a:solidFill>
                  <a:prstClr val="white"/>
                </a:solidFill>
                <a:latin typeface="Calibri"/>
              </a:rPr>
              <a:t>Website Account </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p:cNvSpPr/>
          <p:nvPr/>
        </p:nvSpPr>
        <p:spPr>
          <a:xfrm>
            <a:off x="39153" y="822469"/>
            <a:ext cx="9828000" cy="12058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altLang="zh-CN" sz="2400" dirty="0">
                <a:solidFill>
                  <a:schemeClr val="tx1"/>
                </a:solidFill>
              </a:rPr>
              <a:t>As an employee / customer I want to </a:t>
            </a:r>
            <a:r>
              <a:rPr lang="en-US" altLang="zh-CN" sz="2400" dirty="0">
                <a:solidFill>
                  <a:schemeClr val="tx1"/>
                </a:solidFill>
              </a:rPr>
              <a:t>be able to signup and/or login to an account</a:t>
            </a:r>
            <a:r>
              <a:rPr lang="en-AU" altLang="zh-CN" sz="2400" dirty="0">
                <a:solidFill>
                  <a:schemeClr val="tx1"/>
                </a:solidFill>
              </a:rPr>
              <a:t>, so that I can access and manage information related to me.</a:t>
            </a:r>
          </a:p>
        </p:txBody>
      </p:sp>
      <p:sp>
        <p:nvSpPr>
          <p:cNvPr id="8" name="Rectangle 7"/>
          <p:cNvSpPr/>
          <p:nvPr/>
        </p:nvSpPr>
        <p:spPr>
          <a:xfrm>
            <a:off x="39153" y="2201365"/>
            <a:ext cx="9828000" cy="465663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altLang="zh-CN" sz="2000" dirty="0">
                <a:solidFill>
                  <a:schemeClr val="tx1"/>
                </a:solidFill>
              </a:rPr>
              <a:t>Acceptance Criteria</a:t>
            </a:r>
          </a:p>
          <a:p>
            <a:pPr marL="179388" indent="-179388">
              <a:buFont typeface="Arial" pitchFamily="34" charset="0"/>
              <a:buChar char="•"/>
            </a:pPr>
            <a:r>
              <a:rPr lang="en-US" altLang="zh-CN" sz="2000" dirty="0">
                <a:solidFill>
                  <a:schemeClr val="tx1"/>
                </a:solidFill>
              </a:rPr>
              <a:t>A button on home page links to the sign up page (account creation page)</a:t>
            </a:r>
          </a:p>
          <a:p>
            <a:pPr marL="179388" indent="-179388">
              <a:buFont typeface="Arial" pitchFamily="34" charset="0"/>
              <a:buChar char="•"/>
            </a:pPr>
            <a:r>
              <a:rPr lang="en-US" altLang="zh-CN" sz="2000" dirty="0">
                <a:solidFill>
                  <a:schemeClr val="tx1"/>
                </a:solidFill>
              </a:rPr>
              <a:t>Clicking “Sign Up” button in home page to create an account and add an (encrypted) password to database.</a:t>
            </a:r>
            <a:endParaRPr lang="en-AU" altLang="zh-CN" sz="2000" dirty="0">
              <a:solidFill>
                <a:schemeClr val="tx1"/>
              </a:solidFill>
            </a:endParaRPr>
          </a:p>
          <a:p>
            <a:pPr marL="179388" indent="-179388">
              <a:buFont typeface="Arial" pitchFamily="34" charset="0"/>
              <a:buChar char="•"/>
            </a:pPr>
            <a:r>
              <a:rPr lang="en-AU" altLang="zh-CN" sz="2000" dirty="0">
                <a:solidFill>
                  <a:schemeClr val="tx1"/>
                </a:solidFill>
              </a:rPr>
              <a:t>Validate the account and password (upper management must confirm account creation before account is verified)</a:t>
            </a:r>
          </a:p>
          <a:p>
            <a:pPr marL="179388" indent="-179388">
              <a:buFont typeface="Arial" pitchFamily="34" charset="0"/>
              <a:buChar char="•"/>
            </a:pPr>
            <a:r>
              <a:rPr lang="en-AU" altLang="zh-CN" sz="2000" dirty="0">
                <a:solidFill>
                  <a:schemeClr val="tx1"/>
                </a:solidFill>
              </a:rPr>
              <a:t>Mandatory fields for account creation: contact information (phone number, email), name, </a:t>
            </a:r>
            <a:r>
              <a:rPr lang="en-AU" altLang="zh-CN" sz="2000" dirty="0" err="1">
                <a:solidFill>
                  <a:schemeClr val="tx1"/>
                </a:solidFill>
              </a:rPr>
              <a:t>DoB</a:t>
            </a:r>
            <a:r>
              <a:rPr lang="en-AU" altLang="zh-CN" sz="2000" dirty="0">
                <a:solidFill>
                  <a:schemeClr val="tx1"/>
                </a:solidFill>
              </a:rPr>
              <a:t>, employee number (if applicable), unique identifier (username), and password.</a:t>
            </a:r>
          </a:p>
          <a:p>
            <a:pPr marL="179388" indent="-179388">
              <a:buFont typeface="Arial" pitchFamily="34" charset="0"/>
              <a:buChar char="•"/>
            </a:pPr>
            <a:r>
              <a:rPr lang="en-AU" altLang="zh-CN" sz="2000" dirty="0">
                <a:solidFill>
                  <a:schemeClr val="tx1"/>
                </a:solidFill>
              </a:rPr>
              <a:t>After clicking ’signup’ button, the page will be turned to login page</a:t>
            </a:r>
          </a:p>
          <a:p>
            <a:pPr marL="179388" indent="-179388">
              <a:buFont typeface="Arial" pitchFamily="34" charset="0"/>
              <a:buChar char="•"/>
            </a:pPr>
            <a:r>
              <a:rPr lang="en-AU" altLang="zh-CN" sz="2000" dirty="0">
                <a:solidFill>
                  <a:schemeClr val="tx1"/>
                </a:solidFill>
              </a:rPr>
              <a:t>Login page has 2 fields (account number and password)</a:t>
            </a:r>
          </a:p>
          <a:p>
            <a:pPr marL="179388" indent="-179388">
              <a:buFont typeface="Arial" pitchFamily="34" charset="0"/>
              <a:buChar char="•"/>
            </a:pPr>
            <a:r>
              <a:rPr lang="en-AU" altLang="zh-CN" sz="2000" dirty="0">
                <a:solidFill>
                  <a:schemeClr val="tx1"/>
                </a:solidFill>
              </a:rPr>
              <a:t>If correct details are supplied (checked against DB), login is achieved, else error message “login failed, try again” appears and fields are returned to blank status </a:t>
            </a:r>
          </a:p>
          <a:p>
            <a:pPr marL="179388" indent="-179388">
              <a:buFont typeface="Arial" pitchFamily="34" charset="0"/>
              <a:buChar char="•"/>
            </a:pPr>
            <a:r>
              <a:rPr lang="en-AU" altLang="zh-CN" sz="2000" dirty="0">
                <a:solidFill>
                  <a:schemeClr val="tx1"/>
                </a:solidFill>
              </a:rPr>
              <a:t>(once logged in) Internal system has page indicating the following buttons: logout, car hire, car return, access database information (access database information allows employee to use commands to retrieve certain data)</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noProof="0" dirty="0">
                <a:solidFill>
                  <a:prstClr val="black"/>
                </a:solidFill>
                <a:latin typeface="Calibri"/>
              </a:rPr>
              <a:t>8</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M</a:t>
            </a:r>
          </a:p>
        </p:txBody>
      </p:sp>
    </p:spTree>
    <p:extLst>
      <p:ext uri="{BB962C8B-B14F-4D97-AF65-F5344CB8AC3E}">
        <p14:creationId xmlns:p14="http://schemas.microsoft.com/office/powerpoint/2010/main" val="360083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noProof="0" dirty="0">
                <a:solidFill>
                  <a:schemeClr val="tx1"/>
                </a:solidFill>
                <a:latin typeface="Calibri"/>
              </a:rPr>
              <a:t>3</a:t>
            </a:r>
            <a:endParaRPr kumimoji="0" lang="en-AU" sz="2000" b="0" i="0" u="none" strike="noStrike" kern="1200" cap="none" spc="0" normalizeH="0" baseline="0" noProof="0" dirty="0">
              <a:ln>
                <a:noFill/>
              </a:ln>
              <a:solidFill>
                <a:schemeClr val="tx1"/>
              </a:solidFill>
              <a:effectLst/>
              <a:uLnTx/>
              <a:uFillTx/>
              <a:latin typeface="Calibri"/>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white"/>
                </a:solidFill>
                <a:latin typeface="Calibri"/>
                <a:ea typeface="宋体" panose="02010600030101010101" pitchFamily="2" charset="-122"/>
              </a:rPr>
              <a:t>Role Authority</a:t>
            </a:r>
            <a:endParaRPr kumimoji="0" lang="en-AU" altLang="zh-CN" sz="2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 name="Rectangle 6"/>
          <p:cNvSpPr/>
          <p:nvPr/>
        </p:nvSpPr>
        <p:spPr>
          <a:xfrm>
            <a:off x="0" y="906198"/>
            <a:ext cx="9828000" cy="222351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defRPr/>
            </a:pPr>
            <a:r>
              <a:rPr lang="en-AU" sz="2400" noProof="0" dirty="0">
                <a:solidFill>
                  <a:schemeClr val="tx1"/>
                </a:solidFill>
              </a:rPr>
              <a:t>As an upper management employee, I want to assign </a:t>
            </a:r>
            <a:r>
              <a:rPr lang="en-AU" sz="2400" dirty="0">
                <a:solidFill>
                  <a:schemeClr val="tx1"/>
                </a:solidFill>
              </a:rPr>
              <a:t>varying roles to employees </a:t>
            </a:r>
            <a:r>
              <a:rPr lang="en-AU" sz="2400" noProof="0" dirty="0">
                <a:solidFill>
                  <a:schemeClr val="tx1"/>
                </a:solidFill>
              </a:rPr>
              <a:t>so </a:t>
            </a:r>
            <a:r>
              <a:rPr lang="en-AU" sz="2400" dirty="0">
                <a:solidFill>
                  <a:schemeClr val="tx1"/>
                </a:solidFill>
              </a:rPr>
              <a:t>that I can give my employee authority to access relevant data (relevant to different roles).</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9144" y="3257664"/>
            <a:ext cx="9828000" cy="220130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Acceptance Criteria</a:t>
            </a:r>
          </a:p>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en-AU" altLang="zh-CN" sz="2000" b="0" i="0" u="none" strike="noStrike" kern="1200" cap="none" spc="0" normalizeH="0" baseline="0" dirty="0">
                <a:ln>
                  <a:noFill/>
                </a:ln>
                <a:solidFill>
                  <a:prstClr val="black"/>
                </a:solidFill>
                <a:effectLst/>
                <a:uLnTx/>
                <a:uFillTx/>
                <a:latin typeface="Calibri"/>
                <a:ea typeface="宋体" panose="02010600030101010101" pitchFamily="2" charset="-122"/>
                <a:cs typeface="+mn-cs"/>
              </a:rPr>
              <a:t>Staff list (and role) displayed in the control page of upper manager</a:t>
            </a:r>
          </a:p>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lang="en-AU" altLang="zh-CN" sz="2000" noProof="0" dirty="0">
                <a:solidFill>
                  <a:prstClr val="black"/>
                </a:solidFill>
                <a:latin typeface="Calibri"/>
                <a:ea typeface="宋体" panose="02010600030101010101" pitchFamily="2" charset="-122"/>
              </a:rPr>
              <a:t>Manager can</a:t>
            </a:r>
            <a:r>
              <a:rPr lang="en-AU" altLang="zh-CN" sz="2000" dirty="0">
                <a:solidFill>
                  <a:prstClr val="black"/>
                </a:solidFill>
                <a:latin typeface="Calibri"/>
                <a:ea typeface="宋体" panose="02010600030101010101" pitchFamily="2" charset="-122"/>
              </a:rPr>
              <a:t> change position of staff by clicking checkbox under the “role” option</a:t>
            </a:r>
          </a:p>
          <a:p>
            <a:pPr marL="342900" marR="0" lvl="0" indent="-342900" algn="l" defTabSz="914400" rtl="0" eaLnBrk="1" fontAlgn="auto" latinLnBrk="0" hangingPunct="1">
              <a:lnSpc>
                <a:spcPct val="100000"/>
              </a:lnSpc>
              <a:spcBef>
                <a:spcPts val="0"/>
              </a:spcBef>
              <a:spcAft>
                <a:spcPts val="0"/>
              </a:spcAft>
              <a:buClrTx/>
              <a:buSzTx/>
              <a:buFont typeface="Arial" charset="0"/>
              <a:buChar char="•"/>
              <a:tabLst/>
              <a:defRPr/>
            </a:pPr>
            <a:r>
              <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Limit</a:t>
            </a:r>
            <a:r>
              <a:rPr lang="en-AU" altLang="zh-CN" sz="2000" dirty="0">
                <a:solidFill>
                  <a:prstClr val="black"/>
                </a:solidFill>
                <a:latin typeface="Calibri"/>
                <a:ea typeface="宋体" panose="02010600030101010101" pitchFamily="2" charset="-122"/>
              </a:rPr>
              <a:t> the resources that staffs can access based on their role</a:t>
            </a:r>
            <a:endParaRPr kumimoji="0" lang="en-AU"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Rectangle 10"/>
          <p:cNvSpPr/>
          <p:nvPr/>
        </p:nvSpPr>
        <p:spPr>
          <a:xfrm>
            <a:off x="9147153" y="109409"/>
            <a:ext cx="720000" cy="565487"/>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a:rPr>
              <a:t>8</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p:cNvSpPr/>
          <p:nvPr/>
        </p:nvSpPr>
        <p:spPr>
          <a:xfrm>
            <a:off x="8283153" y="109410"/>
            <a:ext cx="792000" cy="565486"/>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noProof="0" dirty="0">
                <a:solidFill>
                  <a:prstClr val="black"/>
                </a:solidFill>
                <a:latin typeface="Calibri"/>
              </a:rPr>
              <a:t>M</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591236"/>
            <a:ext cx="9828000" cy="11573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Roles option:</a:t>
            </a:r>
            <a:r>
              <a:rPr kumimoji="0" lang="en-AU" sz="2000" b="0" i="0" u="none" strike="noStrike" kern="1200" cap="none" spc="0" normalizeH="0" noProof="0" dirty="0">
                <a:ln>
                  <a:noFill/>
                </a:ln>
                <a:solidFill>
                  <a:prstClr val="black"/>
                </a:solidFill>
                <a:effectLst/>
                <a:uLnTx/>
                <a:uFillTx/>
                <a:latin typeface="Calibri"/>
                <a:ea typeface="+mn-ea"/>
                <a:cs typeface="+mn-cs"/>
              </a:rPr>
              <a:t> </a:t>
            </a:r>
            <a:r>
              <a:rPr lang="en-AU" sz="2000" dirty="0">
                <a:solidFill>
                  <a:prstClr val="black"/>
                </a:solidFill>
                <a:latin typeface="Calibri"/>
              </a:rPr>
              <a:t>C – CEO M</a:t>
            </a:r>
            <a:r>
              <a:rPr lang="en-US" sz="2000" dirty="0">
                <a:solidFill>
                  <a:prstClr val="black"/>
                </a:solidFill>
                <a:latin typeface="Calibri"/>
              </a:rPr>
              <a:t>—</a:t>
            </a:r>
            <a:r>
              <a:rPr lang="en-AU" sz="2000" dirty="0">
                <a:solidFill>
                  <a:prstClr val="black"/>
                </a:solidFill>
                <a:latin typeface="Calibri"/>
              </a:rPr>
              <a:t>Manager S –Staff (additional may be added if further differentiation of roles necessary)  </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082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Car Status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CRC store manager I want car return information to be updated so that I can ensure car return statuses are recorded to centralised DB in customer’s name for future analytical purposes and stock management.</a:t>
            </a:r>
          </a:p>
        </p:txBody>
      </p:sp>
      <p:sp>
        <p:nvSpPr>
          <p:cNvPr id="8" name="Rectangle 7"/>
          <p:cNvSpPr/>
          <p:nvPr/>
        </p:nvSpPr>
        <p:spPr>
          <a:xfrm>
            <a:off x="39153" y="3335529"/>
            <a:ext cx="9828000" cy="254988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By clicking on ’Return Car’, a form with car information (car identifier, damage, return time, comments) will be displayed to employee</a:t>
            </a:r>
          </a:p>
          <a:p>
            <a:pPr marL="342900" indent="-342900">
              <a:buFont typeface="Arial" charset="0"/>
              <a:buChar char="•"/>
            </a:pPr>
            <a:r>
              <a:rPr lang="en-AU" sz="2000" dirty="0">
                <a:solidFill>
                  <a:schemeClr val="tx1"/>
                </a:solidFill>
              </a:rPr>
              <a:t>Employee can enter car information with car status (</a:t>
            </a:r>
            <a:r>
              <a:rPr lang="en-AU" sz="2000" dirty="0" err="1">
                <a:solidFill>
                  <a:schemeClr val="tx1"/>
                </a:solidFill>
              </a:rPr>
              <a:t>eg.</a:t>
            </a:r>
            <a:r>
              <a:rPr lang="en-AU" sz="2000" dirty="0">
                <a:solidFill>
                  <a:schemeClr val="tx1"/>
                </a:solidFill>
              </a:rPr>
              <a:t> The degree of damage, and location)</a:t>
            </a:r>
          </a:p>
          <a:p>
            <a:pPr marL="342900" indent="-342900">
              <a:buFont typeface="Arial" charset="0"/>
              <a:buChar char="•"/>
            </a:pPr>
            <a:r>
              <a:rPr lang="en-AU" sz="2000" dirty="0">
                <a:solidFill>
                  <a:schemeClr val="tx1"/>
                </a:solidFill>
              </a:rPr>
              <a:t>Return time accuracy recorded (late return infringements, on time, early) in DB</a:t>
            </a:r>
          </a:p>
          <a:p>
            <a:pPr marL="342900" indent="-342900">
              <a:buFont typeface="Arial" charset="0"/>
              <a:buChar char="•"/>
            </a:pPr>
            <a:r>
              <a:rPr lang="en-AU" sz="2000" dirty="0">
                <a:solidFill>
                  <a:schemeClr val="tx1"/>
                </a:solidFill>
              </a:rPr>
              <a:t>Clicking “Submit” button will update return status</a:t>
            </a:r>
          </a:p>
          <a:p>
            <a:pPr marL="179388" indent="-179388">
              <a:buFont typeface="Arial" pitchFamily="34" charset="0"/>
              <a:buChar char="•"/>
            </a:pPr>
            <a:r>
              <a:rPr lang="en-AU" sz="2000" dirty="0">
                <a:solidFill>
                  <a:schemeClr val="tx1"/>
                </a:solidFill>
              </a:rPr>
              <a:t>  damage and late returns will incur penalties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AU" sz="2000" dirty="0">
                <a:solidFill>
                  <a:schemeClr val="tx1"/>
                </a:solidFill>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S</a:t>
            </a:r>
          </a:p>
        </p:txBody>
      </p:sp>
      <p:sp>
        <p:nvSpPr>
          <p:cNvPr id="13" name="Rectangle 12"/>
          <p:cNvSpPr/>
          <p:nvPr/>
        </p:nvSpPr>
        <p:spPr>
          <a:xfrm>
            <a:off x="39153" y="5940828"/>
            <a:ext cx="9828000" cy="917171"/>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degree of damage: 0 – No damage; 1 – slightly damaged; 2 – medium damage; 3 – extreme damage </a:t>
            </a:r>
          </a:p>
        </p:txBody>
      </p:sp>
    </p:spTree>
    <p:extLst>
      <p:ext uri="{BB962C8B-B14F-4D97-AF65-F5344CB8AC3E}">
        <p14:creationId xmlns:p14="http://schemas.microsoft.com/office/powerpoint/2010/main" val="185357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Managerial Analytics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CRC upper management (board member) I want to be able to browse the number of cars that are picked up/returned to various stores so that I can analyse traffic at different locations for analytical purposes.</a:t>
            </a:r>
          </a:p>
        </p:txBody>
      </p:sp>
      <p:sp>
        <p:nvSpPr>
          <p:cNvPr id="8" name="Rectangle 7"/>
          <p:cNvSpPr/>
          <p:nvPr/>
        </p:nvSpPr>
        <p:spPr>
          <a:xfrm>
            <a:off x="39153" y="3335530"/>
            <a:ext cx="9828000" cy="323417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Clicking ‘Monthly outcome’ button shows analytic data displayed as monthly statistics</a:t>
            </a:r>
          </a:p>
          <a:p>
            <a:pPr marL="179388" indent="-179388">
              <a:buFont typeface="Arial" pitchFamily="34" charset="0"/>
              <a:buChar char="•"/>
            </a:pPr>
            <a:r>
              <a:rPr lang="en-AU" sz="2000" dirty="0">
                <a:solidFill>
                  <a:schemeClr val="tx1"/>
                </a:solidFill>
              </a:rPr>
              <a:t>  Analysis fields are selected as checkbox (customer, borrow and return location(s), borrow and return times, car type). As many as desired can be selected.</a:t>
            </a:r>
          </a:p>
          <a:p>
            <a:pPr marL="179388" indent="-179388">
              <a:buFont typeface="Arial" pitchFamily="34" charset="0"/>
              <a:buChar char="•"/>
            </a:pPr>
            <a:r>
              <a:rPr lang="en-AU" sz="2000" dirty="0">
                <a:solidFill>
                  <a:schemeClr val="tx1"/>
                </a:solidFill>
              </a:rPr>
              <a:t>“Output” button provided, as well as display choices (chronologically, alphabetically by car type, store location)</a:t>
            </a:r>
          </a:p>
          <a:p>
            <a:pPr marL="179388" indent="-179388">
              <a:buFont typeface="Arial" pitchFamily="34" charset="0"/>
              <a:buChar char="•"/>
            </a:pPr>
            <a:r>
              <a:rPr lang="en-AU" sz="2000" dirty="0">
                <a:solidFill>
                  <a:schemeClr val="tx1"/>
                </a:solidFill>
              </a:rPr>
              <a:t>  Output is a display of chosen fields from DB displayed chronologically by default</a:t>
            </a:r>
          </a:p>
          <a:p>
            <a:pPr marL="179388" indent="-179388">
              <a:buFont typeface="Arial" pitchFamily="34" charset="0"/>
              <a:buChar char="•"/>
            </a:pPr>
            <a:r>
              <a:rPr lang="en-AU" sz="2000" dirty="0">
                <a:solidFill>
                  <a:schemeClr val="tx1"/>
                </a:solidFill>
              </a:rPr>
              <a:t>  Data is updated monthly (for end-of-month analysis)</a:t>
            </a:r>
          </a:p>
          <a:p>
            <a:pPr marL="179388" indent="-179388">
              <a:buFont typeface="Arial" pitchFamily="34" charset="0"/>
              <a:buChar char="•"/>
              <a:defRPr/>
            </a:pPr>
            <a:endParaRPr lang="en-AU" sz="2000" dirty="0">
              <a:solidFill>
                <a:prstClr val="black"/>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AU" sz="2000" dirty="0">
                <a:solidFill>
                  <a:schemeClr val="tx1"/>
                </a:solidFill>
              </a:rPr>
              <a:t>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US" altLang="zh-CN" sz="2000" dirty="0">
                <a:solidFill>
                  <a:schemeClr val="tx1"/>
                </a:solidFill>
              </a:rPr>
              <a:t>M</a:t>
            </a:r>
            <a:endParaRPr lang="en-AU" sz="2000" dirty="0">
              <a:solidFill>
                <a:schemeClr val="tx1"/>
              </a:solidFill>
            </a:endParaRPr>
          </a:p>
        </p:txBody>
      </p:sp>
    </p:spTree>
    <p:extLst>
      <p:ext uri="{BB962C8B-B14F-4D97-AF65-F5344CB8AC3E}">
        <p14:creationId xmlns:p14="http://schemas.microsoft.com/office/powerpoint/2010/main" val="387868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Customer Recommendations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CRC upper management</a:t>
            </a:r>
            <a:r>
              <a:rPr lang="en-US" sz="2400" dirty="0">
                <a:solidFill>
                  <a:schemeClr val="tx1"/>
                </a:solidFill>
              </a:rPr>
              <a:t>,</a:t>
            </a:r>
            <a:r>
              <a:rPr lang="en-AU" sz="2400" dirty="0">
                <a:solidFill>
                  <a:schemeClr val="tx1"/>
                </a:solidFill>
              </a:rPr>
              <a:t> I want to make recommendations from analysed data to customers based on car type, and geography, so that we can help customers to select the correct car efficiently.</a:t>
            </a:r>
          </a:p>
        </p:txBody>
      </p:sp>
      <p:sp>
        <p:nvSpPr>
          <p:cNvPr id="8" name="Rectangle 7"/>
          <p:cNvSpPr/>
          <p:nvPr/>
        </p:nvSpPr>
        <p:spPr>
          <a:xfrm>
            <a:off x="39153" y="3335529"/>
            <a:ext cx="9828000" cy="32516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Location web application is accessed is automatically retrieved, and cars from nearest store location are recommended to customer in centre of webpage</a:t>
            </a:r>
          </a:p>
          <a:p>
            <a:pPr marL="179388" indent="-179388">
              <a:buFont typeface="Arial" pitchFamily="34" charset="0"/>
              <a:buChar char="•"/>
            </a:pPr>
            <a:r>
              <a:rPr lang="en-AU" sz="2000" dirty="0">
                <a:solidFill>
                  <a:schemeClr val="tx1"/>
                </a:solidFill>
              </a:rPr>
              <a:t>Status of cars (availability) must be automatically updated to internal DB for real-time results</a:t>
            </a:r>
          </a:p>
          <a:p>
            <a:pPr marL="179388" indent="-179388">
              <a:buFont typeface="Arial" pitchFamily="34" charset="0"/>
              <a:buChar char="•"/>
            </a:pPr>
            <a:r>
              <a:rPr lang="en-AU" sz="2000" dirty="0">
                <a:solidFill>
                  <a:schemeClr val="tx1"/>
                </a:solidFill>
              </a:rPr>
              <a:t>Login not required to check availability of cars. No account required as a potential customer</a:t>
            </a:r>
          </a:p>
          <a:p>
            <a:pPr marL="179388" indent="-179388">
              <a:buFont typeface="Arial" pitchFamily="34" charset="0"/>
              <a:buChar char="•"/>
            </a:pPr>
            <a:r>
              <a:rPr lang="en-AU" sz="2000" dirty="0">
                <a:solidFill>
                  <a:schemeClr val="tx1"/>
                </a:solidFill>
              </a:rPr>
              <a:t>Customers that do login first, however, will be able to request to rent their chosen car, sending notification to CRC location that car is located at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AU" sz="2000" dirty="0">
                <a:solidFill>
                  <a:schemeClr val="tx1"/>
                </a:solidFill>
              </a:rPr>
              <a:t>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Tree>
    <p:extLst>
      <p:ext uri="{BB962C8B-B14F-4D97-AF65-F5344CB8AC3E}">
        <p14:creationId xmlns:p14="http://schemas.microsoft.com/office/powerpoint/2010/main" val="302782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Car Return Date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CRC employee I want to be able to see a list of currently rented car’s return dates so that I can issue reminders to customers of return timeframes.</a:t>
            </a:r>
          </a:p>
        </p:txBody>
      </p:sp>
      <p:sp>
        <p:nvSpPr>
          <p:cNvPr id="8" name="Rectangle 7"/>
          <p:cNvSpPr/>
          <p:nvPr/>
        </p:nvSpPr>
        <p:spPr>
          <a:xfrm>
            <a:off x="39153" y="3335529"/>
            <a:ext cx="9828000" cy="352247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Clicking “Check” button will show all of the cars that haven’t been returned with respective return dates. Automatic reminder notifications issued 3 days prior to return date (1 day if the borrow time is less than 3 days) to employee, who can choose to send message to customer</a:t>
            </a:r>
          </a:p>
          <a:p>
            <a:pPr marL="179388" indent="-179388">
              <a:buFont typeface="Arial" pitchFamily="34" charset="0"/>
              <a:buChar char="•"/>
            </a:pPr>
            <a:r>
              <a:rPr lang="en-AU" sz="2000" dirty="0">
                <a:solidFill>
                  <a:schemeClr val="tx1"/>
                </a:solidFill>
              </a:rPr>
              <a:t>Contact details of customer are automatically sent as notification to employee when return reminder is scheduled to be sent </a:t>
            </a:r>
          </a:p>
          <a:p>
            <a:pPr marL="179388" indent="-179388">
              <a:buFont typeface="Arial" pitchFamily="34" charset="0"/>
              <a:buChar char="•"/>
            </a:pPr>
            <a:r>
              <a:rPr lang="en-AU" sz="2000" dirty="0">
                <a:solidFill>
                  <a:schemeClr val="tx1"/>
                </a:solidFill>
              </a:rPr>
              <a:t>Cars needing to be returned are listed first in order of desired return date, then as return location</a:t>
            </a:r>
          </a:p>
          <a:p>
            <a:pPr marL="179388" indent="-179388">
              <a:buFont typeface="Arial" pitchFamily="34" charset="0"/>
              <a:buChar char="•"/>
            </a:pPr>
            <a:r>
              <a:rPr lang="en-AU" sz="2000" dirty="0">
                <a:solidFill>
                  <a:schemeClr val="tx1"/>
                </a:solidFill>
              </a:rPr>
              <a:t>Penalties are incurred if cars are returned later than approved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AU" sz="2000" dirty="0">
                <a:solidFill>
                  <a:schemeClr val="tx1"/>
                </a:solidFill>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S</a:t>
            </a:r>
          </a:p>
        </p:txBody>
      </p:sp>
    </p:spTree>
    <p:extLst>
      <p:ext uri="{BB962C8B-B14F-4D97-AF65-F5344CB8AC3E}">
        <p14:creationId xmlns:p14="http://schemas.microsoft.com/office/powerpoint/2010/main" val="217580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Returning Customer Eligibility</a:t>
            </a:r>
          </a:p>
        </p:txBody>
      </p:sp>
      <p:sp>
        <p:nvSpPr>
          <p:cNvPr id="7" name="Rectangle 6"/>
          <p:cNvSpPr/>
          <p:nvPr/>
        </p:nvSpPr>
        <p:spPr>
          <a:xfrm>
            <a:off x="39153" y="822470"/>
            <a:ext cx="9828000" cy="112863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CRC staff member I want to be able to review returning customer history so that l can determine whether customer is eligible for a new rental.</a:t>
            </a:r>
          </a:p>
        </p:txBody>
      </p:sp>
      <p:sp>
        <p:nvSpPr>
          <p:cNvPr id="8" name="Rectangle 7"/>
          <p:cNvSpPr/>
          <p:nvPr/>
        </p:nvSpPr>
        <p:spPr>
          <a:xfrm>
            <a:off x="39153" y="2051492"/>
            <a:ext cx="9828000" cy="27942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previous rental history, accident status on previous rentals, and return time accuracy, are recorded in DB</a:t>
            </a:r>
          </a:p>
          <a:p>
            <a:pPr marL="179388" indent="-179388">
              <a:buFont typeface="Arial" pitchFamily="34" charset="0"/>
              <a:buChar char="•"/>
            </a:pPr>
            <a:r>
              <a:rPr lang="en-AU" sz="2000" dirty="0">
                <a:solidFill>
                  <a:schemeClr val="tx1"/>
                </a:solidFill>
              </a:rPr>
              <a:t>Information of customer history is sent as notification to staff member when processing a new rental request. “confirm” and “deny” buttons appear, and are chosen based on employee assessment of customer history.</a:t>
            </a:r>
          </a:p>
          <a:p>
            <a:pPr marL="179388" indent="-179388">
              <a:buFont typeface="Arial" pitchFamily="34" charset="0"/>
              <a:buChar char="•"/>
            </a:pPr>
            <a:r>
              <a:rPr lang="en-AU" sz="2000" dirty="0">
                <a:solidFill>
                  <a:schemeClr val="tx1"/>
                </a:solidFill>
              </a:rPr>
              <a:t>“Confirm” button is clicked if customer is eligible to rent the car, otherwise “deny” button is clicked</a:t>
            </a:r>
          </a:p>
          <a:p>
            <a:pPr marL="179388" indent="-179388">
              <a:buFont typeface="Arial" pitchFamily="34" charset="0"/>
              <a:buChar char="•"/>
            </a:pPr>
            <a:r>
              <a:rPr lang="en-AU" sz="2000" dirty="0">
                <a:solidFill>
                  <a:schemeClr val="tx1"/>
                </a:solidFill>
              </a:rPr>
              <a:t>Check database for whether customer is new or returning</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a:p>
            <a:pPr algn="ctr"/>
            <a:r>
              <a:rPr lang="en-AU" sz="2000" dirty="0">
                <a:solidFill>
                  <a:schemeClr val="tx1"/>
                </a:solidFill>
              </a:rPr>
              <a:t>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M</a:t>
            </a:r>
          </a:p>
        </p:txBody>
      </p:sp>
      <p:sp>
        <p:nvSpPr>
          <p:cNvPr id="9" name="Rectangle 8">
            <a:extLst>
              <a:ext uri="{FF2B5EF4-FFF2-40B4-BE49-F238E27FC236}">
                <a16:creationId xmlns:a16="http://schemas.microsoft.com/office/drawing/2014/main" id="{31969748-5902-4F09-9902-A71E576832A2}"/>
              </a:ext>
            </a:extLst>
          </p:cNvPr>
          <p:cNvSpPr/>
          <p:nvPr/>
        </p:nvSpPr>
        <p:spPr>
          <a:xfrm>
            <a:off x="39153" y="4906892"/>
            <a:ext cx="9828000" cy="18416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Initial credibility is 100, -20 if the customer causes damage, -10 for late return</a:t>
            </a:r>
          </a:p>
          <a:p>
            <a:pPr marL="179388" indent="-179388">
              <a:buFont typeface="Arial" pitchFamily="34" charset="0"/>
              <a:buChar char="•"/>
            </a:pPr>
            <a:r>
              <a:rPr lang="en-AU" sz="2000" dirty="0">
                <a:solidFill>
                  <a:schemeClr val="tx1"/>
                </a:solidFill>
              </a:rPr>
              <a:t>Information includes which car, customer name, credibility, times he/she borrowed cars… </a:t>
            </a:r>
          </a:p>
          <a:p>
            <a:pPr marL="179388" indent="-179388">
              <a:buFont typeface="Arial" pitchFamily="34" charset="0"/>
              <a:buChar char="•"/>
            </a:pPr>
            <a:r>
              <a:rPr lang="en-AU" sz="2000" dirty="0">
                <a:solidFill>
                  <a:schemeClr val="tx1"/>
                </a:solidFill>
              </a:rPr>
              <a:t>Payment is processed only after staff click “confirm” button.   </a:t>
            </a:r>
          </a:p>
          <a:p>
            <a:pPr marL="179388" indent="-179388">
              <a:buFont typeface="Arial" pitchFamily="34" charset="0"/>
              <a:buChar char="•"/>
            </a:pPr>
            <a:r>
              <a:rPr lang="en-AU" sz="2000" dirty="0">
                <a:solidFill>
                  <a:schemeClr val="tx1"/>
                </a:solidFill>
              </a:rPr>
              <a:t>Confirmation is based on employee decision, however, policy may dictate that anything below 70 credibility score is ineligible (can be changed)</a:t>
            </a:r>
          </a:p>
        </p:txBody>
      </p:sp>
    </p:spTree>
    <p:extLst>
      <p:ext uri="{BB962C8B-B14F-4D97-AF65-F5344CB8AC3E}">
        <p14:creationId xmlns:p14="http://schemas.microsoft.com/office/powerpoint/2010/main" val="15928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chemeClr val="tx1"/>
                </a:solidFill>
                <a:effectLst/>
                <a:uLnTx/>
                <a:uFillTx/>
                <a:latin typeface="Calibri"/>
                <a:ea typeface="+mn-ea"/>
                <a:cs typeface="+mn-cs"/>
              </a:rPr>
              <a:t>Story ID </a:t>
            </a:r>
            <a:r>
              <a:rPr lang="en-AU" sz="2000" dirty="0">
                <a:solidFill>
                  <a:schemeClr val="tx1"/>
                </a:solidFill>
                <a:latin typeface="Calibri"/>
              </a:rPr>
              <a:t>9</a:t>
            </a:r>
            <a:endParaRPr kumimoji="0" lang="en-AU" sz="2000" b="0" i="0" u="none" strike="noStrike" kern="1200" cap="none" spc="0" normalizeH="0" baseline="0" noProof="0" dirty="0">
              <a:ln>
                <a:noFill/>
              </a:ln>
              <a:solidFill>
                <a:schemeClr val="tx1"/>
              </a:solidFill>
              <a:effectLst/>
              <a:uLnTx/>
              <a:uFillTx/>
              <a:latin typeface="Calibri"/>
              <a:ea typeface="+mn-ea"/>
              <a:cs typeface="+mn-cs"/>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Manage Order</a:t>
            </a:r>
          </a:p>
        </p:txBody>
      </p:sp>
      <p:sp>
        <p:nvSpPr>
          <p:cNvPr id="7" name="Rectangle 6"/>
          <p:cNvSpPr/>
          <p:nvPr/>
        </p:nvSpPr>
        <p:spPr>
          <a:xfrm>
            <a:off x="39153" y="74593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manager, I want to be able to access and </a:t>
            </a:r>
            <a:r>
              <a:rPr lang="en-AU" sz="2400" dirty="0">
                <a:solidFill>
                  <a:prstClr val="black"/>
                </a:solidFill>
                <a:latin typeface="Calibri"/>
              </a:rPr>
              <a:t>modify</a:t>
            </a:r>
            <a:r>
              <a:rPr kumimoji="0" lang="en-AU" sz="2400" b="0" i="0" u="none" strike="noStrike" kern="1200" cap="none" spc="0" normalizeH="0" baseline="0" noProof="0" dirty="0">
                <a:ln>
                  <a:noFill/>
                </a:ln>
                <a:solidFill>
                  <a:prstClr val="black"/>
                </a:solidFill>
                <a:effectLst/>
                <a:uLnTx/>
                <a:uFillTx/>
                <a:latin typeface="Calibri"/>
                <a:ea typeface="+mn-ea"/>
                <a:cs typeface="+mn-cs"/>
              </a:rPr>
              <a:t> order information so that I can eliminate data which is incomplete</a:t>
            </a:r>
            <a:r>
              <a:rPr lang="en-AU" sz="2400" dirty="0">
                <a:solidFill>
                  <a:prstClr val="black"/>
                </a:solidFill>
                <a:latin typeface="Calibri"/>
              </a:rPr>
              <a:t> and make data show properly</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0" y="3297262"/>
            <a:ext cx="9828000" cy="248839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altLang="zh-CN" sz="2000" dirty="0">
                <a:solidFill>
                  <a:schemeClr val="tx1"/>
                </a:solidFill>
              </a:rPr>
              <a:t>Acceptance Criteria</a:t>
            </a:r>
          </a:p>
          <a:p>
            <a:pPr marL="179388" indent="-179388">
              <a:buFont typeface="Arial" pitchFamily="34" charset="0"/>
              <a:buChar char="•"/>
            </a:pPr>
            <a:r>
              <a:rPr lang="en-US" altLang="zh-CN" sz="2000" dirty="0">
                <a:solidFill>
                  <a:prstClr val="black"/>
                </a:solidFill>
              </a:rPr>
              <a:t>Order information shows on main page as a table</a:t>
            </a:r>
          </a:p>
          <a:p>
            <a:pPr marL="179388" indent="-179388">
              <a:buFont typeface="Arial" pitchFamily="34" charset="0"/>
              <a:buChar char="•"/>
            </a:pPr>
            <a:r>
              <a:rPr lang="en-US" altLang="zh-CN" sz="2000" dirty="0">
                <a:solidFill>
                  <a:prstClr val="black"/>
                </a:solidFill>
              </a:rPr>
              <a:t>Order can be selected and modified(edit button shows next to each order)</a:t>
            </a:r>
          </a:p>
          <a:p>
            <a:pPr marL="179388" indent="-179388">
              <a:buFont typeface="Arial" pitchFamily="34" charset="0"/>
              <a:buChar char="•"/>
            </a:pPr>
            <a:r>
              <a:rPr lang="en-US" altLang="zh-CN" sz="2000" dirty="0">
                <a:solidFill>
                  <a:prstClr val="black"/>
                </a:solidFill>
              </a:rPr>
              <a:t>By clicking on the edit button, the order information can be edited</a:t>
            </a:r>
          </a:p>
          <a:p>
            <a:pPr marL="179388" indent="-179388">
              <a:buFont typeface="Arial" pitchFamily="34" charset="0"/>
              <a:buChar char="•"/>
            </a:pPr>
            <a:r>
              <a:rPr lang="en-US" altLang="zh-CN" sz="2000" dirty="0">
                <a:solidFill>
                  <a:prstClr val="black"/>
                </a:solidFill>
              </a:rPr>
              <a:t>Order information: car location, type, date/time of pickup, customer identification</a:t>
            </a:r>
          </a:p>
          <a:p>
            <a:pPr marL="179388" indent="-179388">
              <a:buFont typeface="Arial" pitchFamily="34" charset="0"/>
              <a:buChar char="•"/>
            </a:pPr>
            <a:r>
              <a:rPr lang="en-US" altLang="zh-CN" sz="2000" dirty="0">
                <a:solidFill>
                  <a:prstClr val="black"/>
                </a:solidFill>
              </a:rPr>
              <a:t>After editing, click “save” button then a message will pop up to notify if change has been saved normally.</a:t>
            </a:r>
          </a:p>
          <a:p>
            <a:pPr marL="179388" indent="-179388">
              <a:buFont typeface="Arial" pitchFamily="34" charset="0"/>
              <a:buChar char="•"/>
            </a:pPr>
            <a:endParaRPr lang="en-US" altLang="zh-CN" sz="2000" dirty="0">
              <a:solidFill>
                <a:prstClr val="black"/>
              </a:solidFill>
            </a:endParaRPr>
          </a:p>
          <a:p>
            <a:endParaRPr lang="en-US" altLang="zh-CN" sz="2000" dirty="0">
              <a:solidFill>
                <a:prstClr val="black"/>
              </a:solidFill>
            </a:endParaRPr>
          </a:p>
          <a:p>
            <a:pPr marL="179388" indent="-179388">
              <a:buFont typeface="Arial" pitchFamily="34" charset="0"/>
              <a:buChar char="•"/>
            </a:pPr>
            <a:endParaRPr lang="en-US"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Points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Priority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a:t>
            </a:r>
          </a:p>
        </p:txBody>
      </p:sp>
      <p:sp>
        <p:nvSpPr>
          <p:cNvPr id="9" name="Rectangle 8">
            <a:extLst>
              <a:ext uri="{FF2B5EF4-FFF2-40B4-BE49-F238E27FC236}">
                <a16:creationId xmlns:a16="http://schemas.microsoft.com/office/drawing/2014/main" id="{D9303495-9F72-BF42-B26B-679445F5FABB}"/>
              </a:ext>
            </a:extLst>
          </p:cNvPr>
          <p:cNvSpPr/>
          <p:nvPr/>
        </p:nvSpPr>
        <p:spPr>
          <a:xfrm>
            <a:off x="0" y="5957454"/>
            <a:ext cx="9828000" cy="90054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Pop up window should be displayed at conspicuous position</a:t>
            </a:r>
          </a:p>
        </p:txBody>
      </p:sp>
    </p:spTree>
    <p:extLst>
      <p:ext uri="{BB962C8B-B14F-4D97-AF65-F5344CB8AC3E}">
        <p14:creationId xmlns:p14="http://schemas.microsoft.com/office/powerpoint/2010/main" val="326988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TotalTime>
  <Words>2082</Words>
  <Application>Microsoft Office PowerPoint</Application>
  <PresentationFormat>A4 Paper (210x297 mm)</PresentationFormat>
  <Paragraphs>221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宋体</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Jamie Thurecht</cp:lastModifiedBy>
  <cp:revision>104</cp:revision>
  <dcterms:created xsi:type="dcterms:W3CDTF">2011-08-10T11:51:47Z</dcterms:created>
  <dcterms:modified xsi:type="dcterms:W3CDTF">2018-08-23T09:12:54Z</dcterms:modified>
</cp:coreProperties>
</file>