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E7260-50DB-4559-A8CD-0892DE3AA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8B2C0A-5719-434A-8961-F0C75E165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C475-6D11-4A43-9513-C1A8EC5D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E53C8-46EF-40B2-B793-9D4C335B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F2D03-2D51-4091-905E-E14FB2D3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F36B-3AAA-4AA1-846D-4F236B56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1B53B-AF92-42DB-806F-BD627042B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F1C86-0C6F-4AB7-8617-C557C89A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05ACF-7A80-4DB3-A92E-20369521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20891-9840-42D6-9AF6-7EC6B021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3AF78B-7078-4F2E-BC6F-39927FE3A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BC559-00AE-43FA-A5E0-AD30DC15F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88631-F1AA-4527-A823-AE922A91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00BC2-5F4B-472F-AC50-921164B8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63BE6-FA51-4445-A858-D0B6E1A9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B664B-30C8-4BF2-938C-CFDBC3A5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C20C4-1693-4313-B6DA-FF59A4CA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2A983-1395-4AD4-ACB6-AED36872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E91D8-9E60-43BE-9249-DB9720E2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A46EE-1BFA-46C7-98C0-761A118D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FADC8-9350-4FAC-B4B0-96E142DD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985CB-92EE-432A-8A01-223478BF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8D942-27FB-455A-A9D1-FBC82ABE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037F1-460E-46F0-87BF-FC160F6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20133-5626-4661-AF04-89DD211A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C5CFE-3720-47C1-A147-E8714A64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08DA1-3C53-467A-9110-37D4FF4B9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8159F-9331-41EE-B07E-383620A54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FFF90-1754-4EA0-8DB0-11D1A7B7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715F5-38B0-4B43-BD85-31A4B9A3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965A0-D176-42D8-AEEC-6D08AFBC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53A6-DA88-41EB-96AA-36BE0261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A8AE1-8711-447F-8020-6DB80D28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61072-B934-41D3-9167-ADFC86AD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FE0F8A-5304-48E2-A3BB-635FF7C34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1B884-CD72-45C1-B3BF-85C2690B5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5E2105-5BF8-402B-A247-1F2D96EA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D97947-A991-441D-9817-3F11BBE9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70A15-6024-4F31-A391-7C4B286A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6B-D005-4EFA-83F1-8A61A1BE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7D9FDC-43B5-403F-AE7F-8F1C881D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17FEE9-A478-4E28-B30A-0A0503FE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CA2BB4-D7B4-4EC3-BF6B-077A88A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F878A7-7F0F-484F-B58B-A0194D00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6FB969-924F-4CF3-A87C-BD20EF5E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4167C-14EE-4BC1-9ADA-53088287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7F35B-205C-43F5-B357-202E715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A9521-B5B3-4D9B-A2A9-952D63E9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742F7-631C-424F-80A2-3CA7B9B7B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A4BFE-B219-4F18-9636-C176C867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97F08-2571-414A-8EB2-B5DE4B75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962A4-9F11-4E46-BFD2-DFC3A4BB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CB-8928-46D6-B906-A81C6B92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9C22AA-CA2E-4043-A44F-216A9546C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8614F-E904-4841-896F-BA2A8390B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0C261-75E1-4B96-9595-D41F5C6E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0D6C8-6692-4E54-8595-45A7D329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C0EEE-993C-4F14-9D33-BBC2ABE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E5F9F-DD95-4427-A408-2B9E7192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5114E-A9DE-462B-A7BB-149B103F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605F3-A947-46AD-834A-5FF14086F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8AD0-DC43-40B7-BFFF-B0EDCD62B5A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AAF5-D9E5-44FE-9020-7524CD6A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12F75-A07C-4B2B-B038-EBE0A47F0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67EF-DD00-4BD2-8A8F-2D5E2DA4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8C586-3835-4BBE-A8BB-0A083EB79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br>
              <a:rPr lang="en-US" sz="4400" dirty="0"/>
            </a:br>
            <a:r>
              <a:rPr lang="en-US" sz="4400" dirty="0"/>
              <a:t>MoM in 2D analysis for scattering </a:t>
            </a:r>
            <a:br>
              <a:rPr lang="en-US" sz="4400" dirty="0"/>
            </a:br>
            <a:r>
              <a:rPr lang="en-US" sz="4400" dirty="0"/>
              <a:t>by a conducting cylinder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7485F9-A8B8-4438-8A17-EA7B46C8A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Project 3, Yifan Wang</a:t>
            </a:r>
          </a:p>
        </p:txBody>
      </p:sp>
    </p:spTree>
    <p:extLst>
      <p:ext uri="{BB962C8B-B14F-4D97-AF65-F5344CB8AC3E}">
        <p14:creationId xmlns:p14="http://schemas.microsoft.com/office/powerpoint/2010/main" val="109217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E6ACA-0C60-451F-B514-C25298A2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7F6EC-0951-40E1-873B-E12E0772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 View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59E858-315A-4EAB-97D4-32D01595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847850"/>
            <a:ext cx="6181725" cy="3162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6E2B4E-9A00-4129-894F-DA446C796AE8}"/>
              </a:ext>
            </a:extLst>
          </p:cNvPr>
          <p:cNvSpPr txBox="1"/>
          <p:nvPr/>
        </p:nvSpPr>
        <p:spPr>
          <a:xfrm>
            <a:off x="1083733" y="5325533"/>
            <a:ext cx="6751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plane wave -&gt; two polarizations (TM with </a:t>
            </a:r>
            <a:r>
              <a:rPr lang="en-US" dirty="0" err="1"/>
              <a:t>Ez</a:t>
            </a:r>
            <a:r>
              <a:rPr lang="en-US" dirty="0"/>
              <a:t>, TE with Hz) </a:t>
            </a:r>
          </a:p>
          <a:p>
            <a:endParaRPr lang="en-US" dirty="0"/>
          </a:p>
          <a:p>
            <a:r>
              <a:rPr lang="en-US" dirty="0"/>
              <a:t>Vacuum outside the conducting infinitely long cylinder -&gt; </a:t>
            </a:r>
            <a:r>
              <a:rPr lang="en-US" altLang="zh-CN" dirty="0"/>
              <a:t>ε = ε</a:t>
            </a:r>
            <a:r>
              <a:rPr lang="en-US" altLang="zh-CN" baseline="-25000" dirty="0"/>
              <a:t>0</a:t>
            </a:r>
            <a:r>
              <a:rPr lang="en-US" altLang="zh-CN" dirty="0"/>
              <a:t>, μ = μ</a:t>
            </a:r>
            <a:r>
              <a:rPr lang="en-US" altLang="zh-CN" baseline="-25000" dirty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8131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03158-619E-4D92-B773-6C5681C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 vs Integral Equation for TM polarization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55D3F-4863-4B8F-9840-28BC271C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Helmholtz equation with source of the plane wave </a:t>
            </a:r>
            <a:r>
              <a:rPr lang="en-US" dirty="0" err="1"/>
              <a:t>J</a:t>
            </a:r>
            <a:r>
              <a:rPr lang="en-US" baseline="-25000" dirty="0" err="1"/>
              <a:t>i,z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electric-field integral equation </a:t>
            </a:r>
            <a:r>
              <a:rPr lang="en-US" dirty="0"/>
              <a:t>(EFIE), using boundary conditions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boundary conditions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B8FB8-15E7-4A42-A042-837CED1A7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095" y="2432578"/>
            <a:ext cx="5781675" cy="63817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DE3F6A9-2C3C-4A19-AD95-C606D69F8DBB}"/>
              </a:ext>
            </a:extLst>
          </p:cNvPr>
          <p:cNvSpPr/>
          <p:nvPr/>
        </p:nvSpPr>
        <p:spPr>
          <a:xfrm>
            <a:off x="9338733" y="4001294"/>
            <a:ext cx="1984639" cy="1984639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7C6631-8131-4631-BD0D-03937428C47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052" y="4856470"/>
            <a:ext cx="329524" cy="27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07C0BA-B965-4F10-B9D7-34CFA2BD453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252" y="3796683"/>
            <a:ext cx="451429" cy="2742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148F89-2481-4FC9-A47D-10ACF086B5E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72" y="5807163"/>
            <a:ext cx="302857" cy="268572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44ED3C-41F8-4BB2-94A4-DCFCF05D116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9431867" y="4097867"/>
            <a:ext cx="197510" cy="19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A523618-75AE-4C2F-8CF7-05CEE70342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044" y="3855948"/>
            <a:ext cx="173333" cy="2228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05F0CF0-3572-465E-8ED7-84DEE2F42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0095" y="3855948"/>
            <a:ext cx="6972300" cy="9334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30331D-D4B1-4DDF-B4DE-7064A2F69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6594" y="5636873"/>
            <a:ext cx="4049832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03158-619E-4D92-B773-6C5681C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 vs Integral Equation for TM polarization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155D3F-4863-4B8F-9840-28BC271C6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electric-field integral equation </a:t>
                </a:r>
                <a:r>
                  <a:rPr lang="en-US" dirty="0"/>
                  <a:t>(EFIE)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Advantages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dirty="0"/>
                  <a:t>Solve in scatter’s region</a:t>
                </a:r>
              </a:p>
              <a:p>
                <a:pPr lvl="1"/>
                <a:r>
                  <a:rPr lang="en-US" dirty="0"/>
                  <a:t>Only solve the boundary elements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 the field solution at any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Limitations:</a:t>
                </a:r>
              </a:p>
              <a:p>
                <a:pPr lvl="1"/>
                <a:r>
                  <a:rPr lang="en-US" dirty="0"/>
                  <a:t>Homogenous and open space for a simple Green’s function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155D3F-4863-4B8F-9840-28BC271C6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EDE3F6A9-2C3C-4A19-AD95-C606D69F8DBB}"/>
              </a:ext>
            </a:extLst>
          </p:cNvPr>
          <p:cNvSpPr/>
          <p:nvPr/>
        </p:nvSpPr>
        <p:spPr>
          <a:xfrm>
            <a:off x="9338733" y="4001294"/>
            <a:ext cx="1984639" cy="1984639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7C6631-8131-4631-BD0D-03937428C47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052" y="4856470"/>
            <a:ext cx="329524" cy="27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07C0BA-B965-4F10-B9D7-34CFA2BD453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252" y="3796683"/>
            <a:ext cx="451429" cy="2742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148F89-2481-4FC9-A47D-10ACF086B5E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72" y="5807163"/>
            <a:ext cx="302857" cy="268572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44ED3C-41F8-4BB2-94A4-DCFCF05D116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9431867" y="4097867"/>
            <a:ext cx="197510" cy="19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A523618-75AE-4C2F-8CF7-05CEE70342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044" y="3855948"/>
            <a:ext cx="173333" cy="2228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05F0CF0-3572-465E-8ED7-84DEE2F42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6291" y="2248956"/>
            <a:ext cx="6972300" cy="933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CD3BED-8E59-4104-99F9-E15756A092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1424" y="4582116"/>
            <a:ext cx="4886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4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768FE7-42B8-42C3-AD33-FA9A98F589BD}"/>
              </a:ext>
            </a:extLst>
          </p:cNvPr>
          <p:cNvCxnSpPr/>
          <p:nvPr/>
        </p:nvCxnSpPr>
        <p:spPr>
          <a:xfrm>
            <a:off x="9093200" y="5003800"/>
            <a:ext cx="2810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C84D30-1D60-4FAB-94CA-F4201BE6BA75}"/>
              </a:ext>
            </a:extLst>
          </p:cNvPr>
          <p:cNvCxnSpPr>
            <a:cxnSpLocks/>
          </p:cNvCxnSpPr>
          <p:nvPr/>
        </p:nvCxnSpPr>
        <p:spPr>
          <a:xfrm rot="16200000">
            <a:off x="8942744" y="5003799"/>
            <a:ext cx="2810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24D7A83-6B59-48ED-B54D-C3ABF4DB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F60E5-06C0-440A-900D-620F05ED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uniform boundary elements</a:t>
            </a:r>
          </a:p>
          <a:p>
            <a:pPr lvl="1"/>
            <a:r>
              <a:rPr lang="en-US" dirty="0"/>
              <a:t>Small segments </a:t>
            </a:r>
          </a:p>
          <a:p>
            <a:pPr lvl="1"/>
            <a:r>
              <a:rPr lang="en-US" dirty="0"/>
              <a:t>Assume the surface current density over each segment is a constant</a:t>
            </a:r>
          </a:p>
          <a:p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EE5BE9-2EAA-4900-9E84-1A0F7D289339}"/>
              </a:ext>
            </a:extLst>
          </p:cNvPr>
          <p:cNvSpPr/>
          <p:nvPr/>
        </p:nvSpPr>
        <p:spPr>
          <a:xfrm>
            <a:off x="9338733" y="4001294"/>
            <a:ext cx="1984639" cy="1984639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B9C574-5A3E-4C02-AB11-DF4DF58114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72" y="5807163"/>
            <a:ext cx="302857" cy="26857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634C1C-5A10-4557-A13B-8CADF139CF3F}"/>
              </a:ext>
            </a:extLst>
          </p:cNvPr>
          <p:cNvCxnSpPr/>
          <p:nvPr/>
        </p:nvCxnSpPr>
        <p:spPr>
          <a:xfrm>
            <a:off x="11215220" y="4868333"/>
            <a:ext cx="21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5DA965-E678-441A-86BD-F9C64B454BD6}"/>
              </a:ext>
            </a:extLst>
          </p:cNvPr>
          <p:cNvCxnSpPr/>
          <p:nvPr/>
        </p:nvCxnSpPr>
        <p:spPr>
          <a:xfrm>
            <a:off x="11205229" y="5113867"/>
            <a:ext cx="21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E561E17C-61C5-4960-AE58-DD6C5A1F51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351" y="4315880"/>
            <a:ext cx="238095" cy="186667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7D6736-0641-4D0D-93D3-62D31E40097F}"/>
              </a:ext>
            </a:extLst>
          </p:cNvPr>
          <p:cNvCxnSpPr>
            <a:endCxn id="15" idx="2"/>
          </p:cNvCxnSpPr>
          <p:nvPr/>
        </p:nvCxnSpPr>
        <p:spPr>
          <a:xfrm flipV="1">
            <a:off x="11481405" y="4502547"/>
            <a:ext cx="346994" cy="46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4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42F32-464C-4CBE-8389-A6833AA4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matrix construction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FD6AA-CED2-4FBD-92AA-BF138802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midpoint integration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E51A27-C751-48C2-A12D-325C006D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409825"/>
            <a:ext cx="6115050" cy="2038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9C5D44-2C02-460B-BCA0-FE9A3D7BA7BC}"/>
              </a:ext>
            </a:extLst>
          </p:cNvPr>
          <p:cNvSpPr txBox="1"/>
          <p:nvPr/>
        </p:nvSpPr>
        <p:spPr>
          <a:xfrm>
            <a:off x="1794933" y="3198167"/>
            <a:ext cx="1073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459F99-CEBE-4D63-929B-FCC7C108460A}"/>
              </a:ext>
            </a:extLst>
          </p:cNvPr>
          <p:cNvSpPr txBox="1"/>
          <p:nvPr/>
        </p:nvSpPr>
        <p:spPr>
          <a:xfrm>
            <a:off x="1794933" y="5038907"/>
            <a:ext cx="96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E45363-B433-4865-9427-2D782567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4441065"/>
            <a:ext cx="67151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3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B7F9-2BD8-4958-B7F3-95ECB63D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= </a:t>
            </a:r>
            <a:r>
              <a:rPr lang="en-US" altLang="zh-CN" dirty="0"/>
              <a:t>λ; N = 500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424CFA-5CE5-46F3-82DE-AF996189B24C}"/>
              </a:ext>
            </a:extLst>
          </p:cNvPr>
          <p:cNvSpPr txBox="1"/>
          <p:nvPr/>
        </p:nvSpPr>
        <p:spPr>
          <a:xfrm>
            <a:off x="2243667" y="1690688"/>
            <a:ext cx="1073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8D64B0-B76B-4964-8218-009357214ED4}"/>
              </a:ext>
            </a:extLst>
          </p:cNvPr>
          <p:cNvSpPr txBox="1"/>
          <p:nvPr/>
        </p:nvSpPr>
        <p:spPr>
          <a:xfrm>
            <a:off x="8034867" y="1646471"/>
            <a:ext cx="96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TE</a:t>
            </a:r>
          </a:p>
        </p:txBody>
      </p:sp>
    </p:spTree>
    <p:extLst>
      <p:ext uri="{BB962C8B-B14F-4D97-AF65-F5344CB8AC3E}">
        <p14:creationId xmlns:p14="http://schemas.microsoft.com/office/powerpoint/2010/main" val="4028241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9.7338"/>
  <p:tag name="LATEXADDIN" val="\documentclass{article}&#10;\usepackage{amsmath}&#10;\pagestyle{empty}&#10;\begin{document}&#10;&#10;$$&#10;\Omega_0&#10;$$&#10;&#10;&#10;\end{document}"/>
  <p:tag name="IGUANATEXSIZE" val="25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pagestyle{empty}&#10;\begin{document}&#10;&#10;$$&#10;s_1&#10;$$&#10;&#10;&#10;\end{document}"/>
  <p:tag name="IGUANATEXSIZE" val="25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77.7278"/>
  <p:tag name="LATEXADDIN" val="\documentclass{article}&#10;\usepackage{amsmath}&#10;\pagestyle{empty}&#10;\begin{document}&#10;&#10;$$&#10;\Omega_{\infty}&#10;$$&#10;&#10;&#10;\end{document}"/>
  <p:tag name="IGUANATEXSIZE" val="25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19.2351"/>
  <p:tag name="LATEXADDIN" val="\documentclass{article}&#10;\usepackage{amsmath}&#10;\pagestyle{empty}&#10;\begin{document}&#10;&#10;$$&#10;\Gamma_0&#10;$$&#10;&#10;&#10;\end{document}"/>
  <p:tag name="IGUANATEXSIZE" val="25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8.24149"/>
  <p:tag name="LATEXADDIN" val="\documentclass{article}&#10;\usepackage{amsmath}&#10;\pagestyle{empty}&#10;\begin{document}&#10;&#10;$$&#10;\hat{n}&#10;$$&#10;&#10;&#10;\end{document}"/>
  <p:tag name="IGUANATEXSIZE" val="25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9.7338"/>
  <p:tag name="LATEXADDIN" val="\documentclass{article}&#10;\usepackage{amsmath}&#10;\pagestyle{empty}&#10;\begin{document}&#10;&#10;$$&#10;\Omega_0&#10;$$&#10;&#10;&#10;\end{document}"/>
  <p:tag name="IGUANATEXSIZE" val="25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77.7278"/>
  <p:tag name="LATEXADDIN" val="\documentclass{article}&#10;\usepackage{amsmath}&#10;\pagestyle{empty}&#10;\begin{document}&#10;&#10;$$&#10;\Omega_{\infty}&#10;$$&#10;&#10;&#10;\end{document}"/>
  <p:tag name="IGUANATEXSIZE" val="25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19.2351"/>
  <p:tag name="LATEXADDIN" val="\documentclass{article}&#10;\usepackage{amsmath}&#10;\pagestyle{empty}&#10;\begin{document}&#10;&#10;$$&#10;\Gamma_0&#10;$$&#10;&#10;&#10;\end{document}"/>
  <p:tag name="IGUANATEXSIZE" val="25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8.24149"/>
  <p:tag name="LATEXADDIN" val="\documentclass{article}&#10;\usepackage{amsmath}&#10;\pagestyle{empty}&#10;\begin{document}&#10;&#10;$$&#10;\hat{n}&#10;$$&#10;&#10;&#10;\end{document}"/>
  <p:tag name="IGUANATEXSIZE" val="25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19.2351"/>
  <p:tag name="LATEXADDIN" val="\documentclass{article}&#10;\usepackage{amsmath}&#10;\pagestyle{empty}&#10;\begin{document}&#10;&#10;$$&#10;\Gamma_0&#10;$$&#10;&#10;&#10;\end{document}"/>
  <p:tag name="IGUANATEXSIZE" val="25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153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 MoM in 2D analysis for scattering  by a conducting cylinder </vt:lpstr>
      <vt:lpstr>Problem setup</vt:lpstr>
      <vt:lpstr>PDE vs Integral Equation for TM polarization</vt:lpstr>
      <vt:lpstr>PDE vs Integral Equation for TM polarization</vt:lpstr>
      <vt:lpstr>Discretization </vt:lpstr>
      <vt:lpstr>Z matrix construction</vt:lpstr>
      <vt:lpstr>r = λ; N = 500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 in 2D analysis for scattering  by a conducting cylinder</dc:title>
  <dc:creator>Yifan Wang</dc:creator>
  <cp:lastModifiedBy>Yifan Wang</cp:lastModifiedBy>
  <cp:revision>6</cp:revision>
  <dcterms:created xsi:type="dcterms:W3CDTF">2018-05-04T16:14:03Z</dcterms:created>
  <dcterms:modified xsi:type="dcterms:W3CDTF">2018-05-04T17:05:13Z</dcterms:modified>
</cp:coreProperties>
</file>