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0" r:id="rId2"/>
    <p:sldId id="567" r:id="rId3"/>
    <p:sldId id="569" r:id="rId4"/>
    <p:sldId id="571" r:id="rId5"/>
    <p:sldId id="574" r:id="rId6"/>
    <p:sldId id="595" r:id="rId7"/>
    <p:sldId id="261" r:id="rId8"/>
    <p:sldId id="576" r:id="rId9"/>
    <p:sldId id="582" r:id="rId10"/>
    <p:sldId id="598" r:id="rId11"/>
    <p:sldId id="599" r:id="rId12"/>
    <p:sldId id="572" r:id="rId13"/>
    <p:sldId id="587" r:id="rId14"/>
    <p:sldId id="575" r:id="rId15"/>
    <p:sldId id="590" r:id="rId16"/>
    <p:sldId id="553" r:id="rId17"/>
    <p:sldId id="592" r:id="rId18"/>
    <p:sldId id="5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E311B2-E6E6-9347-90B1-08AB2EC5F8BC}">
          <p14:sldIdLst>
            <p14:sldId id="270"/>
            <p14:sldId id="567"/>
            <p14:sldId id="569"/>
            <p14:sldId id="571"/>
            <p14:sldId id="574"/>
            <p14:sldId id="595"/>
            <p14:sldId id="261"/>
            <p14:sldId id="576"/>
            <p14:sldId id="582"/>
            <p14:sldId id="598"/>
            <p14:sldId id="599"/>
            <p14:sldId id="572"/>
            <p14:sldId id="587"/>
            <p14:sldId id="575"/>
            <p14:sldId id="590"/>
            <p14:sldId id="553"/>
            <p14:sldId id="592"/>
            <p14:sldId id="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4A7"/>
    <a:srgbClr val="0B6120"/>
    <a:srgbClr val="C00000"/>
    <a:srgbClr val="1E5290"/>
    <a:srgbClr val="000000"/>
    <a:srgbClr val="253961"/>
    <a:srgbClr val="4274A6"/>
    <a:srgbClr val="1E528F"/>
    <a:srgbClr val="005295"/>
    <a:srgbClr val="327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7007" autoAdjust="0"/>
  </p:normalViewPr>
  <p:slideViewPr>
    <p:cSldViewPr snapToGrid="0">
      <p:cViewPr varScale="1">
        <p:scale>
          <a:sx n="97" d="100"/>
          <a:sy n="97" d="100"/>
        </p:scale>
        <p:origin x="2096" y="192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Communication with 16-bit FP truncation</c:v>
                </c:pt>
                <c:pt idx="1">
                  <c:v>Original communication time in AlexNet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A-4048-BD65-31106DFFF7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Compression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Communication with 16-bit FP truncation</c:v>
                </c:pt>
                <c:pt idx="1">
                  <c:v>Original communication time in AlexNet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0.35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A-4048-BD65-31106DFFF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9258160"/>
        <c:axId val="347807456"/>
      </c:barChart>
      <c:catAx>
        <c:axId val="34925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7456"/>
        <c:crosses val="autoZero"/>
        <c:auto val="1"/>
        <c:lblAlgn val="ctr"/>
        <c:lblOffset val="100"/>
        <c:noMultiLvlLbl val="0"/>
      </c:catAx>
      <c:valAx>
        <c:axId val="34780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25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156366362240033"/>
          <c:y val="0.31071734506620341"/>
          <c:w val="0.51843633637759967"/>
          <c:h val="0.13808467648487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B4BA5-3FC5-D34B-BEBC-8F2BA1186D44}" type="doc">
      <dgm:prSet loTypeId="urn:microsoft.com/office/officeart/2008/layout/VerticalCurv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6F955F-F12B-8442-A34B-2B69297F9EC9}">
      <dgm:prSet phldrT="[Text]"/>
      <dgm:spPr/>
      <dgm:t>
        <a:bodyPr/>
        <a:lstStyle/>
        <a:p>
          <a:r>
            <a:rPr lang="en-US" dirty="0"/>
            <a:t>Remove exponents in FP representation by setting it to a constant</a:t>
          </a:r>
        </a:p>
      </dgm:t>
    </dgm:pt>
    <dgm:pt modelId="{E2600FFD-5D6D-094E-B822-B0699A0073E5}" type="parTrans" cxnId="{E9D05967-B6DA-294D-8125-6A3605E6AE90}">
      <dgm:prSet/>
      <dgm:spPr/>
      <dgm:t>
        <a:bodyPr/>
        <a:lstStyle/>
        <a:p>
          <a:endParaRPr lang="en-US"/>
        </a:p>
      </dgm:t>
    </dgm:pt>
    <dgm:pt modelId="{BB0F86DC-8339-6E42-B92C-30113D8091D6}" type="sibTrans" cxnId="{E9D05967-B6DA-294D-8125-6A3605E6AE90}">
      <dgm:prSet/>
      <dgm:spPr/>
      <dgm:t>
        <a:bodyPr/>
        <a:lstStyle/>
        <a:p>
          <a:endParaRPr lang="en-US"/>
        </a:p>
      </dgm:t>
    </dgm:pt>
    <dgm:pt modelId="{FEA0AE99-0658-9146-A467-14E1C35C4DC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Remember the diff by shifting on mantissa with a </a:t>
          </a:r>
          <a:r>
            <a:rPr lang="en-US" dirty="0" err="1">
              <a:solidFill>
                <a:schemeClr val="bg1"/>
              </a:solidFill>
            </a:rPr>
            <a:t>concat’ed</a:t>
          </a:r>
          <a:r>
            <a:rPr lang="en-US" dirty="0">
              <a:solidFill>
                <a:schemeClr val="bg1"/>
              </a:solidFill>
            </a:rPr>
            <a:t> 1</a:t>
          </a:r>
        </a:p>
      </dgm:t>
    </dgm:pt>
    <dgm:pt modelId="{4BB4B2B9-E08E-344A-86C2-2D6EF56E1EB1}" type="parTrans" cxnId="{663BA5BC-783E-DD4C-B334-CC7786710106}">
      <dgm:prSet/>
      <dgm:spPr/>
      <dgm:t>
        <a:bodyPr/>
        <a:lstStyle/>
        <a:p>
          <a:endParaRPr lang="en-US"/>
        </a:p>
      </dgm:t>
    </dgm:pt>
    <dgm:pt modelId="{08E8BBEB-162E-794B-A667-14CFBF371A3C}" type="sibTrans" cxnId="{663BA5BC-783E-DD4C-B334-CC7786710106}">
      <dgm:prSet/>
      <dgm:spPr/>
      <dgm:t>
        <a:bodyPr/>
        <a:lstStyle/>
        <a:p>
          <a:endParaRPr lang="en-US"/>
        </a:p>
      </dgm:t>
    </dgm:pt>
    <dgm:pt modelId="{609F8DF0-5C5B-3E4C-B2AA-F9E9D7326A96}">
      <dgm:prSet phldrT="[Text]"/>
      <dgm:spPr/>
      <dgm:t>
        <a:bodyPr/>
        <a:lstStyle/>
        <a:p>
          <a:r>
            <a:rPr lang="en-US" dirty="0"/>
            <a:t>Compress more aggressively as values are close to zeros</a:t>
          </a:r>
        </a:p>
      </dgm:t>
    </dgm:pt>
    <dgm:pt modelId="{008E29A1-481C-8940-A053-4D4725E9BEBE}" type="parTrans" cxnId="{457ECCE8-CB51-2E4D-9700-AA35505530B2}">
      <dgm:prSet/>
      <dgm:spPr/>
      <dgm:t>
        <a:bodyPr/>
        <a:lstStyle/>
        <a:p>
          <a:endParaRPr lang="en-US"/>
        </a:p>
      </dgm:t>
    </dgm:pt>
    <dgm:pt modelId="{72EBE837-A2BD-E44D-86D7-67C078A3DA1C}" type="sibTrans" cxnId="{457ECCE8-CB51-2E4D-9700-AA35505530B2}">
      <dgm:prSet/>
      <dgm:spPr/>
      <dgm:t>
        <a:bodyPr/>
        <a:lstStyle/>
        <a:p>
          <a:endParaRPr lang="en-US"/>
        </a:p>
      </dgm:t>
    </dgm:pt>
    <dgm:pt modelId="{F4C5E0B3-4D09-DA4D-A692-27A73F193A7E}" type="pres">
      <dgm:prSet presAssocID="{D69B4BA5-3FC5-D34B-BEBC-8F2BA1186D44}" presName="Name0" presStyleCnt="0">
        <dgm:presLayoutVars>
          <dgm:chMax val="7"/>
          <dgm:chPref val="7"/>
          <dgm:dir/>
        </dgm:presLayoutVars>
      </dgm:prSet>
      <dgm:spPr/>
    </dgm:pt>
    <dgm:pt modelId="{50CC77A9-E083-EA40-A171-975F817160C0}" type="pres">
      <dgm:prSet presAssocID="{D69B4BA5-3FC5-D34B-BEBC-8F2BA1186D44}" presName="Name1" presStyleCnt="0"/>
      <dgm:spPr/>
    </dgm:pt>
    <dgm:pt modelId="{074CFE95-A456-4C44-B0F8-0E7B5D6AEF16}" type="pres">
      <dgm:prSet presAssocID="{D69B4BA5-3FC5-D34B-BEBC-8F2BA1186D44}" presName="cycle" presStyleCnt="0"/>
      <dgm:spPr/>
    </dgm:pt>
    <dgm:pt modelId="{6B805B80-DA01-034A-9772-3C3780F40DBB}" type="pres">
      <dgm:prSet presAssocID="{D69B4BA5-3FC5-D34B-BEBC-8F2BA1186D44}" presName="srcNode" presStyleLbl="node1" presStyleIdx="0" presStyleCnt="3"/>
      <dgm:spPr/>
    </dgm:pt>
    <dgm:pt modelId="{70C12073-14C1-E749-87A3-B0C2E4F9E2D1}" type="pres">
      <dgm:prSet presAssocID="{D69B4BA5-3FC5-D34B-BEBC-8F2BA1186D44}" presName="conn" presStyleLbl="parChTrans1D2" presStyleIdx="0" presStyleCnt="1"/>
      <dgm:spPr/>
    </dgm:pt>
    <dgm:pt modelId="{25D2ABEF-1EBC-4E46-8DB4-BADED5D1CBA5}" type="pres">
      <dgm:prSet presAssocID="{D69B4BA5-3FC5-D34B-BEBC-8F2BA1186D44}" presName="extraNode" presStyleLbl="node1" presStyleIdx="0" presStyleCnt="3"/>
      <dgm:spPr/>
    </dgm:pt>
    <dgm:pt modelId="{E6205977-B9E7-7642-93DC-6D6925B1DC02}" type="pres">
      <dgm:prSet presAssocID="{D69B4BA5-3FC5-D34B-BEBC-8F2BA1186D44}" presName="dstNode" presStyleLbl="node1" presStyleIdx="0" presStyleCnt="3"/>
      <dgm:spPr/>
    </dgm:pt>
    <dgm:pt modelId="{7557C304-0DA4-5B41-B3E1-48EF01D48C28}" type="pres">
      <dgm:prSet presAssocID="{BC6F955F-F12B-8442-A34B-2B69297F9EC9}" presName="text_1" presStyleLbl="node1" presStyleIdx="0" presStyleCnt="3">
        <dgm:presLayoutVars>
          <dgm:bulletEnabled val="1"/>
        </dgm:presLayoutVars>
      </dgm:prSet>
      <dgm:spPr/>
    </dgm:pt>
    <dgm:pt modelId="{99E1D6CC-4CA4-CC4B-A5A1-D3E507BD23CD}" type="pres">
      <dgm:prSet presAssocID="{BC6F955F-F12B-8442-A34B-2B69297F9EC9}" presName="accent_1" presStyleCnt="0"/>
      <dgm:spPr/>
    </dgm:pt>
    <dgm:pt modelId="{839940F0-2B57-D24C-BAB2-89197C37C413}" type="pres">
      <dgm:prSet presAssocID="{BC6F955F-F12B-8442-A34B-2B69297F9EC9}" presName="accentRepeatNode" presStyleLbl="solidFgAcc1" presStyleIdx="0" presStyleCnt="3"/>
      <dgm:spPr/>
    </dgm:pt>
    <dgm:pt modelId="{89DFC5C3-1127-0A40-BAEE-307ED30F9395}" type="pres">
      <dgm:prSet presAssocID="{FEA0AE99-0658-9146-A467-14E1C35C4DC8}" presName="text_2" presStyleLbl="node1" presStyleIdx="1" presStyleCnt="3">
        <dgm:presLayoutVars>
          <dgm:bulletEnabled val="1"/>
        </dgm:presLayoutVars>
      </dgm:prSet>
      <dgm:spPr/>
    </dgm:pt>
    <dgm:pt modelId="{CD70C40F-322F-0644-B33E-02F30E3960CF}" type="pres">
      <dgm:prSet presAssocID="{FEA0AE99-0658-9146-A467-14E1C35C4DC8}" presName="accent_2" presStyleCnt="0"/>
      <dgm:spPr/>
    </dgm:pt>
    <dgm:pt modelId="{73F804AE-08DD-8247-B3DA-87120E3191E3}" type="pres">
      <dgm:prSet presAssocID="{FEA0AE99-0658-9146-A467-14E1C35C4DC8}" presName="accentRepeatNode" presStyleLbl="solidFgAcc1" presStyleIdx="1" presStyleCnt="3"/>
      <dgm:spPr/>
    </dgm:pt>
    <dgm:pt modelId="{4E09FC94-20D8-C746-BB6F-47FC1F98064B}" type="pres">
      <dgm:prSet presAssocID="{609F8DF0-5C5B-3E4C-B2AA-F9E9D7326A96}" presName="text_3" presStyleLbl="node1" presStyleIdx="2" presStyleCnt="3">
        <dgm:presLayoutVars>
          <dgm:bulletEnabled val="1"/>
        </dgm:presLayoutVars>
      </dgm:prSet>
      <dgm:spPr/>
    </dgm:pt>
    <dgm:pt modelId="{6D85F7FB-7290-C244-966B-B285B5EDB03C}" type="pres">
      <dgm:prSet presAssocID="{609F8DF0-5C5B-3E4C-B2AA-F9E9D7326A96}" presName="accent_3" presStyleCnt="0"/>
      <dgm:spPr/>
    </dgm:pt>
    <dgm:pt modelId="{C5E2D616-CA8F-F94A-80FC-9ADE5848B7F9}" type="pres">
      <dgm:prSet presAssocID="{609F8DF0-5C5B-3E4C-B2AA-F9E9D7326A96}" presName="accentRepeatNode" presStyleLbl="solidFgAcc1" presStyleIdx="2" presStyleCnt="3"/>
      <dgm:spPr/>
    </dgm:pt>
  </dgm:ptLst>
  <dgm:cxnLst>
    <dgm:cxn modelId="{6CB62216-237D-BC40-8C89-79303408D3D9}" type="presOf" srcId="{FEA0AE99-0658-9146-A467-14E1C35C4DC8}" destId="{89DFC5C3-1127-0A40-BAEE-307ED30F9395}" srcOrd="0" destOrd="0" presId="urn:microsoft.com/office/officeart/2008/layout/VerticalCurvedList"/>
    <dgm:cxn modelId="{818A805C-F0E1-8F44-BE1F-0CCA404F974C}" type="presOf" srcId="{D69B4BA5-3FC5-D34B-BEBC-8F2BA1186D44}" destId="{F4C5E0B3-4D09-DA4D-A692-27A73F193A7E}" srcOrd="0" destOrd="0" presId="urn:microsoft.com/office/officeart/2008/layout/VerticalCurvedList"/>
    <dgm:cxn modelId="{E9D05967-B6DA-294D-8125-6A3605E6AE90}" srcId="{D69B4BA5-3FC5-D34B-BEBC-8F2BA1186D44}" destId="{BC6F955F-F12B-8442-A34B-2B69297F9EC9}" srcOrd="0" destOrd="0" parTransId="{E2600FFD-5D6D-094E-B822-B0699A0073E5}" sibTransId="{BB0F86DC-8339-6E42-B92C-30113D8091D6}"/>
    <dgm:cxn modelId="{663BA5BC-783E-DD4C-B334-CC7786710106}" srcId="{D69B4BA5-3FC5-D34B-BEBC-8F2BA1186D44}" destId="{FEA0AE99-0658-9146-A467-14E1C35C4DC8}" srcOrd="1" destOrd="0" parTransId="{4BB4B2B9-E08E-344A-86C2-2D6EF56E1EB1}" sibTransId="{08E8BBEB-162E-794B-A667-14CFBF371A3C}"/>
    <dgm:cxn modelId="{315AB8CB-26EC-834A-9F4F-F858ECBECF05}" type="presOf" srcId="{BB0F86DC-8339-6E42-B92C-30113D8091D6}" destId="{70C12073-14C1-E749-87A3-B0C2E4F9E2D1}" srcOrd="0" destOrd="0" presId="urn:microsoft.com/office/officeart/2008/layout/VerticalCurvedList"/>
    <dgm:cxn modelId="{014393D5-37EC-274E-95EC-A10DBB364689}" type="presOf" srcId="{609F8DF0-5C5B-3E4C-B2AA-F9E9D7326A96}" destId="{4E09FC94-20D8-C746-BB6F-47FC1F98064B}" srcOrd="0" destOrd="0" presId="urn:microsoft.com/office/officeart/2008/layout/VerticalCurvedList"/>
    <dgm:cxn modelId="{457ECCE8-CB51-2E4D-9700-AA35505530B2}" srcId="{D69B4BA5-3FC5-D34B-BEBC-8F2BA1186D44}" destId="{609F8DF0-5C5B-3E4C-B2AA-F9E9D7326A96}" srcOrd="2" destOrd="0" parTransId="{008E29A1-481C-8940-A053-4D4725E9BEBE}" sibTransId="{72EBE837-A2BD-E44D-86D7-67C078A3DA1C}"/>
    <dgm:cxn modelId="{8CACD0EB-8D22-6D42-B831-26F5CEF70A84}" type="presOf" srcId="{BC6F955F-F12B-8442-A34B-2B69297F9EC9}" destId="{7557C304-0DA4-5B41-B3E1-48EF01D48C28}" srcOrd="0" destOrd="0" presId="urn:microsoft.com/office/officeart/2008/layout/VerticalCurvedList"/>
    <dgm:cxn modelId="{34BA39D6-8556-6241-83C5-C763EEB6D9A1}" type="presParOf" srcId="{F4C5E0B3-4D09-DA4D-A692-27A73F193A7E}" destId="{50CC77A9-E083-EA40-A171-975F817160C0}" srcOrd="0" destOrd="0" presId="urn:microsoft.com/office/officeart/2008/layout/VerticalCurvedList"/>
    <dgm:cxn modelId="{3B92CF71-C2FC-0743-B3C2-B397E4522F8A}" type="presParOf" srcId="{50CC77A9-E083-EA40-A171-975F817160C0}" destId="{074CFE95-A456-4C44-B0F8-0E7B5D6AEF16}" srcOrd="0" destOrd="0" presId="urn:microsoft.com/office/officeart/2008/layout/VerticalCurvedList"/>
    <dgm:cxn modelId="{CF5D7884-B761-AC46-AA68-F0D625E0899A}" type="presParOf" srcId="{074CFE95-A456-4C44-B0F8-0E7B5D6AEF16}" destId="{6B805B80-DA01-034A-9772-3C3780F40DBB}" srcOrd="0" destOrd="0" presId="urn:microsoft.com/office/officeart/2008/layout/VerticalCurvedList"/>
    <dgm:cxn modelId="{3F52CCE2-04E4-D145-98F1-EF89E3296DDB}" type="presParOf" srcId="{074CFE95-A456-4C44-B0F8-0E7B5D6AEF16}" destId="{70C12073-14C1-E749-87A3-B0C2E4F9E2D1}" srcOrd="1" destOrd="0" presId="urn:microsoft.com/office/officeart/2008/layout/VerticalCurvedList"/>
    <dgm:cxn modelId="{11C9073E-ACA9-5245-90CF-CA2213493DB7}" type="presParOf" srcId="{074CFE95-A456-4C44-B0F8-0E7B5D6AEF16}" destId="{25D2ABEF-1EBC-4E46-8DB4-BADED5D1CBA5}" srcOrd="2" destOrd="0" presId="urn:microsoft.com/office/officeart/2008/layout/VerticalCurvedList"/>
    <dgm:cxn modelId="{634B5D11-6D4B-8E4C-A71E-15562F854289}" type="presParOf" srcId="{074CFE95-A456-4C44-B0F8-0E7B5D6AEF16}" destId="{E6205977-B9E7-7642-93DC-6D6925B1DC02}" srcOrd="3" destOrd="0" presId="urn:microsoft.com/office/officeart/2008/layout/VerticalCurvedList"/>
    <dgm:cxn modelId="{045BB40F-5DC3-1A4A-A1F9-CCC3836A53AD}" type="presParOf" srcId="{50CC77A9-E083-EA40-A171-975F817160C0}" destId="{7557C304-0DA4-5B41-B3E1-48EF01D48C28}" srcOrd="1" destOrd="0" presId="urn:microsoft.com/office/officeart/2008/layout/VerticalCurvedList"/>
    <dgm:cxn modelId="{C5324EDC-680F-B847-9B57-BA3725AEFD0D}" type="presParOf" srcId="{50CC77A9-E083-EA40-A171-975F817160C0}" destId="{99E1D6CC-4CA4-CC4B-A5A1-D3E507BD23CD}" srcOrd="2" destOrd="0" presId="urn:microsoft.com/office/officeart/2008/layout/VerticalCurvedList"/>
    <dgm:cxn modelId="{AA11E641-FD79-1B4B-AD71-F11AE9CB23F2}" type="presParOf" srcId="{99E1D6CC-4CA4-CC4B-A5A1-D3E507BD23CD}" destId="{839940F0-2B57-D24C-BAB2-89197C37C413}" srcOrd="0" destOrd="0" presId="urn:microsoft.com/office/officeart/2008/layout/VerticalCurvedList"/>
    <dgm:cxn modelId="{3C75600D-3DBC-7941-B7F8-39AE54A66BC8}" type="presParOf" srcId="{50CC77A9-E083-EA40-A171-975F817160C0}" destId="{89DFC5C3-1127-0A40-BAEE-307ED30F9395}" srcOrd="3" destOrd="0" presId="urn:microsoft.com/office/officeart/2008/layout/VerticalCurvedList"/>
    <dgm:cxn modelId="{AF7BDF18-A495-0A4D-B448-3C02FED55C1F}" type="presParOf" srcId="{50CC77A9-E083-EA40-A171-975F817160C0}" destId="{CD70C40F-322F-0644-B33E-02F30E3960CF}" srcOrd="4" destOrd="0" presId="urn:microsoft.com/office/officeart/2008/layout/VerticalCurvedList"/>
    <dgm:cxn modelId="{B0429F8B-6069-F642-81DA-947279B2BBAD}" type="presParOf" srcId="{CD70C40F-322F-0644-B33E-02F30E3960CF}" destId="{73F804AE-08DD-8247-B3DA-87120E3191E3}" srcOrd="0" destOrd="0" presId="urn:microsoft.com/office/officeart/2008/layout/VerticalCurvedList"/>
    <dgm:cxn modelId="{91515E26-2C3F-924A-96DF-B017EC4604F3}" type="presParOf" srcId="{50CC77A9-E083-EA40-A171-975F817160C0}" destId="{4E09FC94-20D8-C746-BB6F-47FC1F98064B}" srcOrd="5" destOrd="0" presId="urn:microsoft.com/office/officeart/2008/layout/VerticalCurvedList"/>
    <dgm:cxn modelId="{CBB9752C-B3BA-8A46-947E-F33F792F774A}" type="presParOf" srcId="{50CC77A9-E083-EA40-A171-975F817160C0}" destId="{6D85F7FB-7290-C244-966B-B285B5EDB03C}" srcOrd="6" destOrd="0" presId="urn:microsoft.com/office/officeart/2008/layout/VerticalCurvedList"/>
    <dgm:cxn modelId="{3857CAC5-6540-3749-A10A-3316CBB4842C}" type="presParOf" srcId="{6D85F7FB-7290-C244-966B-B285B5EDB03C}" destId="{C5E2D616-CA8F-F94A-80FC-9ADE5848B7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54779-2EB1-D548-AA85-2CD5910197AA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E90E1EDF-96B9-4641-AC3D-B7C35A69CACF}">
      <dgm:prSet phldrT="[Text]"/>
      <dgm:spPr>
        <a:solidFill>
          <a:srgbClr val="3274AA"/>
        </a:solidFill>
      </dgm:spPr>
      <dgm:t>
        <a:bodyPr/>
        <a:lstStyle/>
        <a:p>
          <a:r>
            <a:rPr kumimoji="0" lang="en-US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rPr>
            <a:t>Gradient-centric, decentralized training </a:t>
          </a:r>
          <a:r>
            <a:rPr lang="en-US" b="1" dirty="0">
              <a:solidFill>
                <a:prstClr val="white"/>
              </a:solidFill>
            </a:rPr>
            <a:t>algorithm </a:t>
          </a:r>
          <a:endParaRPr lang="en-US" dirty="0"/>
        </a:p>
      </dgm:t>
    </dgm:pt>
    <dgm:pt modelId="{235E221F-5110-B24B-BAD5-E7070B972DE5}" type="parTrans" cxnId="{7560A593-996C-D846-B635-ECDD67AA1AC2}">
      <dgm:prSet/>
      <dgm:spPr/>
      <dgm:t>
        <a:bodyPr/>
        <a:lstStyle/>
        <a:p>
          <a:endParaRPr lang="en-US"/>
        </a:p>
      </dgm:t>
    </dgm:pt>
    <dgm:pt modelId="{6E3BDE6B-9A08-B546-A412-8DF2D8B3CFEC}" type="sibTrans" cxnId="{7560A593-996C-D846-B635-ECDD67AA1AC2}">
      <dgm:prSet/>
      <dgm:spPr/>
      <dgm:t>
        <a:bodyPr/>
        <a:lstStyle/>
        <a:p>
          <a:endParaRPr lang="en-US"/>
        </a:p>
      </dgm:t>
    </dgm:pt>
    <dgm:pt modelId="{2CB5BFCC-5805-7243-8C1A-3898D011B83E}">
      <dgm:prSet phldrT="[Text]"/>
      <dgm:spPr>
        <a:solidFill>
          <a:srgbClr val="005295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rPr>
            <a:t>Lossy gradient compression algorithm </a:t>
          </a:r>
          <a:endParaRPr lang="en-US" dirty="0"/>
        </a:p>
      </dgm:t>
    </dgm:pt>
    <dgm:pt modelId="{B9F5E940-38F8-2644-978D-EBE25131BBEB}" type="parTrans" cxnId="{AEFB3815-D945-BC40-95BF-1168298CD559}">
      <dgm:prSet/>
      <dgm:spPr/>
      <dgm:t>
        <a:bodyPr/>
        <a:lstStyle/>
        <a:p>
          <a:endParaRPr lang="en-US"/>
        </a:p>
      </dgm:t>
    </dgm:pt>
    <dgm:pt modelId="{CD6F898A-7F65-2248-AB26-B7C872892027}" type="sibTrans" cxnId="{AEFB3815-D945-BC40-95BF-1168298CD559}">
      <dgm:prSet/>
      <dgm:spPr/>
      <dgm:t>
        <a:bodyPr/>
        <a:lstStyle/>
        <a:p>
          <a:endParaRPr lang="en-US"/>
        </a:p>
      </dgm:t>
    </dgm:pt>
    <dgm:pt modelId="{34434960-0E2E-5C44-BF87-47979AF096B9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prstClr val="white"/>
              </a:solidFill>
            </a:rPr>
            <a:t>In-network acceleration for compression</a:t>
          </a:r>
          <a:endParaRPr lang="en-US" dirty="0"/>
        </a:p>
      </dgm:t>
    </dgm:pt>
    <dgm:pt modelId="{43060F43-7FAB-5F47-BB80-1E4FD34BF3C3}" type="parTrans" cxnId="{2BEA1E66-7E64-1846-822D-C97932C1A27E}">
      <dgm:prSet/>
      <dgm:spPr/>
      <dgm:t>
        <a:bodyPr/>
        <a:lstStyle/>
        <a:p>
          <a:endParaRPr lang="en-US"/>
        </a:p>
      </dgm:t>
    </dgm:pt>
    <dgm:pt modelId="{9F2B763F-1387-C54B-A4A0-1E74840D648A}" type="sibTrans" cxnId="{2BEA1E66-7E64-1846-822D-C97932C1A27E}">
      <dgm:prSet/>
      <dgm:spPr/>
      <dgm:t>
        <a:bodyPr/>
        <a:lstStyle/>
        <a:p>
          <a:endParaRPr lang="en-US"/>
        </a:p>
      </dgm:t>
    </dgm:pt>
    <dgm:pt modelId="{9B704A3C-8AFF-2D4C-93E4-321B98D72CA3}" type="pres">
      <dgm:prSet presAssocID="{22454779-2EB1-D548-AA85-2CD5910197AA}" presName="linearFlow" presStyleCnt="0">
        <dgm:presLayoutVars>
          <dgm:dir/>
          <dgm:resizeHandles val="exact"/>
        </dgm:presLayoutVars>
      </dgm:prSet>
      <dgm:spPr/>
    </dgm:pt>
    <dgm:pt modelId="{D70B4A68-0035-314C-B0C4-EB07E7637B8B}" type="pres">
      <dgm:prSet presAssocID="{E90E1EDF-96B9-4641-AC3D-B7C35A69CACF}" presName="composite" presStyleCnt="0"/>
      <dgm:spPr/>
    </dgm:pt>
    <dgm:pt modelId="{3D000A10-232D-8D4A-982E-C6FB218AA833}" type="pres">
      <dgm:prSet presAssocID="{E90E1EDF-96B9-4641-AC3D-B7C35A69CACF}" presName="imgShp" presStyleLbl="fgImgPlace1" presStyleIdx="0" presStyleCnt="3"/>
      <dgm:spPr/>
    </dgm:pt>
    <dgm:pt modelId="{0368F87E-C442-4D40-8B26-8FAABA7C51E1}" type="pres">
      <dgm:prSet presAssocID="{E90E1EDF-96B9-4641-AC3D-B7C35A69CACF}" presName="txShp" presStyleLbl="node1" presStyleIdx="0" presStyleCnt="3">
        <dgm:presLayoutVars>
          <dgm:bulletEnabled val="1"/>
        </dgm:presLayoutVars>
      </dgm:prSet>
      <dgm:spPr/>
    </dgm:pt>
    <dgm:pt modelId="{4071DDAA-F0B8-9646-8F3C-6200DBB7E77B}" type="pres">
      <dgm:prSet presAssocID="{6E3BDE6B-9A08-B546-A412-8DF2D8B3CFEC}" presName="spacing" presStyleCnt="0"/>
      <dgm:spPr/>
    </dgm:pt>
    <dgm:pt modelId="{42CBDF64-2D07-7944-B165-DF4E04C6C57F}" type="pres">
      <dgm:prSet presAssocID="{2CB5BFCC-5805-7243-8C1A-3898D011B83E}" presName="composite" presStyleCnt="0"/>
      <dgm:spPr/>
    </dgm:pt>
    <dgm:pt modelId="{A4CDD99B-2437-C749-B6C8-AB99508F6327}" type="pres">
      <dgm:prSet presAssocID="{2CB5BFCC-5805-7243-8C1A-3898D011B83E}" presName="imgShp" presStyleLbl="fgImgPlace1" presStyleIdx="1" presStyleCnt="3"/>
      <dgm:spPr/>
    </dgm:pt>
    <dgm:pt modelId="{6CDE4D0A-95CC-A847-B3BE-8D330FE26ABE}" type="pres">
      <dgm:prSet presAssocID="{2CB5BFCC-5805-7243-8C1A-3898D011B83E}" presName="txShp" presStyleLbl="node1" presStyleIdx="1" presStyleCnt="3">
        <dgm:presLayoutVars>
          <dgm:bulletEnabled val="1"/>
        </dgm:presLayoutVars>
      </dgm:prSet>
      <dgm:spPr/>
    </dgm:pt>
    <dgm:pt modelId="{A4669982-6493-DE4A-B70D-54FE859616A7}" type="pres">
      <dgm:prSet presAssocID="{CD6F898A-7F65-2248-AB26-B7C872892027}" presName="spacing" presStyleCnt="0"/>
      <dgm:spPr/>
    </dgm:pt>
    <dgm:pt modelId="{7CE3305C-ED56-5648-9DC1-9C594DAB114F}" type="pres">
      <dgm:prSet presAssocID="{34434960-0E2E-5C44-BF87-47979AF096B9}" presName="composite" presStyleCnt="0"/>
      <dgm:spPr/>
    </dgm:pt>
    <dgm:pt modelId="{1E58F540-ED67-484B-975C-506EA95E5558}" type="pres">
      <dgm:prSet presAssocID="{34434960-0E2E-5C44-BF87-47979AF096B9}" presName="imgShp" presStyleLbl="fgImgPlace1" presStyleIdx="2" presStyleCnt="3"/>
      <dgm:spPr/>
    </dgm:pt>
    <dgm:pt modelId="{D3517E60-CEF7-A44E-AF78-A59EA9B8D20A}" type="pres">
      <dgm:prSet presAssocID="{34434960-0E2E-5C44-BF87-47979AF096B9}" presName="txShp" presStyleLbl="node1" presStyleIdx="2" presStyleCnt="3">
        <dgm:presLayoutVars>
          <dgm:bulletEnabled val="1"/>
        </dgm:presLayoutVars>
      </dgm:prSet>
      <dgm:spPr/>
    </dgm:pt>
  </dgm:ptLst>
  <dgm:cxnLst>
    <dgm:cxn modelId="{AEFB3815-D945-BC40-95BF-1168298CD559}" srcId="{22454779-2EB1-D548-AA85-2CD5910197AA}" destId="{2CB5BFCC-5805-7243-8C1A-3898D011B83E}" srcOrd="1" destOrd="0" parTransId="{B9F5E940-38F8-2644-978D-EBE25131BBEB}" sibTransId="{CD6F898A-7F65-2248-AB26-B7C872892027}"/>
    <dgm:cxn modelId="{9225C932-AD3C-1744-ACAD-8453F1E31BCB}" type="presOf" srcId="{34434960-0E2E-5C44-BF87-47979AF096B9}" destId="{D3517E60-CEF7-A44E-AF78-A59EA9B8D20A}" srcOrd="0" destOrd="0" presId="urn:microsoft.com/office/officeart/2005/8/layout/vList3"/>
    <dgm:cxn modelId="{2BEA1E66-7E64-1846-822D-C97932C1A27E}" srcId="{22454779-2EB1-D548-AA85-2CD5910197AA}" destId="{34434960-0E2E-5C44-BF87-47979AF096B9}" srcOrd="2" destOrd="0" parTransId="{43060F43-7FAB-5F47-BB80-1E4FD34BF3C3}" sibTransId="{9F2B763F-1387-C54B-A4A0-1E74840D648A}"/>
    <dgm:cxn modelId="{240BF688-32FE-BD4D-BD2A-566CD219CF3A}" type="presOf" srcId="{22454779-2EB1-D548-AA85-2CD5910197AA}" destId="{9B704A3C-8AFF-2D4C-93E4-321B98D72CA3}" srcOrd="0" destOrd="0" presId="urn:microsoft.com/office/officeart/2005/8/layout/vList3"/>
    <dgm:cxn modelId="{51CB7E90-87C4-554D-B351-35621FDB3945}" type="presOf" srcId="{2CB5BFCC-5805-7243-8C1A-3898D011B83E}" destId="{6CDE4D0A-95CC-A847-B3BE-8D330FE26ABE}" srcOrd="0" destOrd="0" presId="urn:microsoft.com/office/officeart/2005/8/layout/vList3"/>
    <dgm:cxn modelId="{7560A593-996C-D846-B635-ECDD67AA1AC2}" srcId="{22454779-2EB1-D548-AA85-2CD5910197AA}" destId="{E90E1EDF-96B9-4641-AC3D-B7C35A69CACF}" srcOrd="0" destOrd="0" parTransId="{235E221F-5110-B24B-BAD5-E7070B972DE5}" sibTransId="{6E3BDE6B-9A08-B546-A412-8DF2D8B3CFEC}"/>
    <dgm:cxn modelId="{4D0CF6E6-3BA7-CC41-AED0-F1A6163DF4B5}" type="presOf" srcId="{E90E1EDF-96B9-4641-AC3D-B7C35A69CACF}" destId="{0368F87E-C442-4D40-8B26-8FAABA7C51E1}" srcOrd="0" destOrd="0" presId="urn:microsoft.com/office/officeart/2005/8/layout/vList3"/>
    <dgm:cxn modelId="{C0B56155-5B17-F440-8349-9C47A7409D47}" type="presParOf" srcId="{9B704A3C-8AFF-2D4C-93E4-321B98D72CA3}" destId="{D70B4A68-0035-314C-B0C4-EB07E7637B8B}" srcOrd="0" destOrd="0" presId="urn:microsoft.com/office/officeart/2005/8/layout/vList3"/>
    <dgm:cxn modelId="{5E751DD9-6778-3842-94C8-E861A5DDDCEF}" type="presParOf" srcId="{D70B4A68-0035-314C-B0C4-EB07E7637B8B}" destId="{3D000A10-232D-8D4A-982E-C6FB218AA833}" srcOrd="0" destOrd="0" presId="urn:microsoft.com/office/officeart/2005/8/layout/vList3"/>
    <dgm:cxn modelId="{EB8C3D36-A1C5-3D4F-90C4-267977872A8D}" type="presParOf" srcId="{D70B4A68-0035-314C-B0C4-EB07E7637B8B}" destId="{0368F87E-C442-4D40-8B26-8FAABA7C51E1}" srcOrd="1" destOrd="0" presId="urn:microsoft.com/office/officeart/2005/8/layout/vList3"/>
    <dgm:cxn modelId="{FA508D28-60CE-7043-9382-590E2DB71CC3}" type="presParOf" srcId="{9B704A3C-8AFF-2D4C-93E4-321B98D72CA3}" destId="{4071DDAA-F0B8-9646-8F3C-6200DBB7E77B}" srcOrd="1" destOrd="0" presId="urn:microsoft.com/office/officeart/2005/8/layout/vList3"/>
    <dgm:cxn modelId="{654067C6-F221-2041-8757-0FB4A4CDB173}" type="presParOf" srcId="{9B704A3C-8AFF-2D4C-93E4-321B98D72CA3}" destId="{42CBDF64-2D07-7944-B165-DF4E04C6C57F}" srcOrd="2" destOrd="0" presId="urn:microsoft.com/office/officeart/2005/8/layout/vList3"/>
    <dgm:cxn modelId="{3EE2326D-0785-454F-B410-9347CCB4857D}" type="presParOf" srcId="{42CBDF64-2D07-7944-B165-DF4E04C6C57F}" destId="{A4CDD99B-2437-C749-B6C8-AB99508F6327}" srcOrd="0" destOrd="0" presId="urn:microsoft.com/office/officeart/2005/8/layout/vList3"/>
    <dgm:cxn modelId="{EB654629-3B55-6C49-8DAF-937C5DC61F77}" type="presParOf" srcId="{42CBDF64-2D07-7944-B165-DF4E04C6C57F}" destId="{6CDE4D0A-95CC-A847-B3BE-8D330FE26ABE}" srcOrd="1" destOrd="0" presId="urn:microsoft.com/office/officeart/2005/8/layout/vList3"/>
    <dgm:cxn modelId="{868BF2D5-6FFA-1043-9802-9163F4C4ECC5}" type="presParOf" srcId="{9B704A3C-8AFF-2D4C-93E4-321B98D72CA3}" destId="{A4669982-6493-DE4A-B70D-54FE859616A7}" srcOrd="3" destOrd="0" presId="urn:microsoft.com/office/officeart/2005/8/layout/vList3"/>
    <dgm:cxn modelId="{36FACEDC-6E5C-2E41-9C85-5BEBBF31473D}" type="presParOf" srcId="{9B704A3C-8AFF-2D4C-93E4-321B98D72CA3}" destId="{7CE3305C-ED56-5648-9DC1-9C594DAB114F}" srcOrd="4" destOrd="0" presId="urn:microsoft.com/office/officeart/2005/8/layout/vList3"/>
    <dgm:cxn modelId="{82637C3C-8185-B542-8994-62147AFC03F8}" type="presParOf" srcId="{7CE3305C-ED56-5648-9DC1-9C594DAB114F}" destId="{1E58F540-ED67-484B-975C-506EA95E5558}" srcOrd="0" destOrd="0" presId="urn:microsoft.com/office/officeart/2005/8/layout/vList3"/>
    <dgm:cxn modelId="{BFCFB9C6-1BE2-0F4A-970E-D2FF9FC82136}" type="presParOf" srcId="{7CE3305C-ED56-5648-9DC1-9C594DAB114F}" destId="{D3517E60-CEF7-A44E-AF78-A59EA9B8D2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12073-14C1-E749-87A3-B0C2E4F9E2D1}">
      <dsp:nvSpPr>
        <dsp:cNvPr id="0" name=""/>
        <dsp:cNvSpPr/>
      </dsp:nvSpPr>
      <dsp:spPr>
        <a:xfrm>
          <a:off x="-4682883" y="-717869"/>
          <a:ext cx="5578004" cy="5578004"/>
        </a:xfrm>
        <a:prstGeom prst="blockArc">
          <a:avLst>
            <a:gd name="adj1" fmla="val 18900000"/>
            <a:gd name="adj2" fmla="val 2700000"/>
            <a:gd name="adj3" fmla="val 38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7C304-0DA4-5B41-B3E1-48EF01D48C28}">
      <dsp:nvSpPr>
        <dsp:cNvPr id="0" name=""/>
        <dsp:cNvSpPr/>
      </dsp:nvSpPr>
      <dsp:spPr>
        <a:xfrm>
          <a:off x="575686" y="414226"/>
          <a:ext cx="9685257" cy="8284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58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Remove exponents in FP representation by setting it to a constant</a:t>
          </a:r>
        </a:p>
      </dsp:txBody>
      <dsp:txXfrm>
        <a:off x="575686" y="414226"/>
        <a:ext cx="9685257" cy="828453"/>
      </dsp:txXfrm>
    </dsp:sp>
    <dsp:sp modelId="{839940F0-2B57-D24C-BAB2-89197C37C413}">
      <dsp:nvSpPr>
        <dsp:cNvPr id="0" name=""/>
        <dsp:cNvSpPr/>
      </dsp:nvSpPr>
      <dsp:spPr>
        <a:xfrm>
          <a:off x="57903" y="310669"/>
          <a:ext cx="1035566" cy="10355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FC5C3-1127-0A40-BAEE-307ED30F9395}">
      <dsp:nvSpPr>
        <dsp:cNvPr id="0" name=""/>
        <dsp:cNvSpPr/>
      </dsp:nvSpPr>
      <dsp:spPr>
        <a:xfrm>
          <a:off x="876829" y="1656905"/>
          <a:ext cx="9384114" cy="8284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58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Remember the diff by shifting on mantissa with a </a:t>
          </a:r>
          <a:r>
            <a:rPr lang="en-US" sz="2600" kern="1200" dirty="0" err="1">
              <a:solidFill>
                <a:schemeClr val="bg1"/>
              </a:solidFill>
            </a:rPr>
            <a:t>concat’ed</a:t>
          </a:r>
          <a:r>
            <a:rPr lang="en-US" sz="2600" kern="1200" dirty="0">
              <a:solidFill>
                <a:schemeClr val="bg1"/>
              </a:solidFill>
            </a:rPr>
            <a:t> 1</a:t>
          </a:r>
        </a:p>
      </dsp:txBody>
      <dsp:txXfrm>
        <a:off x="876829" y="1656905"/>
        <a:ext cx="9384114" cy="828453"/>
      </dsp:txXfrm>
    </dsp:sp>
    <dsp:sp modelId="{73F804AE-08DD-8247-B3DA-87120E3191E3}">
      <dsp:nvSpPr>
        <dsp:cNvPr id="0" name=""/>
        <dsp:cNvSpPr/>
      </dsp:nvSpPr>
      <dsp:spPr>
        <a:xfrm>
          <a:off x="359046" y="1553349"/>
          <a:ext cx="1035566" cy="10355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9FC94-20D8-C746-BB6F-47FC1F98064B}">
      <dsp:nvSpPr>
        <dsp:cNvPr id="0" name=""/>
        <dsp:cNvSpPr/>
      </dsp:nvSpPr>
      <dsp:spPr>
        <a:xfrm>
          <a:off x="575686" y="2899585"/>
          <a:ext cx="9685257" cy="8284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58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Compress more aggressively as values are close to zeros</a:t>
          </a:r>
        </a:p>
      </dsp:txBody>
      <dsp:txXfrm>
        <a:off x="575686" y="2899585"/>
        <a:ext cx="9685257" cy="828453"/>
      </dsp:txXfrm>
    </dsp:sp>
    <dsp:sp modelId="{C5E2D616-CA8F-F94A-80FC-9ADE5848B7F9}">
      <dsp:nvSpPr>
        <dsp:cNvPr id="0" name=""/>
        <dsp:cNvSpPr/>
      </dsp:nvSpPr>
      <dsp:spPr>
        <a:xfrm>
          <a:off x="57903" y="2796028"/>
          <a:ext cx="1035566" cy="10355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8F87E-C442-4D40-8B26-8FAABA7C51E1}">
      <dsp:nvSpPr>
        <dsp:cNvPr id="0" name=""/>
        <dsp:cNvSpPr/>
      </dsp:nvSpPr>
      <dsp:spPr>
        <a:xfrm rot="10800000">
          <a:off x="1788714" y="293"/>
          <a:ext cx="6420228" cy="686357"/>
        </a:xfrm>
        <a:prstGeom prst="homePlate">
          <a:avLst/>
        </a:prstGeom>
        <a:solidFill>
          <a:srgbClr val="3274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6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rPr>
            <a:t>Gradient-centric, decentralized training </a:t>
          </a:r>
          <a:r>
            <a:rPr lang="en-US" sz="2200" b="1" kern="1200" dirty="0">
              <a:solidFill>
                <a:prstClr val="white"/>
              </a:solidFill>
            </a:rPr>
            <a:t>algorithm </a:t>
          </a:r>
          <a:endParaRPr lang="en-US" sz="2200" kern="1200" dirty="0"/>
        </a:p>
      </dsp:txBody>
      <dsp:txXfrm rot="10800000">
        <a:off x="1960303" y="293"/>
        <a:ext cx="6248639" cy="686357"/>
      </dsp:txXfrm>
    </dsp:sp>
    <dsp:sp modelId="{3D000A10-232D-8D4A-982E-C6FB218AA833}">
      <dsp:nvSpPr>
        <dsp:cNvPr id="0" name=""/>
        <dsp:cNvSpPr/>
      </dsp:nvSpPr>
      <dsp:spPr>
        <a:xfrm>
          <a:off x="1445535" y="293"/>
          <a:ext cx="686357" cy="68635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E4D0A-95CC-A847-B3BE-8D330FE26ABE}">
      <dsp:nvSpPr>
        <dsp:cNvPr id="0" name=""/>
        <dsp:cNvSpPr/>
      </dsp:nvSpPr>
      <dsp:spPr>
        <a:xfrm rot="10800000">
          <a:off x="1788714" y="858240"/>
          <a:ext cx="6420228" cy="686357"/>
        </a:xfrm>
        <a:prstGeom prst="homePlate">
          <a:avLst/>
        </a:prstGeom>
        <a:solidFill>
          <a:srgbClr val="005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6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rPr>
            <a:t>Lossy gradient compression algorithm </a:t>
          </a:r>
          <a:endParaRPr lang="en-US" sz="2200" kern="1200" dirty="0"/>
        </a:p>
      </dsp:txBody>
      <dsp:txXfrm rot="10800000">
        <a:off x="1960303" y="858240"/>
        <a:ext cx="6248639" cy="686357"/>
      </dsp:txXfrm>
    </dsp:sp>
    <dsp:sp modelId="{A4CDD99B-2437-C749-B6C8-AB99508F6327}">
      <dsp:nvSpPr>
        <dsp:cNvPr id="0" name=""/>
        <dsp:cNvSpPr/>
      </dsp:nvSpPr>
      <dsp:spPr>
        <a:xfrm>
          <a:off x="1445535" y="858240"/>
          <a:ext cx="686357" cy="68635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7E60-CEF7-A44E-AF78-A59EA9B8D20A}">
      <dsp:nvSpPr>
        <dsp:cNvPr id="0" name=""/>
        <dsp:cNvSpPr/>
      </dsp:nvSpPr>
      <dsp:spPr>
        <a:xfrm rot="10800000">
          <a:off x="1788714" y="1716187"/>
          <a:ext cx="6420228" cy="686357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6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prstClr val="white"/>
              </a:solidFill>
            </a:rPr>
            <a:t>In-network acceleration for compression</a:t>
          </a:r>
          <a:endParaRPr lang="en-US" sz="2200" kern="1200" dirty="0"/>
        </a:p>
      </dsp:txBody>
      <dsp:txXfrm rot="10800000">
        <a:off x="1960303" y="1716187"/>
        <a:ext cx="6248639" cy="686357"/>
      </dsp:txXfrm>
    </dsp:sp>
    <dsp:sp modelId="{1E58F540-ED67-484B-975C-506EA95E5558}">
      <dsp:nvSpPr>
        <dsp:cNvPr id="0" name=""/>
        <dsp:cNvSpPr/>
      </dsp:nvSpPr>
      <dsp:spPr>
        <a:xfrm>
          <a:off x="1445535" y="1716187"/>
          <a:ext cx="686357" cy="68635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583B4D-4B80-4218-8491-9265B37B4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36A5E-807F-4683-9D4E-A97805E207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ADD27-57FE-4BFE-8DE4-B36476AF42D7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DE4AB-BA35-4E90-BF73-C6D31ED7DC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54E0A-62FE-4CF1-B914-7E859BE670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28154-6F86-4414-8D5C-B79DC72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5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ABF05-08C2-49AB-A33C-2266805C39E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45AA1-006A-4177-9FFD-471A1BDE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8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2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4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2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1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5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1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5825-EDD3-4726-8752-74C8523D9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805BC-E84A-4455-8E08-EC5B30E4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2811-573D-42BD-AF29-91D13B87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066-2369-42A3-83AC-89CE157501F4}" type="datetime1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B5492-A45E-4710-B3B4-A41FD07D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4CB4FEB-F806-4AC5-9994-F6308D7E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2CEB-5022-4ADB-AE5C-C27FD4A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E51B9-D2B3-4A45-A205-BA11D7B3A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5C03-4080-471C-98F0-91AD96EA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9C69-AAC2-4446-A10B-1C6B76ED0396}" type="datetime1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B631-5828-433E-821E-32436415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5F0E48DB-F510-44E5-80E8-D29C8D379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16481-6359-4166-B35D-F76A205E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D6EA4-E163-49BF-8A97-A89FDF27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E5EA-DED2-4ABD-891E-C3B5F21F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473-E14B-4114-AB20-9EA01D347DEC}" type="datetime1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F116-393A-4388-926D-9178B85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1C2A4C44-03AF-4FF5-96EC-B5851B7C6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A351-B551-49BC-B593-01F60036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AD723D1-78A0-4C6C-A994-99155C3E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D0CD154A-500E-4926-83F4-075FE805D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880D-B93E-40CC-9474-DDF690E2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DFA3-FEC9-4001-A3F0-974DE8FB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DCDD-67F4-4A22-AA68-EE47EDA7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7BC-819A-45B1-9D03-54A13E902FA3}" type="datetime1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E233-F989-4FD5-8FD7-2F815C0D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54BDFDA-6806-4ED5-813E-8DF5B0C7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BDC5-6B1B-45D0-A369-ECEBDA3D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1EA2-BA5A-4A69-9AC4-F25A0D0A3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01DA1-7219-4C23-AD6D-9259A88E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72F6B-D433-4566-9F84-06E562F2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D2FA-ABC7-4F60-9746-E62142200125}" type="datetime1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A584E-C10E-47DF-986A-72FFD7B4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4B3BD3B-60FF-4803-9255-8338099F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75CE-66A6-4B98-9A9B-E306654F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B9D56-2745-4282-8415-39F0AAD7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8D914-C3EA-45F7-8D29-6326A204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99DE2-5AE8-46A1-A3EA-1418C7B67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8E82-9443-4B0A-A797-D1B465FB9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3D515-DB93-4C30-84BE-27002874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78A-EC73-4B80-943D-260DE732D927}" type="datetime1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C395B-4998-48FA-A4A5-58181867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92FF40A8-4D8D-4B87-9CF9-74C5A1A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1C49-D955-4437-B3DF-CAF9A2A7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2155A-DD09-4320-8F53-26FFC31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9197-5FEF-4B61-9FDC-BC8D9535C2C2}" type="datetime1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65B0C-1193-4C3D-A6DA-61E8CC26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421E81-4F03-4543-8577-41C0F89C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1496E-BFC1-4678-A97D-68E2734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B116-52E4-4727-9253-E8C277714660}" type="datetime1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95F47-0B4E-41F8-AA79-51A1023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EF6D50F-EB2F-4536-BBD9-F76DDA99A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8D54-3357-4BDE-8556-E930096F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CFE2-59DB-445E-9D4D-57886D4D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92B2-695F-4DC0-9D10-EC9CB7A8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ABA8-7905-4BF5-8DDD-29096F46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327-D7D0-4A91-B47F-71CEC7793B5B}" type="datetime1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CD2EA-E210-4CB4-8914-50340967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9EE0191E-EC67-4D2E-A129-7A025BCE7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7EC-A749-4339-89C6-889F4750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84075-A0E0-44C0-886E-DCC64C784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ADC60-02EF-487D-8FDA-1C7701F7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EE4D-D1F2-48FB-B472-5EDEB974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FCF5-F4F1-4AE7-803A-7A6A7BC34504}" type="datetime1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1EB1B-142E-4696-97DE-6489670E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B2CB92DE-B27B-41A6-BB16-5D577417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5AB0F-7788-4792-85F4-C846552F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6B77-3247-412D-A718-CA857631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1885-AE3D-40EE-B9AD-106FAAB1F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6B898-D3A6-4D53-9111-B4B8D4B07BC1}" type="datetime1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EF0F9-91FA-428F-A3C7-92A4267C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883" y="1077492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3467AE"/>
                </a:solidFill>
              </a:rPr>
              <a:t>A Network-Centric Hardware/Algorithm Co-Design to Accelerate Distributed Training of Deep Neural Networks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685801" y="2485739"/>
            <a:ext cx="10591799" cy="0"/>
          </a:xfrm>
          <a:prstGeom prst="line">
            <a:avLst/>
          </a:pr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D6DE82-1553-48B5-AD47-D61514288F1C}"/>
              </a:ext>
            </a:extLst>
          </p:cNvPr>
          <p:cNvSpPr txBox="1"/>
          <p:nvPr/>
        </p:nvSpPr>
        <p:spPr>
          <a:xfrm>
            <a:off x="1249680" y="3145649"/>
            <a:ext cx="9464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Youjie Li</a:t>
            </a:r>
            <a:r>
              <a:rPr lang="en-US" sz="3000" baseline="30000" dirty="0"/>
              <a:t>1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B6120"/>
                </a:solidFill>
              </a:rPr>
              <a:t>Jongse Park</a:t>
            </a:r>
            <a:r>
              <a:rPr lang="en-US" sz="3000" baseline="30000" dirty="0"/>
              <a:t>2</a:t>
            </a:r>
            <a:r>
              <a:rPr lang="en-US" sz="3000" dirty="0"/>
              <a:t>, Mohammad Alian</a:t>
            </a:r>
            <a:r>
              <a:rPr lang="en-US" sz="3000" baseline="30000" dirty="0"/>
              <a:t>1</a:t>
            </a:r>
            <a:r>
              <a:rPr lang="en-US" sz="3000" dirty="0"/>
              <a:t>, Yifan Yuan</a:t>
            </a:r>
            <a:r>
              <a:rPr lang="en-US" sz="3000" baseline="30000" dirty="0"/>
              <a:t>1</a:t>
            </a:r>
            <a:r>
              <a:rPr lang="en-US" sz="3000" dirty="0"/>
              <a:t>, Zheng Qu</a:t>
            </a:r>
            <a:r>
              <a:rPr lang="en-US" sz="3000" baseline="30000" dirty="0"/>
              <a:t>3</a:t>
            </a:r>
            <a:r>
              <a:rPr lang="en-US" sz="3000" dirty="0"/>
              <a:t>, Peitian Pan</a:t>
            </a:r>
            <a:r>
              <a:rPr lang="en-US" sz="3000" baseline="30000" dirty="0"/>
              <a:t>4</a:t>
            </a:r>
            <a:r>
              <a:rPr lang="en-US" sz="3000" dirty="0"/>
              <a:t>, Ren Wang</a:t>
            </a:r>
            <a:r>
              <a:rPr lang="en-US" sz="3000" baseline="30000" dirty="0"/>
              <a:t>5</a:t>
            </a:r>
            <a:r>
              <a:rPr lang="en-US" sz="3000" dirty="0"/>
              <a:t>, Alexander Schwing</a:t>
            </a:r>
            <a:r>
              <a:rPr lang="en-US" sz="3000" baseline="30000" dirty="0"/>
              <a:t>1</a:t>
            </a:r>
            <a:r>
              <a:rPr lang="en-US" sz="3000" dirty="0"/>
              <a:t>, Hadi Esmaeilzadeh</a:t>
            </a:r>
            <a:r>
              <a:rPr lang="en-US" sz="3000" baseline="30000" dirty="0"/>
              <a:t>6</a:t>
            </a:r>
            <a:r>
              <a:rPr lang="en-US" sz="3000" dirty="0"/>
              <a:t>, Nam Sung Kim</a:t>
            </a:r>
            <a:r>
              <a:rPr lang="en-US" sz="3000" baseline="30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5AFCA-927E-427E-97B0-55FB0A0F7945}"/>
              </a:ext>
            </a:extLst>
          </p:cNvPr>
          <p:cNvSpPr txBox="1"/>
          <p:nvPr/>
        </p:nvSpPr>
        <p:spPr>
          <a:xfrm>
            <a:off x="3207843" y="5115950"/>
            <a:ext cx="5428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baseline="30000" dirty="0"/>
              <a:t>1</a:t>
            </a:r>
            <a:r>
              <a:rPr lang="en-US" sz="3000" i="1" dirty="0"/>
              <a:t>UIUC, </a:t>
            </a:r>
            <a:r>
              <a:rPr lang="en-US" sz="3000" i="1" baseline="30000" dirty="0"/>
              <a:t>2</a:t>
            </a:r>
            <a:r>
              <a:rPr lang="en-US" sz="3000" i="1" dirty="0"/>
              <a:t>Georgia Tech, </a:t>
            </a:r>
            <a:r>
              <a:rPr lang="en-US" sz="3000" i="1" baseline="30000" dirty="0"/>
              <a:t>3</a:t>
            </a:r>
            <a:r>
              <a:rPr lang="en-US" sz="3000" i="1" dirty="0"/>
              <a:t>THU, </a:t>
            </a:r>
            <a:r>
              <a:rPr lang="en-US" sz="3000" i="1" baseline="30000" dirty="0"/>
              <a:t>4</a:t>
            </a:r>
            <a:r>
              <a:rPr lang="en-US" sz="3000" i="1" dirty="0"/>
              <a:t>SJTU, </a:t>
            </a:r>
            <a:r>
              <a:rPr lang="en-US" sz="3000" i="1" baseline="30000" dirty="0"/>
              <a:t>5</a:t>
            </a:r>
            <a:r>
              <a:rPr lang="en-US" sz="3000" i="1" dirty="0"/>
              <a:t>Intel, </a:t>
            </a:r>
            <a:r>
              <a:rPr lang="en-US" sz="3000" i="1" baseline="30000" dirty="0"/>
              <a:t>6</a:t>
            </a:r>
            <a:r>
              <a:rPr lang="en-US" sz="3000" i="1" dirty="0"/>
              <a:t>UCSD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14516-E3E4-4FDC-8569-75B08059FFAE}"/>
              </a:ext>
            </a:extLst>
          </p:cNvPr>
          <p:cNvCxnSpPr>
            <a:cxnSpLocks/>
          </p:cNvCxnSpPr>
          <p:nvPr/>
        </p:nvCxnSpPr>
        <p:spPr>
          <a:xfrm flipH="1">
            <a:off x="685801" y="726387"/>
            <a:ext cx="10591799" cy="0"/>
          </a:xfrm>
          <a:prstGeom prst="line">
            <a:avLst/>
          </a:pr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4" descr="logo-georgia.gif">
            <a:extLst>
              <a:ext uri="{FF2B5EF4-FFF2-40B4-BE49-F238E27FC236}">
                <a16:creationId xmlns:a16="http://schemas.microsoft.com/office/drawing/2014/main" id="{E083860D-E0C9-4F25-A73A-594B6683FA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126" y="5169897"/>
            <a:ext cx="1051038" cy="103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Image result for UIUC logo">
            <a:extLst>
              <a:ext uri="{FF2B5EF4-FFF2-40B4-BE49-F238E27FC236}">
                <a16:creationId xmlns:a16="http://schemas.microsoft.com/office/drawing/2014/main" id="{08B824F9-8824-4789-9C49-FE55A477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83" y="5169898"/>
            <a:ext cx="807546" cy="10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UCSD logo">
            <a:extLst>
              <a:ext uri="{FF2B5EF4-FFF2-40B4-BE49-F238E27FC236}">
                <a16:creationId xmlns:a16="http://schemas.microsoft.com/office/drawing/2014/main" id="{FB719445-8CA8-42FE-A438-E83C1ECE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392" y="4897316"/>
            <a:ext cx="1452930" cy="145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intel logo">
            <a:extLst>
              <a:ext uri="{FF2B5EF4-FFF2-40B4-BE49-F238E27FC236}">
                <a16:creationId xmlns:a16="http://schemas.microsoft.com/office/drawing/2014/main" id="{1766C94E-5683-4AB1-8E97-C9733B8A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201" y="5232998"/>
            <a:ext cx="1186255" cy="78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"/>
    </mc:Choice>
    <mc:Fallback xmlns="">
      <p:transition spd="slow" advTm="51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04B5CD22-A282-4AF6-B8E8-884BDE0F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13" y="2410837"/>
            <a:ext cx="2789658" cy="18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83F31F-41E3-4FFC-A205-3F2E2EC2F6D6}"/>
              </a:ext>
            </a:extLst>
          </p:cNvPr>
          <p:cNvSpPr txBox="1"/>
          <p:nvPr/>
        </p:nvSpPr>
        <p:spPr>
          <a:xfrm>
            <a:off x="772339" y="1742481"/>
            <a:ext cx="3479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High error resilience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AF522-D6E2-4EEB-A376-29FA5DF8B3E5}"/>
              </a:ext>
            </a:extLst>
          </p:cNvPr>
          <p:cNvSpPr txBox="1"/>
          <p:nvPr/>
        </p:nvSpPr>
        <p:spPr>
          <a:xfrm>
            <a:off x="4915872" y="1762818"/>
            <a:ext cx="6503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Limited range and skewness to zero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9E53C-FE02-4456-B2A7-EEEA48AF4E93}"/>
              </a:ext>
            </a:extLst>
          </p:cNvPr>
          <p:cNvSpPr txBox="1"/>
          <p:nvPr/>
        </p:nvSpPr>
        <p:spPr>
          <a:xfrm>
            <a:off x="6494766" y="5722384"/>
            <a:ext cx="399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AlexNet</a:t>
            </a:r>
            <a:r>
              <a:rPr lang="en-US" sz="2400" b="1" dirty="0"/>
              <a:t> gradient distribution</a:t>
            </a:r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8D158EE-8DB4-4BD2-88A7-527C79102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72" y="2352010"/>
            <a:ext cx="6503789" cy="2726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04949-9F33-D245-8B13-CC11FD087265}"/>
              </a:ext>
            </a:extLst>
          </p:cNvPr>
          <p:cNvSpPr txBox="1"/>
          <p:nvPr/>
        </p:nvSpPr>
        <p:spPr>
          <a:xfrm>
            <a:off x="4218471" y="5159555"/>
            <a:ext cx="39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Early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F941F-4DA9-BF4A-8D10-1F01364EFAE9}"/>
              </a:ext>
            </a:extLst>
          </p:cNvPr>
          <p:cNvSpPr txBox="1"/>
          <p:nvPr/>
        </p:nvSpPr>
        <p:spPr>
          <a:xfrm>
            <a:off x="6411543" y="5159555"/>
            <a:ext cx="39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Middle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18718-3DDE-AB43-9BE9-D8C04F2567D0}"/>
              </a:ext>
            </a:extLst>
          </p:cNvPr>
          <p:cNvSpPr txBox="1"/>
          <p:nvPr/>
        </p:nvSpPr>
        <p:spPr>
          <a:xfrm>
            <a:off x="8604615" y="5159555"/>
            <a:ext cx="39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Late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324528-D9BA-2B42-9EFC-9F6B8182265C}"/>
              </a:ext>
            </a:extLst>
          </p:cNvPr>
          <p:cNvSpPr/>
          <p:nvPr/>
        </p:nvSpPr>
        <p:spPr>
          <a:xfrm>
            <a:off x="225877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Why gradients?</a:t>
            </a:r>
          </a:p>
        </p:txBody>
      </p:sp>
    </p:spTree>
    <p:extLst>
      <p:ext uri="{BB962C8B-B14F-4D97-AF65-F5344CB8AC3E}">
        <p14:creationId xmlns:p14="http://schemas.microsoft.com/office/powerpoint/2010/main" val="34400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4"/>
    </mc:Choice>
    <mc:Fallback xmlns="">
      <p:transition spd="slow" advTm="522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0730DA-23DF-814E-806B-54FF4A15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5493"/>
                </a:solidFill>
                <a:latin typeface="+mn-lt"/>
              </a:rPr>
              <a:t>Key ideas for lossy gradient compression algorithm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F1CBB6A-97B7-DD47-BFCA-F0F8B40F1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263597"/>
              </p:ext>
            </p:extLst>
          </p:nvPr>
        </p:nvGraphicFramePr>
        <p:xfrm>
          <a:off x="937316" y="1855580"/>
          <a:ext cx="10317367" cy="414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4"/>
    </mc:Choice>
    <mc:Fallback xmlns="">
      <p:transition spd="slow" advTm="522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B52F8B7-17C1-41DD-8C8F-B55F3DC9600E}"/>
              </a:ext>
            </a:extLst>
          </p:cNvPr>
          <p:cNvSpPr txBox="1"/>
          <p:nvPr/>
        </p:nvSpPr>
        <p:spPr>
          <a:xfrm>
            <a:off x="2494301" y="1982096"/>
            <a:ext cx="1360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4FBEF-7B2F-4B1F-803F-818F8C49DE0E}"/>
              </a:ext>
            </a:extLst>
          </p:cNvPr>
          <p:cNvCxnSpPr>
            <a:cxnSpLocks/>
          </p:cNvCxnSpPr>
          <p:nvPr/>
        </p:nvCxnSpPr>
        <p:spPr>
          <a:xfrm flipV="1">
            <a:off x="889142" y="3553463"/>
            <a:ext cx="1621434" cy="1263033"/>
          </a:xfrm>
          <a:prstGeom prst="straightConnector1">
            <a:avLst/>
          </a:prstGeom>
          <a:ln w="57150">
            <a:solidFill>
              <a:srgbClr val="327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BCE5A7-B877-4E64-91D9-3CE40D8A3B45}"/>
              </a:ext>
            </a:extLst>
          </p:cNvPr>
          <p:cNvCxnSpPr>
            <a:cxnSpLocks/>
          </p:cNvCxnSpPr>
          <p:nvPr/>
        </p:nvCxnSpPr>
        <p:spPr>
          <a:xfrm flipV="1">
            <a:off x="2371571" y="3789444"/>
            <a:ext cx="518746" cy="1016441"/>
          </a:xfrm>
          <a:prstGeom prst="straightConnector1">
            <a:avLst/>
          </a:prstGeom>
          <a:ln w="57150">
            <a:solidFill>
              <a:srgbClr val="327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53D73-AFA1-4811-A3E6-04C4FE3EA722}"/>
              </a:ext>
            </a:extLst>
          </p:cNvPr>
          <p:cNvCxnSpPr>
            <a:cxnSpLocks/>
          </p:cNvCxnSpPr>
          <p:nvPr/>
        </p:nvCxnSpPr>
        <p:spPr>
          <a:xfrm flipH="1" flipV="1">
            <a:off x="3391727" y="3785538"/>
            <a:ext cx="484410" cy="1020347"/>
          </a:xfrm>
          <a:prstGeom prst="straightConnector1">
            <a:avLst/>
          </a:prstGeom>
          <a:ln w="57150">
            <a:solidFill>
              <a:srgbClr val="327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59903-38F8-4979-9149-C50F63E70062}"/>
              </a:ext>
            </a:extLst>
          </p:cNvPr>
          <p:cNvCxnSpPr>
            <a:cxnSpLocks/>
          </p:cNvCxnSpPr>
          <p:nvPr/>
        </p:nvCxnSpPr>
        <p:spPr>
          <a:xfrm flipH="1" flipV="1">
            <a:off x="3824119" y="3597853"/>
            <a:ext cx="1588038" cy="1239751"/>
          </a:xfrm>
          <a:prstGeom prst="straightConnector1">
            <a:avLst/>
          </a:prstGeom>
          <a:ln w="57150">
            <a:solidFill>
              <a:srgbClr val="327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5913AC-8887-4B2A-ABDE-61CA04FF2F14}"/>
              </a:ext>
            </a:extLst>
          </p:cNvPr>
          <p:cNvSpPr txBox="1"/>
          <p:nvPr/>
        </p:nvSpPr>
        <p:spPr>
          <a:xfrm rot="19325502">
            <a:off x="943599" y="3829302"/>
            <a:ext cx="11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274AA"/>
                </a:solidFill>
              </a:rPr>
              <a:t>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85D3C-2CF7-4ED8-86C4-DC083D282FF5}"/>
              </a:ext>
            </a:extLst>
          </p:cNvPr>
          <p:cNvCxnSpPr>
            <a:cxnSpLocks/>
          </p:cNvCxnSpPr>
          <p:nvPr/>
        </p:nvCxnSpPr>
        <p:spPr>
          <a:xfrm flipH="1">
            <a:off x="1162608" y="3715639"/>
            <a:ext cx="1391528" cy="112196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CF377C-766D-42E7-8619-0FA74D6D95F7}"/>
              </a:ext>
            </a:extLst>
          </p:cNvPr>
          <p:cNvCxnSpPr>
            <a:cxnSpLocks/>
          </p:cNvCxnSpPr>
          <p:nvPr/>
        </p:nvCxnSpPr>
        <p:spPr>
          <a:xfrm flipH="1">
            <a:off x="2600728" y="3814911"/>
            <a:ext cx="451114" cy="100964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C5EBA-2D6B-4126-8378-CB4461A3E55D}"/>
              </a:ext>
            </a:extLst>
          </p:cNvPr>
          <p:cNvCxnSpPr>
            <a:cxnSpLocks/>
          </p:cNvCxnSpPr>
          <p:nvPr/>
        </p:nvCxnSpPr>
        <p:spPr>
          <a:xfrm>
            <a:off x="3561044" y="3771745"/>
            <a:ext cx="511201" cy="100375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29A40F-C314-4AD4-8578-8D501ADB9EE1}"/>
              </a:ext>
            </a:extLst>
          </p:cNvPr>
          <p:cNvCxnSpPr>
            <a:cxnSpLocks/>
          </p:cNvCxnSpPr>
          <p:nvPr/>
        </p:nvCxnSpPr>
        <p:spPr>
          <a:xfrm>
            <a:off x="4011927" y="3527339"/>
            <a:ext cx="1604005" cy="11818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7B3E43-9F66-4D9C-A48B-E068B4A59326}"/>
              </a:ext>
            </a:extLst>
          </p:cNvPr>
          <p:cNvSpPr txBox="1"/>
          <p:nvPr/>
        </p:nvSpPr>
        <p:spPr>
          <a:xfrm rot="2157063">
            <a:off x="4329291" y="3671595"/>
            <a:ext cx="11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EB391-8204-45C0-8E39-DC76C51C58B7}"/>
              </a:ext>
            </a:extLst>
          </p:cNvPr>
          <p:cNvSpPr txBox="1"/>
          <p:nvPr/>
        </p:nvSpPr>
        <p:spPr>
          <a:xfrm>
            <a:off x="5278592" y="1982096"/>
            <a:ext cx="69931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Less opportunities for compression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Performance bottleneck at aggregators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EC82AD-DC22-4724-A78A-EE52E996A004}"/>
              </a:ext>
            </a:extLst>
          </p:cNvPr>
          <p:cNvSpPr/>
          <p:nvPr/>
        </p:nvSpPr>
        <p:spPr>
          <a:xfrm>
            <a:off x="-111511" y="451832"/>
            <a:ext cx="124268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Compression with worker-aggregator approach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332E52-97EC-4717-8643-8B424662562C}"/>
              </a:ext>
            </a:extLst>
          </p:cNvPr>
          <p:cNvGrpSpPr/>
          <p:nvPr/>
        </p:nvGrpSpPr>
        <p:grpSpPr>
          <a:xfrm>
            <a:off x="2600728" y="2473995"/>
            <a:ext cx="1108839" cy="1106752"/>
            <a:chOff x="833583" y="2650753"/>
            <a:chExt cx="1108839" cy="1106752"/>
          </a:xfrm>
        </p:grpSpPr>
        <p:sp>
          <p:nvSpPr>
            <p:cNvPr id="43" name="object 26">
              <a:extLst>
                <a:ext uri="{FF2B5EF4-FFF2-40B4-BE49-F238E27FC236}">
                  <a16:creationId xmlns:a16="http://schemas.microsoft.com/office/drawing/2014/main" id="{5A6D91AB-E0F5-4558-B90A-1B7655DB8664}"/>
                </a:ext>
              </a:extLst>
            </p:cNvPr>
            <p:cNvSpPr/>
            <p:nvPr/>
          </p:nvSpPr>
          <p:spPr>
            <a:xfrm>
              <a:off x="969559" y="2784904"/>
              <a:ext cx="836529" cy="836529"/>
            </a:xfrm>
            <a:custGeom>
              <a:avLst/>
              <a:gdLst/>
              <a:ahLst/>
              <a:cxnLst/>
              <a:rect l="l" t="t" r="r" b="b"/>
              <a:pathLst>
                <a:path w="446121" h="446121">
                  <a:moveTo>
                    <a:pt x="0" y="446121"/>
                  </a:moveTo>
                  <a:lnTo>
                    <a:pt x="446121" y="446121"/>
                  </a:lnTo>
                  <a:lnTo>
                    <a:pt x="446121" y="0"/>
                  </a:lnTo>
                  <a:lnTo>
                    <a:pt x="0" y="0"/>
                  </a:lnTo>
                  <a:lnTo>
                    <a:pt x="0" y="4461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29">
              <a:extLst>
                <a:ext uri="{FF2B5EF4-FFF2-40B4-BE49-F238E27FC236}">
                  <a16:creationId xmlns:a16="http://schemas.microsoft.com/office/drawing/2014/main" id="{B91A8BF7-E59F-4598-87E2-A3150FB661E7}"/>
                </a:ext>
              </a:extLst>
            </p:cNvPr>
            <p:cNvSpPr/>
            <p:nvPr/>
          </p:nvSpPr>
          <p:spPr>
            <a:xfrm>
              <a:off x="1100564" y="2652017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30">
              <a:extLst>
                <a:ext uri="{FF2B5EF4-FFF2-40B4-BE49-F238E27FC236}">
                  <a16:creationId xmlns:a16="http://schemas.microsoft.com/office/drawing/2014/main" id="{DD994709-E505-405F-B6C7-A65A200E57A8}"/>
                </a:ext>
              </a:extLst>
            </p:cNvPr>
            <p:cNvSpPr/>
            <p:nvPr/>
          </p:nvSpPr>
          <p:spPr>
            <a:xfrm>
              <a:off x="1196720" y="2652017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31">
              <a:extLst>
                <a:ext uri="{FF2B5EF4-FFF2-40B4-BE49-F238E27FC236}">
                  <a16:creationId xmlns:a16="http://schemas.microsoft.com/office/drawing/2014/main" id="{D5634EB5-84AD-47CF-952B-95C2FC6713C7}"/>
                </a:ext>
              </a:extLst>
            </p:cNvPr>
            <p:cNvSpPr/>
            <p:nvPr/>
          </p:nvSpPr>
          <p:spPr>
            <a:xfrm>
              <a:off x="1292870" y="2653209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32">
              <a:extLst>
                <a:ext uri="{FF2B5EF4-FFF2-40B4-BE49-F238E27FC236}">
                  <a16:creationId xmlns:a16="http://schemas.microsoft.com/office/drawing/2014/main" id="{2DE79553-00C9-4DB6-B9A1-6544BC39CEFD}"/>
                </a:ext>
              </a:extLst>
            </p:cNvPr>
            <p:cNvSpPr/>
            <p:nvPr/>
          </p:nvSpPr>
          <p:spPr>
            <a:xfrm>
              <a:off x="1389021" y="2652017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33">
              <a:extLst>
                <a:ext uri="{FF2B5EF4-FFF2-40B4-BE49-F238E27FC236}">
                  <a16:creationId xmlns:a16="http://schemas.microsoft.com/office/drawing/2014/main" id="{F1A46249-3809-427E-B747-78F9E26C53A6}"/>
                </a:ext>
              </a:extLst>
            </p:cNvPr>
            <p:cNvSpPr/>
            <p:nvPr/>
          </p:nvSpPr>
          <p:spPr>
            <a:xfrm>
              <a:off x="1485175" y="2652017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34">
              <a:extLst>
                <a:ext uri="{FF2B5EF4-FFF2-40B4-BE49-F238E27FC236}">
                  <a16:creationId xmlns:a16="http://schemas.microsoft.com/office/drawing/2014/main" id="{9073B59F-2506-4C61-A970-DDA6DDBD121B}"/>
                </a:ext>
              </a:extLst>
            </p:cNvPr>
            <p:cNvSpPr/>
            <p:nvPr/>
          </p:nvSpPr>
          <p:spPr>
            <a:xfrm>
              <a:off x="1581329" y="2651944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35">
              <a:extLst>
                <a:ext uri="{FF2B5EF4-FFF2-40B4-BE49-F238E27FC236}">
                  <a16:creationId xmlns:a16="http://schemas.microsoft.com/office/drawing/2014/main" id="{42E189A0-2625-40D2-B5C5-8B4CA03ED420}"/>
                </a:ext>
              </a:extLst>
            </p:cNvPr>
            <p:cNvSpPr/>
            <p:nvPr/>
          </p:nvSpPr>
          <p:spPr>
            <a:xfrm>
              <a:off x="1677481" y="2650753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38">
              <a:extLst>
                <a:ext uri="{FF2B5EF4-FFF2-40B4-BE49-F238E27FC236}">
                  <a16:creationId xmlns:a16="http://schemas.microsoft.com/office/drawing/2014/main" id="{381BE29C-6E90-4AC6-8622-B3084A99BE7A}"/>
                </a:ext>
              </a:extLst>
            </p:cNvPr>
            <p:cNvSpPr/>
            <p:nvPr/>
          </p:nvSpPr>
          <p:spPr>
            <a:xfrm>
              <a:off x="1100564" y="3640128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39">
              <a:extLst>
                <a:ext uri="{FF2B5EF4-FFF2-40B4-BE49-F238E27FC236}">
                  <a16:creationId xmlns:a16="http://schemas.microsoft.com/office/drawing/2014/main" id="{7B746D79-DD65-4D75-B7FC-C45AE6A7023F}"/>
                </a:ext>
              </a:extLst>
            </p:cNvPr>
            <p:cNvSpPr/>
            <p:nvPr/>
          </p:nvSpPr>
          <p:spPr>
            <a:xfrm>
              <a:off x="1196720" y="3640128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40">
              <a:extLst>
                <a:ext uri="{FF2B5EF4-FFF2-40B4-BE49-F238E27FC236}">
                  <a16:creationId xmlns:a16="http://schemas.microsoft.com/office/drawing/2014/main" id="{376DC3A8-EB9C-4C36-98C3-78E3A5CEE26C}"/>
                </a:ext>
              </a:extLst>
            </p:cNvPr>
            <p:cNvSpPr/>
            <p:nvPr/>
          </p:nvSpPr>
          <p:spPr>
            <a:xfrm>
              <a:off x="1292870" y="3641321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41">
              <a:extLst>
                <a:ext uri="{FF2B5EF4-FFF2-40B4-BE49-F238E27FC236}">
                  <a16:creationId xmlns:a16="http://schemas.microsoft.com/office/drawing/2014/main" id="{11EFB01F-5345-42E4-BAEF-F5D019F7CF1B}"/>
                </a:ext>
              </a:extLst>
            </p:cNvPr>
            <p:cNvSpPr/>
            <p:nvPr/>
          </p:nvSpPr>
          <p:spPr>
            <a:xfrm>
              <a:off x="1389021" y="3640128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42">
              <a:extLst>
                <a:ext uri="{FF2B5EF4-FFF2-40B4-BE49-F238E27FC236}">
                  <a16:creationId xmlns:a16="http://schemas.microsoft.com/office/drawing/2014/main" id="{A7EFE618-90F0-4AFA-833C-203BEECC9662}"/>
                </a:ext>
              </a:extLst>
            </p:cNvPr>
            <p:cNvSpPr/>
            <p:nvPr/>
          </p:nvSpPr>
          <p:spPr>
            <a:xfrm>
              <a:off x="1485175" y="3640128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43">
              <a:extLst>
                <a:ext uri="{FF2B5EF4-FFF2-40B4-BE49-F238E27FC236}">
                  <a16:creationId xmlns:a16="http://schemas.microsoft.com/office/drawing/2014/main" id="{694A0F98-8C63-4FC6-AF40-1DE2CECB4877}"/>
                </a:ext>
              </a:extLst>
            </p:cNvPr>
            <p:cNvSpPr/>
            <p:nvPr/>
          </p:nvSpPr>
          <p:spPr>
            <a:xfrm>
              <a:off x="1581329" y="3640057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44">
              <a:extLst>
                <a:ext uri="{FF2B5EF4-FFF2-40B4-BE49-F238E27FC236}">
                  <a16:creationId xmlns:a16="http://schemas.microsoft.com/office/drawing/2014/main" id="{C9E8FC4E-96B6-4BE0-B414-4100E76453B8}"/>
                </a:ext>
              </a:extLst>
            </p:cNvPr>
            <p:cNvSpPr/>
            <p:nvPr/>
          </p:nvSpPr>
          <p:spPr>
            <a:xfrm>
              <a:off x="1677481" y="3638866"/>
              <a:ext cx="0" cy="116184"/>
            </a:xfrm>
            <a:custGeom>
              <a:avLst/>
              <a:gdLst/>
              <a:ahLst/>
              <a:cxnLst/>
              <a:rect l="l" t="t" r="r" b="b"/>
              <a:pathLst>
                <a:path h="61961">
                  <a:moveTo>
                    <a:pt x="0" y="0"/>
                  </a:moveTo>
                  <a:lnTo>
                    <a:pt x="0" y="61961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47">
              <a:extLst>
                <a:ext uri="{FF2B5EF4-FFF2-40B4-BE49-F238E27FC236}">
                  <a16:creationId xmlns:a16="http://schemas.microsoft.com/office/drawing/2014/main" id="{CDABBF77-3C47-47D3-B6EE-EDC2EFB6389F}"/>
                </a:ext>
              </a:extLst>
            </p:cNvPr>
            <p:cNvSpPr/>
            <p:nvPr/>
          </p:nvSpPr>
          <p:spPr>
            <a:xfrm>
              <a:off x="834847" y="3492827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48">
              <a:extLst>
                <a:ext uri="{FF2B5EF4-FFF2-40B4-BE49-F238E27FC236}">
                  <a16:creationId xmlns:a16="http://schemas.microsoft.com/office/drawing/2014/main" id="{07A38E3C-A33E-494C-8049-55950386032E}"/>
                </a:ext>
              </a:extLst>
            </p:cNvPr>
            <p:cNvSpPr/>
            <p:nvPr/>
          </p:nvSpPr>
          <p:spPr>
            <a:xfrm>
              <a:off x="834847" y="3396676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49">
              <a:extLst>
                <a:ext uri="{FF2B5EF4-FFF2-40B4-BE49-F238E27FC236}">
                  <a16:creationId xmlns:a16="http://schemas.microsoft.com/office/drawing/2014/main" id="{58C0BACD-EDB6-40E7-B3C5-8BB04AF2BA3C}"/>
                </a:ext>
              </a:extLst>
            </p:cNvPr>
            <p:cNvSpPr/>
            <p:nvPr/>
          </p:nvSpPr>
          <p:spPr>
            <a:xfrm>
              <a:off x="836038" y="3300520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50">
              <a:extLst>
                <a:ext uri="{FF2B5EF4-FFF2-40B4-BE49-F238E27FC236}">
                  <a16:creationId xmlns:a16="http://schemas.microsoft.com/office/drawing/2014/main" id="{76F0BFDD-B355-4661-BF38-EF2EFA5ED960}"/>
                </a:ext>
              </a:extLst>
            </p:cNvPr>
            <p:cNvSpPr/>
            <p:nvPr/>
          </p:nvSpPr>
          <p:spPr>
            <a:xfrm>
              <a:off x="834847" y="3204368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51">
              <a:extLst>
                <a:ext uri="{FF2B5EF4-FFF2-40B4-BE49-F238E27FC236}">
                  <a16:creationId xmlns:a16="http://schemas.microsoft.com/office/drawing/2014/main" id="{65993744-0DE2-4EA0-8B5E-C0A925431D09}"/>
                </a:ext>
              </a:extLst>
            </p:cNvPr>
            <p:cNvSpPr/>
            <p:nvPr/>
          </p:nvSpPr>
          <p:spPr>
            <a:xfrm>
              <a:off x="834847" y="3108216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52">
              <a:extLst>
                <a:ext uri="{FF2B5EF4-FFF2-40B4-BE49-F238E27FC236}">
                  <a16:creationId xmlns:a16="http://schemas.microsoft.com/office/drawing/2014/main" id="{19CD3D3C-2167-4FD7-9AF4-7DCFEC868BC5}"/>
                </a:ext>
              </a:extLst>
            </p:cNvPr>
            <p:cNvSpPr/>
            <p:nvPr/>
          </p:nvSpPr>
          <p:spPr>
            <a:xfrm>
              <a:off x="834776" y="3012064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53">
              <a:extLst>
                <a:ext uri="{FF2B5EF4-FFF2-40B4-BE49-F238E27FC236}">
                  <a16:creationId xmlns:a16="http://schemas.microsoft.com/office/drawing/2014/main" id="{D27B7DEA-9CA7-4C50-A0D7-ACA727BE6AA0}"/>
                </a:ext>
              </a:extLst>
            </p:cNvPr>
            <p:cNvSpPr/>
            <p:nvPr/>
          </p:nvSpPr>
          <p:spPr>
            <a:xfrm>
              <a:off x="833583" y="2915911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56">
              <a:extLst>
                <a:ext uri="{FF2B5EF4-FFF2-40B4-BE49-F238E27FC236}">
                  <a16:creationId xmlns:a16="http://schemas.microsoft.com/office/drawing/2014/main" id="{08DBD467-0F68-4AF0-B8F4-43876B5C7179}"/>
                </a:ext>
              </a:extLst>
            </p:cNvPr>
            <p:cNvSpPr/>
            <p:nvPr/>
          </p:nvSpPr>
          <p:spPr>
            <a:xfrm>
              <a:off x="1825047" y="3479873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57">
              <a:extLst>
                <a:ext uri="{FF2B5EF4-FFF2-40B4-BE49-F238E27FC236}">
                  <a16:creationId xmlns:a16="http://schemas.microsoft.com/office/drawing/2014/main" id="{563C7F55-5B1F-4559-844E-17BF7E0F3810}"/>
                </a:ext>
              </a:extLst>
            </p:cNvPr>
            <p:cNvSpPr/>
            <p:nvPr/>
          </p:nvSpPr>
          <p:spPr>
            <a:xfrm>
              <a:off x="1825047" y="3383717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58">
              <a:extLst>
                <a:ext uri="{FF2B5EF4-FFF2-40B4-BE49-F238E27FC236}">
                  <a16:creationId xmlns:a16="http://schemas.microsoft.com/office/drawing/2014/main" id="{8E6FB8B3-B8FD-4211-95AD-D9821CD970BC}"/>
                </a:ext>
              </a:extLst>
            </p:cNvPr>
            <p:cNvSpPr/>
            <p:nvPr/>
          </p:nvSpPr>
          <p:spPr>
            <a:xfrm>
              <a:off x="1826238" y="3287567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59">
              <a:extLst>
                <a:ext uri="{FF2B5EF4-FFF2-40B4-BE49-F238E27FC236}">
                  <a16:creationId xmlns:a16="http://schemas.microsoft.com/office/drawing/2014/main" id="{480B7400-1074-457D-88C7-D0D3B8A2AA30}"/>
                </a:ext>
              </a:extLst>
            </p:cNvPr>
            <p:cNvSpPr/>
            <p:nvPr/>
          </p:nvSpPr>
          <p:spPr>
            <a:xfrm>
              <a:off x="1825047" y="3191415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60">
              <a:extLst>
                <a:ext uri="{FF2B5EF4-FFF2-40B4-BE49-F238E27FC236}">
                  <a16:creationId xmlns:a16="http://schemas.microsoft.com/office/drawing/2014/main" id="{5D59EE6D-3982-43E1-A3EE-A50751F64485}"/>
                </a:ext>
              </a:extLst>
            </p:cNvPr>
            <p:cNvSpPr/>
            <p:nvPr/>
          </p:nvSpPr>
          <p:spPr>
            <a:xfrm>
              <a:off x="1825047" y="3095261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61">
              <a:extLst>
                <a:ext uri="{FF2B5EF4-FFF2-40B4-BE49-F238E27FC236}">
                  <a16:creationId xmlns:a16="http://schemas.microsoft.com/office/drawing/2014/main" id="{0788E507-CD8F-4296-8811-6536C08F4595}"/>
                </a:ext>
              </a:extLst>
            </p:cNvPr>
            <p:cNvSpPr/>
            <p:nvPr/>
          </p:nvSpPr>
          <p:spPr>
            <a:xfrm>
              <a:off x="1824974" y="2999108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62">
              <a:extLst>
                <a:ext uri="{FF2B5EF4-FFF2-40B4-BE49-F238E27FC236}">
                  <a16:creationId xmlns:a16="http://schemas.microsoft.com/office/drawing/2014/main" id="{0C5CB5A7-44CD-4763-8000-F0C2042AC793}"/>
                </a:ext>
              </a:extLst>
            </p:cNvPr>
            <p:cNvSpPr/>
            <p:nvPr/>
          </p:nvSpPr>
          <p:spPr>
            <a:xfrm>
              <a:off x="1823781" y="2902956"/>
              <a:ext cx="116184" cy="0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38447">
              <a:solidFill>
                <a:srgbClr val="40404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pic>
          <p:nvPicPr>
            <p:cNvPr id="78" name="Picture 2" descr="Image result for data compression">
              <a:extLst>
                <a:ext uri="{FF2B5EF4-FFF2-40B4-BE49-F238E27FC236}">
                  <a16:creationId xmlns:a16="http://schemas.microsoft.com/office/drawing/2014/main" id="{C3200488-6104-4F5D-B35C-A11C43E3A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65934" y="2899744"/>
              <a:ext cx="643777" cy="583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5550C-A2EB-4F92-8AC6-E364DC706AB4}"/>
              </a:ext>
            </a:extLst>
          </p:cNvPr>
          <p:cNvGrpSpPr/>
          <p:nvPr/>
        </p:nvGrpSpPr>
        <p:grpSpPr>
          <a:xfrm>
            <a:off x="453101" y="4975036"/>
            <a:ext cx="973985" cy="1002810"/>
            <a:chOff x="811223" y="5487991"/>
            <a:chExt cx="973985" cy="1002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D7EE40-DFA4-4A4E-A047-BE42BC37896E}"/>
                </a:ext>
              </a:extLst>
            </p:cNvPr>
            <p:cNvSpPr txBox="1"/>
            <p:nvPr/>
          </p:nvSpPr>
          <p:spPr>
            <a:xfrm>
              <a:off x="811223" y="6090691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C4CBF5-7E5A-469B-894A-5BD2EB984650}"/>
                </a:ext>
              </a:extLst>
            </p:cNvPr>
            <p:cNvGrpSpPr/>
            <p:nvPr/>
          </p:nvGrpSpPr>
          <p:grpSpPr>
            <a:xfrm>
              <a:off x="978929" y="5487991"/>
              <a:ext cx="638782" cy="637580"/>
              <a:chOff x="978929" y="5512735"/>
              <a:chExt cx="638782" cy="637580"/>
            </a:xfrm>
          </p:grpSpPr>
          <p:sp>
            <p:nvSpPr>
              <p:cNvPr id="80" name="object 26">
                <a:extLst>
                  <a:ext uri="{FF2B5EF4-FFF2-40B4-BE49-F238E27FC236}">
                    <a16:creationId xmlns:a16="http://schemas.microsoft.com/office/drawing/2014/main" id="{B8FEA0DD-D879-4658-A77E-69B24CCB12DD}"/>
                  </a:ext>
                </a:extLst>
              </p:cNvPr>
              <p:cNvSpPr/>
              <p:nvPr/>
            </p:nvSpPr>
            <p:spPr>
              <a:xfrm>
                <a:off x="1057262" y="5590017"/>
                <a:ext cx="481909" cy="481909"/>
              </a:xfrm>
              <a:custGeom>
                <a:avLst/>
                <a:gdLst/>
                <a:ahLst/>
                <a:cxnLst/>
                <a:rect l="l" t="t" r="r" b="b"/>
                <a:pathLst>
                  <a:path w="446121" h="446121">
                    <a:moveTo>
                      <a:pt x="0" y="446121"/>
                    </a:moveTo>
                    <a:lnTo>
                      <a:pt x="446121" y="446121"/>
                    </a:lnTo>
                    <a:lnTo>
                      <a:pt x="446121" y="0"/>
                    </a:lnTo>
                    <a:lnTo>
                      <a:pt x="0" y="0"/>
                    </a:lnTo>
                    <a:lnTo>
                      <a:pt x="0" y="446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" name="object 29">
                <a:extLst>
                  <a:ext uri="{FF2B5EF4-FFF2-40B4-BE49-F238E27FC236}">
                    <a16:creationId xmlns:a16="http://schemas.microsoft.com/office/drawing/2014/main" id="{C64C3C05-94D6-4ECB-8CAD-AFF2FE463F3A}"/>
                  </a:ext>
                </a:extLst>
              </p:cNvPr>
              <p:cNvSpPr/>
              <p:nvPr/>
            </p:nvSpPr>
            <p:spPr>
              <a:xfrm>
                <a:off x="1132732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object 30">
                <a:extLst>
                  <a:ext uri="{FF2B5EF4-FFF2-40B4-BE49-F238E27FC236}">
                    <a16:creationId xmlns:a16="http://schemas.microsoft.com/office/drawing/2014/main" id="{52718EA4-486C-4BDE-A2A7-B995F5F4517B}"/>
                  </a:ext>
                </a:extLst>
              </p:cNvPr>
              <p:cNvSpPr/>
              <p:nvPr/>
            </p:nvSpPr>
            <p:spPr>
              <a:xfrm>
                <a:off x="1188126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bject 31">
                <a:extLst>
                  <a:ext uri="{FF2B5EF4-FFF2-40B4-BE49-F238E27FC236}">
                    <a16:creationId xmlns:a16="http://schemas.microsoft.com/office/drawing/2014/main" id="{D490E180-2313-4257-8713-46E5D862A122}"/>
                  </a:ext>
                </a:extLst>
              </p:cNvPr>
              <p:cNvSpPr/>
              <p:nvPr/>
            </p:nvSpPr>
            <p:spPr>
              <a:xfrm>
                <a:off x="1243516" y="5514150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" name="object 32">
                <a:extLst>
                  <a:ext uri="{FF2B5EF4-FFF2-40B4-BE49-F238E27FC236}">
                    <a16:creationId xmlns:a16="http://schemas.microsoft.com/office/drawing/2014/main" id="{F1CDAD50-9507-4CBB-8B86-ABB3E240ADFD}"/>
                  </a:ext>
                </a:extLst>
              </p:cNvPr>
              <p:cNvSpPr/>
              <p:nvPr/>
            </p:nvSpPr>
            <p:spPr>
              <a:xfrm>
                <a:off x="1298907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object 33">
                <a:extLst>
                  <a:ext uri="{FF2B5EF4-FFF2-40B4-BE49-F238E27FC236}">
                    <a16:creationId xmlns:a16="http://schemas.microsoft.com/office/drawing/2014/main" id="{86D4BFFD-92A3-4E81-A27D-9316567881CD}"/>
                  </a:ext>
                </a:extLst>
              </p:cNvPr>
              <p:cNvSpPr/>
              <p:nvPr/>
            </p:nvSpPr>
            <p:spPr>
              <a:xfrm>
                <a:off x="1354299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object 34">
                <a:extLst>
                  <a:ext uri="{FF2B5EF4-FFF2-40B4-BE49-F238E27FC236}">
                    <a16:creationId xmlns:a16="http://schemas.microsoft.com/office/drawing/2014/main" id="{20852B66-4E8E-4192-988A-888F950E8557}"/>
                  </a:ext>
                </a:extLst>
              </p:cNvPr>
              <p:cNvSpPr/>
              <p:nvPr/>
            </p:nvSpPr>
            <p:spPr>
              <a:xfrm>
                <a:off x="1409692" y="5513421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" name="object 35">
                <a:extLst>
                  <a:ext uri="{FF2B5EF4-FFF2-40B4-BE49-F238E27FC236}">
                    <a16:creationId xmlns:a16="http://schemas.microsoft.com/office/drawing/2014/main" id="{4A2730CD-6E44-45A0-8D81-50C9C0340EEF}"/>
                  </a:ext>
                </a:extLst>
              </p:cNvPr>
              <p:cNvSpPr/>
              <p:nvPr/>
            </p:nvSpPr>
            <p:spPr>
              <a:xfrm>
                <a:off x="1465083" y="551273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bject 38">
                <a:extLst>
                  <a:ext uri="{FF2B5EF4-FFF2-40B4-BE49-F238E27FC236}">
                    <a16:creationId xmlns:a16="http://schemas.microsoft.com/office/drawing/2014/main" id="{FCB70900-C0A6-4002-AE12-9D6DB23AD937}"/>
                  </a:ext>
                </a:extLst>
              </p:cNvPr>
              <p:cNvSpPr/>
              <p:nvPr/>
            </p:nvSpPr>
            <p:spPr>
              <a:xfrm>
                <a:off x="1132732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" name="object 39">
                <a:extLst>
                  <a:ext uri="{FF2B5EF4-FFF2-40B4-BE49-F238E27FC236}">
                    <a16:creationId xmlns:a16="http://schemas.microsoft.com/office/drawing/2014/main" id="{EF0C72E0-A03C-4FBC-8D3C-34C6C450E1E0}"/>
                  </a:ext>
                </a:extLst>
              </p:cNvPr>
              <p:cNvSpPr/>
              <p:nvPr/>
            </p:nvSpPr>
            <p:spPr>
              <a:xfrm>
                <a:off x="1188126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" name="object 40">
                <a:extLst>
                  <a:ext uri="{FF2B5EF4-FFF2-40B4-BE49-F238E27FC236}">
                    <a16:creationId xmlns:a16="http://schemas.microsoft.com/office/drawing/2014/main" id="{CFEDE27F-7BC1-4CFD-82C1-2FE895C5F470}"/>
                  </a:ext>
                </a:extLst>
              </p:cNvPr>
              <p:cNvSpPr/>
              <p:nvPr/>
            </p:nvSpPr>
            <p:spPr>
              <a:xfrm>
                <a:off x="1243516" y="608338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" name="object 41">
                <a:extLst>
                  <a:ext uri="{FF2B5EF4-FFF2-40B4-BE49-F238E27FC236}">
                    <a16:creationId xmlns:a16="http://schemas.microsoft.com/office/drawing/2014/main" id="{187152EC-FB4F-431C-BFDE-AC936C8A4A0D}"/>
                  </a:ext>
                </a:extLst>
              </p:cNvPr>
              <p:cNvSpPr/>
              <p:nvPr/>
            </p:nvSpPr>
            <p:spPr>
              <a:xfrm>
                <a:off x="1298907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" name="object 42">
                <a:extLst>
                  <a:ext uri="{FF2B5EF4-FFF2-40B4-BE49-F238E27FC236}">
                    <a16:creationId xmlns:a16="http://schemas.microsoft.com/office/drawing/2014/main" id="{E631B10C-9480-4531-AFBC-B1567C620E6E}"/>
                  </a:ext>
                </a:extLst>
              </p:cNvPr>
              <p:cNvSpPr/>
              <p:nvPr/>
            </p:nvSpPr>
            <p:spPr>
              <a:xfrm>
                <a:off x="1354299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" name="object 43">
                <a:extLst>
                  <a:ext uri="{FF2B5EF4-FFF2-40B4-BE49-F238E27FC236}">
                    <a16:creationId xmlns:a16="http://schemas.microsoft.com/office/drawing/2014/main" id="{B6D8D8E2-412B-4456-9F1E-6A5C7ED38628}"/>
                  </a:ext>
                </a:extLst>
              </p:cNvPr>
              <p:cNvSpPr/>
              <p:nvPr/>
            </p:nvSpPr>
            <p:spPr>
              <a:xfrm>
                <a:off x="1409692" y="608265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" name="object 44">
                <a:extLst>
                  <a:ext uri="{FF2B5EF4-FFF2-40B4-BE49-F238E27FC236}">
                    <a16:creationId xmlns:a16="http://schemas.microsoft.com/office/drawing/2014/main" id="{0E175A3C-19A7-4781-9E48-8B7DB4493F9C}"/>
                  </a:ext>
                </a:extLst>
              </p:cNvPr>
              <p:cNvSpPr/>
              <p:nvPr/>
            </p:nvSpPr>
            <p:spPr>
              <a:xfrm>
                <a:off x="1465083" y="6081969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" name="object 47">
                <a:extLst>
                  <a:ext uri="{FF2B5EF4-FFF2-40B4-BE49-F238E27FC236}">
                    <a16:creationId xmlns:a16="http://schemas.microsoft.com/office/drawing/2014/main" id="{5DF104FB-A309-415C-9B73-D0E1216993B0}"/>
                  </a:ext>
                </a:extLst>
              </p:cNvPr>
              <p:cNvSpPr/>
              <p:nvPr/>
            </p:nvSpPr>
            <p:spPr>
              <a:xfrm>
                <a:off x="979657" y="5997839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" name="object 48">
                <a:extLst>
                  <a:ext uri="{FF2B5EF4-FFF2-40B4-BE49-F238E27FC236}">
                    <a16:creationId xmlns:a16="http://schemas.microsoft.com/office/drawing/2014/main" id="{2964287F-1531-498A-90E6-4ED4EFA9F2CA}"/>
                  </a:ext>
                </a:extLst>
              </p:cNvPr>
              <p:cNvSpPr/>
              <p:nvPr/>
            </p:nvSpPr>
            <p:spPr>
              <a:xfrm>
                <a:off x="979657" y="594244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" name="object 49">
                <a:extLst>
                  <a:ext uri="{FF2B5EF4-FFF2-40B4-BE49-F238E27FC236}">
                    <a16:creationId xmlns:a16="http://schemas.microsoft.com/office/drawing/2014/main" id="{A9D3E899-1A07-4CC9-A5A2-4B88A4E32417}"/>
                  </a:ext>
                </a:extLst>
              </p:cNvPr>
              <p:cNvSpPr/>
              <p:nvPr/>
            </p:nvSpPr>
            <p:spPr>
              <a:xfrm>
                <a:off x="980343" y="5887054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object 50">
                <a:extLst>
                  <a:ext uri="{FF2B5EF4-FFF2-40B4-BE49-F238E27FC236}">
                    <a16:creationId xmlns:a16="http://schemas.microsoft.com/office/drawing/2014/main" id="{786E9706-948E-4275-B8C6-885050484F5C}"/>
                  </a:ext>
                </a:extLst>
              </p:cNvPr>
              <p:cNvSpPr/>
              <p:nvPr/>
            </p:nvSpPr>
            <p:spPr>
              <a:xfrm>
                <a:off x="979657" y="5831663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object 51">
                <a:extLst>
                  <a:ext uri="{FF2B5EF4-FFF2-40B4-BE49-F238E27FC236}">
                    <a16:creationId xmlns:a16="http://schemas.microsoft.com/office/drawing/2014/main" id="{729A4470-DB3E-486C-8032-D73808A424F6}"/>
                  </a:ext>
                </a:extLst>
              </p:cNvPr>
              <p:cNvSpPr/>
              <p:nvPr/>
            </p:nvSpPr>
            <p:spPr>
              <a:xfrm>
                <a:off x="979657" y="577627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object 52">
                <a:extLst>
                  <a:ext uri="{FF2B5EF4-FFF2-40B4-BE49-F238E27FC236}">
                    <a16:creationId xmlns:a16="http://schemas.microsoft.com/office/drawing/2014/main" id="{EAAB9901-CA30-4C84-8DA5-EBF13CCE6CC1}"/>
                  </a:ext>
                </a:extLst>
              </p:cNvPr>
              <p:cNvSpPr/>
              <p:nvPr/>
            </p:nvSpPr>
            <p:spPr>
              <a:xfrm>
                <a:off x="979616" y="5720880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object 53">
                <a:extLst>
                  <a:ext uri="{FF2B5EF4-FFF2-40B4-BE49-F238E27FC236}">
                    <a16:creationId xmlns:a16="http://schemas.microsoft.com/office/drawing/2014/main" id="{B5C75338-5FF5-4013-8CCE-5486C14B3704}"/>
                  </a:ext>
                </a:extLst>
              </p:cNvPr>
              <p:cNvSpPr/>
              <p:nvPr/>
            </p:nvSpPr>
            <p:spPr>
              <a:xfrm>
                <a:off x="978929" y="566548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object 56">
                <a:extLst>
                  <a:ext uri="{FF2B5EF4-FFF2-40B4-BE49-F238E27FC236}">
                    <a16:creationId xmlns:a16="http://schemas.microsoft.com/office/drawing/2014/main" id="{D8FD5D15-2C8D-4888-A444-A39729E3247C}"/>
                  </a:ext>
                </a:extLst>
              </p:cNvPr>
              <p:cNvSpPr/>
              <p:nvPr/>
            </p:nvSpPr>
            <p:spPr>
              <a:xfrm>
                <a:off x="1550093" y="599037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object 57">
                <a:extLst>
                  <a:ext uri="{FF2B5EF4-FFF2-40B4-BE49-F238E27FC236}">
                    <a16:creationId xmlns:a16="http://schemas.microsoft.com/office/drawing/2014/main" id="{5F9DA4E0-A0D7-4B00-8EC4-6BB7EA68355A}"/>
                  </a:ext>
                </a:extLst>
              </p:cNvPr>
              <p:cNvSpPr/>
              <p:nvPr/>
            </p:nvSpPr>
            <p:spPr>
              <a:xfrm>
                <a:off x="1550093" y="593498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object 58">
                <a:extLst>
                  <a:ext uri="{FF2B5EF4-FFF2-40B4-BE49-F238E27FC236}">
                    <a16:creationId xmlns:a16="http://schemas.microsoft.com/office/drawing/2014/main" id="{0C744270-6A20-4259-AF2B-DB86C91A9F60}"/>
                  </a:ext>
                </a:extLst>
              </p:cNvPr>
              <p:cNvSpPr/>
              <p:nvPr/>
            </p:nvSpPr>
            <p:spPr>
              <a:xfrm>
                <a:off x="1550780" y="587959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object 59">
                <a:extLst>
                  <a:ext uri="{FF2B5EF4-FFF2-40B4-BE49-F238E27FC236}">
                    <a16:creationId xmlns:a16="http://schemas.microsoft.com/office/drawing/2014/main" id="{C77A237C-601A-48F3-9B82-EE9A1C26088E}"/>
                  </a:ext>
                </a:extLst>
              </p:cNvPr>
              <p:cNvSpPr/>
              <p:nvPr/>
            </p:nvSpPr>
            <p:spPr>
              <a:xfrm>
                <a:off x="1550093" y="582420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object 60">
                <a:extLst>
                  <a:ext uri="{FF2B5EF4-FFF2-40B4-BE49-F238E27FC236}">
                    <a16:creationId xmlns:a16="http://schemas.microsoft.com/office/drawing/2014/main" id="{5D8F59D8-F1EC-4DAD-B5E7-E0A6D35D1C52}"/>
                  </a:ext>
                </a:extLst>
              </p:cNvPr>
              <p:cNvSpPr/>
              <p:nvPr/>
            </p:nvSpPr>
            <p:spPr>
              <a:xfrm>
                <a:off x="1550093" y="576880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object 61">
                <a:extLst>
                  <a:ext uri="{FF2B5EF4-FFF2-40B4-BE49-F238E27FC236}">
                    <a16:creationId xmlns:a16="http://schemas.microsoft.com/office/drawing/2014/main" id="{7F294484-7570-42E6-A123-2CCCFCA9D725}"/>
                  </a:ext>
                </a:extLst>
              </p:cNvPr>
              <p:cNvSpPr/>
              <p:nvPr/>
            </p:nvSpPr>
            <p:spPr>
              <a:xfrm>
                <a:off x="1550051" y="571341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object 62">
                <a:extLst>
                  <a:ext uri="{FF2B5EF4-FFF2-40B4-BE49-F238E27FC236}">
                    <a16:creationId xmlns:a16="http://schemas.microsoft.com/office/drawing/2014/main" id="{DA17B804-27E4-47F2-BBBB-6D4575133B74}"/>
                  </a:ext>
                </a:extLst>
              </p:cNvPr>
              <p:cNvSpPr/>
              <p:nvPr/>
            </p:nvSpPr>
            <p:spPr>
              <a:xfrm>
                <a:off x="1549364" y="5658025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pic>
            <p:nvPicPr>
              <p:cNvPr id="112" name="Picture 2" descr="Image result for data compression">
                <a:extLst>
                  <a:ext uri="{FF2B5EF4-FFF2-40B4-BE49-F238E27FC236}">
                    <a16:creationId xmlns:a16="http://schemas.microsoft.com/office/drawing/2014/main" id="{DB3356B9-4E7A-41B8-B670-F8115F7665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12782" y="5656174"/>
                <a:ext cx="370868" cy="336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8D1AB29-5779-417D-8301-3F17108338D8}"/>
              </a:ext>
            </a:extLst>
          </p:cNvPr>
          <p:cNvGrpSpPr/>
          <p:nvPr/>
        </p:nvGrpSpPr>
        <p:grpSpPr>
          <a:xfrm>
            <a:off x="2023583" y="4959777"/>
            <a:ext cx="973985" cy="1002810"/>
            <a:chOff x="811223" y="5487991"/>
            <a:chExt cx="973985" cy="10028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6925D75-4F59-4305-A76A-D53B27AFDE71}"/>
                </a:ext>
              </a:extLst>
            </p:cNvPr>
            <p:cNvSpPr txBox="1"/>
            <p:nvPr/>
          </p:nvSpPr>
          <p:spPr>
            <a:xfrm>
              <a:off x="811223" y="6090691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BFE79F5-E19D-48D0-803E-DAABCB454E0F}"/>
                </a:ext>
              </a:extLst>
            </p:cNvPr>
            <p:cNvGrpSpPr/>
            <p:nvPr/>
          </p:nvGrpSpPr>
          <p:grpSpPr>
            <a:xfrm>
              <a:off x="978929" y="5487991"/>
              <a:ext cx="638782" cy="637580"/>
              <a:chOff x="978929" y="5512735"/>
              <a:chExt cx="638782" cy="637580"/>
            </a:xfrm>
          </p:grpSpPr>
          <p:sp>
            <p:nvSpPr>
              <p:cNvPr id="116" name="object 26">
                <a:extLst>
                  <a:ext uri="{FF2B5EF4-FFF2-40B4-BE49-F238E27FC236}">
                    <a16:creationId xmlns:a16="http://schemas.microsoft.com/office/drawing/2014/main" id="{4D566E7F-FA32-4199-8CE1-AE7D19A2990F}"/>
                  </a:ext>
                </a:extLst>
              </p:cNvPr>
              <p:cNvSpPr/>
              <p:nvPr/>
            </p:nvSpPr>
            <p:spPr>
              <a:xfrm>
                <a:off x="1057262" y="5590017"/>
                <a:ext cx="481909" cy="481909"/>
              </a:xfrm>
              <a:custGeom>
                <a:avLst/>
                <a:gdLst/>
                <a:ahLst/>
                <a:cxnLst/>
                <a:rect l="l" t="t" r="r" b="b"/>
                <a:pathLst>
                  <a:path w="446121" h="446121">
                    <a:moveTo>
                      <a:pt x="0" y="446121"/>
                    </a:moveTo>
                    <a:lnTo>
                      <a:pt x="446121" y="446121"/>
                    </a:lnTo>
                    <a:lnTo>
                      <a:pt x="446121" y="0"/>
                    </a:lnTo>
                    <a:lnTo>
                      <a:pt x="0" y="0"/>
                    </a:lnTo>
                    <a:lnTo>
                      <a:pt x="0" y="446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object 29">
                <a:extLst>
                  <a:ext uri="{FF2B5EF4-FFF2-40B4-BE49-F238E27FC236}">
                    <a16:creationId xmlns:a16="http://schemas.microsoft.com/office/drawing/2014/main" id="{7F67E8E4-4D17-4DE4-8C64-CAE144ACBB85}"/>
                  </a:ext>
                </a:extLst>
              </p:cNvPr>
              <p:cNvSpPr/>
              <p:nvPr/>
            </p:nvSpPr>
            <p:spPr>
              <a:xfrm>
                <a:off x="1132732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object 30">
                <a:extLst>
                  <a:ext uri="{FF2B5EF4-FFF2-40B4-BE49-F238E27FC236}">
                    <a16:creationId xmlns:a16="http://schemas.microsoft.com/office/drawing/2014/main" id="{05325163-FB4F-497F-A1B5-D868D50E1B0A}"/>
                  </a:ext>
                </a:extLst>
              </p:cNvPr>
              <p:cNvSpPr/>
              <p:nvPr/>
            </p:nvSpPr>
            <p:spPr>
              <a:xfrm>
                <a:off x="1188126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object 31">
                <a:extLst>
                  <a:ext uri="{FF2B5EF4-FFF2-40B4-BE49-F238E27FC236}">
                    <a16:creationId xmlns:a16="http://schemas.microsoft.com/office/drawing/2014/main" id="{49803AE1-09E8-402F-A1F2-9CFCA553746E}"/>
                  </a:ext>
                </a:extLst>
              </p:cNvPr>
              <p:cNvSpPr/>
              <p:nvPr/>
            </p:nvSpPr>
            <p:spPr>
              <a:xfrm>
                <a:off x="1243516" y="5514150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object 32">
                <a:extLst>
                  <a:ext uri="{FF2B5EF4-FFF2-40B4-BE49-F238E27FC236}">
                    <a16:creationId xmlns:a16="http://schemas.microsoft.com/office/drawing/2014/main" id="{DA0F508A-4858-4C64-9BA5-AC9EABFD6002}"/>
                  </a:ext>
                </a:extLst>
              </p:cNvPr>
              <p:cNvSpPr/>
              <p:nvPr/>
            </p:nvSpPr>
            <p:spPr>
              <a:xfrm>
                <a:off x="1298907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object 33">
                <a:extLst>
                  <a:ext uri="{FF2B5EF4-FFF2-40B4-BE49-F238E27FC236}">
                    <a16:creationId xmlns:a16="http://schemas.microsoft.com/office/drawing/2014/main" id="{19C50AFF-EF5E-4411-8A80-7D1E33863835}"/>
                  </a:ext>
                </a:extLst>
              </p:cNvPr>
              <p:cNvSpPr/>
              <p:nvPr/>
            </p:nvSpPr>
            <p:spPr>
              <a:xfrm>
                <a:off x="1354299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object 34">
                <a:extLst>
                  <a:ext uri="{FF2B5EF4-FFF2-40B4-BE49-F238E27FC236}">
                    <a16:creationId xmlns:a16="http://schemas.microsoft.com/office/drawing/2014/main" id="{48F6C2FA-DC1B-4CA8-BB54-0FC1F546DBCA}"/>
                  </a:ext>
                </a:extLst>
              </p:cNvPr>
              <p:cNvSpPr/>
              <p:nvPr/>
            </p:nvSpPr>
            <p:spPr>
              <a:xfrm>
                <a:off x="1409692" y="5513421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object 35">
                <a:extLst>
                  <a:ext uri="{FF2B5EF4-FFF2-40B4-BE49-F238E27FC236}">
                    <a16:creationId xmlns:a16="http://schemas.microsoft.com/office/drawing/2014/main" id="{1186B146-8E44-4FBA-A0B4-28F3969495C3}"/>
                  </a:ext>
                </a:extLst>
              </p:cNvPr>
              <p:cNvSpPr/>
              <p:nvPr/>
            </p:nvSpPr>
            <p:spPr>
              <a:xfrm>
                <a:off x="1465083" y="551273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" name="object 38">
                <a:extLst>
                  <a:ext uri="{FF2B5EF4-FFF2-40B4-BE49-F238E27FC236}">
                    <a16:creationId xmlns:a16="http://schemas.microsoft.com/office/drawing/2014/main" id="{216F82B3-175F-4259-BFAB-18D479EFB74F}"/>
                  </a:ext>
                </a:extLst>
              </p:cNvPr>
              <p:cNvSpPr/>
              <p:nvPr/>
            </p:nvSpPr>
            <p:spPr>
              <a:xfrm>
                <a:off x="1132732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" name="object 39">
                <a:extLst>
                  <a:ext uri="{FF2B5EF4-FFF2-40B4-BE49-F238E27FC236}">
                    <a16:creationId xmlns:a16="http://schemas.microsoft.com/office/drawing/2014/main" id="{E068A41E-7397-4CD4-93AF-AC61CA2C6102}"/>
                  </a:ext>
                </a:extLst>
              </p:cNvPr>
              <p:cNvSpPr/>
              <p:nvPr/>
            </p:nvSpPr>
            <p:spPr>
              <a:xfrm>
                <a:off x="1188126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object 40">
                <a:extLst>
                  <a:ext uri="{FF2B5EF4-FFF2-40B4-BE49-F238E27FC236}">
                    <a16:creationId xmlns:a16="http://schemas.microsoft.com/office/drawing/2014/main" id="{1FC59B4C-5517-4404-9C9F-51F26FA90E3C}"/>
                  </a:ext>
                </a:extLst>
              </p:cNvPr>
              <p:cNvSpPr/>
              <p:nvPr/>
            </p:nvSpPr>
            <p:spPr>
              <a:xfrm>
                <a:off x="1243516" y="608338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object 41">
                <a:extLst>
                  <a:ext uri="{FF2B5EF4-FFF2-40B4-BE49-F238E27FC236}">
                    <a16:creationId xmlns:a16="http://schemas.microsoft.com/office/drawing/2014/main" id="{C4C8E563-3146-4BC6-B946-E0B93E47880D}"/>
                  </a:ext>
                </a:extLst>
              </p:cNvPr>
              <p:cNvSpPr/>
              <p:nvPr/>
            </p:nvSpPr>
            <p:spPr>
              <a:xfrm>
                <a:off x="1298907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object 42">
                <a:extLst>
                  <a:ext uri="{FF2B5EF4-FFF2-40B4-BE49-F238E27FC236}">
                    <a16:creationId xmlns:a16="http://schemas.microsoft.com/office/drawing/2014/main" id="{0698C1AA-6E27-49CD-B7F1-E9CC72797960}"/>
                  </a:ext>
                </a:extLst>
              </p:cNvPr>
              <p:cNvSpPr/>
              <p:nvPr/>
            </p:nvSpPr>
            <p:spPr>
              <a:xfrm>
                <a:off x="1354299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object 43">
                <a:extLst>
                  <a:ext uri="{FF2B5EF4-FFF2-40B4-BE49-F238E27FC236}">
                    <a16:creationId xmlns:a16="http://schemas.microsoft.com/office/drawing/2014/main" id="{9CE314E0-D6BF-4278-9DC3-C3D572947210}"/>
                  </a:ext>
                </a:extLst>
              </p:cNvPr>
              <p:cNvSpPr/>
              <p:nvPr/>
            </p:nvSpPr>
            <p:spPr>
              <a:xfrm>
                <a:off x="1409692" y="608265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object 44">
                <a:extLst>
                  <a:ext uri="{FF2B5EF4-FFF2-40B4-BE49-F238E27FC236}">
                    <a16:creationId xmlns:a16="http://schemas.microsoft.com/office/drawing/2014/main" id="{E2DED172-2076-411A-9259-D2ABFD72D732}"/>
                  </a:ext>
                </a:extLst>
              </p:cNvPr>
              <p:cNvSpPr/>
              <p:nvPr/>
            </p:nvSpPr>
            <p:spPr>
              <a:xfrm>
                <a:off x="1465083" y="6081969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object 47">
                <a:extLst>
                  <a:ext uri="{FF2B5EF4-FFF2-40B4-BE49-F238E27FC236}">
                    <a16:creationId xmlns:a16="http://schemas.microsoft.com/office/drawing/2014/main" id="{AFB9ADA0-3164-4AC8-9EF1-D274A4EF7291}"/>
                  </a:ext>
                </a:extLst>
              </p:cNvPr>
              <p:cNvSpPr/>
              <p:nvPr/>
            </p:nvSpPr>
            <p:spPr>
              <a:xfrm>
                <a:off x="979657" y="5997839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object 48">
                <a:extLst>
                  <a:ext uri="{FF2B5EF4-FFF2-40B4-BE49-F238E27FC236}">
                    <a16:creationId xmlns:a16="http://schemas.microsoft.com/office/drawing/2014/main" id="{17961F48-A41D-4A8D-ACDD-C87051F59833}"/>
                  </a:ext>
                </a:extLst>
              </p:cNvPr>
              <p:cNvSpPr/>
              <p:nvPr/>
            </p:nvSpPr>
            <p:spPr>
              <a:xfrm>
                <a:off x="979657" y="594244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object 49">
                <a:extLst>
                  <a:ext uri="{FF2B5EF4-FFF2-40B4-BE49-F238E27FC236}">
                    <a16:creationId xmlns:a16="http://schemas.microsoft.com/office/drawing/2014/main" id="{D563BF39-88D1-426B-99A4-1423D6DC692C}"/>
                  </a:ext>
                </a:extLst>
              </p:cNvPr>
              <p:cNvSpPr/>
              <p:nvPr/>
            </p:nvSpPr>
            <p:spPr>
              <a:xfrm>
                <a:off x="980343" y="5887054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object 50">
                <a:extLst>
                  <a:ext uri="{FF2B5EF4-FFF2-40B4-BE49-F238E27FC236}">
                    <a16:creationId xmlns:a16="http://schemas.microsoft.com/office/drawing/2014/main" id="{268449FC-BE9A-4C9D-8B2D-469CBE783335}"/>
                  </a:ext>
                </a:extLst>
              </p:cNvPr>
              <p:cNvSpPr/>
              <p:nvPr/>
            </p:nvSpPr>
            <p:spPr>
              <a:xfrm>
                <a:off x="979657" y="5831663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object 51">
                <a:extLst>
                  <a:ext uri="{FF2B5EF4-FFF2-40B4-BE49-F238E27FC236}">
                    <a16:creationId xmlns:a16="http://schemas.microsoft.com/office/drawing/2014/main" id="{EF96CCE3-B78C-4E85-A184-4B5380C22B2A}"/>
                  </a:ext>
                </a:extLst>
              </p:cNvPr>
              <p:cNvSpPr/>
              <p:nvPr/>
            </p:nvSpPr>
            <p:spPr>
              <a:xfrm>
                <a:off x="979657" y="577627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object 52">
                <a:extLst>
                  <a:ext uri="{FF2B5EF4-FFF2-40B4-BE49-F238E27FC236}">
                    <a16:creationId xmlns:a16="http://schemas.microsoft.com/office/drawing/2014/main" id="{C32FD6D7-49E4-4F16-AA4F-0DC1F38E63CB}"/>
                  </a:ext>
                </a:extLst>
              </p:cNvPr>
              <p:cNvSpPr/>
              <p:nvPr/>
            </p:nvSpPr>
            <p:spPr>
              <a:xfrm>
                <a:off x="979616" y="5720880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object 53">
                <a:extLst>
                  <a:ext uri="{FF2B5EF4-FFF2-40B4-BE49-F238E27FC236}">
                    <a16:creationId xmlns:a16="http://schemas.microsoft.com/office/drawing/2014/main" id="{824222BB-487E-4C12-8B79-5812A52BFE7D}"/>
                  </a:ext>
                </a:extLst>
              </p:cNvPr>
              <p:cNvSpPr/>
              <p:nvPr/>
            </p:nvSpPr>
            <p:spPr>
              <a:xfrm>
                <a:off x="978929" y="566548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object 56">
                <a:extLst>
                  <a:ext uri="{FF2B5EF4-FFF2-40B4-BE49-F238E27FC236}">
                    <a16:creationId xmlns:a16="http://schemas.microsoft.com/office/drawing/2014/main" id="{938647E1-66E7-40D7-8B38-B0FAF0E1FB64}"/>
                  </a:ext>
                </a:extLst>
              </p:cNvPr>
              <p:cNvSpPr/>
              <p:nvPr/>
            </p:nvSpPr>
            <p:spPr>
              <a:xfrm>
                <a:off x="1550093" y="599037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object 57">
                <a:extLst>
                  <a:ext uri="{FF2B5EF4-FFF2-40B4-BE49-F238E27FC236}">
                    <a16:creationId xmlns:a16="http://schemas.microsoft.com/office/drawing/2014/main" id="{0956E8FE-4122-42E5-BEA4-993EF2044554}"/>
                  </a:ext>
                </a:extLst>
              </p:cNvPr>
              <p:cNvSpPr/>
              <p:nvPr/>
            </p:nvSpPr>
            <p:spPr>
              <a:xfrm>
                <a:off x="1550093" y="593498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object 58">
                <a:extLst>
                  <a:ext uri="{FF2B5EF4-FFF2-40B4-BE49-F238E27FC236}">
                    <a16:creationId xmlns:a16="http://schemas.microsoft.com/office/drawing/2014/main" id="{09BA660F-87CA-4ABD-A8E0-EC50E5DA1723}"/>
                  </a:ext>
                </a:extLst>
              </p:cNvPr>
              <p:cNvSpPr/>
              <p:nvPr/>
            </p:nvSpPr>
            <p:spPr>
              <a:xfrm>
                <a:off x="1550780" y="587959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object 59">
                <a:extLst>
                  <a:ext uri="{FF2B5EF4-FFF2-40B4-BE49-F238E27FC236}">
                    <a16:creationId xmlns:a16="http://schemas.microsoft.com/office/drawing/2014/main" id="{51D14FB3-0687-4E50-B834-0374F95C2AB5}"/>
                  </a:ext>
                </a:extLst>
              </p:cNvPr>
              <p:cNvSpPr/>
              <p:nvPr/>
            </p:nvSpPr>
            <p:spPr>
              <a:xfrm>
                <a:off x="1550093" y="582420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object 60">
                <a:extLst>
                  <a:ext uri="{FF2B5EF4-FFF2-40B4-BE49-F238E27FC236}">
                    <a16:creationId xmlns:a16="http://schemas.microsoft.com/office/drawing/2014/main" id="{F134A3A6-0C85-4FB2-B49B-91AED35661B3}"/>
                  </a:ext>
                </a:extLst>
              </p:cNvPr>
              <p:cNvSpPr/>
              <p:nvPr/>
            </p:nvSpPr>
            <p:spPr>
              <a:xfrm>
                <a:off x="1550093" y="576880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object 61">
                <a:extLst>
                  <a:ext uri="{FF2B5EF4-FFF2-40B4-BE49-F238E27FC236}">
                    <a16:creationId xmlns:a16="http://schemas.microsoft.com/office/drawing/2014/main" id="{6D75A987-895F-4788-B51A-5E8C0203657F}"/>
                  </a:ext>
                </a:extLst>
              </p:cNvPr>
              <p:cNvSpPr/>
              <p:nvPr/>
            </p:nvSpPr>
            <p:spPr>
              <a:xfrm>
                <a:off x="1550051" y="571341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object 62">
                <a:extLst>
                  <a:ext uri="{FF2B5EF4-FFF2-40B4-BE49-F238E27FC236}">
                    <a16:creationId xmlns:a16="http://schemas.microsoft.com/office/drawing/2014/main" id="{32F5C538-BAFD-4496-98AE-1916EE8939B4}"/>
                  </a:ext>
                </a:extLst>
              </p:cNvPr>
              <p:cNvSpPr/>
              <p:nvPr/>
            </p:nvSpPr>
            <p:spPr>
              <a:xfrm>
                <a:off x="1549364" y="5658025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pic>
            <p:nvPicPr>
              <p:cNvPr id="145" name="Picture 2" descr="Image result for data compression">
                <a:extLst>
                  <a:ext uri="{FF2B5EF4-FFF2-40B4-BE49-F238E27FC236}">
                    <a16:creationId xmlns:a16="http://schemas.microsoft.com/office/drawing/2014/main" id="{9A354F8B-639A-4FFF-A161-4B808FDEAB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12782" y="5656174"/>
                <a:ext cx="370868" cy="336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5C8BE03-6D10-48A7-813D-68575D2E13DC}"/>
              </a:ext>
            </a:extLst>
          </p:cNvPr>
          <p:cNvGrpSpPr/>
          <p:nvPr/>
        </p:nvGrpSpPr>
        <p:grpSpPr>
          <a:xfrm>
            <a:off x="3707110" y="4955153"/>
            <a:ext cx="973985" cy="1002810"/>
            <a:chOff x="811223" y="5487991"/>
            <a:chExt cx="973985" cy="100281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04D3F15-2347-4155-BE66-6FD914681B4B}"/>
                </a:ext>
              </a:extLst>
            </p:cNvPr>
            <p:cNvSpPr txBox="1"/>
            <p:nvPr/>
          </p:nvSpPr>
          <p:spPr>
            <a:xfrm>
              <a:off x="811223" y="6090691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0122717-120C-4805-8989-6FA827129D4E}"/>
                </a:ext>
              </a:extLst>
            </p:cNvPr>
            <p:cNvGrpSpPr/>
            <p:nvPr/>
          </p:nvGrpSpPr>
          <p:grpSpPr>
            <a:xfrm>
              <a:off x="978929" y="5487991"/>
              <a:ext cx="638782" cy="637580"/>
              <a:chOff x="978929" y="5512735"/>
              <a:chExt cx="638782" cy="637580"/>
            </a:xfrm>
          </p:grpSpPr>
          <p:sp>
            <p:nvSpPr>
              <p:cNvPr id="149" name="object 26">
                <a:extLst>
                  <a:ext uri="{FF2B5EF4-FFF2-40B4-BE49-F238E27FC236}">
                    <a16:creationId xmlns:a16="http://schemas.microsoft.com/office/drawing/2014/main" id="{E793914C-7280-4AA8-ACB7-61B5C8E3B956}"/>
                  </a:ext>
                </a:extLst>
              </p:cNvPr>
              <p:cNvSpPr/>
              <p:nvPr/>
            </p:nvSpPr>
            <p:spPr>
              <a:xfrm>
                <a:off x="1057262" y="5590017"/>
                <a:ext cx="481909" cy="481909"/>
              </a:xfrm>
              <a:custGeom>
                <a:avLst/>
                <a:gdLst/>
                <a:ahLst/>
                <a:cxnLst/>
                <a:rect l="l" t="t" r="r" b="b"/>
                <a:pathLst>
                  <a:path w="446121" h="446121">
                    <a:moveTo>
                      <a:pt x="0" y="446121"/>
                    </a:moveTo>
                    <a:lnTo>
                      <a:pt x="446121" y="446121"/>
                    </a:lnTo>
                    <a:lnTo>
                      <a:pt x="446121" y="0"/>
                    </a:lnTo>
                    <a:lnTo>
                      <a:pt x="0" y="0"/>
                    </a:lnTo>
                    <a:lnTo>
                      <a:pt x="0" y="446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object 29">
                <a:extLst>
                  <a:ext uri="{FF2B5EF4-FFF2-40B4-BE49-F238E27FC236}">
                    <a16:creationId xmlns:a16="http://schemas.microsoft.com/office/drawing/2014/main" id="{4ADBCA36-CCAB-4CDF-BE5C-51CCC349DC4A}"/>
                  </a:ext>
                </a:extLst>
              </p:cNvPr>
              <p:cNvSpPr/>
              <p:nvPr/>
            </p:nvSpPr>
            <p:spPr>
              <a:xfrm>
                <a:off x="1132732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object 30">
                <a:extLst>
                  <a:ext uri="{FF2B5EF4-FFF2-40B4-BE49-F238E27FC236}">
                    <a16:creationId xmlns:a16="http://schemas.microsoft.com/office/drawing/2014/main" id="{85B94679-6B1B-4F72-A7FA-4DB9E5AA76FC}"/>
                  </a:ext>
                </a:extLst>
              </p:cNvPr>
              <p:cNvSpPr/>
              <p:nvPr/>
            </p:nvSpPr>
            <p:spPr>
              <a:xfrm>
                <a:off x="1188126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object 31">
                <a:extLst>
                  <a:ext uri="{FF2B5EF4-FFF2-40B4-BE49-F238E27FC236}">
                    <a16:creationId xmlns:a16="http://schemas.microsoft.com/office/drawing/2014/main" id="{1346A4D0-B365-4254-B3E3-0B36DAF13867}"/>
                  </a:ext>
                </a:extLst>
              </p:cNvPr>
              <p:cNvSpPr/>
              <p:nvPr/>
            </p:nvSpPr>
            <p:spPr>
              <a:xfrm>
                <a:off x="1243516" y="5514150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object 32">
                <a:extLst>
                  <a:ext uri="{FF2B5EF4-FFF2-40B4-BE49-F238E27FC236}">
                    <a16:creationId xmlns:a16="http://schemas.microsoft.com/office/drawing/2014/main" id="{06333E48-A74D-400D-87C1-263621A38409}"/>
                  </a:ext>
                </a:extLst>
              </p:cNvPr>
              <p:cNvSpPr/>
              <p:nvPr/>
            </p:nvSpPr>
            <p:spPr>
              <a:xfrm>
                <a:off x="1298907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object 33">
                <a:extLst>
                  <a:ext uri="{FF2B5EF4-FFF2-40B4-BE49-F238E27FC236}">
                    <a16:creationId xmlns:a16="http://schemas.microsoft.com/office/drawing/2014/main" id="{28A9C4DE-B2E9-420C-9B7D-701F5ED6BCF9}"/>
                  </a:ext>
                </a:extLst>
              </p:cNvPr>
              <p:cNvSpPr/>
              <p:nvPr/>
            </p:nvSpPr>
            <p:spPr>
              <a:xfrm>
                <a:off x="1354299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object 34">
                <a:extLst>
                  <a:ext uri="{FF2B5EF4-FFF2-40B4-BE49-F238E27FC236}">
                    <a16:creationId xmlns:a16="http://schemas.microsoft.com/office/drawing/2014/main" id="{0974F2F5-C46B-47DC-B680-D4E4FF6D3CE1}"/>
                  </a:ext>
                </a:extLst>
              </p:cNvPr>
              <p:cNvSpPr/>
              <p:nvPr/>
            </p:nvSpPr>
            <p:spPr>
              <a:xfrm>
                <a:off x="1409692" y="5513421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object 35">
                <a:extLst>
                  <a:ext uri="{FF2B5EF4-FFF2-40B4-BE49-F238E27FC236}">
                    <a16:creationId xmlns:a16="http://schemas.microsoft.com/office/drawing/2014/main" id="{C1BBDCF1-DC72-4332-B440-0A9DB1B4E6AD}"/>
                  </a:ext>
                </a:extLst>
              </p:cNvPr>
              <p:cNvSpPr/>
              <p:nvPr/>
            </p:nvSpPr>
            <p:spPr>
              <a:xfrm>
                <a:off x="1465083" y="551273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object 38">
                <a:extLst>
                  <a:ext uri="{FF2B5EF4-FFF2-40B4-BE49-F238E27FC236}">
                    <a16:creationId xmlns:a16="http://schemas.microsoft.com/office/drawing/2014/main" id="{60DF0DF1-4B1C-443A-AFD9-0DE24CCACBAB}"/>
                  </a:ext>
                </a:extLst>
              </p:cNvPr>
              <p:cNvSpPr/>
              <p:nvPr/>
            </p:nvSpPr>
            <p:spPr>
              <a:xfrm>
                <a:off x="1132732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object 39">
                <a:extLst>
                  <a:ext uri="{FF2B5EF4-FFF2-40B4-BE49-F238E27FC236}">
                    <a16:creationId xmlns:a16="http://schemas.microsoft.com/office/drawing/2014/main" id="{B6E8F9C5-B506-41C2-B79F-CC0BFF31016F}"/>
                  </a:ext>
                </a:extLst>
              </p:cNvPr>
              <p:cNvSpPr/>
              <p:nvPr/>
            </p:nvSpPr>
            <p:spPr>
              <a:xfrm>
                <a:off x="1188126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object 40">
                <a:extLst>
                  <a:ext uri="{FF2B5EF4-FFF2-40B4-BE49-F238E27FC236}">
                    <a16:creationId xmlns:a16="http://schemas.microsoft.com/office/drawing/2014/main" id="{FB95EEEB-5420-4FD5-BA7C-396716DC4D9C}"/>
                  </a:ext>
                </a:extLst>
              </p:cNvPr>
              <p:cNvSpPr/>
              <p:nvPr/>
            </p:nvSpPr>
            <p:spPr>
              <a:xfrm>
                <a:off x="1243516" y="608338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object 41">
                <a:extLst>
                  <a:ext uri="{FF2B5EF4-FFF2-40B4-BE49-F238E27FC236}">
                    <a16:creationId xmlns:a16="http://schemas.microsoft.com/office/drawing/2014/main" id="{52795029-22F2-4B9F-B49B-F22265E3EC99}"/>
                  </a:ext>
                </a:extLst>
              </p:cNvPr>
              <p:cNvSpPr/>
              <p:nvPr/>
            </p:nvSpPr>
            <p:spPr>
              <a:xfrm>
                <a:off x="1298907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object 42">
                <a:extLst>
                  <a:ext uri="{FF2B5EF4-FFF2-40B4-BE49-F238E27FC236}">
                    <a16:creationId xmlns:a16="http://schemas.microsoft.com/office/drawing/2014/main" id="{7043FE41-3C59-4059-8420-22908F2442A9}"/>
                  </a:ext>
                </a:extLst>
              </p:cNvPr>
              <p:cNvSpPr/>
              <p:nvPr/>
            </p:nvSpPr>
            <p:spPr>
              <a:xfrm>
                <a:off x="1354299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object 43">
                <a:extLst>
                  <a:ext uri="{FF2B5EF4-FFF2-40B4-BE49-F238E27FC236}">
                    <a16:creationId xmlns:a16="http://schemas.microsoft.com/office/drawing/2014/main" id="{0B9347EB-2185-417C-999A-3A0A06DFE0E7}"/>
                  </a:ext>
                </a:extLst>
              </p:cNvPr>
              <p:cNvSpPr/>
              <p:nvPr/>
            </p:nvSpPr>
            <p:spPr>
              <a:xfrm>
                <a:off x="1409692" y="608265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object 44">
                <a:extLst>
                  <a:ext uri="{FF2B5EF4-FFF2-40B4-BE49-F238E27FC236}">
                    <a16:creationId xmlns:a16="http://schemas.microsoft.com/office/drawing/2014/main" id="{2927F680-3621-47BF-B632-50AB36C16646}"/>
                  </a:ext>
                </a:extLst>
              </p:cNvPr>
              <p:cNvSpPr/>
              <p:nvPr/>
            </p:nvSpPr>
            <p:spPr>
              <a:xfrm>
                <a:off x="1465083" y="6081969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object 47">
                <a:extLst>
                  <a:ext uri="{FF2B5EF4-FFF2-40B4-BE49-F238E27FC236}">
                    <a16:creationId xmlns:a16="http://schemas.microsoft.com/office/drawing/2014/main" id="{F4BC059A-4E78-4E31-B69E-929BF59DD8FD}"/>
                  </a:ext>
                </a:extLst>
              </p:cNvPr>
              <p:cNvSpPr/>
              <p:nvPr/>
            </p:nvSpPr>
            <p:spPr>
              <a:xfrm>
                <a:off x="979657" y="5997839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object 48">
                <a:extLst>
                  <a:ext uri="{FF2B5EF4-FFF2-40B4-BE49-F238E27FC236}">
                    <a16:creationId xmlns:a16="http://schemas.microsoft.com/office/drawing/2014/main" id="{07F75472-A99B-452E-B5E3-AAEE20F69CC7}"/>
                  </a:ext>
                </a:extLst>
              </p:cNvPr>
              <p:cNvSpPr/>
              <p:nvPr/>
            </p:nvSpPr>
            <p:spPr>
              <a:xfrm>
                <a:off x="979657" y="594244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object 49">
                <a:extLst>
                  <a:ext uri="{FF2B5EF4-FFF2-40B4-BE49-F238E27FC236}">
                    <a16:creationId xmlns:a16="http://schemas.microsoft.com/office/drawing/2014/main" id="{E2C6C2E9-8F88-4B4B-86B5-0EF4682E64E7}"/>
                  </a:ext>
                </a:extLst>
              </p:cNvPr>
              <p:cNvSpPr/>
              <p:nvPr/>
            </p:nvSpPr>
            <p:spPr>
              <a:xfrm>
                <a:off x="980343" y="5887054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object 50">
                <a:extLst>
                  <a:ext uri="{FF2B5EF4-FFF2-40B4-BE49-F238E27FC236}">
                    <a16:creationId xmlns:a16="http://schemas.microsoft.com/office/drawing/2014/main" id="{FC92DFF7-2D96-4428-8B47-824E0207C7F4}"/>
                  </a:ext>
                </a:extLst>
              </p:cNvPr>
              <p:cNvSpPr/>
              <p:nvPr/>
            </p:nvSpPr>
            <p:spPr>
              <a:xfrm>
                <a:off x="979657" y="5831663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object 51">
                <a:extLst>
                  <a:ext uri="{FF2B5EF4-FFF2-40B4-BE49-F238E27FC236}">
                    <a16:creationId xmlns:a16="http://schemas.microsoft.com/office/drawing/2014/main" id="{8EA7BAF9-2E9C-4EA1-9FA2-01AD9F8E6006}"/>
                  </a:ext>
                </a:extLst>
              </p:cNvPr>
              <p:cNvSpPr/>
              <p:nvPr/>
            </p:nvSpPr>
            <p:spPr>
              <a:xfrm>
                <a:off x="979657" y="577627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object 52">
                <a:extLst>
                  <a:ext uri="{FF2B5EF4-FFF2-40B4-BE49-F238E27FC236}">
                    <a16:creationId xmlns:a16="http://schemas.microsoft.com/office/drawing/2014/main" id="{D4E7F6AE-E65E-4452-AD17-44391C813B4E}"/>
                  </a:ext>
                </a:extLst>
              </p:cNvPr>
              <p:cNvSpPr/>
              <p:nvPr/>
            </p:nvSpPr>
            <p:spPr>
              <a:xfrm>
                <a:off x="979616" y="5720880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object 53">
                <a:extLst>
                  <a:ext uri="{FF2B5EF4-FFF2-40B4-BE49-F238E27FC236}">
                    <a16:creationId xmlns:a16="http://schemas.microsoft.com/office/drawing/2014/main" id="{719C5639-7F06-4E60-A2A0-7AEEE4906E35}"/>
                  </a:ext>
                </a:extLst>
              </p:cNvPr>
              <p:cNvSpPr/>
              <p:nvPr/>
            </p:nvSpPr>
            <p:spPr>
              <a:xfrm>
                <a:off x="978929" y="566548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object 56">
                <a:extLst>
                  <a:ext uri="{FF2B5EF4-FFF2-40B4-BE49-F238E27FC236}">
                    <a16:creationId xmlns:a16="http://schemas.microsoft.com/office/drawing/2014/main" id="{0E3C765C-93B8-46C6-9D46-9D0B816432FF}"/>
                  </a:ext>
                </a:extLst>
              </p:cNvPr>
              <p:cNvSpPr/>
              <p:nvPr/>
            </p:nvSpPr>
            <p:spPr>
              <a:xfrm>
                <a:off x="1550093" y="599037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object 57">
                <a:extLst>
                  <a:ext uri="{FF2B5EF4-FFF2-40B4-BE49-F238E27FC236}">
                    <a16:creationId xmlns:a16="http://schemas.microsoft.com/office/drawing/2014/main" id="{910DEC72-C604-4DD8-BC99-67507339CE19}"/>
                  </a:ext>
                </a:extLst>
              </p:cNvPr>
              <p:cNvSpPr/>
              <p:nvPr/>
            </p:nvSpPr>
            <p:spPr>
              <a:xfrm>
                <a:off x="1550093" y="593498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object 58">
                <a:extLst>
                  <a:ext uri="{FF2B5EF4-FFF2-40B4-BE49-F238E27FC236}">
                    <a16:creationId xmlns:a16="http://schemas.microsoft.com/office/drawing/2014/main" id="{4ADFE318-C0B7-4CBD-8C51-DFD1EE1C972F}"/>
                  </a:ext>
                </a:extLst>
              </p:cNvPr>
              <p:cNvSpPr/>
              <p:nvPr/>
            </p:nvSpPr>
            <p:spPr>
              <a:xfrm>
                <a:off x="1550780" y="587959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object 59">
                <a:extLst>
                  <a:ext uri="{FF2B5EF4-FFF2-40B4-BE49-F238E27FC236}">
                    <a16:creationId xmlns:a16="http://schemas.microsoft.com/office/drawing/2014/main" id="{E18E7FBA-3149-4B90-A831-01D63BB06C75}"/>
                  </a:ext>
                </a:extLst>
              </p:cNvPr>
              <p:cNvSpPr/>
              <p:nvPr/>
            </p:nvSpPr>
            <p:spPr>
              <a:xfrm>
                <a:off x="1550093" y="582420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object 60">
                <a:extLst>
                  <a:ext uri="{FF2B5EF4-FFF2-40B4-BE49-F238E27FC236}">
                    <a16:creationId xmlns:a16="http://schemas.microsoft.com/office/drawing/2014/main" id="{27AC7E09-B14A-4EB5-9A2B-EF8C2D304F37}"/>
                  </a:ext>
                </a:extLst>
              </p:cNvPr>
              <p:cNvSpPr/>
              <p:nvPr/>
            </p:nvSpPr>
            <p:spPr>
              <a:xfrm>
                <a:off x="1550093" y="576880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object 61">
                <a:extLst>
                  <a:ext uri="{FF2B5EF4-FFF2-40B4-BE49-F238E27FC236}">
                    <a16:creationId xmlns:a16="http://schemas.microsoft.com/office/drawing/2014/main" id="{9E8A342A-6051-47A1-98D2-018CC5C54237}"/>
                  </a:ext>
                </a:extLst>
              </p:cNvPr>
              <p:cNvSpPr/>
              <p:nvPr/>
            </p:nvSpPr>
            <p:spPr>
              <a:xfrm>
                <a:off x="1550051" y="571341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object 62">
                <a:extLst>
                  <a:ext uri="{FF2B5EF4-FFF2-40B4-BE49-F238E27FC236}">
                    <a16:creationId xmlns:a16="http://schemas.microsoft.com/office/drawing/2014/main" id="{5408D5B3-F118-4A83-8213-3DD3146C48F5}"/>
                  </a:ext>
                </a:extLst>
              </p:cNvPr>
              <p:cNvSpPr/>
              <p:nvPr/>
            </p:nvSpPr>
            <p:spPr>
              <a:xfrm>
                <a:off x="1549364" y="5658025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pic>
            <p:nvPicPr>
              <p:cNvPr id="178" name="Picture 2" descr="Image result for data compression">
                <a:extLst>
                  <a:ext uri="{FF2B5EF4-FFF2-40B4-BE49-F238E27FC236}">
                    <a16:creationId xmlns:a16="http://schemas.microsoft.com/office/drawing/2014/main" id="{20FB7542-2623-41B3-B1B3-CD8E25AAF8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12782" y="5656174"/>
                <a:ext cx="370868" cy="336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AC7BA75-C680-4825-8220-695BD682151E}"/>
              </a:ext>
            </a:extLst>
          </p:cNvPr>
          <p:cNvGrpSpPr/>
          <p:nvPr/>
        </p:nvGrpSpPr>
        <p:grpSpPr>
          <a:xfrm>
            <a:off x="5412157" y="4936013"/>
            <a:ext cx="973985" cy="1002810"/>
            <a:chOff x="811223" y="5487991"/>
            <a:chExt cx="973985" cy="100281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BA943C6-8EBF-4E27-AA46-A7A452C9FE86}"/>
                </a:ext>
              </a:extLst>
            </p:cNvPr>
            <p:cNvSpPr txBox="1"/>
            <p:nvPr/>
          </p:nvSpPr>
          <p:spPr>
            <a:xfrm>
              <a:off x="811223" y="6090691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47A413B-AFA7-4AFF-8CAD-1B68D0DDEDCC}"/>
                </a:ext>
              </a:extLst>
            </p:cNvPr>
            <p:cNvGrpSpPr/>
            <p:nvPr/>
          </p:nvGrpSpPr>
          <p:grpSpPr>
            <a:xfrm>
              <a:off x="978929" y="5487991"/>
              <a:ext cx="638782" cy="637580"/>
              <a:chOff x="978929" y="5512735"/>
              <a:chExt cx="638782" cy="637580"/>
            </a:xfrm>
          </p:grpSpPr>
          <p:sp>
            <p:nvSpPr>
              <p:cNvPr id="182" name="object 26">
                <a:extLst>
                  <a:ext uri="{FF2B5EF4-FFF2-40B4-BE49-F238E27FC236}">
                    <a16:creationId xmlns:a16="http://schemas.microsoft.com/office/drawing/2014/main" id="{626241F0-1763-4398-B08C-6636489BDFD5}"/>
                  </a:ext>
                </a:extLst>
              </p:cNvPr>
              <p:cNvSpPr/>
              <p:nvPr/>
            </p:nvSpPr>
            <p:spPr>
              <a:xfrm>
                <a:off x="1057262" y="5590017"/>
                <a:ext cx="481909" cy="481909"/>
              </a:xfrm>
              <a:custGeom>
                <a:avLst/>
                <a:gdLst/>
                <a:ahLst/>
                <a:cxnLst/>
                <a:rect l="l" t="t" r="r" b="b"/>
                <a:pathLst>
                  <a:path w="446121" h="446121">
                    <a:moveTo>
                      <a:pt x="0" y="446121"/>
                    </a:moveTo>
                    <a:lnTo>
                      <a:pt x="446121" y="446121"/>
                    </a:lnTo>
                    <a:lnTo>
                      <a:pt x="446121" y="0"/>
                    </a:lnTo>
                    <a:lnTo>
                      <a:pt x="0" y="0"/>
                    </a:lnTo>
                    <a:lnTo>
                      <a:pt x="0" y="446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object 29">
                <a:extLst>
                  <a:ext uri="{FF2B5EF4-FFF2-40B4-BE49-F238E27FC236}">
                    <a16:creationId xmlns:a16="http://schemas.microsoft.com/office/drawing/2014/main" id="{DC35A252-29D5-4FD5-8EFF-45CC9AD3820F}"/>
                  </a:ext>
                </a:extLst>
              </p:cNvPr>
              <p:cNvSpPr/>
              <p:nvPr/>
            </p:nvSpPr>
            <p:spPr>
              <a:xfrm>
                <a:off x="1132732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object 30">
                <a:extLst>
                  <a:ext uri="{FF2B5EF4-FFF2-40B4-BE49-F238E27FC236}">
                    <a16:creationId xmlns:a16="http://schemas.microsoft.com/office/drawing/2014/main" id="{B9CA7471-4EB1-47CA-A5C7-DB83DA7D998A}"/>
                  </a:ext>
                </a:extLst>
              </p:cNvPr>
              <p:cNvSpPr/>
              <p:nvPr/>
            </p:nvSpPr>
            <p:spPr>
              <a:xfrm>
                <a:off x="1188126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object 31">
                <a:extLst>
                  <a:ext uri="{FF2B5EF4-FFF2-40B4-BE49-F238E27FC236}">
                    <a16:creationId xmlns:a16="http://schemas.microsoft.com/office/drawing/2014/main" id="{E8E303C0-4B12-46AB-9BC4-C4D7A6A9A07C}"/>
                  </a:ext>
                </a:extLst>
              </p:cNvPr>
              <p:cNvSpPr/>
              <p:nvPr/>
            </p:nvSpPr>
            <p:spPr>
              <a:xfrm>
                <a:off x="1243516" y="5514150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object 32">
                <a:extLst>
                  <a:ext uri="{FF2B5EF4-FFF2-40B4-BE49-F238E27FC236}">
                    <a16:creationId xmlns:a16="http://schemas.microsoft.com/office/drawing/2014/main" id="{65DF0503-B437-426F-8477-66CA55F61C6F}"/>
                  </a:ext>
                </a:extLst>
              </p:cNvPr>
              <p:cNvSpPr/>
              <p:nvPr/>
            </p:nvSpPr>
            <p:spPr>
              <a:xfrm>
                <a:off x="1298907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object 33">
                <a:extLst>
                  <a:ext uri="{FF2B5EF4-FFF2-40B4-BE49-F238E27FC236}">
                    <a16:creationId xmlns:a16="http://schemas.microsoft.com/office/drawing/2014/main" id="{DBC3E521-1C86-4D80-AAF1-40C8A4E3050E}"/>
                  </a:ext>
                </a:extLst>
              </p:cNvPr>
              <p:cNvSpPr/>
              <p:nvPr/>
            </p:nvSpPr>
            <p:spPr>
              <a:xfrm>
                <a:off x="1354299" y="551346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8" name="object 34">
                <a:extLst>
                  <a:ext uri="{FF2B5EF4-FFF2-40B4-BE49-F238E27FC236}">
                    <a16:creationId xmlns:a16="http://schemas.microsoft.com/office/drawing/2014/main" id="{303E49D7-1990-4D03-A073-B427C6ED2247}"/>
                  </a:ext>
                </a:extLst>
              </p:cNvPr>
              <p:cNvSpPr/>
              <p:nvPr/>
            </p:nvSpPr>
            <p:spPr>
              <a:xfrm>
                <a:off x="1409692" y="5513421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9" name="object 35">
                <a:extLst>
                  <a:ext uri="{FF2B5EF4-FFF2-40B4-BE49-F238E27FC236}">
                    <a16:creationId xmlns:a16="http://schemas.microsoft.com/office/drawing/2014/main" id="{8FE7E793-7420-442F-B1BD-EA21EBCD8DAA}"/>
                  </a:ext>
                </a:extLst>
              </p:cNvPr>
              <p:cNvSpPr/>
              <p:nvPr/>
            </p:nvSpPr>
            <p:spPr>
              <a:xfrm>
                <a:off x="1465083" y="551273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object 38">
                <a:extLst>
                  <a:ext uri="{FF2B5EF4-FFF2-40B4-BE49-F238E27FC236}">
                    <a16:creationId xmlns:a16="http://schemas.microsoft.com/office/drawing/2014/main" id="{5EBC3C21-EBFD-4832-B0ED-3B4A4E4DAA15}"/>
                  </a:ext>
                </a:extLst>
              </p:cNvPr>
              <p:cNvSpPr/>
              <p:nvPr/>
            </p:nvSpPr>
            <p:spPr>
              <a:xfrm>
                <a:off x="1132732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1" name="object 39">
                <a:extLst>
                  <a:ext uri="{FF2B5EF4-FFF2-40B4-BE49-F238E27FC236}">
                    <a16:creationId xmlns:a16="http://schemas.microsoft.com/office/drawing/2014/main" id="{5D2EF129-0CFC-4BF7-8034-BD2DF55604D3}"/>
                  </a:ext>
                </a:extLst>
              </p:cNvPr>
              <p:cNvSpPr/>
              <p:nvPr/>
            </p:nvSpPr>
            <p:spPr>
              <a:xfrm>
                <a:off x="1188126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2" name="object 40">
                <a:extLst>
                  <a:ext uri="{FF2B5EF4-FFF2-40B4-BE49-F238E27FC236}">
                    <a16:creationId xmlns:a16="http://schemas.microsoft.com/office/drawing/2014/main" id="{CC76A03C-8512-4AAA-97BD-53ACC6F562D0}"/>
                  </a:ext>
                </a:extLst>
              </p:cNvPr>
              <p:cNvSpPr/>
              <p:nvPr/>
            </p:nvSpPr>
            <p:spPr>
              <a:xfrm>
                <a:off x="1243516" y="6083383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object 41">
                <a:extLst>
                  <a:ext uri="{FF2B5EF4-FFF2-40B4-BE49-F238E27FC236}">
                    <a16:creationId xmlns:a16="http://schemas.microsoft.com/office/drawing/2014/main" id="{DA56A294-F67C-4AD2-8545-BBD3E8AC3794}"/>
                  </a:ext>
                </a:extLst>
              </p:cNvPr>
              <p:cNvSpPr/>
              <p:nvPr/>
            </p:nvSpPr>
            <p:spPr>
              <a:xfrm>
                <a:off x="1298907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4" name="object 42">
                <a:extLst>
                  <a:ext uri="{FF2B5EF4-FFF2-40B4-BE49-F238E27FC236}">
                    <a16:creationId xmlns:a16="http://schemas.microsoft.com/office/drawing/2014/main" id="{DC4326CA-2275-426E-8EF4-10C79FA8E9E7}"/>
                  </a:ext>
                </a:extLst>
              </p:cNvPr>
              <p:cNvSpPr/>
              <p:nvPr/>
            </p:nvSpPr>
            <p:spPr>
              <a:xfrm>
                <a:off x="1354299" y="6082696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5" name="object 43">
                <a:extLst>
                  <a:ext uri="{FF2B5EF4-FFF2-40B4-BE49-F238E27FC236}">
                    <a16:creationId xmlns:a16="http://schemas.microsoft.com/office/drawing/2014/main" id="{516A2E3D-FC8B-424B-9CB2-69ABC59CABE1}"/>
                  </a:ext>
                </a:extLst>
              </p:cNvPr>
              <p:cNvSpPr/>
              <p:nvPr/>
            </p:nvSpPr>
            <p:spPr>
              <a:xfrm>
                <a:off x="1409692" y="6082655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6" name="object 44">
                <a:extLst>
                  <a:ext uri="{FF2B5EF4-FFF2-40B4-BE49-F238E27FC236}">
                    <a16:creationId xmlns:a16="http://schemas.microsoft.com/office/drawing/2014/main" id="{9DBE10BB-C067-4266-A521-E76D4AC1145E}"/>
                  </a:ext>
                </a:extLst>
              </p:cNvPr>
              <p:cNvSpPr/>
              <p:nvPr/>
            </p:nvSpPr>
            <p:spPr>
              <a:xfrm>
                <a:off x="1465083" y="6081969"/>
                <a:ext cx="0" cy="66932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7" name="object 47">
                <a:extLst>
                  <a:ext uri="{FF2B5EF4-FFF2-40B4-BE49-F238E27FC236}">
                    <a16:creationId xmlns:a16="http://schemas.microsoft.com/office/drawing/2014/main" id="{460483D0-F4E6-4427-9E84-C2C2816933A6}"/>
                  </a:ext>
                </a:extLst>
              </p:cNvPr>
              <p:cNvSpPr/>
              <p:nvPr/>
            </p:nvSpPr>
            <p:spPr>
              <a:xfrm>
                <a:off x="979657" y="5997839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object 48">
                <a:extLst>
                  <a:ext uri="{FF2B5EF4-FFF2-40B4-BE49-F238E27FC236}">
                    <a16:creationId xmlns:a16="http://schemas.microsoft.com/office/drawing/2014/main" id="{E465AD88-1F37-45B5-9924-0B574532AF49}"/>
                  </a:ext>
                </a:extLst>
              </p:cNvPr>
              <p:cNvSpPr/>
              <p:nvPr/>
            </p:nvSpPr>
            <p:spPr>
              <a:xfrm>
                <a:off x="979657" y="594244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9" name="object 49">
                <a:extLst>
                  <a:ext uri="{FF2B5EF4-FFF2-40B4-BE49-F238E27FC236}">
                    <a16:creationId xmlns:a16="http://schemas.microsoft.com/office/drawing/2014/main" id="{F3BBA3D5-4291-4CA7-9674-C30B878277AE}"/>
                  </a:ext>
                </a:extLst>
              </p:cNvPr>
              <p:cNvSpPr/>
              <p:nvPr/>
            </p:nvSpPr>
            <p:spPr>
              <a:xfrm>
                <a:off x="980343" y="5887054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0" name="object 50">
                <a:extLst>
                  <a:ext uri="{FF2B5EF4-FFF2-40B4-BE49-F238E27FC236}">
                    <a16:creationId xmlns:a16="http://schemas.microsoft.com/office/drawing/2014/main" id="{7F3DB67E-558C-48B1-92A5-D96A76219677}"/>
                  </a:ext>
                </a:extLst>
              </p:cNvPr>
              <p:cNvSpPr/>
              <p:nvPr/>
            </p:nvSpPr>
            <p:spPr>
              <a:xfrm>
                <a:off x="979657" y="5831663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1" name="object 51">
                <a:extLst>
                  <a:ext uri="{FF2B5EF4-FFF2-40B4-BE49-F238E27FC236}">
                    <a16:creationId xmlns:a16="http://schemas.microsoft.com/office/drawing/2014/main" id="{6B8D11AA-E6F6-44A0-987B-5AECDE527E18}"/>
                  </a:ext>
                </a:extLst>
              </p:cNvPr>
              <p:cNvSpPr/>
              <p:nvPr/>
            </p:nvSpPr>
            <p:spPr>
              <a:xfrm>
                <a:off x="979657" y="577627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2" name="object 52">
                <a:extLst>
                  <a:ext uri="{FF2B5EF4-FFF2-40B4-BE49-F238E27FC236}">
                    <a16:creationId xmlns:a16="http://schemas.microsoft.com/office/drawing/2014/main" id="{CB32D068-EF1F-4726-B245-0B8364D270C7}"/>
                  </a:ext>
                </a:extLst>
              </p:cNvPr>
              <p:cNvSpPr/>
              <p:nvPr/>
            </p:nvSpPr>
            <p:spPr>
              <a:xfrm>
                <a:off x="979616" y="5720880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3" name="object 53">
                <a:extLst>
                  <a:ext uri="{FF2B5EF4-FFF2-40B4-BE49-F238E27FC236}">
                    <a16:creationId xmlns:a16="http://schemas.microsoft.com/office/drawing/2014/main" id="{EDE2CDD1-36A4-459E-A108-361B8B0B1D94}"/>
                  </a:ext>
                </a:extLst>
              </p:cNvPr>
              <p:cNvSpPr/>
              <p:nvPr/>
            </p:nvSpPr>
            <p:spPr>
              <a:xfrm>
                <a:off x="978929" y="566548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4" name="object 56">
                <a:extLst>
                  <a:ext uri="{FF2B5EF4-FFF2-40B4-BE49-F238E27FC236}">
                    <a16:creationId xmlns:a16="http://schemas.microsoft.com/office/drawing/2014/main" id="{9BB6E981-3488-46F4-8295-7A2873929984}"/>
                  </a:ext>
                </a:extLst>
              </p:cNvPr>
              <p:cNvSpPr/>
              <p:nvPr/>
            </p:nvSpPr>
            <p:spPr>
              <a:xfrm>
                <a:off x="1550093" y="599037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5" name="object 57">
                <a:extLst>
                  <a:ext uri="{FF2B5EF4-FFF2-40B4-BE49-F238E27FC236}">
                    <a16:creationId xmlns:a16="http://schemas.microsoft.com/office/drawing/2014/main" id="{965BC6AB-D68B-485D-A6DB-FD3CEDF14C5C}"/>
                  </a:ext>
                </a:extLst>
              </p:cNvPr>
              <p:cNvSpPr/>
              <p:nvPr/>
            </p:nvSpPr>
            <p:spPr>
              <a:xfrm>
                <a:off x="1550093" y="593498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6" name="object 58">
                <a:extLst>
                  <a:ext uri="{FF2B5EF4-FFF2-40B4-BE49-F238E27FC236}">
                    <a16:creationId xmlns:a16="http://schemas.microsoft.com/office/drawing/2014/main" id="{D89CF4CD-0CA2-47FD-B0F1-A01C000BEBD3}"/>
                  </a:ext>
                </a:extLst>
              </p:cNvPr>
              <p:cNvSpPr/>
              <p:nvPr/>
            </p:nvSpPr>
            <p:spPr>
              <a:xfrm>
                <a:off x="1550780" y="5879592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7" name="object 59">
                <a:extLst>
                  <a:ext uri="{FF2B5EF4-FFF2-40B4-BE49-F238E27FC236}">
                    <a16:creationId xmlns:a16="http://schemas.microsoft.com/office/drawing/2014/main" id="{7C7722ED-F90A-4270-AE03-01F580708437}"/>
                  </a:ext>
                </a:extLst>
              </p:cNvPr>
              <p:cNvSpPr/>
              <p:nvPr/>
            </p:nvSpPr>
            <p:spPr>
              <a:xfrm>
                <a:off x="1550093" y="5824201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8" name="object 60">
                <a:extLst>
                  <a:ext uri="{FF2B5EF4-FFF2-40B4-BE49-F238E27FC236}">
                    <a16:creationId xmlns:a16="http://schemas.microsoft.com/office/drawing/2014/main" id="{F5098218-0138-4AD2-ADB7-0A8AC8411B1A}"/>
                  </a:ext>
                </a:extLst>
              </p:cNvPr>
              <p:cNvSpPr/>
              <p:nvPr/>
            </p:nvSpPr>
            <p:spPr>
              <a:xfrm>
                <a:off x="1550093" y="5768808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9" name="object 61">
                <a:extLst>
                  <a:ext uri="{FF2B5EF4-FFF2-40B4-BE49-F238E27FC236}">
                    <a16:creationId xmlns:a16="http://schemas.microsoft.com/office/drawing/2014/main" id="{00DDAB76-2E99-4E5E-8D28-6DEC50B5CEAA}"/>
                  </a:ext>
                </a:extLst>
              </p:cNvPr>
              <p:cNvSpPr/>
              <p:nvPr/>
            </p:nvSpPr>
            <p:spPr>
              <a:xfrm>
                <a:off x="1550051" y="5713416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0" name="object 62">
                <a:extLst>
                  <a:ext uri="{FF2B5EF4-FFF2-40B4-BE49-F238E27FC236}">
                    <a16:creationId xmlns:a16="http://schemas.microsoft.com/office/drawing/2014/main" id="{D98BA8C8-8AD5-4330-83EF-CAA92E10305E}"/>
                  </a:ext>
                </a:extLst>
              </p:cNvPr>
              <p:cNvSpPr/>
              <p:nvPr/>
            </p:nvSpPr>
            <p:spPr>
              <a:xfrm>
                <a:off x="1549364" y="5658025"/>
                <a:ext cx="66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pic>
            <p:nvPicPr>
              <p:cNvPr id="211" name="Picture 2" descr="Image result for data compression">
                <a:extLst>
                  <a:ext uri="{FF2B5EF4-FFF2-40B4-BE49-F238E27FC236}">
                    <a16:creationId xmlns:a16="http://schemas.microsoft.com/office/drawing/2014/main" id="{DBA3FB32-D675-493B-951C-BEAF9E3BA1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12782" y="5656174"/>
                <a:ext cx="370868" cy="336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235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33B002-4DA8-8F40-9EE0-9BFCD9369C17}"/>
              </a:ext>
            </a:extLst>
          </p:cNvPr>
          <p:cNvGrpSpPr/>
          <p:nvPr/>
        </p:nvGrpSpPr>
        <p:grpSpPr>
          <a:xfrm>
            <a:off x="1048983" y="1884928"/>
            <a:ext cx="4254050" cy="4158231"/>
            <a:chOff x="923229" y="1918381"/>
            <a:chExt cx="4254050" cy="41582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D1768E3-2352-487E-8DCB-7847F7574C64}"/>
                </a:ext>
              </a:extLst>
            </p:cNvPr>
            <p:cNvSpPr txBox="1"/>
            <p:nvPr/>
          </p:nvSpPr>
          <p:spPr>
            <a:xfrm>
              <a:off x="2557273" y="5399612"/>
              <a:ext cx="121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3274AA"/>
                  </a:solidFill>
                </a:rPr>
                <a:t>Gradients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97D7F32-B00E-43CC-A86C-E2196CA863D3}"/>
                </a:ext>
              </a:extLst>
            </p:cNvPr>
            <p:cNvSpPr/>
            <p:nvPr/>
          </p:nvSpPr>
          <p:spPr>
            <a:xfrm>
              <a:off x="1709009" y="2541219"/>
              <a:ext cx="2731502" cy="2731502"/>
            </a:xfrm>
            <a:prstGeom prst="ellipse">
              <a:avLst/>
            </a:prstGeom>
            <a:noFill/>
            <a:ln w="76200">
              <a:solidFill>
                <a:srgbClr val="3467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F5F06F-713F-4A45-BF6E-81131183DD0A}"/>
                </a:ext>
              </a:extLst>
            </p:cNvPr>
            <p:cNvGrpSpPr/>
            <p:nvPr/>
          </p:nvGrpSpPr>
          <p:grpSpPr>
            <a:xfrm>
              <a:off x="1000309" y="1918381"/>
              <a:ext cx="973985" cy="1412757"/>
              <a:chOff x="3336014" y="2556398"/>
              <a:chExt cx="973985" cy="141275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0152F6-0B46-4B7D-A815-1930E1455AE8}"/>
                  </a:ext>
                </a:extLst>
              </p:cNvPr>
              <p:cNvGrpSpPr/>
              <p:nvPr/>
            </p:nvGrpSpPr>
            <p:grpSpPr>
              <a:xfrm>
                <a:off x="3409750" y="2556398"/>
                <a:ext cx="857978" cy="950090"/>
                <a:chOff x="3060143" y="3328355"/>
                <a:chExt cx="857978" cy="950090"/>
              </a:xfrm>
            </p:grpSpPr>
            <p:sp>
              <p:nvSpPr>
                <p:cNvPr id="99" name="object 75">
                  <a:extLst>
                    <a:ext uri="{FF2B5EF4-FFF2-40B4-BE49-F238E27FC236}">
                      <a16:creationId xmlns:a16="http://schemas.microsoft.com/office/drawing/2014/main" id="{3F7AA547-C7F9-4267-8DA9-0BB23297835A}"/>
                    </a:ext>
                  </a:extLst>
                </p:cNvPr>
                <p:cNvSpPr/>
                <p:nvPr/>
              </p:nvSpPr>
              <p:spPr>
                <a:xfrm>
                  <a:off x="3060143" y="3542851"/>
                  <a:ext cx="643484" cy="735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08" h="510880">
                      <a:moveTo>
                        <a:pt x="0" y="510880"/>
                      </a:moveTo>
                      <a:lnTo>
                        <a:pt x="446908" y="510880"/>
                      </a:lnTo>
                      <a:lnTo>
                        <a:pt x="446908" y="0"/>
                      </a:lnTo>
                      <a:lnTo>
                        <a:pt x="0" y="0"/>
                      </a:lnTo>
                      <a:lnTo>
                        <a:pt x="0" y="510880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0" name="object 76">
                  <a:extLst>
                    <a:ext uri="{FF2B5EF4-FFF2-40B4-BE49-F238E27FC236}">
                      <a16:creationId xmlns:a16="http://schemas.microsoft.com/office/drawing/2014/main" id="{B49AC331-993D-415D-98DB-CC4772ADD625}"/>
                    </a:ext>
                  </a:extLst>
                </p:cNvPr>
                <p:cNvSpPr/>
                <p:nvPr/>
              </p:nvSpPr>
              <p:spPr>
                <a:xfrm>
                  <a:off x="3703627" y="3328355"/>
                  <a:ext cx="214494" cy="950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69" h="659850">
                      <a:moveTo>
                        <a:pt x="148969" y="0"/>
                      </a:moveTo>
                      <a:lnTo>
                        <a:pt x="0" y="148969"/>
                      </a:lnTo>
                      <a:lnTo>
                        <a:pt x="0" y="659850"/>
                      </a:lnTo>
                      <a:lnTo>
                        <a:pt x="148969" y="510881"/>
                      </a:lnTo>
                      <a:lnTo>
                        <a:pt x="148969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" name="object 77">
                  <a:extLst>
                    <a:ext uri="{FF2B5EF4-FFF2-40B4-BE49-F238E27FC236}">
                      <a16:creationId xmlns:a16="http://schemas.microsoft.com/office/drawing/2014/main" id="{C221BE04-D0A1-40E0-8B84-900CF00C35F9}"/>
                    </a:ext>
                  </a:extLst>
                </p:cNvPr>
                <p:cNvSpPr/>
                <p:nvPr/>
              </p:nvSpPr>
              <p:spPr>
                <a:xfrm>
                  <a:off x="3060143" y="3328355"/>
                  <a:ext cx="857978" cy="21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77" h="148969">
                      <a:moveTo>
                        <a:pt x="595877" y="0"/>
                      </a:moveTo>
                      <a:lnTo>
                        <a:pt x="148968" y="0"/>
                      </a:lnTo>
                      <a:lnTo>
                        <a:pt x="0" y="148969"/>
                      </a:lnTo>
                      <a:lnTo>
                        <a:pt x="446907" y="148969"/>
                      </a:lnTo>
                      <a:lnTo>
                        <a:pt x="595877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2" name="object 78">
                  <a:extLst>
                    <a:ext uri="{FF2B5EF4-FFF2-40B4-BE49-F238E27FC236}">
                      <a16:creationId xmlns:a16="http://schemas.microsoft.com/office/drawing/2014/main" id="{33791218-424D-4923-AAB7-C64DC6DD213A}"/>
                    </a:ext>
                  </a:extLst>
                </p:cNvPr>
                <p:cNvSpPr/>
                <p:nvPr/>
              </p:nvSpPr>
              <p:spPr>
                <a:xfrm>
                  <a:off x="3157404" y="3699205"/>
                  <a:ext cx="448957" cy="10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807" h="76274">
                      <a:moveTo>
                        <a:pt x="0" y="76274"/>
                      </a:moveTo>
                      <a:lnTo>
                        <a:pt x="311807" y="76274"/>
                      </a:lnTo>
                      <a:lnTo>
                        <a:pt x="311807" y="0"/>
                      </a:lnTo>
                      <a:lnTo>
                        <a:pt x="0" y="0"/>
                      </a:lnTo>
                      <a:lnTo>
                        <a:pt x="0" y="76274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3" name="object 79">
                  <a:extLst>
                    <a:ext uri="{FF2B5EF4-FFF2-40B4-BE49-F238E27FC236}">
                      <a16:creationId xmlns:a16="http://schemas.microsoft.com/office/drawing/2014/main" id="{80B415EA-9875-4492-843F-39559B8A78E8}"/>
                    </a:ext>
                  </a:extLst>
                </p:cNvPr>
                <p:cNvSpPr/>
                <p:nvPr/>
              </p:nvSpPr>
              <p:spPr>
                <a:xfrm>
                  <a:off x="3606363" y="3662598"/>
                  <a:ext cx="36607" cy="14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4" h="101699">
                      <a:moveTo>
                        <a:pt x="25424" y="0"/>
                      </a:moveTo>
                      <a:lnTo>
                        <a:pt x="0" y="25425"/>
                      </a:lnTo>
                      <a:lnTo>
                        <a:pt x="0" y="101699"/>
                      </a:lnTo>
                      <a:lnTo>
                        <a:pt x="25424" y="76274"/>
                      </a:lnTo>
                      <a:lnTo>
                        <a:pt x="25424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" name="object 80">
                  <a:extLst>
                    <a:ext uri="{FF2B5EF4-FFF2-40B4-BE49-F238E27FC236}">
                      <a16:creationId xmlns:a16="http://schemas.microsoft.com/office/drawing/2014/main" id="{3120E866-2736-421C-B7B6-D9C682605490}"/>
                    </a:ext>
                  </a:extLst>
                </p:cNvPr>
                <p:cNvSpPr/>
                <p:nvPr/>
              </p:nvSpPr>
              <p:spPr>
                <a:xfrm>
                  <a:off x="3157404" y="3662598"/>
                  <a:ext cx="485564" cy="36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25425">
                      <a:moveTo>
                        <a:pt x="337231" y="0"/>
                      </a:moveTo>
                      <a:lnTo>
                        <a:pt x="25425" y="0"/>
                      </a:lnTo>
                      <a:lnTo>
                        <a:pt x="0" y="25425"/>
                      </a:lnTo>
                      <a:lnTo>
                        <a:pt x="311807" y="25425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5" name="object 81">
                  <a:extLst>
                    <a:ext uri="{FF2B5EF4-FFF2-40B4-BE49-F238E27FC236}">
                      <a16:creationId xmlns:a16="http://schemas.microsoft.com/office/drawing/2014/main" id="{BF169741-06BA-43DE-9F39-7D8016C96AC3}"/>
                    </a:ext>
                  </a:extLst>
                </p:cNvPr>
                <p:cNvSpPr/>
                <p:nvPr/>
              </p:nvSpPr>
              <p:spPr>
                <a:xfrm>
                  <a:off x="3157404" y="3934487"/>
                  <a:ext cx="399948" cy="25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769" h="178388">
                      <a:moveTo>
                        <a:pt x="0" y="178388"/>
                      </a:moveTo>
                      <a:lnTo>
                        <a:pt x="277769" y="178388"/>
                      </a:lnTo>
                      <a:lnTo>
                        <a:pt x="277769" y="0"/>
                      </a:lnTo>
                      <a:lnTo>
                        <a:pt x="0" y="0"/>
                      </a:lnTo>
                      <a:lnTo>
                        <a:pt x="0" y="178388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" name="object 82">
                  <a:extLst>
                    <a:ext uri="{FF2B5EF4-FFF2-40B4-BE49-F238E27FC236}">
                      <a16:creationId xmlns:a16="http://schemas.microsoft.com/office/drawing/2014/main" id="{57D4BEC2-7698-4A28-B274-1850B6E84076}"/>
                    </a:ext>
                  </a:extLst>
                </p:cNvPr>
                <p:cNvSpPr/>
                <p:nvPr/>
              </p:nvSpPr>
              <p:spPr>
                <a:xfrm>
                  <a:off x="3557352" y="3848869"/>
                  <a:ext cx="85617" cy="34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62" h="237850">
                      <a:moveTo>
                        <a:pt x="59462" y="0"/>
                      </a:moveTo>
                      <a:lnTo>
                        <a:pt x="0" y="59462"/>
                      </a:lnTo>
                      <a:lnTo>
                        <a:pt x="0" y="237850"/>
                      </a:lnTo>
                      <a:lnTo>
                        <a:pt x="59462" y="178388"/>
                      </a:lnTo>
                      <a:lnTo>
                        <a:pt x="59462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7" name="object 83">
                  <a:extLst>
                    <a:ext uri="{FF2B5EF4-FFF2-40B4-BE49-F238E27FC236}">
                      <a16:creationId xmlns:a16="http://schemas.microsoft.com/office/drawing/2014/main" id="{ED2A3C19-A3C6-493B-8D00-085B7B6DC7A5}"/>
                    </a:ext>
                  </a:extLst>
                </p:cNvPr>
                <p:cNvSpPr/>
                <p:nvPr/>
              </p:nvSpPr>
              <p:spPr>
                <a:xfrm>
                  <a:off x="3157404" y="3848869"/>
                  <a:ext cx="485564" cy="85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59462">
                      <a:moveTo>
                        <a:pt x="337231" y="0"/>
                      </a:moveTo>
                      <a:lnTo>
                        <a:pt x="59462" y="0"/>
                      </a:lnTo>
                      <a:lnTo>
                        <a:pt x="0" y="59462"/>
                      </a:lnTo>
                      <a:lnTo>
                        <a:pt x="277769" y="59462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9C20F5-710B-471F-8464-C35522DA7F77}"/>
                  </a:ext>
                </a:extLst>
              </p:cNvPr>
              <p:cNvSpPr txBox="1"/>
              <p:nvPr/>
            </p:nvSpPr>
            <p:spPr>
              <a:xfrm>
                <a:off x="3336014" y="3569045"/>
                <a:ext cx="973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Worker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4FEF521-0E20-4909-8192-859A8403D267}"/>
                </a:ext>
              </a:extLst>
            </p:cNvPr>
            <p:cNvGrpSpPr/>
            <p:nvPr/>
          </p:nvGrpSpPr>
          <p:grpSpPr>
            <a:xfrm>
              <a:off x="4203294" y="1936212"/>
              <a:ext cx="973985" cy="1412757"/>
              <a:chOff x="3336014" y="2556398"/>
              <a:chExt cx="973985" cy="141275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DB821BC-7F85-4E7C-9C98-2E030F1A4A0B}"/>
                  </a:ext>
                </a:extLst>
              </p:cNvPr>
              <p:cNvGrpSpPr/>
              <p:nvPr/>
            </p:nvGrpSpPr>
            <p:grpSpPr>
              <a:xfrm>
                <a:off x="3409750" y="2556398"/>
                <a:ext cx="857978" cy="950090"/>
                <a:chOff x="3060143" y="3328355"/>
                <a:chExt cx="857978" cy="950090"/>
              </a:xfrm>
            </p:grpSpPr>
            <p:sp>
              <p:nvSpPr>
                <p:cNvPr id="111" name="object 75">
                  <a:extLst>
                    <a:ext uri="{FF2B5EF4-FFF2-40B4-BE49-F238E27FC236}">
                      <a16:creationId xmlns:a16="http://schemas.microsoft.com/office/drawing/2014/main" id="{D8B58B5F-68BE-49D5-9E3A-412E50C2CAA5}"/>
                    </a:ext>
                  </a:extLst>
                </p:cNvPr>
                <p:cNvSpPr/>
                <p:nvPr/>
              </p:nvSpPr>
              <p:spPr>
                <a:xfrm>
                  <a:off x="3060143" y="3542851"/>
                  <a:ext cx="643484" cy="735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08" h="510880">
                      <a:moveTo>
                        <a:pt x="0" y="510880"/>
                      </a:moveTo>
                      <a:lnTo>
                        <a:pt x="446908" y="510880"/>
                      </a:lnTo>
                      <a:lnTo>
                        <a:pt x="446908" y="0"/>
                      </a:lnTo>
                      <a:lnTo>
                        <a:pt x="0" y="0"/>
                      </a:lnTo>
                      <a:lnTo>
                        <a:pt x="0" y="510880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2" name="object 76">
                  <a:extLst>
                    <a:ext uri="{FF2B5EF4-FFF2-40B4-BE49-F238E27FC236}">
                      <a16:creationId xmlns:a16="http://schemas.microsoft.com/office/drawing/2014/main" id="{2FDFE4D1-5076-484C-8939-596FF9715570}"/>
                    </a:ext>
                  </a:extLst>
                </p:cNvPr>
                <p:cNvSpPr/>
                <p:nvPr/>
              </p:nvSpPr>
              <p:spPr>
                <a:xfrm>
                  <a:off x="3703627" y="3328355"/>
                  <a:ext cx="214494" cy="950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69" h="659850">
                      <a:moveTo>
                        <a:pt x="148969" y="0"/>
                      </a:moveTo>
                      <a:lnTo>
                        <a:pt x="0" y="148969"/>
                      </a:lnTo>
                      <a:lnTo>
                        <a:pt x="0" y="659850"/>
                      </a:lnTo>
                      <a:lnTo>
                        <a:pt x="148969" y="510881"/>
                      </a:lnTo>
                      <a:lnTo>
                        <a:pt x="148969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" name="object 77">
                  <a:extLst>
                    <a:ext uri="{FF2B5EF4-FFF2-40B4-BE49-F238E27FC236}">
                      <a16:creationId xmlns:a16="http://schemas.microsoft.com/office/drawing/2014/main" id="{B2204019-7004-4793-AE7E-E4044BA49E0F}"/>
                    </a:ext>
                  </a:extLst>
                </p:cNvPr>
                <p:cNvSpPr/>
                <p:nvPr/>
              </p:nvSpPr>
              <p:spPr>
                <a:xfrm>
                  <a:off x="3060143" y="3328355"/>
                  <a:ext cx="857978" cy="21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77" h="148969">
                      <a:moveTo>
                        <a:pt x="595877" y="0"/>
                      </a:moveTo>
                      <a:lnTo>
                        <a:pt x="148968" y="0"/>
                      </a:lnTo>
                      <a:lnTo>
                        <a:pt x="0" y="148969"/>
                      </a:lnTo>
                      <a:lnTo>
                        <a:pt x="446907" y="148969"/>
                      </a:lnTo>
                      <a:lnTo>
                        <a:pt x="595877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4" name="object 78">
                  <a:extLst>
                    <a:ext uri="{FF2B5EF4-FFF2-40B4-BE49-F238E27FC236}">
                      <a16:creationId xmlns:a16="http://schemas.microsoft.com/office/drawing/2014/main" id="{1E836501-05DF-4719-8954-0C193F04613D}"/>
                    </a:ext>
                  </a:extLst>
                </p:cNvPr>
                <p:cNvSpPr/>
                <p:nvPr/>
              </p:nvSpPr>
              <p:spPr>
                <a:xfrm>
                  <a:off x="3157404" y="3699205"/>
                  <a:ext cx="448957" cy="10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807" h="76274">
                      <a:moveTo>
                        <a:pt x="0" y="76274"/>
                      </a:moveTo>
                      <a:lnTo>
                        <a:pt x="311807" y="76274"/>
                      </a:lnTo>
                      <a:lnTo>
                        <a:pt x="311807" y="0"/>
                      </a:lnTo>
                      <a:lnTo>
                        <a:pt x="0" y="0"/>
                      </a:lnTo>
                      <a:lnTo>
                        <a:pt x="0" y="76274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5" name="object 79">
                  <a:extLst>
                    <a:ext uri="{FF2B5EF4-FFF2-40B4-BE49-F238E27FC236}">
                      <a16:creationId xmlns:a16="http://schemas.microsoft.com/office/drawing/2014/main" id="{3A44AF45-BCC5-48BD-B10C-F439C58FDE67}"/>
                    </a:ext>
                  </a:extLst>
                </p:cNvPr>
                <p:cNvSpPr/>
                <p:nvPr/>
              </p:nvSpPr>
              <p:spPr>
                <a:xfrm>
                  <a:off x="3606363" y="3662598"/>
                  <a:ext cx="36607" cy="14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4" h="101699">
                      <a:moveTo>
                        <a:pt x="25424" y="0"/>
                      </a:moveTo>
                      <a:lnTo>
                        <a:pt x="0" y="25425"/>
                      </a:lnTo>
                      <a:lnTo>
                        <a:pt x="0" y="101699"/>
                      </a:lnTo>
                      <a:lnTo>
                        <a:pt x="25424" y="76274"/>
                      </a:lnTo>
                      <a:lnTo>
                        <a:pt x="25424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6" name="object 80">
                  <a:extLst>
                    <a:ext uri="{FF2B5EF4-FFF2-40B4-BE49-F238E27FC236}">
                      <a16:creationId xmlns:a16="http://schemas.microsoft.com/office/drawing/2014/main" id="{E9C9149D-2E6A-4046-BDE4-A052CACFFB63}"/>
                    </a:ext>
                  </a:extLst>
                </p:cNvPr>
                <p:cNvSpPr/>
                <p:nvPr/>
              </p:nvSpPr>
              <p:spPr>
                <a:xfrm>
                  <a:off x="3157404" y="3662598"/>
                  <a:ext cx="485564" cy="36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25425">
                      <a:moveTo>
                        <a:pt x="337231" y="0"/>
                      </a:moveTo>
                      <a:lnTo>
                        <a:pt x="25425" y="0"/>
                      </a:lnTo>
                      <a:lnTo>
                        <a:pt x="0" y="25425"/>
                      </a:lnTo>
                      <a:lnTo>
                        <a:pt x="311807" y="25425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7" name="object 81">
                  <a:extLst>
                    <a:ext uri="{FF2B5EF4-FFF2-40B4-BE49-F238E27FC236}">
                      <a16:creationId xmlns:a16="http://schemas.microsoft.com/office/drawing/2014/main" id="{C21CBE72-44C2-40DD-8E82-180E2E447647}"/>
                    </a:ext>
                  </a:extLst>
                </p:cNvPr>
                <p:cNvSpPr/>
                <p:nvPr/>
              </p:nvSpPr>
              <p:spPr>
                <a:xfrm>
                  <a:off x="3157404" y="3934487"/>
                  <a:ext cx="399948" cy="25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769" h="178388">
                      <a:moveTo>
                        <a:pt x="0" y="178388"/>
                      </a:moveTo>
                      <a:lnTo>
                        <a:pt x="277769" y="178388"/>
                      </a:lnTo>
                      <a:lnTo>
                        <a:pt x="277769" y="0"/>
                      </a:lnTo>
                      <a:lnTo>
                        <a:pt x="0" y="0"/>
                      </a:lnTo>
                      <a:lnTo>
                        <a:pt x="0" y="178388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8" name="object 82">
                  <a:extLst>
                    <a:ext uri="{FF2B5EF4-FFF2-40B4-BE49-F238E27FC236}">
                      <a16:creationId xmlns:a16="http://schemas.microsoft.com/office/drawing/2014/main" id="{C7FBD492-5E5D-41B4-9AA0-F6FA446574B4}"/>
                    </a:ext>
                  </a:extLst>
                </p:cNvPr>
                <p:cNvSpPr/>
                <p:nvPr/>
              </p:nvSpPr>
              <p:spPr>
                <a:xfrm>
                  <a:off x="3557352" y="3848869"/>
                  <a:ext cx="85617" cy="34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62" h="237850">
                      <a:moveTo>
                        <a:pt x="59462" y="0"/>
                      </a:moveTo>
                      <a:lnTo>
                        <a:pt x="0" y="59462"/>
                      </a:lnTo>
                      <a:lnTo>
                        <a:pt x="0" y="237850"/>
                      </a:lnTo>
                      <a:lnTo>
                        <a:pt x="59462" y="178388"/>
                      </a:lnTo>
                      <a:lnTo>
                        <a:pt x="59462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9" name="object 83">
                  <a:extLst>
                    <a:ext uri="{FF2B5EF4-FFF2-40B4-BE49-F238E27FC236}">
                      <a16:creationId xmlns:a16="http://schemas.microsoft.com/office/drawing/2014/main" id="{77B1993F-39FF-4345-AE12-C1AC3A0A9B9F}"/>
                    </a:ext>
                  </a:extLst>
                </p:cNvPr>
                <p:cNvSpPr/>
                <p:nvPr/>
              </p:nvSpPr>
              <p:spPr>
                <a:xfrm>
                  <a:off x="3157404" y="3848869"/>
                  <a:ext cx="485564" cy="85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59462">
                      <a:moveTo>
                        <a:pt x="337231" y="0"/>
                      </a:moveTo>
                      <a:lnTo>
                        <a:pt x="59462" y="0"/>
                      </a:lnTo>
                      <a:lnTo>
                        <a:pt x="0" y="59462"/>
                      </a:lnTo>
                      <a:lnTo>
                        <a:pt x="277769" y="59462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0387F57-8489-4265-99DB-C80EB3CEDF62}"/>
                  </a:ext>
                </a:extLst>
              </p:cNvPr>
              <p:cNvSpPr txBox="1"/>
              <p:nvPr/>
            </p:nvSpPr>
            <p:spPr>
              <a:xfrm>
                <a:off x="3336014" y="3569045"/>
                <a:ext cx="973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Worker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3AE97C1-E83A-476D-B2A9-D039457AAA1D}"/>
                </a:ext>
              </a:extLst>
            </p:cNvPr>
            <p:cNvGrpSpPr/>
            <p:nvPr/>
          </p:nvGrpSpPr>
          <p:grpSpPr>
            <a:xfrm>
              <a:off x="4119342" y="4663855"/>
              <a:ext cx="973985" cy="1412757"/>
              <a:chOff x="3336014" y="2556398"/>
              <a:chExt cx="973985" cy="141275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4A339F0-B0D0-48E5-9ACE-C2C96F9FE813}"/>
                  </a:ext>
                </a:extLst>
              </p:cNvPr>
              <p:cNvGrpSpPr/>
              <p:nvPr/>
            </p:nvGrpSpPr>
            <p:grpSpPr>
              <a:xfrm>
                <a:off x="3409750" y="2556398"/>
                <a:ext cx="857978" cy="950090"/>
                <a:chOff x="3060143" y="3328355"/>
                <a:chExt cx="857978" cy="950090"/>
              </a:xfrm>
            </p:grpSpPr>
            <p:sp>
              <p:nvSpPr>
                <p:cNvPr id="123" name="object 75">
                  <a:extLst>
                    <a:ext uri="{FF2B5EF4-FFF2-40B4-BE49-F238E27FC236}">
                      <a16:creationId xmlns:a16="http://schemas.microsoft.com/office/drawing/2014/main" id="{25537105-4EAC-459B-8C08-A16BFE1B9554}"/>
                    </a:ext>
                  </a:extLst>
                </p:cNvPr>
                <p:cNvSpPr/>
                <p:nvPr/>
              </p:nvSpPr>
              <p:spPr>
                <a:xfrm>
                  <a:off x="3060143" y="3542851"/>
                  <a:ext cx="643484" cy="735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08" h="510880">
                      <a:moveTo>
                        <a:pt x="0" y="510880"/>
                      </a:moveTo>
                      <a:lnTo>
                        <a:pt x="446908" y="510880"/>
                      </a:lnTo>
                      <a:lnTo>
                        <a:pt x="446908" y="0"/>
                      </a:lnTo>
                      <a:lnTo>
                        <a:pt x="0" y="0"/>
                      </a:lnTo>
                      <a:lnTo>
                        <a:pt x="0" y="510880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4" name="object 76">
                  <a:extLst>
                    <a:ext uri="{FF2B5EF4-FFF2-40B4-BE49-F238E27FC236}">
                      <a16:creationId xmlns:a16="http://schemas.microsoft.com/office/drawing/2014/main" id="{ECE5A8D5-FF47-461A-B664-9858FB36074B}"/>
                    </a:ext>
                  </a:extLst>
                </p:cNvPr>
                <p:cNvSpPr/>
                <p:nvPr/>
              </p:nvSpPr>
              <p:spPr>
                <a:xfrm>
                  <a:off x="3703627" y="3328355"/>
                  <a:ext cx="214494" cy="950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69" h="659850">
                      <a:moveTo>
                        <a:pt x="148969" y="0"/>
                      </a:moveTo>
                      <a:lnTo>
                        <a:pt x="0" y="148969"/>
                      </a:lnTo>
                      <a:lnTo>
                        <a:pt x="0" y="659850"/>
                      </a:lnTo>
                      <a:lnTo>
                        <a:pt x="148969" y="510881"/>
                      </a:lnTo>
                      <a:lnTo>
                        <a:pt x="148969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5" name="object 77">
                  <a:extLst>
                    <a:ext uri="{FF2B5EF4-FFF2-40B4-BE49-F238E27FC236}">
                      <a16:creationId xmlns:a16="http://schemas.microsoft.com/office/drawing/2014/main" id="{40F4249B-7743-4330-8F1D-0B107B97D723}"/>
                    </a:ext>
                  </a:extLst>
                </p:cNvPr>
                <p:cNvSpPr/>
                <p:nvPr/>
              </p:nvSpPr>
              <p:spPr>
                <a:xfrm>
                  <a:off x="3060143" y="3328355"/>
                  <a:ext cx="857978" cy="21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77" h="148969">
                      <a:moveTo>
                        <a:pt x="595877" y="0"/>
                      </a:moveTo>
                      <a:lnTo>
                        <a:pt x="148968" y="0"/>
                      </a:lnTo>
                      <a:lnTo>
                        <a:pt x="0" y="148969"/>
                      </a:lnTo>
                      <a:lnTo>
                        <a:pt x="446907" y="148969"/>
                      </a:lnTo>
                      <a:lnTo>
                        <a:pt x="595877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6" name="object 78">
                  <a:extLst>
                    <a:ext uri="{FF2B5EF4-FFF2-40B4-BE49-F238E27FC236}">
                      <a16:creationId xmlns:a16="http://schemas.microsoft.com/office/drawing/2014/main" id="{A0540389-B0E7-4EB0-BB4C-C4BBC2981C9E}"/>
                    </a:ext>
                  </a:extLst>
                </p:cNvPr>
                <p:cNvSpPr/>
                <p:nvPr/>
              </p:nvSpPr>
              <p:spPr>
                <a:xfrm>
                  <a:off x="3157404" y="3699205"/>
                  <a:ext cx="448957" cy="10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807" h="76274">
                      <a:moveTo>
                        <a:pt x="0" y="76274"/>
                      </a:moveTo>
                      <a:lnTo>
                        <a:pt x="311807" y="76274"/>
                      </a:lnTo>
                      <a:lnTo>
                        <a:pt x="311807" y="0"/>
                      </a:lnTo>
                      <a:lnTo>
                        <a:pt x="0" y="0"/>
                      </a:lnTo>
                      <a:lnTo>
                        <a:pt x="0" y="76274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" name="object 79">
                  <a:extLst>
                    <a:ext uri="{FF2B5EF4-FFF2-40B4-BE49-F238E27FC236}">
                      <a16:creationId xmlns:a16="http://schemas.microsoft.com/office/drawing/2014/main" id="{FEEF676A-3CB4-40A7-A2BC-F1F58C037543}"/>
                    </a:ext>
                  </a:extLst>
                </p:cNvPr>
                <p:cNvSpPr/>
                <p:nvPr/>
              </p:nvSpPr>
              <p:spPr>
                <a:xfrm>
                  <a:off x="3606363" y="3662598"/>
                  <a:ext cx="36607" cy="14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4" h="101699">
                      <a:moveTo>
                        <a:pt x="25424" y="0"/>
                      </a:moveTo>
                      <a:lnTo>
                        <a:pt x="0" y="25425"/>
                      </a:lnTo>
                      <a:lnTo>
                        <a:pt x="0" y="101699"/>
                      </a:lnTo>
                      <a:lnTo>
                        <a:pt x="25424" y="76274"/>
                      </a:lnTo>
                      <a:lnTo>
                        <a:pt x="25424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" name="object 80">
                  <a:extLst>
                    <a:ext uri="{FF2B5EF4-FFF2-40B4-BE49-F238E27FC236}">
                      <a16:creationId xmlns:a16="http://schemas.microsoft.com/office/drawing/2014/main" id="{B0E48D3E-9A89-4F6F-AFBA-6A3078DDD5DD}"/>
                    </a:ext>
                  </a:extLst>
                </p:cNvPr>
                <p:cNvSpPr/>
                <p:nvPr/>
              </p:nvSpPr>
              <p:spPr>
                <a:xfrm>
                  <a:off x="3157404" y="3662598"/>
                  <a:ext cx="485564" cy="36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25425">
                      <a:moveTo>
                        <a:pt x="337231" y="0"/>
                      </a:moveTo>
                      <a:lnTo>
                        <a:pt x="25425" y="0"/>
                      </a:lnTo>
                      <a:lnTo>
                        <a:pt x="0" y="25425"/>
                      </a:lnTo>
                      <a:lnTo>
                        <a:pt x="311807" y="25425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9" name="object 81">
                  <a:extLst>
                    <a:ext uri="{FF2B5EF4-FFF2-40B4-BE49-F238E27FC236}">
                      <a16:creationId xmlns:a16="http://schemas.microsoft.com/office/drawing/2014/main" id="{1C1CA264-261C-447E-B583-24579EDDB264}"/>
                    </a:ext>
                  </a:extLst>
                </p:cNvPr>
                <p:cNvSpPr/>
                <p:nvPr/>
              </p:nvSpPr>
              <p:spPr>
                <a:xfrm>
                  <a:off x="3157404" y="3934487"/>
                  <a:ext cx="399948" cy="25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769" h="178388">
                      <a:moveTo>
                        <a:pt x="0" y="178388"/>
                      </a:moveTo>
                      <a:lnTo>
                        <a:pt x="277769" y="178388"/>
                      </a:lnTo>
                      <a:lnTo>
                        <a:pt x="277769" y="0"/>
                      </a:lnTo>
                      <a:lnTo>
                        <a:pt x="0" y="0"/>
                      </a:lnTo>
                      <a:lnTo>
                        <a:pt x="0" y="178388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0" name="object 82">
                  <a:extLst>
                    <a:ext uri="{FF2B5EF4-FFF2-40B4-BE49-F238E27FC236}">
                      <a16:creationId xmlns:a16="http://schemas.microsoft.com/office/drawing/2014/main" id="{DAA0493C-E3FE-4261-A123-22A22912CD82}"/>
                    </a:ext>
                  </a:extLst>
                </p:cNvPr>
                <p:cNvSpPr/>
                <p:nvPr/>
              </p:nvSpPr>
              <p:spPr>
                <a:xfrm>
                  <a:off x="3557352" y="3848869"/>
                  <a:ext cx="85617" cy="34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62" h="237850">
                      <a:moveTo>
                        <a:pt x="59462" y="0"/>
                      </a:moveTo>
                      <a:lnTo>
                        <a:pt x="0" y="59462"/>
                      </a:lnTo>
                      <a:lnTo>
                        <a:pt x="0" y="237850"/>
                      </a:lnTo>
                      <a:lnTo>
                        <a:pt x="59462" y="178388"/>
                      </a:lnTo>
                      <a:lnTo>
                        <a:pt x="59462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1" name="object 83">
                  <a:extLst>
                    <a:ext uri="{FF2B5EF4-FFF2-40B4-BE49-F238E27FC236}">
                      <a16:creationId xmlns:a16="http://schemas.microsoft.com/office/drawing/2014/main" id="{C0EE30A2-0346-4E4D-8150-0F8A106F7179}"/>
                    </a:ext>
                  </a:extLst>
                </p:cNvPr>
                <p:cNvSpPr/>
                <p:nvPr/>
              </p:nvSpPr>
              <p:spPr>
                <a:xfrm>
                  <a:off x="3157404" y="3848869"/>
                  <a:ext cx="485564" cy="85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59462">
                      <a:moveTo>
                        <a:pt x="337231" y="0"/>
                      </a:moveTo>
                      <a:lnTo>
                        <a:pt x="59462" y="0"/>
                      </a:lnTo>
                      <a:lnTo>
                        <a:pt x="0" y="59462"/>
                      </a:lnTo>
                      <a:lnTo>
                        <a:pt x="277769" y="59462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B3EE640-C2A9-43DF-9527-6353A18E8629}"/>
                  </a:ext>
                </a:extLst>
              </p:cNvPr>
              <p:cNvSpPr txBox="1"/>
              <p:nvPr/>
            </p:nvSpPr>
            <p:spPr>
              <a:xfrm>
                <a:off x="3336014" y="3569045"/>
                <a:ext cx="973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Worker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639AD3F-8A85-4EF1-8C84-766339A00300}"/>
                </a:ext>
              </a:extLst>
            </p:cNvPr>
            <p:cNvGrpSpPr/>
            <p:nvPr/>
          </p:nvGrpSpPr>
          <p:grpSpPr>
            <a:xfrm>
              <a:off x="923229" y="4658117"/>
              <a:ext cx="973985" cy="1412757"/>
              <a:chOff x="3336014" y="2556398"/>
              <a:chExt cx="973985" cy="141275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1E7DC851-3B0A-4A6C-8414-583F2AC1827D}"/>
                  </a:ext>
                </a:extLst>
              </p:cNvPr>
              <p:cNvGrpSpPr/>
              <p:nvPr/>
            </p:nvGrpSpPr>
            <p:grpSpPr>
              <a:xfrm>
                <a:off x="3409750" y="2556398"/>
                <a:ext cx="857978" cy="950090"/>
                <a:chOff x="3060143" y="3328355"/>
                <a:chExt cx="857978" cy="950090"/>
              </a:xfrm>
            </p:grpSpPr>
            <p:sp>
              <p:nvSpPr>
                <p:cNvPr id="135" name="object 75">
                  <a:extLst>
                    <a:ext uri="{FF2B5EF4-FFF2-40B4-BE49-F238E27FC236}">
                      <a16:creationId xmlns:a16="http://schemas.microsoft.com/office/drawing/2014/main" id="{E9CB4A15-2A1D-4D9A-8E08-368036488B31}"/>
                    </a:ext>
                  </a:extLst>
                </p:cNvPr>
                <p:cNvSpPr/>
                <p:nvPr/>
              </p:nvSpPr>
              <p:spPr>
                <a:xfrm>
                  <a:off x="3060143" y="3542851"/>
                  <a:ext cx="643484" cy="735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08" h="510880">
                      <a:moveTo>
                        <a:pt x="0" y="510880"/>
                      </a:moveTo>
                      <a:lnTo>
                        <a:pt x="446908" y="510880"/>
                      </a:lnTo>
                      <a:lnTo>
                        <a:pt x="446908" y="0"/>
                      </a:lnTo>
                      <a:lnTo>
                        <a:pt x="0" y="0"/>
                      </a:lnTo>
                      <a:lnTo>
                        <a:pt x="0" y="510880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6" name="object 76">
                  <a:extLst>
                    <a:ext uri="{FF2B5EF4-FFF2-40B4-BE49-F238E27FC236}">
                      <a16:creationId xmlns:a16="http://schemas.microsoft.com/office/drawing/2014/main" id="{30E79494-A586-4CCD-8FEB-55A43C34608B}"/>
                    </a:ext>
                  </a:extLst>
                </p:cNvPr>
                <p:cNvSpPr/>
                <p:nvPr/>
              </p:nvSpPr>
              <p:spPr>
                <a:xfrm>
                  <a:off x="3703627" y="3328355"/>
                  <a:ext cx="214494" cy="950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69" h="659850">
                      <a:moveTo>
                        <a:pt x="148969" y="0"/>
                      </a:moveTo>
                      <a:lnTo>
                        <a:pt x="0" y="148969"/>
                      </a:lnTo>
                      <a:lnTo>
                        <a:pt x="0" y="659850"/>
                      </a:lnTo>
                      <a:lnTo>
                        <a:pt x="148969" y="510881"/>
                      </a:lnTo>
                      <a:lnTo>
                        <a:pt x="148969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7" name="object 77">
                  <a:extLst>
                    <a:ext uri="{FF2B5EF4-FFF2-40B4-BE49-F238E27FC236}">
                      <a16:creationId xmlns:a16="http://schemas.microsoft.com/office/drawing/2014/main" id="{7BFFEAA8-2F84-4661-9572-223A53909312}"/>
                    </a:ext>
                  </a:extLst>
                </p:cNvPr>
                <p:cNvSpPr/>
                <p:nvPr/>
              </p:nvSpPr>
              <p:spPr>
                <a:xfrm>
                  <a:off x="3060143" y="3328355"/>
                  <a:ext cx="857978" cy="21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77" h="148969">
                      <a:moveTo>
                        <a:pt x="595877" y="0"/>
                      </a:moveTo>
                      <a:lnTo>
                        <a:pt x="148968" y="0"/>
                      </a:lnTo>
                      <a:lnTo>
                        <a:pt x="0" y="148969"/>
                      </a:lnTo>
                      <a:lnTo>
                        <a:pt x="446907" y="148969"/>
                      </a:lnTo>
                      <a:lnTo>
                        <a:pt x="595877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8" name="object 78">
                  <a:extLst>
                    <a:ext uri="{FF2B5EF4-FFF2-40B4-BE49-F238E27FC236}">
                      <a16:creationId xmlns:a16="http://schemas.microsoft.com/office/drawing/2014/main" id="{8AA844E5-FF50-48F7-BFEC-FE4E78E1291E}"/>
                    </a:ext>
                  </a:extLst>
                </p:cNvPr>
                <p:cNvSpPr/>
                <p:nvPr/>
              </p:nvSpPr>
              <p:spPr>
                <a:xfrm>
                  <a:off x="3157404" y="3699205"/>
                  <a:ext cx="448957" cy="10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807" h="76274">
                      <a:moveTo>
                        <a:pt x="0" y="76274"/>
                      </a:moveTo>
                      <a:lnTo>
                        <a:pt x="311807" y="76274"/>
                      </a:lnTo>
                      <a:lnTo>
                        <a:pt x="311807" y="0"/>
                      </a:lnTo>
                      <a:lnTo>
                        <a:pt x="0" y="0"/>
                      </a:lnTo>
                      <a:lnTo>
                        <a:pt x="0" y="76274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9" name="object 79">
                  <a:extLst>
                    <a:ext uri="{FF2B5EF4-FFF2-40B4-BE49-F238E27FC236}">
                      <a16:creationId xmlns:a16="http://schemas.microsoft.com/office/drawing/2014/main" id="{5D2A9A62-E9D1-41CF-AF8B-B5E1A96D54A7}"/>
                    </a:ext>
                  </a:extLst>
                </p:cNvPr>
                <p:cNvSpPr/>
                <p:nvPr/>
              </p:nvSpPr>
              <p:spPr>
                <a:xfrm>
                  <a:off x="3606363" y="3662598"/>
                  <a:ext cx="36607" cy="14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4" h="101699">
                      <a:moveTo>
                        <a:pt x="25424" y="0"/>
                      </a:moveTo>
                      <a:lnTo>
                        <a:pt x="0" y="25425"/>
                      </a:lnTo>
                      <a:lnTo>
                        <a:pt x="0" y="101699"/>
                      </a:lnTo>
                      <a:lnTo>
                        <a:pt x="25424" y="76274"/>
                      </a:lnTo>
                      <a:lnTo>
                        <a:pt x="25424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" name="object 80">
                  <a:extLst>
                    <a:ext uri="{FF2B5EF4-FFF2-40B4-BE49-F238E27FC236}">
                      <a16:creationId xmlns:a16="http://schemas.microsoft.com/office/drawing/2014/main" id="{D35717A1-1BF0-4DD3-ABDD-BD783CB97968}"/>
                    </a:ext>
                  </a:extLst>
                </p:cNvPr>
                <p:cNvSpPr/>
                <p:nvPr/>
              </p:nvSpPr>
              <p:spPr>
                <a:xfrm>
                  <a:off x="3157404" y="3662598"/>
                  <a:ext cx="485564" cy="36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25425">
                      <a:moveTo>
                        <a:pt x="337231" y="0"/>
                      </a:moveTo>
                      <a:lnTo>
                        <a:pt x="25425" y="0"/>
                      </a:lnTo>
                      <a:lnTo>
                        <a:pt x="0" y="25425"/>
                      </a:lnTo>
                      <a:lnTo>
                        <a:pt x="311807" y="25425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1" name="object 81">
                  <a:extLst>
                    <a:ext uri="{FF2B5EF4-FFF2-40B4-BE49-F238E27FC236}">
                      <a16:creationId xmlns:a16="http://schemas.microsoft.com/office/drawing/2014/main" id="{50F7D472-8BFF-4F0E-9269-B4335B2C61E2}"/>
                    </a:ext>
                  </a:extLst>
                </p:cNvPr>
                <p:cNvSpPr/>
                <p:nvPr/>
              </p:nvSpPr>
              <p:spPr>
                <a:xfrm>
                  <a:off x="3157404" y="3934487"/>
                  <a:ext cx="399948" cy="25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769" h="178388">
                      <a:moveTo>
                        <a:pt x="0" y="178388"/>
                      </a:moveTo>
                      <a:lnTo>
                        <a:pt x="277769" y="178388"/>
                      </a:lnTo>
                      <a:lnTo>
                        <a:pt x="277769" y="0"/>
                      </a:lnTo>
                      <a:lnTo>
                        <a:pt x="0" y="0"/>
                      </a:lnTo>
                      <a:lnTo>
                        <a:pt x="0" y="178388"/>
                      </a:lnTo>
                      <a:close/>
                    </a:path>
                  </a:pathLst>
                </a:custGeom>
                <a:solidFill>
                  <a:srgbClr val="005295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2" name="object 82">
                  <a:extLst>
                    <a:ext uri="{FF2B5EF4-FFF2-40B4-BE49-F238E27FC236}">
                      <a16:creationId xmlns:a16="http://schemas.microsoft.com/office/drawing/2014/main" id="{A16BFA3B-3060-4115-8B89-1FFF94F7C669}"/>
                    </a:ext>
                  </a:extLst>
                </p:cNvPr>
                <p:cNvSpPr/>
                <p:nvPr/>
              </p:nvSpPr>
              <p:spPr>
                <a:xfrm>
                  <a:off x="3557352" y="3848869"/>
                  <a:ext cx="85617" cy="34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62" h="237850">
                      <a:moveTo>
                        <a:pt x="59462" y="0"/>
                      </a:moveTo>
                      <a:lnTo>
                        <a:pt x="0" y="59462"/>
                      </a:lnTo>
                      <a:lnTo>
                        <a:pt x="0" y="237850"/>
                      </a:lnTo>
                      <a:lnTo>
                        <a:pt x="59462" y="178388"/>
                      </a:lnTo>
                      <a:lnTo>
                        <a:pt x="59462" y="0"/>
                      </a:lnTo>
                      <a:close/>
                    </a:path>
                  </a:pathLst>
                </a:custGeom>
                <a:solidFill>
                  <a:srgbClr val="004278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3" name="object 83">
                  <a:extLst>
                    <a:ext uri="{FF2B5EF4-FFF2-40B4-BE49-F238E27FC236}">
                      <a16:creationId xmlns:a16="http://schemas.microsoft.com/office/drawing/2014/main" id="{5568A303-8582-4245-BEA0-2D810F4B850A}"/>
                    </a:ext>
                  </a:extLst>
                </p:cNvPr>
                <p:cNvSpPr/>
                <p:nvPr/>
              </p:nvSpPr>
              <p:spPr>
                <a:xfrm>
                  <a:off x="3157404" y="3848869"/>
                  <a:ext cx="485564" cy="85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31" h="59462">
                      <a:moveTo>
                        <a:pt x="337231" y="0"/>
                      </a:moveTo>
                      <a:lnTo>
                        <a:pt x="59462" y="0"/>
                      </a:lnTo>
                      <a:lnTo>
                        <a:pt x="0" y="59462"/>
                      </a:lnTo>
                      <a:lnTo>
                        <a:pt x="277769" y="59462"/>
                      </a:lnTo>
                      <a:lnTo>
                        <a:pt x="337231" y="0"/>
                      </a:lnTo>
                      <a:close/>
                    </a:path>
                  </a:pathLst>
                </a:custGeom>
                <a:solidFill>
                  <a:srgbClr val="3274AA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8A70105-1122-4701-9FF4-D7329E9C62B3}"/>
                  </a:ext>
                </a:extLst>
              </p:cNvPr>
              <p:cNvSpPr txBox="1"/>
              <p:nvPr/>
            </p:nvSpPr>
            <p:spPr>
              <a:xfrm>
                <a:off x="3336014" y="3569045"/>
                <a:ext cx="973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Worker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0A897B6-6EC9-4878-9E33-28688DA15910}"/>
                </a:ext>
              </a:extLst>
            </p:cNvPr>
            <p:cNvGrpSpPr/>
            <p:nvPr/>
          </p:nvGrpSpPr>
          <p:grpSpPr>
            <a:xfrm>
              <a:off x="2938615" y="2386405"/>
              <a:ext cx="227585" cy="320650"/>
              <a:chOff x="5324784" y="2831045"/>
              <a:chExt cx="227585" cy="32065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75309F3-4EFC-40F2-859E-31D67520B2E6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5333543" y="2831045"/>
                <a:ext cx="218826" cy="154814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AD21437-BF06-4DCF-8222-76F038A04FC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 flipV="1">
                <a:off x="5324784" y="2985859"/>
                <a:ext cx="227585" cy="165836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42F424A-80F8-4140-A6F5-E730F892DC02}"/>
                </a:ext>
              </a:extLst>
            </p:cNvPr>
            <p:cNvGrpSpPr/>
            <p:nvPr/>
          </p:nvGrpSpPr>
          <p:grpSpPr>
            <a:xfrm rot="5400000">
              <a:off x="4332217" y="3739349"/>
              <a:ext cx="227585" cy="320650"/>
              <a:chOff x="5324784" y="2831045"/>
              <a:chExt cx="227585" cy="320650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109FF15-BF04-4B1D-862C-F9B84E846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543" y="2831045"/>
                <a:ext cx="218826" cy="154814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2C4F858-C6B3-4019-93C6-413F16C408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4784" y="2985859"/>
                <a:ext cx="227585" cy="165836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DBC9BFE-C864-40C7-8D49-F3986AD487D0}"/>
                </a:ext>
              </a:extLst>
            </p:cNvPr>
            <p:cNvGrpSpPr/>
            <p:nvPr/>
          </p:nvGrpSpPr>
          <p:grpSpPr>
            <a:xfrm rot="16200000">
              <a:off x="1603450" y="3737799"/>
              <a:ext cx="227585" cy="320650"/>
              <a:chOff x="5324784" y="2831045"/>
              <a:chExt cx="227585" cy="32065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33982CD-5F4D-4CE7-8B5A-8455C9AA4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543" y="2831045"/>
                <a:ext cx="218826" cy="154814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88925C0-B26C-40B4-AC36-CC34169D5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4784" y="2985859"/>
                <a:ext cx="227585" cy="165836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B6F39D0-B8CD-463F-8BB6-57B9ECD270D9}"/>
                </a:ext>
              </a:extLst>
            </p:cNvPr>
            <p:cNvGrpSpPr/>
            <p:nvPr/>
          </p:nvGrpSpPr>
          <p:grpSpPr>
            <a:xfrm rot="10800000">
              <a:off x="3024261" y="5091861"/>
              <a:ext cx="227585" cy="320650"/>
              <a:chOff x="5324784" y="2831045"/>
              <a:chExt cx="227585" cy="320650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E118977-3462-451B-B33D-5BE9353DE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543" y="2831045"/>
                <a:ext cx="218826" cy="154814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11E0483-69A1-42F0-8DC7-925AA2597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4784" y="2985859"/>
                <a:ext cx="227585" cy="165836"/>
              </a:xfrm>
              <a:prstGeom prst="line">
                <a:avLst/>
              </a:prstGeom>
              <a:ln w="57150">
                <a:solidFill>
                  <a:srgbClr val="3467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359974AA-6546-41E4-92CC-10D23BC411F7}"/>
              </a:ext>
            </a:extLst>
          </p:cNvPr>
          <p:cNvSpPr txBox="1"/>
          <p:nvPr/>
        </p:nvSpPr>
        <p:spPr>
          <a:xfrm>
            <a:off x="6096000" y="3900440"/>
            <a:ext cx="6167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B6120"/>
                </a:solidFill>
              </a:rPr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Maximize opportunities for compression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Balanced load for compression/decompression</a:t>
            </a:r>
          </a:p>
          <a:p>
            <a:endParaRPr lang="en-US" sz="28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9E16A0-4796-4DA9-A11C-3CE7E6413A77}"/>
              </a:ext>
            </a:extLst>
          </p:cNvPr>
          <p:cNvSpPr/>
          <p:nvPr/>
        </p:nvSpPr>
        <p:spPr>
          <a:xfrm>
            <a:off x="225877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Gradient-centric decentralized training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9517DE-CA97-904A-B07B-52BC1D60E6E2}"/>
              </a:ext>
            </a:extLst>
          </p:cNvPr>
          <p:cNvSpPr txBox="1"/>
          <p:nvPr/>
        </p:nvSpPr>
        <p:spPr>
          <a:xfrm>
            <a:off x="6157098" y="1834175"/>
            <a:ext cx="5612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493"/>
                </a:solidFill>
              </a:rPr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Communicate </a:t>
            </a:r>
            <a:r>
              <a:rPr lang="en-US" sz="2800" b="1" dirty="0">
                <a:solidFill>
                  <a:srgbClr val="005493"/>
                </a:solidFill>
              </a:rPr>
              <a:t>only</a:t>
            </a:r>
            <a:r>
              <a:rPr lang="en-US" sz="2800" b="1" dirty="0"/>
              <a:t>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Evenly distribute aggregation to the workers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162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B6018-E568-4D6F-A9F5-AFD859DA1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2169"/>
            <a:ext cx="10515600" cy="19094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E6522-3B31-4777-BBDD-AC2D76692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4CEFFF-3969-442E-A5D5-C8DF287DD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35" y="3545397"/>
            <a:ext cx="4021328" cy="29786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5995A0-CD41-4162-9C6B-C9FAA554CB64}"/>
              </a:ext>
            </a:extLst>
          </p:cNvPr>
          <p:cNvSpPr/>
          <p:nvPr/>
        </p:nvSpPr>
        <p:spPr>
          <a:xfrm>
            <a:off x="596946" y="167806"/>
            <a:ext cx="10998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3467AE"/>
                </a:solidFill>
              </a:rPr>
              <a:t>Implementation</a:t>
            </a:r>
            <a:endParaRPr lang="en-US" sz="3200" b="1" dirty="0">
              <a:solidFill>
                <a:srgbClr val="3467AE"/>
              </a:solidFill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DDFF3E-2283-4858-BFEA-386B93610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44" y="3624858"/>
            <a:ext cx="2896887" cy="2850696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79EEF69-5E13-4D43-8D23-0FD0A7388F6A}"/>
              </a:ext>
            </a:extLst>
          </p:cNvPr>
          <p:cNvSpPr/>
          <p:nvPr/>
        </p:nvSpPr>
        <p:spPr>
          <a:xfrm>
            <a:off x="1197511" y="3355848"/>
            <a:ext cx="4727448" cy="3282696"/>
          </a:xfrm>
          <a:prstGeom prst="wedgeRoundRectCallout">
            <a:avLst>
              <a:gd name="adj1" fmla="val 54158"/>
              <a:gd name="adj2" fmla="val -90831"/>
              <a:gd name="adj3" fmla="val 16667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224A9CF-BBD5-4A13-A4CA-EC7AEFA3FF15}"/>
              </a:ext>
            </a:extLst>
          </p:cNvPr>
          <p:cNvSpPr/>
          <p:nvPr/>
        </p:nvSpPr>
        <p:spPr>
          <a:xfrm>
            <a:off x="7178040" y="3392424"/>
            <a:ext cx="3346704" cy="3246120"/>
          </a:xfrm>
          <a:prstGeom prst="wedgeRoundRectCallout">
            <a:avLst>
              <a:gd name="adj1" fmla="val -58516"/>
              <a:gd name="adj2" fmla="val -72608"/>
              <a:gd name="adj3" fmla="val 16667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C40D7B-5970-4251-8298-0A532444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80358"/>
              </p:ext>
            </p:extLst>
          </p:nvPr>
        </p:nvGraphicFramePr>
        <p:xfrm>
          <a:off x="1020949" y="1707861"/>
          <a:ext cx="10150097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83702">
                  <a:extLst>
                    <a:ext uri="{9D8B030D-6E8A-4147-A177-3AD203B41FA5}">
                      <a16:colId xmlns:a16="http://schemas.microsoft.com/office/drawing/2014/main" val="3662814322"/>
                    </a:ext>
                  </a:extLst>
                </a:gridCol>
                <a:gridCol w="2001523">
                  <a:extLst>
                    <a:ext uri="{9D8B030D-6E8A-4147-A177-3AD203B41FA5}">
                      <a16:colId xmlns:a16="http://schemas.microsoft.com/office/drawing/2014/main" val="3118809599"/>
                    </a:ext>
                  </a:extLst>
                </a:gridCol>
                <a:gridCol w="2138334">
                  <a:extLst>
                    <a:ext uri="{9D8B030D-6E8A-4147-A177-3AD203B41FA5}">
                      <a16:colId xmlns:a16="http://schemas.microsoft.com/office/drawing/2014/main" val="1485807842"/>
                    </a:ext>
                  </a:extLst>
                </a:gridCol>
                <a:gridCol w="2113269">
                  <a:extLst>
                    <a:ext uri="{9D8B030D-6E8A-4147-A177-3AD203B41FA5}">
                      <a16:colId xmlns:a16="http://schemas.microsoft.com/office/drawing/2014/main" val="3777479872"/>
                    </a:ext>
                  </a:extLst>
                </a:gridCol>
                <a:gridCol w="2113269">
                  <a:extLst>
                    <a:ext uri="{9D8B030D-6E8A-4147-A177-3AD203B41FA5}">
                      <a16:colId xmlns:a16="http://schemas.microsoft.com/office/drawing/2014/main" val="951673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/>
                        <a:t>HDC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err="1"/>
                        <a:t>AlexNet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ResNet-50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/>
                        <a:t>VGG-16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8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230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525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5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/>
                        <a:t>ImageNet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711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Mini-batch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61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Training data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1,281,167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8138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ED39C6-EFBF-42F9-8A7B-8F286C92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81169"/>
              </p:ext>
            </p:extLst>
          </p:nvPr>
        </p:nvGraphicFramePr>
        <p:xfrm>
          <a:off x="2020110" y="3890123"/>
          <a:ext cx="8151777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58173">
                  <a:extLst>
                    <a:ext uri="{9D8B030D-6E8A-4147-A177-3AD203B41FA5}">
                      <a16:colId xmlns:a16="http://schemas.microsoft.com/office/drawing/2014/main" val="2466161125"/>
                    </a:ext>
                  </a:extLst>
                </a:gridCol>
                <a:gridCol w="5693604">
                  <a:extLst>
                    <a:ext uri="{9D8B030D-6E8A-4147-A177-3AD203B41FA5}">
                      <a16:colId xmlns:a16="http://schemas.microsoft.com/office/drawing/2014/main" val="11467281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 specifications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0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software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C++, CUDA 8.0, Intel MKL 2018, and OpenMPI 2.0.2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9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 Xeon CPU E5-2640 @2.6 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4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NVIDIA Titan </a:t>
                      </a:r>
                      <a:r>
                        <a:rPr lang="en-US" sz="1800" dirty="0" err="1"/>
                        <a:t>Xp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83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FPGA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Xilinx VC709 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75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Network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 Gb Ethernet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21094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A4AE3A5-CE02-0640-824C-9E0195ADABA4}"/>
              </a:ext>
            </a:extLst>
          </p:cNvPr>
          <p:cNvSpPr/>
          <p:nvPr/>
        </p:nvSpPr>
        <p:spPr>
          <a:xfrm>
            <a:off x="225877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Evaluated DNN models and system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1113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2D674F-5EED-4353-8DC3-9B328D998FDE}"/>
              </a:ext>
            </a:extLst>
          </p:cNvPr>
          <p:cNvSpPr/>
          <p:nvPr/>
        </p:nvSpPr>
        <p:spPr>
          <a:xfrm>
            <a:off x="771868" y="1001830"/>
            <a:ext cx="10581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EB1CAF-3FC6-4D45-86DA-2CBC07706FE2}"/>
              </a:ext>
            </a:extLst>
          </p:cNvPr>
          <p:cNvSpPr/>
          <p:nvPr/>
        </p:nvSpPr>
        <p:spPr>
          <a:xfrm>
            <a:off x="971803" y="5513616"/>
            <a:ext cx="10381997" cy="892552"/>
          </a:xfrm>
          <a:prstGeom prst="rect">
            <a:avLst/>
          </a:prstGeom>
          <a:ln w="25400">
            <a:solidFill>
              <a:srgbClr val="00549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INC+C offers </a:t>
            </a:r>
            <a:r>
              <a:rPr lang="en-US" sz="2600" b="1" dirty="0">
                <a:solidFill>
                  <a:srgbClr val="005493"/>
                </a:solidFill>
              </a:rPr>
              <a:t>76% lower communication time</a:t>
            </a:r>
            <a:r>
              <a:rPr lang="en-US" sz="2600" dirty="0">
                <a:solidFill>
                  <a:srgbClr val="005493"/>
                </a:solidFill>
              </a:rPr>
              <a:t> </a:t>
            </a:r>
            <a:r>
              <a:rPr lang="en-US" sz="2600" dirty="0"/>
              <a:t>compared to the WA baseline</a:t>
            </a:r>
          </a:p>
          <a:p>
            <a:pPr algn="ctr"/>
            <a:r>
              <a:rPr lang="en-US" sz="2600" dirty="0"/>
              <a:t>INC+C offers </a:t>
            </a:r>
            <a:r>
              <a:rPr lang="en-US" sz="2600" b="1" dirty="0">
                <a:solidFill>
                  <a:srgbClr val="005493"/>
                </a:solidFill>
              </a:rPr>
              <a:t>2.2~3.1x </a:t>
            </a:r>
            <a:r>
              <a:rPr lang="en-US" sz="2600" dirty="0"/>
              <a:t>system-level speedup over the WA 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8EC01-CC77-4FCC-BBEF-0CBAFE21AAD4}"/>
              </a:ext>
            </a:extLst>
          </p:cNvPr>
          <p:cNvSpPr txBox="1"/>
          <p:nvPr/>
        </p:nvSpPr>
        <p:spPr>
          <a:xfrm>
            <a:off x="7655188" y="2655892"/>
            <a:ext cx="413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WA: Worker-aggregator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INC: INCEPTIONN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WA+C: WA with compression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INC+C: INC with compression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 descr="A drawing of a face&#10;&#10;Description generated with high confidence">
            <a:extLst>
              <a:ext uri="{FF2B5EF4-FFF2-40B4-BE49-F238E27FC236}">
                <a16:creationId xmlns:a16="http://schemas.microsoft.com/office/drawing/2014/main" id="{4A62D60C-C16F-4922-824E-5DED82153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2" y="1487675"/>
            <a:ext cx="6883320" cy="36090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B1DC3B-6AC8-8F44-BCBD-29795C0A6E47}"/>
              </a:ext>
            </a:extLst>
          </p:cNvPr>
          <p:cNvSpPr/>
          <p:nvPr/>
        </p:nvSpPr>
        <p:spPr>
          <a:xfrm>
            <a:off x="225877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Training runtime comparison</a:t>
            </a:r>
          </a:p>
        </p:txBody>
      </p:sp>
    </p:spTree>
    <p:extLst>
      <p:ext uri="{BB962C8B-B14F-4D97-AF65-F5344CB8AC3E}">
        <p14:creationId xmlns:p14="http://schemas.microsoft.com/office/powerpoint/2010/main" val="122248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342F931B-53BA-49C3-96BF-A51C44D20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34" y="1498748"/>
            <a:ext cx="8276731" cy="38605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AE807-9175-47CE-A811-F0ED7FCD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4C057-ECA2-3C44-AFB2-63ED4BD02EC3}"/>
              </a:ext>
            </a:extLst>
          </p:cNvPr>
          <p:cNvSpPr/>
          <p:nvPr/>
        </p:nvSpPr>
        <p:spPr>
          <a:xfrm>
            <a:off x="0" y="330016"/>
            <a:ext cx="12192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Impact on final training accuracy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968B0-6EA5-B049-85DF-E32CF979C9B4}"/>
              </a:ext>
            </a:extLst>
          </p:cNvPr>
          <p:cNvSpPr/>
          <p:nvPr/>
        </p:nvSpPr>
        <p:spPr>
          <a:xfrm>
            <a:off x="1083315" y="5752743"/>
            <a:ext cx="10381997" cy="492443"/>
          </a:xfrm>
          <a:prstGeom prst="rect">
            <a:avLst/>
          </a:prstGeom>
          <a:ln w="25400">
            <a:solidFill>
              <a:srgbClr val="00549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005493"/>
                </a:solidFill>
              </a:rPr>
              <a:t>Only 1 or 2 more epochs </a:t>
            </a:r>
            <a:r>
              <a:rPr lang="en-US" sz="2600" dirty="0"/>
              <a:t>are required to match the same level of accuracy</a:t>
            </a:r>
          </a:p>
        </p:txBody>
      </p:sp>
    </p:spTree>
    <p:extLst>
      <p:ext uri="{BB962C8B-B14F-4D97-AF65-F5344CB8AC3E}">
        <p14:creationId xmlns:p14="http://schemas.microsoft.com/office/powerpoint/2010/main" val="180613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3C452B-9B6A-D449-B0E9-9E3875799028}"/>
              </a:ext>
            </a:extLst>
          </p:cNvPr>
          <p:cNvSpPr/>
          <p:nvPr/>
        </p:nvSpPr>
        <p:spPr>
          <a:xfrm>
            <a:off x="0" y="330016"/>
            <a:ext cx="12192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Conclusion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9F4982-1F47-564A-BA13-0EA4470C0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733158"/>
              </p:ext>
            </p:extLst>
          </p:nvPr>
        </p:nvGraphicFramePr>
        <p:xfrm>
          <a:off x="1544078" y="3331998"/>
          <a:ext cx="9654479" cy="2402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089E3E-F2A3-374D-A681-708AB49D830D}"/>
              </a:ext>
            </a:extLst>
          </p:cNvPr>
          <p:cNvSpPr txBox="1"/>
          <p:nvPr/>
        </p:nvSpPr>
        <p:spPr>
          <a:xfrm>
            <a:off x="1652857" y="1449213"/>
            <a:ext cx="102284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B6120"/>
                </a:solidFill>
              </a:rPr>
              <a:t>INCEPTIONN</a:t>
            </a:r>
          </a:p>
          <a:p>
            <a:r>
              <a:rPr lang="en-US" sz="2500" dirty="0"/>
              <a:t>Hardware-algorithm co-designed in-network acceleration solution</a:t>
            </a:r>
            <a:br>
              <a:rPr lang="en-US" sz="2500" dirty="0"/>
            </a:br>
            <a:r>
              <a:rPr lang="en-US" sz="2500" dirty="0"/>
              <a:t>to reduce the communication overhead in distributed DNN training</a:t>
            </a:r>
            <a:endParaRPr lang="en-US" sz="2500" dirty="0">
              <a:solidFill>
                <a:srgbClr val="0B6120"/>
              </a:solidFill>
            </a:endParaRPr>
          </a:p>
        </p:txBody>
      </p:sp>
      <p:sp>
        <p:nvSpPr>
          <p:cNvPr id="4" name="Up-Down Arrow 3">
            <a:extLst>
              <a:ext uri="{FF2B5EF4-FFF2-40B4-BE49-F238E27FC236}">
                <a16:creationId xmlns:a16="http://schemas.microsoft.com/office/drawing/2014/main" id="{D21A344B-3117-D84D-A2B8-1E516DE3AD54}"/>
              </a:ext>
            </a:extLst>
          </p:cNvPr>
          <p:cNvSpPr/>
          <p:nvPr/>
        </p:nvSpPr>
        <p:spPr>
          <a:xfrm>
            <a:off x="2219091" y="3423870"/>
            <a:ext cx="535258" cy="2219093"/>
          </a:xfrm>
          <a:prstGeom prst="upDownArrow">
            <a:avLst/>
          </a:prstGeom>
          <a:gradFill>
            <a:gsLst>
              <a:gs pos="49000">
                <a:srgbClr val="4274A6"/>
              </a:gs>
              <a:gs pos="0">
                <a:srgbClr val="CDD6E5"/>
              </a:gs>
              <a:gs pos="100000">
                <a:srgbClr val="25396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4"/>
    </mc:Choice>
    <mc:Fallback xmlns="">
      <p:transition spd="slow" advTm="522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2370" y="4867996"/>
            <a:ext cx="7124773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/>
            <a:r>
              <a:rPr lang="en-US" sz="2800" spc="-270" dirty="0">
                <a:cs typeface="Calibri Light"/>
              </a:rPr>
              <a:t>T</a:t>
            </a:r>
            <a:r>
              <a:rPr lang="en-US" sz="2800" spc="-85" dirty="0">
                <a:cs typeface="Calibri Light"/>
              </a:rPr>
              <a:t>r</a:t>
            </a:r>
            <a:r>
              <a:rPr lang="en-US" sz="2800" spc="-15" dirty="0">
                <a:cs typeface="Calibri Light"/>
              </a:rPr>
              <a:t>a</a:t>
            </a:r>
            <a:r>
              <a:rPr lang="en-US" sz="2800" spc="-5" dirty="0">
                <a:cs typeface="Calibri Light"/>
              </a:rPr>
              <a:t>i</a:t>
            </a:r>
            <a:r>
              <a:rPr lang="en-US" sz="2800" spc="-30" dirty="0">
                <a:cs typeface="Calibri Light"/>
              </a:rPr>
              <a:t>n</a:t>
            </a:r>
            <a:r>
              <a:rPr lang="en-US" sz="2800" spc="-5" dirty="0">
                <a:cs typeface="Calibri Light"/>
              </a:rPr>
              <a:t>i</a:t>
            </a:r>
            <a:r>
              <a:rPr lang="en-US" sz="2800" spc="-30" dirty="0">
                <a:cs typeface="Calibri Light"/>
              </a:rPr>
              <a:t>n</a:t>
            </a:r>
            <a:r>
              <a:rPr lang="en-US" sz="2800" spc="-20" dirty="0">
                <a:cs typeface="Calibri Light"/>
              </a:rPr>
              <a:t>g</a:t>
            </a:r>
            <a:r>
              <a:rPr lang="en-US" sz="2800" spc="-5" dirty="0">
                <a:cs typeface="Calibri Light"/>
              </a:rPr>
              <a:t> </a:t>
            </a:r>
            <a:r>
              <a:rPr lang="en-US" sz="2800" spc="-30" dirty="0">
                <a:cs typeface="Calibri Light"/>
              </a:rPr>
              <a:t>d</a:t>
            </a:r>
            <a:r>
              <a:rPr lang="en-US" sz="2800" spc="-55" dirty="0">
                <a:cs typeface="Calibri Light"/>
              </a:rPr>
              <a:t>a</a:t>
            </a:r>
            <a:r>
              <a:rPr lang="en-US" sz="2800" spc="-75" dirty="0">
                <a:cs typeface="Calibri Light"/>
              </a:rPr>
              <a:t>t</a:t>
            </a:r>
            <a:r>
              <a:rPr lang="en-US" sz="2800" spc="-20" dirty="0">
                <a:cs typeface="Calibri Light"/>
              </a:rPr>
              <a:t>a s</a:t>
            </a:r>
            <a:r>
              <a:rPr lang="en-US" sz="2800" spc="-5" dirty="0">
                <a:cs typeface="Calibri Light"/>
              </a:rPr>
              <a:t>i</a:t>
            </a:r>
            <a:r>
              <a:rPr lang="en-US" sz="2800" spc="-120" dirty="0">
                <a:cs typeface="Calibri Light"/>
              </a:rPr>
              <a:t>z</a:t>
            </a:r>
            <a:r>
              <a:rPr lang="en-US" sz="2800" dirty="0">
                <a:cs typeface="Calibri Light"/>
              </a:rPr>
              <a:t>e (hundreds of TB)</a:t>
            </a:r>
            <a:endParaRPr lang="en-US" sz="2800" spc="-45" dirty="0">
              <a:cs typeface="Calibri Light"/>
            </a:endParaRPr>
          </a:p>
          <a:p>
            <a:pPr marL="12700" marR="12700">
              <a:lnSpc>
                <a:spcPct val="100000"/>
              </a:lnSpc>
            </a:pPr>
            <a:r>
              <a:rPr lang="en-US" sz="2800" spc="-45" dirty="0">
                <a:cs typeface="Calibri Light"/>
              </a:rPr>
              <a:t>DNN</a:t>
            </a:r>
            <a:r>
              <a:rPr sz="2800" spc="-5" dirty="0">
                <a:cs typeface="Calibri Light"/>
              </a:rPr>
              <a:t> </a:t>
            </a:r>
            <a:r>
              <a:rPr lang="en-US" sz="2800" spc="-5" dirty="0">
                <a:cs typeface="Calibri Light"/>
              </a:rPr>
              <a:t>m</a:t>
            </a:r>
            <a:r>
              <a:rPr lang="en-US" sz="2800" spc="0" dirty="0">
                <a:cs typeface="Calibri Light"/>
              </a:rPr>
              <a:t>o</a:t>
            </a:r>
            <a:r>
              <a:rPr lang="en-US" sz="2800" spc="-35" dirty="0">
                <a:cs typeface="Calibri Light"/>
              </a:rPr>
              <a:t>d</a:t>
            </a:r>
            <a:r>
              <a:rPr lang="en-US" sz="2800" spc="-15" dirty="0">
                <a:cs typeface="Calibri Light"/>
              </a:rPr>
              <a:t>el</a:t>
            </a:r>
            <a:r>
              <a:rPr lang="en-US" sz="2800" spc="-5" dirty="0">
                <a:cs typeface="Calibri Light"/>
              </a:rPr>
              <a:t> </a:t>
            </a:r>
            <a:r>
              <a:rPr lang="en-US" sz="2800" spc="-40" dirty="0">
                <a:cs typeface="Calibri Light"/>
              </a:rPr>
              <a:t>c</a:t>
            </a:r>
            <a:r>
              <a:rPr lang="en-US" sz="2800" spc="0" dirty="0">
                <a:cs typeface="Calibri Light"/>
              </a:rPr>
              <a:t>o</a:t>
            </a:r>
            <a:r>
              <a:rPr lang="en-US" sz="2800" spc="-5" dirty="0">
                <a:cs typeface="Calibri Light"/>
              </a:rPr>
              <a:t>m</a:t>
            </a:r>
            <a:r>
              <a:rPr lang="en-US" sz="2800" spc="-35" dirty="0">
                <a:cs typeface="Calibri Light"/>
              </a:rPr>
              <a:t>p</a:t>
            </a:r>
            <a:r>
              <a:rPr lang="en-US" sz="2800" spc="-5" dirty="0">
                <a:cs typeface="Calibri Light"/>
              </a:rPr>
              <a:t>l</a:t>
            </a:r>
            <a:r>
              <a:rPr lang="en-US" sz="2800" spc="-60" dirty="0">
                <a:cs typeface="Calibri Light"/>
              </a:rPr>
              <a:t>e</a:t>
            </a:r>
            <a:r>
              <a:rPr lang="en-US" sz="2800" spc="0" dirty="0">
                <a:cs typeface="Calibri Light"/>
              </a:rPr>
              <a:t>x</a:t>
            </a:r>
            <a:r>
              <a:rPr lang="en-US" sz="2800" spc="-10" dirty="0">
                <a:cs typeface="Calibri Light"/>
              </a:rPr>
              <a:t>i</a:t>
            </a:r>
            <a:r>
              <a:rPr lang="en-US" sz="2800" spc="-30" dirty="0">
                <a:cs typeface="Calibri Light"/>
              </a:rPr>
              <a:t>ty (hundreds of MB)</a:t>
            </a:r>
            <a:r>
              <a:rPr lang="en-US" sz="2800" spc="-20" dirty="0">
                <a:cs typeface="Calibri Light"/>
              </a:rPr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7146285" y="2463078"/>
            <a:ext cx="3216870" cy="3260380"/>
          </a:xfrm>
          <a:custGeom>
            <a:avLst/>
            <a:gdLst/>
            <a:ahLst/>
            <a:cxnLst/>
            <a:rect l="l" t="t" r="r" b="b"/>
            <a:pathLst>
              <a:path w="5731948" h="3582977">
                <a:moveTo>
                  <a:pt x="5574374" y="0"/>
                </a:moveTo>
                <a:lnTo>
                  <a:pt x="4182193" y="114514"/>
                </a:lnTo>
                <a:lnTo>
                  <a:pt x="4569631" y="400456"/>
                </a:lnTo>
                <a:lnTo>
                  <a:pt x="4364088" y="683894"/>
                </a:lnTo>
                <a:lnTo>
                  <a:pt x="4156131" y="953969"/>
                </a:lnTo>
                <a:lnTo>
                  <a:pt x="3945759" y="1210681"/>
                </a:lnTo>
                <a:lnTo>
                  <a:pt x="3732972" y="1454030"/>
                </a:lnTo>
                <a:lnTo>
                  <a:pt x="3517771" y="1684017"/>
                </a:lnTo>
                <a:lnTo>
                  <a:pt x="3300155" y="1900640"/>
                </a:lnTo>
                <a:lnTo>
                  <a:pt x="3080125" y="2103901"/>
                </a:lnTo>
                <a:lnTo>
                  <a:pt x="2857680" y="2293798"/>
                </a:lnTo>
                <a:lnTo>
                  <a:pt x="2632820" y="2470333"/>
                </a:lnTo>
                <a:lnTo>
                  <a:pt x="2405546" y="2633505"/>
                </a:lnTo>
                <a:lnTo>
                  <a:pt x="2175857" y="2783313"/>
                </a:lnTo>
                <a:lnTo>
                  <a:pt x="1943754" y="2919759"/>
                </a:lnTo>
                <a:lnTo>
                  <a:pt x="1709236" y="3042842"/>
                </a:lnTo>
                <a:lnTo>
                  <a:pt x="1472303" y="3152562"/>
                </a:lnTo>
                <a:lnTo>
                  <a:pt x="1232956" y="3248919"/>
                </a:lnTo>
                <a:lnTo>
                  <a:pt x="991194" y="3331913"/>
                </a:lnTo>
                <a:lnTo>
                  <a:pt x="747017" y="3401544"/>
                </a:lnTo>
                <a:lnTo>
                  <a:pt x="500426" y="3457813"/>
                </a:lnTo>
                <a:lnTo>
                  <a:pt x="251420" y="3500718"/>
                </a:lnTo>
                <a:lnTo>
                  <a:pt x="0" y="3530261"/>
                </a:lnTo>
                <a:lnTo>
                  <a:pt x="269590" y="3564947"/>
                </a:lnTo>
                <a:lnTo>
                  <a:pt x="538932" y="3582519"/>
                </a:lnTo>
                <a:lnTo>
                  <a:pt x="808025" y="3582977"/>
                </a:lnTo>
                <a:lnTo>
                  <a:pt x="1076869" y="3566321"/>
                </a:lnTo>
                <a:lnTo>
                  <a:pt x="1345464" y="3532552"/>
                </a:lnTo>
                <a:lnTo>
                  <a:pt x="1613810" y="3481669"/>
                </a:lnTo>
                <a:lnTo>
                  <a:pt x="1881907" y="3413671"/>
                </a:lnTo>
                <a:lnTo>
                  <a:pt x="2149755" y="3328560"/>
                </a:lnTo>
                <a:lnTo>
                  <a:pt x="2417354" y="3226335"/>
                </a:lnTo>
                <a:lnTo>
                  <a:pt x="2684704" y="3106996"/>
                </a:lnTo>
                <a:lnTo>
                  <a:pt x="2951805" y="2970543"/>
                </a:lnTo>
                <a:lnTo>
                  <a:pt x="3218657" y="2816976"/>
                </a:lnTo>
                <a:lnTo>
                  <a:pt x="3485260" y="2646295"/>
                </a:lnTo>
                <a:lnTo>
                  <a:pt x="3751615" y="2458501"/>
                </a:lnTo>
                <a:lnTo>
                  <a:pt x="4017720" y="2253592"/>
                </a:lnTo>
                <a:lnTo>
                  <a:pt x="4283576" y="2031570"/>
                </a:lnTo>
                <a:lnTo>
                  <a:pt x="4549184" y="1792433"/>
                </a:lnTo>
                <a:lnTo>
                  <a:pt x="4814542" y="1536183"/>
                </a:lnTo>
                <a:lnTo>
                  <a:pt x="5079652" y="1262819"/>
                </a:lnTo>
                <a:lnTo>
                  <a:pt x="5344513" y="972341"/>
                </a:lnTo>
                <a:lnTo>
                  <a:pt x="5696139" y="972341"/>
                </a:lnTo>
                <a:lnTo>
                  <a:pt x="5574374" y="0"/>
                </a:lnTo>
                <a:close/>
              </a:path>
              <a:path w="5731948" h="3582977">
                <a:moveTo>
                  <a:pt x="5696139" y="972341"/>
                </a:moveTo>
                <a:lnTo>
                  <a:pt x="5344513" y="972341"/>
                </a:lnTo>
                <a:lnTo>
                  <a:pt x="5731948" y="1258288"/>
                </a:lnTo>
                <a:lnTo>
                  <a:pt x="5696139" y="972341"/>
                </a:lnTo>
                <a:close/>
              </a:path>
            </a:pathLst>
          </a:custGeom>
          <a:solidFill>
            <a:srgbClr val="0052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EC123-C6EA-4339-94E1-77D55D9B05BE}"/>
              </a:ext>
            </a:extLst>
          </p:cNvPr>
          <p:cNvSpPr/>
          <p:nvPr/>
        </p:nvSpPr>
        <p:spPr>
          <a:xfrm>
            <a:off x="0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Deep learning is growing exponentially!</a:t>
            </a:r>
          </a:p>
        </p:txBody>
      </p:sp>
      <p:pic>
        <p:nvPicPr>
          <p:cNvPr id="1028" name="Picture 4" descr="What is Deep Learning">
            <a:extLst>
              <a:ext uri="{FF2B5EF4-FFF2-40B4-BE49-F238E27FC236}">
                <a16:creationId xmlns:a16="http://schemas.microsoft.com/office/drawing/2014/main" id="{9A0EEB7C-01A9-4973-BFF2-CF4BF0D5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8" y="2333019"/>
            <a:ext cx="7071097" cy="217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B644798A-199E-4818-86C2-9C144891850B}"/>
              </a:ext>
            </a:extLst>
          </p:cNvPr>
          <p:cNvSpPr txBox="1"/>
          <p:nvPr/>
        </p:nvSpPr>
        <p:spPr>
          <a:xfrm>
            <a:off x="6952854" y="1783460"/>
            <a:ext cx="5239146" cy="718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US" sz="2800" spc="-45" dirty="0">
                <a:cs typeface="Calibri Light"/>
              </a:rPr>
              <a:t>Training time (weeks or months)</a:t>
            </a:r>
            <a:endParaRPr lang="en-US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1"/>
    </mc:Choice>
    <mc:Fallback xmlns="">
      <p:transition spd="slow" advTm="126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A0355-83B4-4E79-A447-B7A2F35B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4F418C-99CF-468D-91AC-72D2C3F7B0B5}"/>
              </a:ext>
            </a:extLst>
          </p:cNvPr>
          <p:cNvSpPr txBox="1">
            <a:spLocks/>
          </p:cNvSpPr>
          <p:nvPr/>
        </p:nvSpPr>
        <p:spPr>
          <a:xfrm>
            <a:off x="712423" y="429360"/>
            <a:ext cx="10871151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548CC38-4414-43B7-9A3D-1976FADEF238}"/>
              </a:ext>
            </a:extLst>
          </p:cNvPr>
          <p:cNvGrpSpPr/>
          <p:nvPr/>
        </p:nvGrpSpPr>
        <p:grpSpPr>
          <a:xfrm>
            <a:off x="694328" y="3483896"/>
            <a:ext cx="2171700" cy="2594350"/>
            <a:chOff x="1295662" y="2853615"/>
            <a:chExt cx="2171700" cy="2594350"/>
          </a:xfrm>
        </p:grpSpPr>
        <p:sp>
          <p:nvSpPr>
            <p:cNvPr id="134" name="object 16">
              <a:extLst>
                <a:ext uri="{FF2B5EF4-FFF2-40B4-BE49-F238E27FC236}">
                  <a16:creationId xmlns:a16="http://schemas.microsoft.com/office/drawing/2014/main" id="{25DDD323-A3F8-4D6F-A3E3-9DE1B2C66245}"/>
                </a:ext>
              </a:extLst>
            </p:cNvPr>
            <p:cNvSpPr txBox="1"/>
            <p:nvPr/>
          </p:nvSpPr>
          <p:spPr>
            <a:xfrm rot="5400000">
              <a:off x="1740373" y="4493839"/>
              <a:ext cx="468572" cy="793962"/>
            </a:xfrm>
            <a:prstGeom prst="rect">
              <a:avLst/>
            </a:prstGeom>
          </p:spPr>
          <p:txBody>
            <a:bodyPr vert="vert270" wrap="square" lIns="0" tIns="0" rIns="0" bIns="0" rtlCol="0">
              <a:noAutofit/>
            </a:bodyPr>
            <a:lstStyle/>
            <a:p>
              <a:pPr marL="12700" marR="12700" indent="123189">
                <a:lnSpc>
                  <a:spcPts val="1250"/>
                </a:lnSpc>
              </a:pPr>
              <a:endParaRPr sz="2000" b="1" baseline="-23809" dirty="0">
                <a:latin typeface="Arial"/>
                <a:cs typeface="Arial"/>
              </a:endParaRPr>
            </a:p>
          </p:txBody>
        </p:sp>
        <p:sp>
          <p:nvSpPr>
            <p:cNvPr id="135" name="object 19">
              <a:extLst>
                <a:ext uri="{FF2B5EF4-FFF2-40B4-BE49-F238E27FC236}">
                  <a16:creationId xmlns:a16="http://schemas.microsoft.com/office/drawing/2014/main" id="{16B80CFC-3594-4E1C-8DB4-094A9075018B}"/>
                </a:ext>
              </a:extLst>
            </p:cNvPr>
            <p:cNvSpPr/>
            <p:nvPr/>
          </p:nvSpPr>
          <p:spPr>
            <a:xfrm>
              <a:off x="2406276" y="4374535"/>
              <a:ext cx="812011" cy="8700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pic>
          <p:nvPicPr>
            <p:cNvPr id="136" name="Picture 2" descr="Image result for neural network">
              <a:extLst>
                <a:ext uri="{FF2B5EF4-FFF2-40B4-BE49-F238E27FC236}">
                  <a16:creationId xmlns:a16="http://schemas.microsoft.com/office/drawing/2014/main" id="{2D5A62CB-B077-4867-80DC-8D6DD882D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159144" y="3120374"/>
              <a:ext cx="1317404" cy="872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98692D5-6870-4F16-9100-4AC37DC0DC38}"/>
                </a:ext>
              </a:extLst>
            </p:cNvPr>
            <p:cNvSpPr txBox="1"/>
            <p:nvPr/>
          </p:nvSpPr>
          <p:spPr>
            <a:xfrm>
              <a:off x="1476246" y="3186474"/>
              <a:ext cx="8551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DNN</a:t>
              </a:r>
            </a:p>
            <a:p>
              <a:pPr algn="ctr"/>
              <a:r>
                <a:rPr lang="en-US" dirty="0"/>
                <a:t>Model</a:t>
              </a:r>
            </a:p>
            <a:p>
              <a:pPr algn="ctr"/>
              <a:r>
                <a:rPr lang="en-US" dirty="0"/>
                <a:t>Replica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264431E-89B0-4A8D-B60A-C4A7AD8722D9}"/>
                </a:ext>
              </a:extLst>
            </p:cNvPr>
            <p:cNvSpPr txBox="1"/>
            <p:nvPr/>
          </p:nvSpPr>
          <p:spPr>
            <a:xfrm>
              <a:off x="1413825" y="4486419"/>
              <a:ext cx="99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139" name="Speech Bubble: Rectangle with Corners Rounded 138">
              <a:extLst>
                <a:ext uri="{FF2B5EF4-FFF2-40B4-BE49-F238E27FC236}">
                  <a16:creationId xmlns:a16="http://schemas.microsoft.com/office/drawing/2014/main" id="{8EC2511F-093B-4506-BCA4-BBC3D7125E0A}"/>
                </a:ext>
              </a:extLst>
            </p:cNvPr>
            <p:cNvSpPr/>
            <p:nvPr/>
          </p:nvSpPr>
          <p:spPr>
            <a:xfrm rot="16200000">
              <a:off x="1084337" y="3064940"/>
              <a:ext cx="2594350" cy="2171700"/>
            </a:xfrm>
            <a:prstGeom prst="wedgeRoundRectCallout">
              <a:avLst>
                <a:gd name="adj1" fmla="val -25238"/>
                <a:gd name="adj2" fmla="val 92459"/>
                <a:gd name="adj3" fmla="val 16667"/>
              </a:avLst>
            </a:prstGeom>
            <a:noFill/>
            <a:ln w="3810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2176A-D6A4-4A8C-B66E-9A88A243D504}"/>
              </a:ext>
            </a:extLst>
          </p:cNvPr>
          <p:cNvGrpSpPr/>
          <p:nvPr/>
        </p:nvGrpSpPr>
        <p:grpSpPr>
          <a:xfrm>
            <a:off x="3951880" y="1951739"/>
            <a:ext cx="5752167" cy="4254593"/>
            <a:chOff x="4666974" y="2079198"/>
            <a:chExt cx="5752167" cy="4254593"/>
          </a:xfrm>
        </p:grpSpPr>
        <p:sp>
          <p:nvSpPr>
            <p:cNvPr id="80" name="object 61">
              <a:extLst>
                <a:ext uri="{FF2B5EF4-FFF2-40B4-BE49-F238E27FC236}">
                  <a16:creationId xmlns:a16="http://schemas.microsoft.com/office/drawing/2014/main" id="{6CA05F6E-E340-4B90-AF00-F49A2B167006}"/>
                </a:ext>
              </a:extLst>
            </p:cNvPr>
            <p:cNvSpPr/>
            <p:nvPr/>
          </p:nvSpPr>
          <p:spPr>
            <a:xfrm>
              <a:off x="7201704" y="2829015"/>
              <a:ext cx="643484" cy="735594"/>
            </a:xfrm>
            <a:custGeom>
              <a:avLst/>
              <a:gdLst/>
              <a:ahLst/>
              <a:cxnLst/>
              <a:rect l="l" t="t" r="r" b="b"/>
              <a:pathLst>
                <a:path w="446908" h="510880">
                  <a:moveTo>
                    <a:pt x="0" y="510880"/>
                  </a:moveTo>
                  <a:lnTo>
                    <a:pt x="446908" y="510880"/>
                  </a:lnTo>
                  <a:lnTo>
                    <a:pt x="446908" y="0"/>
                  </a:lnTo>
                  <a:lnTo>
                    <a:pt x="0" y="0"/>
                  </a:lnTo>
                  <a:lnTo>
                    <a:pt x="0" y="510880"/>
                  </a:lnTo>
                  <a:close/>
                </a:path>
              </a:pathLst>
            </a:custGeom>
            <a:solidFill>
              <a:srgbClr val="00529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62">
              <a:extLst>
                <a:ext uri="{FF2B5EF4-FFF2-40B4-BE49-F238E27FC236}">
                  <a16:creationId xmlns:a16="http://schemas.microsoft.com/office/drawing/2014/main" id="{84C7024B-76E3-46D6-AC5F-C0756B21C81F}"/>
                </a:ext>
              </a:extLst>
            </p:cNvPr>
            <p:cNvSpPr/>
            <p:nvPr/>
          </p:nvSpPr>
          <p:spPr>
            <a:xfrm>
              <a:off x="7845191" y="2614521"/>
              <a:ext cx="214494" cy="950089"/>
            </a:xfrm>
            <a:custGeom>
              <a:avLst/>
              <a:gdLst/>
              <a:ahLst/>
              <a:cxnLst/>
              <a:rect l="l" t="t" r="r" b="b"/>
              <a:pathLst>
                <a:path w="148969" h="659850">
                  <a:moveTo>
                    <a:pt x="148969" y="0"/>
                  </a:moveTo>
                  <a:lnTo>
                    <a:pt x="0" y="148969"/>
                  </a:lnTo>
                  <a:lnTo>
                    <a:pt x="0" y="659850"/>
                  </a:lnTo>
                  <a:lnTo>
                    <a:pt x="148969" y="510880"/>
                  </a:lnTo>
                  <a:lnTo>
                    <a:pt x="148969" y="0"/>
                  </a:lnTo>
                  <a:close/>
                </a:path>
              </a:pathLst>
            </a:custGeom>
            <a:solidFill>
              <a:srgbClr val="00427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63">
              <a:extLst>
                <a:ext uri="{FF2B5EF4-FFF2-40B4-BE49-F238E27FC236}">
                  <a16:creationId xmlns:a16="http://schemas.microsoft.com/office/drawing/2014/main" id="{880CC537-EF39-471B-8639-86E79E6AA917}"/>
                </a:ext>
              </a:extLst>
            </p:cNvPr>
            <p:cNvSpPr/>
            <p:nvPr/>
          </p:nvSpPr>
          <p:spPr>
            <a:xfrm>
              <a:off x="7201704" y="2614521"/>
              <a:ext cx="857979" cy="214494"/>
            </a:xfrm>
            <a:custGeom>
              <a:avLst/>
              <a:gdLst/>
              <a:ahLst/>
              <a:cxnLst/>
              <a:rect l="l" t="t" r="r" b="b"/>
              <a:pathLst>
                <a:path w="595878" h="148969">
                  <a:moveTo>
                    <a:pt x="595878" y="0"/>
                  </a:moveTo>
                  <a:lnTo>
                    <a:pt x="148969" y="0"/>
                  </a:lnTo>
                  <a:lnTo>
                    <a:pt x="0" y="148969"/>
                  </a:lnTo>
                  <a:lnTo>
                    <a:pt x="446909" y="148969"/>
                  </a:lnTo>
                  <a:lnTo>
                    <a:pt x="595878" y="0"/>
                  </a:lnTo>
                  <a:close/>
                </a:path>
              </a:pathLst>
            </a:custGeom>
            <a:solidFill>
              <a:srgbClr val="3274A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64">
              <a:extLst>
                <a:ext uri="{FF2B5EF4-FFF2-40B4-BE49-F238E27FC236}">
                  <a16:creationId xmlns:a16="http://schemas.microsoft.com/office/drawing/2014/main" id="{CA31BCB8-B20F-45EB-8CA6-A28D56ED749B}"/>
                </a:ext>
              </a:extLst>
            </p:cNvPr>
            <p:cNvSpPr/>
            <p:nvPr/>
          </p:nvSpPr>
          <p:spPr>
            <a:xfrm>
              <a:off x="7298968" y="2985369"/>
              <a:ext cx="448957" cy="109824"/>
            </a:xfrm>
            <a:custGeom>
              <a:avLst/>
              <a:gdLst/>
              <a:ahLst/>
              <a:cxnLst/>
              <a:rect l="l" t="t" r="r" b="b"/>
              <a:pathLst>
                <a:path w="311807" h="76274">
                  <a:moveTo>
                    <a:pt x="0" y="76274"/>
                  </a:moveTo>
                  <a:lnTo>
                    <a:pt x="311807" y="76274"/>
                  </a:lnTo>
                  <a:lnTo>
                    <a:pt x="311807" y="0"/>
                  </a:lnTo>
                  <a:lnTo>
                    <a:pt x="0" y="0"/>
                  </a:lnTo>
                  <a:lnTo>
                    <a:pt x="0" y="76274"/>
                  </a:lnTo>
                  <a:close/>
                </a:path>
              </a:pathLst>
            </a:custGeom>
            <a:solidFill>
              <a:srgbClr val="00529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65">
              <a:extLst>
                <a:ext uri="{FF2B5EF4-FFF2-40B4-BE49-F238E27FC236}">
                  <a16:creationId xmlns:a16="http://schemas.microsoft.com/office/drawing/2014/main" id="{155D163E-B705-40AE-927C-79D920AE8F00}"/>
                </a:ext>
              </a:extLst>
            </p:cNvPr>
            <p:cNvSpPr/>
            <p:nvPr/>
          </p:nvSpPr>
          <p:spPr>
            <a:xfrm>
              <a:off x="7747925" y="2948761"/>
              <a:ext cx="36608" cy="146433"/>
            </a:xfrm>
            <a:custGeom>
              <a:avLst/>
              <a:gdLst/>
              <a:ahLst/>
              <a:cxnLst/>
              <a:rect l="l" t="t" r="r" b="b"/>
              <a:pathLst>
                <a:path w="25425" h="101700">
                  <a:moveTo>
                    <a:pt x="25425" y="0"/>
                  </a:moveTo>
                  <a:lnTo>
                    <a:pt x="0" y="25425"/>
                  </a:lnTo>
                  <a:lnTo>
                    <a:pt x="0" y="101700"/>
                  </a:lnTo>
                  <a:lnTo>
                    <a:pt x="25425" y="76276"/>
                  </a:lnTo>
                  <a:lnTo>
                    <a:pt x="25425" y="0"/>
                  </a:lnTo>
                  <a:close/>
                </a:path>
              </a:pathLst>
            </a:custGeom>
            <a:solidFill>
              <a:srgbClr val="00427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66">
              <a:extLst>
                <a:ext uri="{FF2B5EF4-FFF2-40B4-BE49-F238E27FC236}">
                  <a16:creationId xmlns:a16="http://schemas.microsoft.com/office/drawing/2014/main" id="{671B982E-D35F-4045-8262-BF13FAA07937}"/>
                </a:ext>
              </a:extLst>
            </p:cNvPr>
            <p:cNvSpPr/>
            <p:nvPr/>
          </p:nvSpPr>
          <p:spPr>
            <a:xfrm>
              <a:off x="7298968" y="2948761"/>
              <a:ext cx="485564" cy="36608"/>
            </a:xfrm>
            <a:custGeom>
              <a:avLst/>
              <a:gdLst/>
              <a:ahLst/>
              <a:cxnLst/>
              <a:rect l="l" t="t" r="r" b="b"/>
              <a:pathLst>
                <a:path w="337231" h="25425">
                  <a:moveTo>
                    <a:pt x="337231" y="0"/>
                  </a:moveTo>
                  <a:lnTo>
                    <a:pt x="25425" y="0"/>
                  </a:lnTo>
                  <a:lnTo>
                    <a:pt x="0" y="25425"/>
                  </a:lnTo>
                  <a:lnTo>
                    <a:pt x="311806" y="25425"/>
                  </a:lnTo>
                  <a:lnTo>
                    <a:pt x="337231" y="0"/>
                  </a:lnTo>
                  <a:close/>
                </a:path>
              </a:pathLst>
            </a:custGeom>
            <a:solidFill>
              <a:srgbClr val="3274A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67">
              <a:extLst>
                <a:ext uri="{FF2B5EF4-FFF2-40B4-BE49-F238E27FC236}">
                  <a16:creationId xmlns:a16="http://schemas.microsoft.com/office/drawing/2014/main" id="{5A4CA20B-204C-4EF9-8D6E-9511492DD89C}"/>
                </a:ext>
              </a:extLst>
            </p:cNvPr>
            <p:cNvSpPr/>
            <p:nvPr/>
          </p:nvSpPr>
          <p:spPr>
            <a:xfrm>
              <a:off x="7298968" y="3220652"/>
              <a:ext cx="399948" cy="256853"/>
            </a:xfrm>
            <a:custGeom>
              <a:avLst/>
              <a:gdLst/>
              <a:ahLst/>
              <a:cxnLst/>
              <a:rect l="l" t="t" r="r" b="b"/>
              <a:pathLst>
                <a:path w="277769" h="178388">
                  <a:moveTo>
                    <a:pt x="0" y="178388"/>
                  </a:moveTo>
                  <a:lnTo>
                    <a:pt x="277769" y="178388"/>
                  </a:lnTo>
                  <a:lnTo>
                    <a:pt x="277769" y="0"/>
                  </a:lnTo>
                  <a:lnTo>
                    <a:pt x="0" y="0"/>
                  </a:lnTo>
                  <a:lnTo>
                    <a:pt x="0" y="178388"/>
                  </a:lnTo>
                  <a:close/>
                </a:path>
              </a:pathLst>
            </a:custGeom>
            <a:solidFill>
              <a:srgbClr val="00529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68">
              <a:extLst>
                <a:ext uri="{FF2B5EF4-FFF2-40B4-BE49-F238E27FC236}">
                  <a16:creationId xmlns:a16="http://schemas.microsoft.com/office/drawing/2014/main" id="{24F5224A-383B-4D40-940F-5C97C7C906AC}"/>
                </a:ext>
              </a:extLst>
            </p:cNvPr>
            <p:cNvSpPr/>
            <p:nvPr/>
          </p:nvSpPr>
          <p:spPr>
            <a:xfrm>
              <a:off x="7698917" y="3135035"/>
              <a:ext cx="85617" cy="342470"/>
            </a:xfrm>
            <a:custGeom>
              <a:avLst/>
              <a:gdLst/>
              <a:ahLst/>
              <a:cxnLst/>
              <a:rect l="l" t="t" r="r" b="b"/>
              <a:pathLst>
                <a:path w="59462" h="237850">
                  <a:moveTo>
                    <a:pt x="59462" y="0"/>
                  </a:moveTo>
                  <a:lnTo>
                    <a:pt x="0" y="59462"/>
                  </a:lnTo>
                  <a:lnTo>
                    <a:pt x="0" y="237850"/>
                  </a:lnTo>
                  <a:lnTo>
                    <a:pt x="59462" y="178388"/>
                  </a:lnTo>
                  <a:lnTo>
                    <a:pt x="59462" y="0"/>
                  </a:lnTo>
                  <a:close/>
                </a:path>
              </a:pathLst>
            </a:custGeom>
            <a:solidFill>
              <a:srgbClr val="00427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69">
              <a:extLst>
                <a:ext uri="{FF2B5EF4-FFF2-40B4-BE49-F238E27FC236}">
                  <a16:creationId xmlns:a16="http://schemas.microsoft.com/office/drawing/2014/main" id="{65A23381-5D6D-4ADB-BC01-189450FE742D}"/>
                </a:ext>
              </a:extLst>
            </p:cNvPr>
            <p:cNvSpPr/>
            <p:nvPr/>
          </p:nvSpPr>
          <p:spPr>
            <a:xfrm>
              <a:off x="7298968" y="3135035"/>
              <a:ext cx="485564" cy="85617"/>
            </a:xfrm>
            <a:custGeom>
              <a:avLst/>
              <a:gdLst/>
              <a:ahLst/>
              <a:cxnLst/>
              <a:rect l="l" t="t" r="r" b="b"/>
              <a:pathLst>
                <a:path w="337231" h="59462">
                  <a:moveTo>
                    <a:pt x="337231" y="0"/>
                  </a:moveTo>
                  <a:lnTo>
                    <a:pt x="59462" y="0"/>
                  </a:lnTo>
                  <a:lnTo>
                    <a:pt x="0" y="59462"/>
                  </a:lnTo>
                  <a:lnTo>
                    <a:pt x="277769" y="59462"/>
                  </a:lnTo>
                  <a:lnTo>
                    <a:pt x="337231" y="0"/>
                  </a:lnTo>
                  <a:close/>
                </a:path>
              </a:pathLst>
            </a:custGeom>
            <a:solidFill>
              <a:srgbClr val="3274A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3F5C4CD-DEAD-4953-99C6-1E018F06968E}"/>
                </a:ext>
              </a:extLst>
            </p:cNvPr>
            <p:cNvGrpSpPr/>
            <p:nvPr/>
          </p:nvGrpSpPr>
          <p:grpSpPr>
            <a:xfrm>
              <a:off x="4740710" y="4912242"/>
              <a:ext cx="857978" cy="950090"/>
              <a:chOff x="3060143" y="3328355"/>
              <a:chExt cx="857978" cy="950090"/>
            </a:xfrm>
          </p:grpSpPr>
          <p:sp>
            <p:nvSpPr>
              <p:cNvPr id="124" name="object 75">
                <a:extLst>
                  <a:ext uri="{FF2B5EF4-FFF2-40B4-BE49-F238E27FC236}">
                    <a16:creationId xmlns:a16="http://schemas.microsoft.com/office/drawing/2014/main" id="{AC8536D4-015C-4B52-9672-01C5D65499AB}"/>
                  </a:ext>
                </a:extLst>
              </p:cNvPr>
              <p:cNvSpPr/>
              <p:nvPr/>
            </p:nvSpPr>
            <p:spPr>
              <a:xfrm>
                <a:off x="3060143" y="3542851"/>
                <a:ext cx="643484" cy="735594"/>
              </a:xfrm>
              <a:custGeom>
                <a:avLst/>
                <a:gdLst/>
                <a:ahLst/>
                <a:cxnLst/>
                <a:rect l="l" t="t" r="r" b="b"/>
                <a:pathLst>
                  <a:path w="446908" h="510880">
                    <a:moveTo>
                      <a:pt x="0" y="510880"/>
                    </a:moveTo>
                    <a:lnTo>
                      <a:pt x="446908" y="510880"/>
                    </a:lnTo>
                    <a:lnTo>
                      <a:pt x="446908" y="0"/>
                    </a:lnTo>
                    <a:lnTo>
                      <a:pt x="0" y="0"/>
                    </a:lnTo>
                    <a:lnTo>
                      <a:pt x="0" y="510880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" name="object 76">
                <a:extLst>
                  <a:ext uri="{FF2B5EF4-FFF2-40B4-BE49-F238E27FC236}">
                    <a16:creationId xmlns:a16="http://schemas.microsoft.com/office/drawing/2014/main" id="{A3A16DD6-582F-4EA8-9150-ED36D81C9877}"/>
                  </a:ext>
                </a:extLst>
              </p:cNvPr>
              <p:cNvSpPr/>
              <p:nvPr/>
            </p:nvSpPr>
            <p:spPr>
              <a:xfrm>
                <a:off x="3703627" y="3328355"/>
                <a:ext cx="214494" cy="950089"/>
              </a:xfrm>
              <a:custGeom>
                <a:avLst/>
                <a:gdLst/>
                <a:ahLst/>
                <a:cxnLst/>
                <a:rect l="l" t="t" r="r" b="b"/>
                <a:pathLst>
                  <a:path w="148969" h="659850">
                    <a:moveTo>
                      <a:pt x="148969" y="0"/>
                    </a:moveTo>
                    <a:lnTo>
                      <a:pt x="0" y="148969"/>
                    </a:lnTo>
                    <a:lnTo>
                      <a:pt x="0" y="659850"/>
                    </a:lnTo>
                    <a:lnTo>
                      <a:pt x="148969" y="510881"/>
                    </a:lnTo>
                    <a:lnTo>
                      <a:pt x="148969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object 77">
                <a:extLst>
                  <a:ext uri="{FF2B5EF4-FFF2-40B4-BE49-F238E27FC236}">
                    <a16:creationId xmlns:a16="http://schemas.microsoft.com/office/drawing/2014/main" id="{163BAC4F-8202-449B-B7DE-3BCAA33A14FD}"/>
                  </a:ext>
                </a:extLst>
              </p:cNvPr>
              <p:cNvSpPr/>
              <p:nvPr/>
            </p:nvSpPr>
            <p:spPr>
              <a:xfrm>
                <a:off x="3060143" y="3328355"/>
                <a:ext cx="857978" cy="214494"/>
              </a:xfrm>
              <a:custGeom>
                <a:avLst/>
                <a:gdLst/>
                <a:ahLst/>
                <a:cxnLst/>
                <a:rect l="l" t="t" r="r" b="b"/>
                <a:pathLst>
                  <a:path w="595877" h="148969">
                    <a:moveTo>
                      <a:pt x="595877" y="0"/>
                    </a:moveTo>
                    <a:lnTo>
                      <a:pt x="148968" y="0"/>
                    </a:lnTo>
                    <a:lnTo>
                      <a:pt x="0" y="148969"/>
                    </a:lnTo>
                    <a:lnTo>
                      <a:pt x="446907" y="148969"/>
                    </a:lnTo>
                    <a:lnTo>
                      <a:pt x="595877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object 78">
                <a:extLst>
                  <a:ext uri="{FF2B5EF4-FFF2-40B4-BE49-F238E27FC236}">
                    <a16:creationId xmlns:a16="http://schemas.microsoft.com/office/drawing/2014/main" id="{98EB1152-F817-4ADE-83D9-F88E12857F6D}"/>
                  </a:ext>
                </a:extLst>
              </p:cNvPr>
              <p:cNvSpPr/>
              <p:nvPr/>
            </p:nvSpPr>
            <p:spPr>
              <a:xfrm>
                <a:off x="3157404" y="3699205"/>
                <a:ext cx="448957" cy="109824"/>
              </a:xfrm>
              <a:custGeom>
                <a:avLst/>
                <a:gdLst/>
                <a:ahLst/>
                <a:cxnLst/>
                <a:rect l="l" t="t" r="r" b="b"/>
                <a:pathLst>
                  <a:path w="311807" h="76274">
                    <a:moveTo>
                      <a:pt x="0" y="76274"/>
                    </a:moveTo>
                    <a:lnTo>
                      <a:pt x="311807" y="76274"/>
                    </a:lnTo>
                    <a:lnTo>
                      <a:pt x="311807" y="0"/>
                    </a:lnTo>
                    <a:lnTo>
                      <a:pt x="0" y="0"/>
                    </a:lnTo>
                    <a:lnTo>
                      <a:pt x="0" y="76274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object 79">
                <a:extLst>
                  <a:ext uri="{FF2B5EF4-FFF2-40B4-BE49-F238E27FC236}">
                    <a16:creationId xmlns:a16="http://schemas.microsoft.com/office/drawing/2014/main" id="{D98F609F-98FE-433E-98C1-53E84C3FA13D}"/>
                  </a:ext>
                </a:extLst>
              </p:cNvPr>
              <p:cNvSpPr/>
              <p:nvPr/>
            </p:nvSpPr>
            <p:spPr>
              <a:xfrm>
                <a:off x="3606363" y="3662598"/>
                <a:ext cx="36607" cy="146432"/>
              </a:xfrm>
              <a:custGeom>
                <a:avLst/>
                <a:gdLst/>
                <a:ahLst/>
                <a:cxnLst/>
                <a:rect l="l" t="t" r="r" b="b"/>
                <a:pathLst>
                  <a:path w="25424" h="101699">
                    <a:moveTo>
                      <a:pt x="25424" y="0"/>
                    </a:moveTo>
                    <a:lnTo>
                      <a:pt x="0" y="25425"/>
                    </a:lnTo>
                    <a:lnTo>
                      <a:pt x="0" y="101699"/>
                    </a:lnTo>
                    <a:lnTo>
                      <a:pt x="25424" y="76274"/>
                    </a:lnTo>
                    <a:lnTo>
                      <a:pt x="25424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object 80">
                <a:extLst>
                  <a:ext uri="{FF2B5EF4-FFF2-40B4-BE49-F238E27FC236}">
                    <a16:creationId xmlns:a16="http://schemas.microsoft.com/office/drawing/2014/main" id="{522F92C1-6640-4311-ACA0-EF3FB602970B}"/>
                  </a:ext>
                </a:extLst>
              </p:cNvPr>
              <p:cNvSpPr/>
              <p:nvPr/>
            </p:nvSpPr>
            <p:spPr>
              <a:xfrm>
                <a:off x="3157404" y="3662598"/>
                <a:ext cx="485564" cy="36608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25425">
                    <a:moveTo>
                      <a:pt x="337231" y="0"/>
                    </a:moveTo>
                    <a:lnTo>
                      <a:pt x="25425" y="0"/>
                    </a:lnTo>
                    <a:lnTo>
                      <a:pt x="0" y="25425"/>
                    </a:lnTo>
                    <a:lnTo>
                      <a:pt x="311807" y="25425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object 81">
                <a:extLst>
                  <a:ext uri="{FF2B5EF4-FFF2-40B4-BE49-F238E27FC236}">
                    <a16:creationId xmlns:a16="http://schemas.microsoft.com/office/drawing/2014/main" id="{AB0C2750-77D9-46CF-A275-ABADCC77152A}"/>
                  </a:ext>
                </a:extLst>
              </p:cNvPr>
              <p:cNvSpPr/>
              <p:nvPr/>
            </p:nvSpPr>
            <p:spPr>
              <a:xfrm>
                <a:off x="3157404" y="3934487"/>
                <a:ext cx="399948" cy="256853"/>
              </a:xfrm>
              <a:custGeom>
                <a:avLst/>
                <a:gdLst/>
                <a:ahLst/>
                <a:cxnLst/>
                <a:rect l="l" t="t" r="r" b="b"/>
                <a:pathLst>
                  <a:path w="277769" h="178388">
                    <a:moveTo>
                      <a:pt x="0" y="178388"/>
                    </a:moveTo>
                    <a:lnTo>
                      <a:pt x="277769" y="178388"/>
                    </a:lnTo>
                    <a:lnTo>
                      <a:pt x="277769" y="0"/>
                    </a:lnTo>
                    <a:lnTo>
                      <a:pt x="0" y="0"/>
                    </a:lnTo>
                    <a:lnTo>
                      <a:pt x="0" y="178388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object 82">
                <a:extLst>
                  <a:ext uri="{FF2B5EF4-FFF2-40B4-BE49-F238E27FC236}">
                    <a16:creationId xmlns:a16="http://schemas.microsoft.com/office/drawing/2014/main" id="{8C7BF71F-877C-4DF8-BD6F-7021802CFC71}"/>
                  </a:ext>
                </a:extLst>
              </p:cNvPr>
              <p:cNvSpPr/>
              <p:nvPr/>
            </p:nvSpPr>
            <p:spPr>
              <a:xfrm>
                <a:off x="3557352" y="3848869"/>
                <a:ext cx="85617" cy="342470"/>
              </a:xfrm>
              <a:custGeom>
                <a:avLst/>
                <a:gdLst/>
                <a:ahLst/>
                <a:cxnLst/>
                <a:rect l="l" t="t" r="r" b="b"/>
                <a:pathLst>
                  <a:path w="59462" h="237850">
                    <a:moveTo>
                      <a:pt x="59462" y="0"/>
                    </a:moveTo>
                    <a:lnTo>
                      <a:pt x="0" y="59462"/>
                    </a:lnTo>
                    <a:lnTo>
                      <a:pt x="0" y="237850"/>
                    </a:lnTo>
                    <a:lnTo>
                      <a:pt x="59462" y="178388"/>
                    </a:lnTo>
                    <a:lnTo>
                      <a:pt x="59462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object 83">
                <a:extLst>
                  <a:ext uri="{FF2B5EF4-FFF2-40B4-BE49-F238E27FC236}">
                    <a16:creationId xmlns:a16="http://schemas.microsoft.com/office/drawing/2014/main" id="{E78831EF-9E7F-4E54-A067-6EB7AC14CBBB}"/>
                  </a:ext>
                </a:extLst>
              </p:cNvPr>
              <p:cNvSpPr/>
              <p:nvPr/>
            </p:nvSpPr>
            <p:spPr>
              <a:xfrm>
                <a:off x="3157404" y="3848869"/>
                <a:ext cx="485564" cy="85617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59462">
                    <a:moveTo>
                      <a:pt x="337231" y="0"/>
                    </a:moveTo>
                    <a:lnTo>
                      <a:pt x="59462" y="0"/>
                    </a:lnTo>
                    <a:lnTo>
                      <a:pt x="0" y="59462"/>
                    </a:lnTo>
                    <a:lnTo>
                      <a:pt x="277769" y="59462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23AB92B-91B2-46F9-8300-4DFCAD2610B5}"/>
                </a:ext>
              </a:extLst>
            </p:cNvPr>
            <p:cNvGrpSpPr/>
            <p:nvPr/>
          </p:nvGrpSpPr>
          <p:grpSpPr>
            <a:xfrm>
              <a:off x="6266088" y="4912242"/>
              <a:ext cx="857978" cy="950090"/>
              <a:chOff x="4201457" y="3328355"/>
              <a:chExt cx="857978" cy="950090"/>
            </a:xfrm>
          </p:grpSpPr>
          <p:sp>
            <p:nvSpPr>
              <p:cNvPr id="115" name="object 84">
                <a:extLst>
                  <a:ext uri="{FF2B5EF4-FFF2-40B4-BE49-F238E27FC236}">
                    <a16:creationId xmlns:a16="http://schemas.microsoft.com/office/drawing/2014/main" id="{53F0FB1A-74A7-43B8-A6B3-DBB7EF504B2A}"/>
                  </a:ext>
                </a:extLst>
              </p:cNvPr>
              <p:cNvSpPr/>
              <p:nvPr/>
            </p:nvSpPr>
            <p:spPr>
              <a:xfrm>
                <a:off x="4201457" y="3542851"/>
                <a:ext cx="643484" cy="735594"/>
              </a:xfrm>
              <a:custGeom>
                <a:avLst/>
                <a:gdLst/>
                <a:ahLst/>
                <a:cxnLst/>
                <a:rect l="l" t="t" r="r" b="b"/>
                <a:pathLst>
                  <a:path w="446908" h="510880">
                    <a:moveTo>
                      <a:pt x="0" y="510880"/>
                    </a:moveTo>
                    <a:lnTo>
                      <a:pt x="446908" y="510880"/>
                    </a:lnTo>
                    <a:lnTo>
                      <a:pt x="446908" y="0"/>
                    </a:lnTo>
                    <a:lnTo>
                      <a:pt x="0" y="0"/>
                    </a:lnTo>
                    <a:lnTo>
                      <a:pt x="0" y="510880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object 85">
                <a:extLst>
                  <a:ext uri="{FF2B5EF4-FFF2-40B4-BE49-F238E27FC236}">
                    <a16:creationId xmlns:a16="http://schemas.microsoft.com/office/drawing/2014/main" id="{6CA00E7C-B23E-4BF8-ABB8-19F4AD4FCCD7}"/>
                  </a:ext>
                </a:extLst>
              </p:cNvPr>
              <p:cNvSpPr/>
              <p:nvPr/>
            </p:nvSpPr>
            <p:spPr>
              <a:xfrm>
                <a:off x="4844941" y="3328355"/>
                <a:ext cx="214494" cy="950089"/>
              </a:xfrm>
              <a:custGeom>
                <a:avLst/>
                <a:gdLst/>
                <a:ahLst/>
                <a:cxnLst/>
                <a:rect l="l" t="t" r="r" b="b"/>
                <a:pathLst>
                  <a:path w="148969" h="659850">
                    <a:moveTo>
                      <a:pt x="148969" y="0"/>
                    </a:moveTo>
                    <a:lnTo>
                      <a:pt x="0" y="148969"/>
                    </a:lnTo>
                    <a:lnTo>
                      <a:pt x="0" y="659850"/>
                    </a:lnTo>
                    <a:lnTo>
                      <a:pt x="148969" y="510881"/>
                    </a:lnTo>
                    <a:lnTo>
                      <a:pt x="148969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object 86">
                <a:extLst>
                  <a:ext uri="{FF2B5EF4-FFF2-40B4-BE49-F238E27FC236}">
                    <a16:creationId xmlns:a16="http://schemas.microsoft.com/office/drawing/2014/main" id="{8FA2E703-1C41-4A6F-8DD3-9C7199D0E69B}"/>
                  </a:ext>
                </a:extLst>
              </p:cNvPr>
              <p:cNvSpPr/>
              <p:nvPr/>
            </p:nvSpPr>
            <p:spPr>
              <a:xfrm>
                <a:off x="4201457" y="3328355"/>
                <a:ext cx="857978" cy="214494"/>
              </a:xfrm>
              <a:custGeom>
                <a:avLst/>
                <a:gdLst/>
                <a:ahLst/>
                <a:cxnLst/>
                <a:rect l="l" t="t" r="r" b="b"/>
                <a:pathLst>
                  <a:path w="595877" h="148969">
                    <a:moveTo>
                      <a:pt x="595877" y="0"/>
                    </a:moveTo>
                    <a:lnTo>
                      <a:pt x="148968" y="0"/>
                    </a:lnTo>
                    <a:lnTo>
                      <a:pt x="0" y="148969"/>
                    </a:lnTo>
                    <a:lnTo>
                      <a:pt x="446907" y="148969"/>
                    </a:lnTo>
                    <a:lnTo>
                      <a:pt x="595877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object 87">
                <a:extLst>
                  <a:ext uri="{FF2B5EF4-FFF2-40B4-BE49-F238E27FC236}">
                    <a16:creationId xmlns:a16="http://schemas.microsoft.com/office/drawing/2014/main" id="{C91B0546-118D-4AA8-AB08-A1991DC15816}"/>
                  </a:ext>
                </a:extLst>
              </p:cNvPr>
              <p:cNvSpPr/>
              <p:nvPr/>
            </p:nvSpPr>
            <p:spPr>
              <a:xfrm>
                <a:off x="4298718" y="3699205"/>
                <a:ext cx="448957" cy="109824"/>
              </a:xfrm>
              <a:custGeom>
                <a:avLst/>
                <a:gdLst/>
                <a:ahLst/>
                <a:cxnLst/>
                <a:rect l="l" t="t" r="r" b="b"/>
                <a:pathLst>
                  <a:path w="311807" h="76274">
                    <a:moveTo>
                      <a:pt x="0" y="76274"/>
                    </a:moveTo>
                    <a:lnTo>
                      <a:pt x="311807" y="76274"/>
                    </a:lnTo>
                    <a:lnTo>
                      <a:pt x="311807" y="0"/>
                    </a:lnTo>
                    <a:lnTo>
                      <a:pt x="0" y="0"/>
                    </a:lnTo>
                    <a:lnTo>
                      <a:pt x="0" y="76274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object 88">
                <a:extLst>
                  <a:ext uri="{FF2B5EF4-FFF2-40B4-BE49-F238E27FC236}">
                    <a16:creationId xmlns:a16="http://schemas.microsoft.com/office/drawing/2014/main" id="{3F0D4D72-7FF2-4234-9BEC-1E0448170B6F}"/>
                  </a:ext>
                </a:extLst>
              </p:cNvPr>
              <p:cNvSpPr/>
              <p:nvPr/>
            </p:nvSpPr>
            <p:spPr>
              <a:xfrm>
                <a:off x="4747676" y="3662598"/>
                <a:ext cx="36607" cy="146432"/>
              </a:xfrm>
              <a:custGeom>
                <a:avLst/>
                <a:gdLst/>
                <a:ahLst/>
                <a:cxnLst/>
                <a:rect l="l" t="t" r="r" b="b"/>
                <a:pathLst>
                  <a:path w="25424" h="101699">
                    <a:moveTo>
                      <a:pt x="25424" y="0"/>
                    </a:moveTo>
                    <a:lnTo>
                      <a:pt x="0" y="25425"/>
                    </a:lnTo>
                    <a:lnTo>
                      <a:pt x="0" y="101699"/>
                    </a:lnTo>
                    <a:lnTo>
                      <a:pt x="25424" y="76274"/>
                    </a:lnTo>
                    <a:lnTo>
                      <a:pt x="25424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object 89">
                <a:extLst>
                  <a:ext uri="{FF2B5EF4-FFF2-40B4-BE49-F238E27FC236}">
                    <a16:creationId xmlns:a16="http://schemas.microsoft.com/office/drawing/2014/main" id="{6298661E-F629-4533-9026-1B09411F167E}"/>
                  </a:ext>
                </a:extLst>
              </p:cNvPr>
              <p:cNvSpPr/>
              <p:nvPr/>
            </p:nvSpPr>
            <p:spPr>
              <a:xfrm>
                <a:off x="4298718" y="3662598"/>
                <a:ext cx="485564" cy="36608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25425">
                    <a:moveTo>
                      <a:pt x="337231" y="0"/>
                    </a:moveTo>
                    <a:lnTo>
                      <a:pt x="25425" y="0"/>
                    </a:lnTo>
                    <a:lnTo>
                      <a:pt x="0" y="25425"/>
                    </a:lnTo>
                    <a:lnTo>
                      <a:pt x="311807" y="25425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object 90">
                <a:extLst>
                  <a:ext uri="{FF2B5EF4-FFF2-40B4-BE49-F238E27FC236}">
                    <a16:creationId xmlns:a16="http://schemas.microsoft.com/office/drawing/2014/main" id="{2D753CC2-BC4F-4E9A-8993-EE995440108D}"/>
                  </a:ext>
                </a:extLst>
              </p:cNvPr>
              <p:cNvSpPr/>
              <p:nvPr/>
            </p:nvSpPr>
            <p:spPr>
              <a:xfrm>
                <a:off x="4298718" y="3934487"/>
                <a:ext cx="399948" cy="256853"/>
              </a:xfrm>
              <a:custGeom>
                <a:avLst/>
                <a:gdLst/>
                <a:ahLst/>
                <a:cxnLst/>
                <a:rect l="l" t="t" r="r" b="b"/>
                <a:pathLst>
                  <a:path w="277769" h="178388">
                    <a:moveTo>
                      <a:pt x="0" y="178388"/>
                    </a:moveTo>
                    <a:lnTo>
                      <a:pt x="277769" y="178388"/>
                    </a:lnTo>
                    <a:lnTo>
                      <a:pt x="277769" y="0"/>
                    </a:lnTo>
                    <a:lnTo>
                      <a:pt x="0" y="0"/>
                    </a:lnTo>
                    <a:lnTo>
                      <a:pt x="0" y="178388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object 91">
                <a:extLst>
                  <a:ext uri="{FF2B5EF4-FFF2-40B4-BE49-F238E27FC236}">
                    <a16:creationId xmlns:a16="http://schemas.microsoft.com/office/drawing/2014/main" id="{E0517F56-972C-4458-984D-3F6B444DDFFC}"/>
                  </a:ext>
                </a:extLst>
              </p:cNvPr>
              <p:cNvSpPr/>
              <p:nvPr/>
            </p:nvSpPr>
            <p:spPr>
              <a:xfrm>
                <a:off x="4698666" y="3848869"/>
                <a:ext cx="85617" cy="342470"/>
              </a:xfrm>
              <a:custGeom>
                <a:avLst/>
                <a:gdLst/>
                <a:ahLst/>
                <a:cxnLst/>
                <a:rect l="l" t="t" r="r" b="b"/>
                <a:pathLst>
                  <a:path w="59462" h="237850">
                    <a:moveTo>
                      <a:pt x="59462" y="0"/>
                    </a:moveTo>
                    <a:lnTo>
                      <a:pt x="0" y="59462"/>
                    </a:lnTo>
                    <a:lnTo>
                      <a:pt x="0" y="237850"/>
                    </a:lnTo>
                    <a:lnTo>
                      <a:pt x="59462" y="178388"/>
                    </a:lnTo>
                    <a:lnTo>
                      <a:pt x="59462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object 92">
                <a:extLst>
                  <a:ext uri="{FF2B5EF4-FFF2-40B4-BE49-F238E27FC236}">
                    <a16:creationId xmlns:a16="http://schemas.microsoft.com/office/drawing/2014/main" id="{E5E1AE13-1502-474E-9CAF-1D1BF5B11993}"/>
                  </a:ext>
                </a:extLst>
              </p:cNvPr>
              <p:cNvSpPr/>
              <p:nvPr/>
            </p:nvSpPr>
            <p:spPr>
              <a:xfrm>
                <a:off x="4298718" y="3848869"/>
                <a:ext cx="485564" cy="85617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59462">
                    <a:moveTo>
                      <a:pt x="337231" y="0"/>
                    </a:moveTo>
                    <a:lnTo>
                      <a:pt x="59462" y="0"/>
                    </a:lnTo>
                    <a:lnTo>
                      <a:pt x="0" y="59462"/>
                    </a:lnTo>
                    <a:lnTo>
                      <a:pt x="277769" y="59462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19846A7-F73D-4D45-A6C0-114A783E3A3B}"/>
                </a:ext>
              </a:extLst>
            </p:cNvPr>
            <p:cNvGrpSpPr/>
            <p:nvPr/>
          </p:nvGrpSpPr>
          <p:grpSpPr>
            <a:xfrm>
              <a:off x="7845191" y="4908530"/>
              <a:ext cx="857979" cy="950090"/>
              <a:chOff x="5398891" y="3324643"/>
              <a:chExt cx="857979" cy="950090"/>
            </a:xfrm>
          </p:grpSpPr>
          <p:sp>
            <p:nvSpPr>
              <p:cNvPr id="106" name="object 93">
                <a:extLst>
                  <a:ext uri="{FF2B5EF4-FFF2-40B4-BE49-F238E27FC236}">
                    <a16:creationId xmlns:a16="http://schemas.microsoft.com/office/drawing/2014/main" id="{778B909D-D96F-4B4B-B975-D86417302E97}"/>
                  </a:ext>
                </a:extLst>
              </p:cNvPr>
              <p:cNvSpPr/>
              <p:nvPr/>
            </p:nvSpPr>
            <p:spPr>
              <a:xfrm>
                <a:off x="5398891" y="3539139"/>
                <a:ext cx="643484" cy="735594"/>
              </a:xfrm>
              <a:custGeom>
                <a:avLst/>
                <a:gdLst/>
                <a:ahLst/>
                <a:cxnLst/>
                <a:rect l="l" t="t" r="r" b="b"/>
                <a:pathLst>
                  <a:path w="446908" h="510880">
                    <a:moveTo>
                      <a:pt x="0" y="510880"/>
                    </a:moveTo>
                    <a:lnTo>
                      <a:pt x="446908" y="510880"/>
                    </a:lnTo>
                    <a:lnTo>
                      <a:pt x="446908" y="0"/>
                    </a:lnTo>
                    <a:lnTo>
                      <a:pt x="0" y="0"/>
                    </a:lnTo>
                    <a:lnTo>
                      <a:pt x="0" y="510880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object 94">
                <a:extLst>
                  <a:ext uri="{FF2B5EF4-FFF2-40B4-BE49-F238E27FC236}">
                    <a16:creationId xmlns:a16="http://schemas.microsoft.com/office/drawing/2014/main" id="{E8C0CC3E-C743-46DD-8C65-46660FF72114}"/>
                  </a:ext>
                </a:extLst>
              </p:cNvPr>
              <p:cNvSpPr/>
              <p:nvPr/>
            </p:nvSpPr>
            <p:spPr>
              <a:xfrm>
                <a:off x="6042376" y="3324643"/>
                <a:ext cx="214494" cy="950089"/>
              </a:xfrm>
              <a:custGeom>
                <a:avLst/>
                <a:gdLst/>
                <a:ahLst/>
                <a:cxnLst/>
                <a:rect l="l" t="t" r="r" b="b"/>
                <a:pathLst>
                  <a:path w="148969" h="659850">
                    <a:moveTo>
                      <a:pt x="148969" y="0"/>
                    </a:moveTo>
                    <a:lnTo>
                      <a:pt x="0" y="148969"/>
                    </a:lnTo>
                    <a:lnTo>
                      <a:pt x="0" y="659850"/>
                    </a:lnTo>
                    <a:lnTo>
                      <a:pt x="148969" y="510881"/>
                    </a:lnTo>
                    <a:lnTo>
                      <a:pt x="148969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object 95">
                <a:extLst>
                  <a:ext uri="{FF2B5EF4-FFF2-40B4-BE49-F238E27FC236}">
                    <a16:creationId xmlns:a16="http://schemas.microsoft.com/office/drawing/2014/main" id="{3586A4BB-0195-47CA-8B65-D8FC32970EFB}"/>
                  </a:ext>
                </a:extLst>
              </p:cNvPr>
              <p:cNvSpPr/>
              <p:nvPr/>
            </p:nvSpPr>
            <p:spPr>
              <a:xfrm>
                <a:off x="5398891" y="3324643"/>
                <a:ext cx="857979" cy="214494"/>
              </a:xfrm>
              <a:custGeom>
                <a:avLst/>
                <a:gdLst/>
                <a:ahLst/>
                <a:cxnLst/>
                <a:rect l="l" t="t" r="r" b="b"/>
                <a:pathLst>
                  <a:path w="595878" h="148969">
                    <a:moveTo>
                      <a:pt x="595878" y="0"/>
                    </a:moveTo>
                    <a:lnTo>
                      <a:pt x="148969" y="0"/>
                    </a:lnTo>
                    <a:lnTo>
                      <a:pt x="0" y="148969"/>
                    </a:lnTo>
                    <a:lnTo>
                      <a:pt x="446909" y="148969"/>
                    </a:lnTo>
                    <a:lnTo>
                      <a:pt x="595878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object 96">
                <a:extLst>
                  <a:ext uri="{FF2B5EF4-FFF2-40B4-BE49-F238E27FC236}">
                    <a16:creationId xmlns:a16="http://schemas.microsoft.com/office/drawing/2014/main" id="{106BD686-0BBE-41E0-A6D0-EDE43C754A64}"/>
                  </a:ext>
                </a:extLst>
              </p:cNvPr>
              <p:cNvSpPr/>
              <p:nvPr/>
            </p:nvSpPr>
            <p:spPr>
              <a:xfrm>
                <a:off x="5496154" y="3695494"/>
                <a:ext cx="448957" cy="109824"/>
              </a:xfrm>
              <a:custGeom>
                <a:avLst/>
                <a:gdLst/>
                <a:ahLst/>
                <a:cxnLst/>
                <a:rect l="l" t="t" r="r" b="b"/>
                <a:pathLst>
                  <a:path w="311807" h="76274">
                    <a:moveTo>
                      <a:pt x="0" y="76274"/>
                    </a:moveTo>
                    <a:lnTo>
                      <a:pt x="311807" y="76274"/>
                    </a:lnTo>
                    <a:lnTo>
                      <a:pt x="311807" y="0"/>
                    </a:lnTo>
                    <a:lnTo>
                      <a:pt x="0" y="0"/>
                    </a:lnTo>
                    <a:lnTo>
                      <a:pt x="0" y="76274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object 97">
                <a:extLst>
                  <a:ext uri="{FF2B5EF4-FFF2-40B4-BE49-F238E27FC236}">
                    <a16:creationId xmlns:a16="http://schemas.microsoft.com/office/drawing/2014/main" id="{872FB294-22DC-4080-89E2-F64C8F9E2306}"/>
                  </a:ext>
                </a:extLst>
              </p:cNvPr>
              <p:cNvSpPr/>
              <p:nvPr/>
            </p:nvSpPr>
            <p:spPr>
              <a:xfrm>
                <a:off x="5945111" y="3658886"/>
                <a:ext cx="36608" cy="146433"/>
              </a:xfrm>
              <a:custGeom>
                <a:avLst/>
                <a:gdLst/>
                <a:ahLst/>
                <a:cxnLst/>
                <a:rect l="l" t="t" r="r" b="b"/>
                <a:pathLst>
                  <a:path w="25425" h="101700">
                    <a:moveTo>
                      <a:pt x="25425" y="0"/>
                    </a:moveTo>
                    <a:lnTo>
                      <a:pt x="0" y="25425"/>
                    </a:lnTo>
                    <a:lnTo>
                      <a:pt x="0" y="101700"/>
                    </a:lnTo>
                    <a:lnTo>
                      <a:pt x="25425" y="76274"/>
                    </a:lnTo>
                    <a:lnTo>
                      <a:pt x="25425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object 98">
                <a:extLst>
                  <a:ext uri="{FF2B5EF4-FFF2-40B4-BE49-F238E27FC236}">
                    <a16:creationId xmlns:a16="http://schemas.microsoft.com/office/drawing/2014/main" id="{0767E959-FC18-467F-98D0-642344BAA5ED}"/>
                  </a:ext>
                </a:extLst>
              </p:cNvPr>
              <p:cNvSpPr/>
              <p:nvPr/>
            </p:nvSpPr>
            <p:spPr>
              <a:xfrm>
                <a:off x="5496154" y="3658886"/>
                <a:ext cx="485564" cy="36608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25425">
                    <a:moveTo>
                      <a:pt x="337231" y="0"/>
                    </a:moveTo>
                    <a:lnTo>
                      <a:pt x="25425" y="0"/>
                    </a:lnTo>
                    <a:lnTo>
                      <a:pt x="0" y="25425"/>
                    </a:lnTo>
                    <a:lnTo>
                      <a:pt x="311806" y="25425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object 99">
                <a:extLst>
                  <a:ext uri="{FF2B5EF4-FFF2-40B4-BE49-F238E27FC236}">
                    <a16:creationId xmlns:a16="http://schemas.microsoft.com/office/drawing/2014/main" id="{560FD06D-C75D-4233-87D9-ED8CF9053B0F}"/>
                  </a:ext>
                </a:extLst>
              </p:cNvPr>
              <p:cNvSpPr/>
              <p:nvPr/>
            </p:nvSpPr>
            <p:spPr>
              <a:xfrm>
                <a:off x="5496154" y="3930774"/>
                <a:ext cx="399948" cy="256853"/>
              </a:xfrm>
              <a:custGeom>
                <a:avLst/>
                <a:gdLst/>
                <a:ahLst/>
                <a:cxnLst/>
                <a:rect l="l" t="t" r="r" b="b"/>
                <a:pathLst>
                  <a:path w="277769" h="178388">
                    <a:moveTo>
                      <a:pt x="0" y="178388"/>
                    </a:moveTo>
                    <a:lnTo>
                      <a:pt x="277769" y="178388"/>
                    </a:lnTo>
                    <a:lnTo>
                      <a:pt x="277769" y="0"/>
                    </a:lnTo>
                    <a:lnTo>
                      <a:pt x="0" y="0"/>
                    </a:lnTo>
                    <a:lnTo>
                      <a:pt x="0" y="178388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object 100">
                <a:extLst>
                  <a:ext uri="{FF2B5EF4-FFF2-40B4-BE49-F238E27FC236}">
                    <a16:creationId xmlns:a16="http://schemas.microsoft.com/office/drawing/2014/main" id="{073A14C9-7787-4761-B53E-D700C3AED408}"/>
                  </a:ext>
                </a:extLst>
              </p:cNvPr>
              <p:cNvSpPr/>
              <p:nvPr/>
            </p:nvSpPr>
            <p:spPr>
              <a:xfrm>
                <a:off x="5896101" y="3845157"/>
                <a:ext cx="85617" cy="342470"/>
              </a:xfrm>
              <a:custGeom>
                <a:avLst/>
                <a:gdLst/>
                <a:ahLst/>
                <a:cxnLst/>
                <a:rect l="l" t="t" r="r" b="b"/>
                <a:pathLst>
                  <a:path w="59462" h="237850">
                    <a:moveTo>
                      <a:pt x="59462" y="0"/>
                    </a:moveTo>
                    <a:lnTo>
                      <a:pt x="0" y="59462"/>
                    </a:lnTo>
                    <a:lnTo>
                      <a:pt x="0" y="237850"/>
                    </a:lnTo>
                    <a:lnTo>
                      <a:pt x="59462" y="178388"/>
                    </a:lnTo>
                    <a:lnTo>
                      <a:pt x="59462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object 101">
                <a:extLst>
                  <a:ext uri="{FF2B5EF4-FFF2-40B4-BE49-F238E27FC236}">
                    <a16:creationId xmlns:a16="http://schemas.microsoft.com/office/drawing/2014/main" id="{9D3F2B81-05C0-4261-968A-472CFA7CA1EF}"/>
                  </a:ext>
                </a:extLst>
              </p:cNvPr>
              <p:cNvSpPr/>
              <p:nvPr/>
            </p:nvSpPr>
            <p:spPr>
              <a:xfrm>
                <a:off x="5496154" y="3845157"/>
                <a:ext cx="485564" cy="85617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59462">
                    <a:moveTo>
                      <a:pt x="337231" y="0"/>
                    </a:moveTo>
                    <a:lnTo>
                      <a:pt x="59462" y="0"/>
                    </a:lnTo>
                    <a:lnTo>
                      <a:pt x="0" y="59462"/>
                    </a:lnTo>
                    <a:lnTo>
                      <a:pt x="277769" y="59462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C81F6CC-25C2-4767-94F5-F0E3216317A4}"/>
                </a:ext>
              </a:extLst>
            </p:cNvPr>
            <p:cNvGrpSpPr/>
            <p:nvPr/>
          </p:nvGrpSpPr>
          <p:grpSpPr>
            <a:xfrm>
              <a:off x="9424295" y="4908530"/>
              <a:ext cx="857978" cy="950090"/>
              <a:chOff x="6557461" y="3324643"/>
              <a:chExt cx="857978" cy="950090"/>
            </a:xfrm>
          </p:grpSpPr>
          <p:sp>
            <p:nvSpPr>
              <p:cNvPr id="97" name="object 102">
                <a:extLst>
                  <a:ext uri="{FF2B5EF4-FFF2-40B4-BE49-F238E27FC236}">
                    <a16:creationId xmlns:a16="http://schemas.microsoft.com/office/drawing/2014/main" id="{39B3CC9B-D4D9-4207-A566-F3779D858B6F}"/>
                  </a:ext>
                </a:extLst>
              </p:cNvPr>
              <p:cNvSpPr/>
              <p:nvPr/>
            </p:nvSpPr>
            <p:spPr>
              <a:xfrm>
                <a:off x="6557461" y="3539139"/>
                <a:ext cx="643484" cy="735594"/>
              </a:xfrm>
              <a:custGeom>
                <a:avLst/>
                <a:gdLst/>
                <a:ahLst/>
                <a:cxnLst/>
                <a:rect l="l" t="t" r="r" b="b"/>
                <a:pathLst>
                  <a:path w="446908" h="510880">
                    <a:moveTo>
                      <a:pt x="0" y="510880"/>
                    </a:moveTo>
                    <a:lnTo>
                      <a:pt x="446908" y="510880"/>
                    </a:lnTo>
                    <a:lnTo>
                      <a:pt x="446908" y="0"/>
                    </a:lnTo>
                    <a:lnTo>
                      <a:pt x="0" y="0"/>
                    </a:lnTo>
                    <a:lnTo>
                      <a:pt x="0" y="510880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" name="object 103">
                <a:extLst>
                  <a:ext uri="{FF2B5EF4-FFF2-40B4-BE49-F238E27FC236}">
                    <a16:creationId xmlns:a16="http://schemas.microsoft.com/office/drawing/2014/main" id="{FFD1899C-B187-4FE6-87BC-B401A239066D}"/>
                  </a:ext>
                </a:extLst>
              </p:cNvPr>
              <p:cNvSpPr/>
              <p:nvPr/>
            </p:nvSpPr>
            <p:spPr>
              <a:xfrm>
                <a:off x="7200943" y="3324643"/>
                <a:ext cx="214494" cy="950089"/>
              </a:xfrm>
              <a:custGeom>
                <a:avLst/>
                <a:gdLst/>
                <a:ahLst/>
                <a:cxnLst/>
                <a:rect l="l" t="t" r="r" b="b"/>
                <a:pathLst>
                  <a:path w="148969" h="659850">
                    <a:moveTo>
                      <a:pt x="148969" y="0"/>
                    </a:moveTo>
                    <a:lnTo>
                      <a:pt x="0" y="148969"/>
                    </a:lnTo>
                    <a:lnTo>
                      <a:pt x="0" y="659850"/>
                    </a:lnTo>
                    <a:lnTo>
                      <a:pt x="148969" y="510881"/>
                    </a:lnTo>
                    <a:lnTo>
                      <a:pt x="148969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" name="object 104">
                <a:extLst>
                  <a:ext uri="{FF2B5EF4-FFF2-40B4-BE49-F238E27FC236}">
                    <a16:creationId xmlns:a16="http://schemas.microsoft.com/office/drawing/2014/main" id="{34DC0CE0-4AFF-4099-A39D-E2ECD26CD67F}"/>
                  </a:ext>
                </a:extLst>
              </p:cNvPr>
              <p:cNvSpPr/>
              <p:nvPr/>
            </p:nvSpPr>
            <p:spPr>
              <a:xfrm>
                <a:off x="6557461" y="3324643"/>
                <a:ext cx="857978" cy="214494"/>
              </a:xfrm>
              <a:custGeom>
                <a:avLst/>
                <a:gdLst/>
                <a:ahLst/>
                <a:cxnLst/>
                <a:rect l="l" t="t" r="r" b="b"/>
                <a:pathLst>
                  <a:path w="595877" h="148969">
                    <a:moveTo>
                      <a:pt x="595877" y="0"/>
                    </a:moveTo>
                    <a:lnTo>
                      <a:pt x="148968" y="0"/>
                    </a:lnTo>
                    <a:lnTo>
                      <a:pt x="0" y="148969"/>
                    </a:lnTo>
                    <a:lnTo>
                      <a:pt x="446907" y="148969"/>
                    </a:lnTo>
                    <a:lnTo>
                      <a:pt x="595877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" name="object 105">
                <a:extLst>
                  <a:ext uri="{FF2B5EF4-FFF2-40B4-BE49-F238E27FC236}">
                    <a16:creationId xmlns:a16="http://schemas.microsoft.com/office/drawing/2014/main" id="{E092BA77-3DAD-4BC9-A6F7-394C0A470F9E}"/>
                  </a:ext>
                </a:extLst>
              </p:cNvPr>
              <p:cNvSpPr/>
              <p:nvPr/>
            </p:nvSpPr>
            <p:spPr>
              <a:xfrm>
                <a:off x="6654723" y="3695494"/>
                <a:ext cx="448957" cy="109824"/>
              </a:xfrm>
              <a:custGeom>
                <a:avLst/>
                <a:gdLst/>
                <a:ahLst/>
                <a:cxnLst/>
                <a:rect l="l" t="t" r="r" b="b"/>
                <a:pathLst>
                  <a:path w="311807" h="76274">
                    <a:moveTo>
                      <a:pt x="0" y="76274"/>
                    </a:moveTo>
                    <a:lnTo>
                      <a:pt x="311807" y="76274"/>
                    </a:lnTo>
                    <a:lnTo>
                      <a:pt x="311807" y="0"/>
                    </a:lnTo>
                    <a:lnTo>
                      <a:pt x="0" y="0"/>
                    </a:lnTo>
                    <a:lnTo>
                      <a:pt x="0" y="76274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object 106">
                <a:extLst>
                  <a:ext uri="{FF2B5EF4-FFF2-40B4-BE49-F238E27FC236}">
                    <a16:creationId xmlns:a16="http://schemas.microsoft.com/office/drawing/2014/main" id="{1F79DA57-9AFA-4EF3-94EE-E44DD09559B9}"/>
                  </a:ext>
                </a:extLst>
              </p:cNvPr>
              <p:cNvSpPr/>
              <p:nvPr/>
            </p:nvSpPr>
            <p:spPr>
              <a:xfrm>
                <a:off x="7103680" y="3658886"/>
                <a:ext cx="36608" cy="146433"/>
              </a:xfrm>
              <a:custGeom>
                <a:avLst/>
                <a:gdLst/>
                <a:ahLst/>
                <a:cxnLst/>
                <a:rect l="l" t="t" r="r" b="b"/>
                <a:pathLst>
                  <a:path w="25425" h="101700">
                    <a:moveTo>
                      <a:pt x="25425" y="0"/>
                    </a:moveTo>
                    <a:lnTo>
                      <a:pt x="0" y="25425"/>
                    </a:lnTo>
                    <a:lnTo>
                      <a:pt x="0" y="101700"/>
                    </a:lnTo>
                    <a:lnTo>
                      <a:pt x="25425" y="76274"/>
                    </a:lnTo>
                    <a:lnTo>
                      <a:pt x="25425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object 107">
                <a:extLst>
                  <a:ext uri="{FF2B5EF4-FFF2-40B4-BE49-F238E27FC236}">
                    <a16:creationId xmlns:a16="http://schemas.microsoft.com/office/drawing/2014/main" id="{E5360369-FA3D-4D71-ABAD-38C2C2AD7D23}"/>
                  </a:ext>
                </a:extLst>
              </p:cNvPr>
              <p:cNvSpPr/>
              <p:nvPr/>
            </p:nvSpPr>
            <p:spPr>
              <a:xfrm>
                <a:off x="6654723" y="3658886"/>
                <a:ext cx="485564" cy="36608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25425">
                    <a:moveTo>
                      <a:pt x="337231" y="0"/>
                    </a:moveTo>
                    <a:lnTo>
                      <a:pt x="25425" y="0"/>
                    </a:lnTo>
                    <a:lnTo>
                      <a:pt x="0" y="25425"/>
                    </a:lnTo>
                    <a:lnTo>
                      <a:pt x="311806" y="25425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object 108">
                <a:extLst>
                  <a:ext uri="{FF2B5EF4-FFF2-40B4-BE49-F238E27FC236}">
                    <a16:creationId xmlns:a16="http://schemas.microsoft.com/office/drawing/2014/main" id="{F123E3A7-160E-44C9-88F9-3748C0EFB6F6}"/>
                  </a:ext>
                </a:extLst>
              </p:cNvPr>
              <p:cNvSpPr/>
              <p:nvPr/>
            </p:nvSpPr>
            <p:spPr>
              <a:xfrm>
                <a:off x="6654723" y="3930774"/>
                <a:ext cx="399948" cy="256853"/>
              </a:xfrm>
              <a:custGeom>
                <a:avLst/>
                <a:gdLst/>
                <a:ahLst/>
                <a:cxnLst/>
                <a:rect l="l" t="t" r="r" b="b"/>
                <a:pathLst>
                  <a:path w="277769" h="178388">
                    <a:moveTo>
                      <a:pt x="0" y="178388"/>
                    </a:moveTo>
                    <a:lnTo>
                      <a:pt x="277769" y="178388"/>
                    </a:lnTo>
                    <a:lnTo>
                      <a:pt x="277769" y="0"/>
                    </a:lnTo>
                    <a:lnTo>
                      <a:pt x="0" y="0"/>
                    </a:lnTo>
                    <a:lnTo>
                      <a:pt x="0" y="178388"/>
                    </a:lnTo>
                    <a:close/>
                  </a:path>
                </a:pathLst>
              </a:custGeom>
              <a:solidFill>
                <a:srgbClr val="00529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object 109">
                <a:extLst>
                  <a:ext uri="{FF2B5EF4-FFF2-40B4-BE49-F238E27FC236}">
                    <a16:creationId xmlns:a16="http://schemas.microsoft.com/office/drawing/2014/main" id="{E5AEB2D5-F680-4DF2-A99B-D5ED2C37BF46}"/>
                  </a:ext>
                </a:extLst>
              </p:cNvPr>
              <p:cNvSpPr/>
              <p:nvPr/>
            </p:nvSpPr>
            <p:spPr>
              <a:xfrm>
                <a:off x="7054671" y="3845157"/>
                <a:ext cx="85617" cy="342470"/>
              </a:xfrm>
              <a:custGeom>
                <a:avLst/>
                <a:gdLst/>
                <a:ahLst/>
                <a:cxnLst/>
                <a:rect l="l" t="t" r="r" b="b"/>
                <a:pathLst>
                  <a:path w="59462" h="237850">
                    <a:moveTo>
                      <a:pt x="59462" y="0"/>
                    </a:moveTo>
                    <a:lnTo>
                      <a:pt x="0" y="59462"/>
                    </a:lnTo>
                    <a:lnTo>
                      <a:pt x="0" y="237850"/>
                    </a:lnTo>
                    <a:lnTo>
                      <a:pt x="59462" y="178388"/>
                    </a:lnTo>
                    <a:lnTo>
                      <a:pt x="59462" y="0"/>
                    </a:lnTo>
                    <a:close/>
                  </a:path>
                </a:pathLst>
              </a:custGeom>
              <a:solidFill>
                <a:srgbClr val="004278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object 110">
                <a:extLst>
                  <a:ext uri="{FF2B5EF4-FFF2-40B4-BE49-F238E27FC236}">
                    <a16:creationId xmlns:a16="http://schemas.microsoft.com/office/drawing/2014/main" id="{BD9713D7-E05F-477C-84FD-285A2D40D5D1}"/>
                  </a:ext>
                </a:extLst>
              </p:cNvPr>
              <p:cNvSpPr/>
              <p:nvPr/>
            </p:nvSpPr>
            <p:spPr>
              <a:xfrm>
                <a:off x="6654723" y="3845157"/>
                <a:ext cx="485564" cy="85617"/>
              </a:xfrm>
              <a:custGeom>
                <a:avLst/>
                <a:gdLst/>
                <a:ahLst/>
                <a:cxnLst/>
                <a:rect l="l" t="t" r="r" b="b"/>
                <a:pathLst>
                  <a:path w="337231" h="59462">
                    <a:moveTo>
                      <a:pt x="337231" y="0"/>
                    </a:moveTo>
                    <a:lnTo>
                      <a:pt x="59462" y="0"/>
                    </a:lnTo>
                    <a:lnTo>
                      <a:pt x="0" y="59462"/>
                    </a:lnTo>
                    <a:lnTo>
                      <a:pt x="277769" y="59462"/>
                    </a:lnTo>
                    <a:lnTo>
                      <a:pt x="337231" y="0"/>
                    </a:lnTo>
                    <a:close/>
                  </a:path>
                </a:pathLst>
              </a:custGeom>
              <a:solidFill>
                <a:srgbClr val="3274A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3635E4-F642-4262-8A66-749FF0571B69}"/>
                </a:ext>
              </a:extLst>
            </p:cNvPr>
            <p:cNvSpPr txBox="1"/>
            <p:nvPr/>
          </p:nvSpPr>
          <p:spPr>
            <a:xfrm>
              <a:off x="4666974" y="5924889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DE527C9-9CB0-4C7F-B91A-C9E27216959C}"/>
                </a:ext>
              </a:extLst>
            </p:cNvPr>
            <p:cNvSpPr txBox="1"/>
            <p:nvPr/>
          </p:nvSpPr>
          <p:spPr>
            <a:xfrm>
              <a:off x="6257921" y="5924375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E0FD331-2E00-4F6B-9EFA-72944A697E95}"/>
                </a:ext>
              </a:extLst>
            </p:cNvPr>
            <p:cNvSpPr txBox="1"/>
            <p:nvPr/>
          </p:nvSpPr>
          <p:spPr>
            <a:xfrm>
              <a:off x="7807818" y="5933681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FCF0E38-40FD-4405-B1E7-CDD1D45DC4C8}"/>
                </a:ext>
              </a:extLst>
            </p:cNvPr>
            <p:cNvSpPr txBox="1"/>
            <p:nvPr/>
          </p:nvSpPr>
          <p:spPr>
            <a:xfrm>
              <a:off x="9445156" y="5924375"/>
              <a:ext cx="97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Worker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D35EF6C-D355-42BA-80A6-21D7ED6C2A9C}"/>
                </a:ext>
              </a:extLst>
            </p:cNvPr>
            <p:cNvSpPr txBox="1"/>
            <p:nvPr/>
          </p:nvSpPr>
          <p:spPr>
            <a:xfrm>
              <a:off x="6986856" y="2079198"/>
              <a:ext cx="1360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Aggregator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57F629-9D81-479D-835D-CA13D9D45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233" y="3539386"/>
              <a:ext cx="1621434" cy="1263033"/>
            </a:xfrm>
            <a:prstGeom prst="straightConnector1">
              <a:avLst/>
            </a:prstGeom>
            <a:ln w="57150">
              <a:solidFill>
                <a:srgbClr val="3274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DD73FAE-6C9E-4DF1-B287-A89E8C486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7662" y="3775367"/>
              <a:ext cx="518746" cy="1016441"/>
            </a:xfrm>
            <a:prstGeom prst="straightConnector1">
              <a:avLst/>
            </a:prstGeom>
            <a:ln w="57150">
              <a:solidFill>
                <a:srgbClr val="3274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3F5AFE7-C80A-4D00-AD60-35E7095638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7818" y="3771461"/>
              <a:ext cx="484410" cy="1020347"/>
            </a:xfrm>
            <a:prstGeom prst="straightConnector1">
              <a:avLst/>
            </a:prstGeom>
            <a:ln w="57150">
              <a:solidFill>
                <a:srgbClr val="3274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B0A60AB7-EFBA-48C7-9BAA-9A088C3C47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0210" y="3583776"/>
              <a:ext cx="1588038" cy="1239751"/>
            </a:xfrm>
            <a:prstGeom prst="straightConnector1">
              <a:avLst/>
            </a:prstGeom>
            <a:ln w="57150">
              <a:solidFill>
                <a:srgbClr val="3274A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058DA9FE-A90C-42DD-B122-0551FC26D7AC}"/>
                </a:ext>
              </a:extLst>
            </p:cNvPr>
            <p:cNvSpPr txBox="1"/>
            <p:nvPr/>
          </p:nvSpPr>
          <p:spPr>
            <a:xfrm rot="19325502">
              <a:off x="5359690" y="3815225"/>
              <a:ext cx="113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3274AA"/>
                  </a:solidFill>
                </a:rPr>
                <a:t>Gradient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757AB70-1684-45C0-A5CD-1C12C44D3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8699" y="3701562"/>
              <a:ext cx="1391528" cy="112196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CB6BBA6-F386-41AF-B0F7-57FFCA987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6819" y="3800834"/>
              <a:ext cx="451114" cy="1009642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F09B7BA-60DD-4174-B8AD-9049B0D7FA7D}"/>
                </a:ext>
              </a:extLst>
            </p:cNvPr>
            <p:cNvCxnSpPr>
              <a:cxnSpLocks/>
            </p:cNvCxnSpPr>
            <p:nvPr/>
          </p:nvCxnSpPr>
          <p:spPr>
            <a:xfrm>
              <a:off x="7977135" y="3757668"/>
              <a:ext cx="511201" cy="1003758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D8C8B4F-5A9E-4B33-9FC6-2DF310412538}"/>
                </a:ext>
              </a:extLst>
            </p:cNvPr>
            <p:cNvCxnSpPr>
              <a:cxnSpLocks/>
            </p:cNvCxnSpPr>
            <p:nvPr/>
          </p:nvCxnSpPr>
          <p:spPr>
            <a:xfrm>
              <a:off x="8428018" y="3513262"/>
              <a:ext cx="1604005" cy="118183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3B47917-8F76-47F0-B73A-283131481797}"/>
                </a:ext>
              </a:extLst>
            </p:cNvPr>
            <p:cNvSpPr txBox="1"/>
            <p:nvPr/>
          </p:nvSpPr>
          <p:spPr>
            <a:xfrm rot="2157063">
              <a:off x="8745382" y="3657518"/>
              <a:ext cx="113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Weights</a:t>
              </a:r>
            </a:p>
          </p:txBody>
        </p:sp>
      </p:grpSp>
      <p:pic>
        <p:nvPicPr>
          <p:cNvPr id="1028" name="Picture 4" descr="Image result for tensorflow">
            <a:extLst>
              <a:ext uri="{FF2B5EF4-FFF2-40B4-BE49-F238E27FC236}">
                <a16:creationId xmlns:a16="http://schemas.microsoft.com/office/drawing/2014/main" id="{509BC244-D144-4A72-BC23-BFE849C0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971" y="2103627"/>
            <a:ext cx="1187250" cy="98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xnet">
            <a:extLst>
              <a:ext uri="{FF2B5EF4-FFF2-40B4-BE49-F238E27FC236}">
                <a16:creationId xmlns:a16="http://schemas.microsoft.com/office/drawing/2014/main" id="{78EA6A13-C28A-4D8B-BF24-85366D9C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64" y="4051966"/>
            <a:ext cx="1322264" cy="4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2175C25-5C3E-46D6-B271-12CC33406854}"/>
              </a:ext>
            </a:extLst>
          </p:cNvPr>
          <p:cNvSpPr/>
          <p:nvPr/>
        </p:nvSpPr>
        <p:spPr>
          <a:xfrm>
            <a:off x="0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Distributed learning is essential!</a:t>
            </a:r>
          </a:p>
        </p:txBody>
      </p:sp>
      <p:sp>
        <p:nvSpPr>
          <p:cNvPr id="91" name="object 103">
            <a:extLst>
              <a:ext uri="{FF2B5EF4-FFF2-40B4-BE49-F238E27FC236}">
                <a16:creationId xmlns:a16="http://schemas.microsoft.com/office/drawing/2014/main" id="{3B2152AA-28DF-475B-9C6E-9A3C349F7BF2}"/>
              </a:ext>
            </a:extLst>
          </p:cNvPr>
          <p:cNvSpPr/>
          <p:nvPr/>
        </p:nvSpPr>
        <p:spPr>
          <a:xfrm>
            <a:off x="10086111" y="4739000"/>
            <a:ext cx="1476970" cy="518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26" name="Picture 2" descr="Image result for Deeplearning4j logo">
            <a:extLst>
              <a:ext uri="{FF2B5EF4-FFF2-40B4-BE49-F238E27FC236}">
                <a16:creationId xmlns:a16="http://schemas.microsoft.com/office/drawing/2014/main" id="{9B111345-D841-46B5-8D25-2201E272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341" y="5492418"/>
            <a:ext cx="1280511" cy="4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E9881FE-C1B2-5B49-9304-7EAF9C981244}"/>
              </a:ext>
            </a:extLst>
          </p:cNvPr>
          <p:cNvSpPr txBox="1"/>
          <p:nvPr/>
        </p:nvSpPr>
        <p:spPr>
          <a:xfrm>
            <a:off x="2375688" y="1116044"/>
            <a:ext cx="82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Parallelizing the learning task over multiple nodes.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4E7C1-101F-FF48-A718-CD949ABCCB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60" y="3188705"/>
            <a:ext cx="1486272" cy="7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A5B0F91-C4D4-4701-90D7-9F09E6324BC3}"/>
              </a:ext>
            </a:extLst>
          </p:cNvPr>
          <p:cNvGrpSpPr/>
          <p:nvPr/>
        </p:nvGrpSpPr>
        <p:grpSpPr>
          <a:xfrm>
            <a:off x="2053854" y="1422582"/>
            <a:ext cx="7648000" cy="3225984"/>
            <a:chOff x="2053854" y="2023024"/>
            <a:chExt cx="7648000" cy="3225984"/>
          </a:xfrm>
        </p:grpSpPr>
        <p:pic>
          <p:nvPicPr>
            <p:cNvPr id="8" name="Picture 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442BF1F0-49CF-4602-8B65-D184C0BC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854" y="2023024"/>
              <a:ext cx="7648000" cy="316342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C5A7D6-76B2-4BD6-9012-C028C675D058}"/>
                </a:ext>
              </a:extLst>
            </p:cNvPr>
            <p:cNvSpPr/>
            <p:nvPr/>
          </p:nvSpPr>
          <p:spPr>
            <a:xfrm>
              <a:off x="4000500" y="4862146"/>
              <a:ext cx="4624754" cy="3868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78D231-EE8B-4F44-BE10-5BF557973027}"/>
              </a:ext>
            </a:extLst>
          </p:cNvPr>
          <p:cNvSpPr/>
          <p:nvPr/>
        </p:nvSpPr>
        <p:spPr>
          <a:xfrm>
            <a:off x="-209862" y="451832"/>
            <a:ext cx="12672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Significant communication overhead in distributed learning!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3FBF7-C9B2-4BEE-8564-6DB443B1118D}"/>
              </a:ext>
            </a:extLst>
          </p:cNvPr>
          <p:cNvSpPr txBox="1"/>
          <p:nvPr/>
        </p:nvSpPr>
        <p:spPr>
          <a:xfrm>
            <a:off x="1939213" y="4354945"/>
            <a:ext cx="5739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INCEPTIONN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Synchronous training equivalent to 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Five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 Gb Ethernet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OpenMPI</a:t>
            </a:r>
            <a:r>
              <a:rPr lang="en-US" sz="2000" dirty="0"/>
              <a:t>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Titan </a:t>
            </a:r>
            <a:r>
              <a:rPr lang="en-US" sz="2000" dirty="0" err="1"/>
              <a:t>Xp</a:t>
            </a:r>
            <a:r>
              <a:rPr lang="en-US" sz="2000" dirty="0"/>
              <a:t>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CUDA 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0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1"/>
    </mc:Choice>
    <mc:Fallback xmlns="">
      <p:transition spd="slow" advTm="126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data compression">
            <a:extLst>
              <a:ext uri="{FF2B5EF4-FFF2-40B4-BE49-F238E27FC236}">
                <a16:creationId xmlns:a16="http://schemas.microsoft.com/office/drawing/2014/main" id="{5566B94F-67B9-43BD-8307-EC5817AE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166" y="2261377"/>
            <a:ext cx="3607258" cy="326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03188A-1741-43AD-B35E-096A0B73EF76}"/>
              </a:ext>
            </a:extLst>
          </p:cNvPr>
          <p:cNvSpPr txBox="1"/>
          <p:nvPr/>
        </p:nvSpPr>
        <p:spPr>
          <a:xfrm>
            <a:off x="2563901" y="1508759"/>
            <a:ext cx="70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Straightforward Solution: Compression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189FF-6105-44CE-B116-711DDEDCCED3}"/>
              </a:ext>
            </a:extLst>
          </p:cNvPr>
          <p:cNvSpPr/>
          <p:nvPr/>
        </p:nvSpPr>
        <p:spPr>
          <a:xfrm>
            <a:off x="2651091" y="474134"/>
            <a:ext cx="68898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How to reduce communication? </a:t>
            </a:r>
          </a:p>
        </p:txBody>
      </p:sp>
    </p:spTree>
    <p:extLst>
      <p:ext uri="{BB962C8B-B14F-4D97-AF65-F5344CB8AC3E}">
        <p14:creationId xmlns:p14="http://schemas.microsoft.com/office/powerpoint/2010/main" val="9157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1"/>
    </mc:Choice>
    <mc:Fallback xmlns="">
      <p:transition spd="slow" advTm="126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2F763F-5643-4258-AB1B-6FDF7417BE90}"/>
              </a:ext>
            </a:extLst>
          </p:cNvPr>
          <p:cNvSpPr txBox="1"/>
          <p:nvPr/>
        </p:nvSpPr>
        <p:spPr>
          <a:xfrm>
            <a:off x="1057336" y="4024857"/>
            <a:ext cx="771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b="1" dirty="0"/>
              <a:t>Challenge #2: Limited compressibility of weights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005EB2-DFC6-43EF-970B-1346B49B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47810"/>
              </p:ext>
            </p:extLst>
          </p:nvPr>
        </p:nvGraphicFramePr>
        <p:xfrm>
          <a:off x="2671572" y="4747978"/>
          <a:ext cx="6848856" cy="18267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32061">
                  <a:extLst>
                    <a:ext uri="{9D8B030D-6E8A-4147-A177-3AD203B41FA5}">
                      <a16:colId xmlns:a16="http://schemas.microsoft.com/office/drawing/2014/main" val="1434249746"/>
                    </a:ext>
                  </a:extLst>
                </a:gridCol>
                <a:gridCol w="2316795">
                  <a:extLst>
                    <a:ext uri="{9D8B030D-6E8A-4147-A177-3AD203B41FA5}">
                      <a16:colId xmlns:a16="http://schemas.microsoft.com/office/drawing/2014/main" val="18426137"/>
                    </a:ext>
                  </a:extLst>
                </a:gridCol>
              </a:tblGrid>
              <a:tr h="729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  <a:r>
                        <a:rPr lang="en-US" dirty="0" err="1"/>
                        <a:t>AlexNet</a:t>
                      </a:r>
                      <a:r>
                        <a:rPr lang="en-US" dirty="0"/>
                        <a:t> with 16-bit FP truncation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45054"/>
                  </a:ext>
                </a:extLst>
              </a:tr>
              <a:tr h="356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without truncation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80.2 %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176265"/>
                  </a:ext>
                </a:extLst>
              </a:tr>
              <a:tr h="356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truncation Only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00.9%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19536"/>
                  </a:ext>
                </a:extLst>
              </a:tr>
              <a:tr h="356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truncation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79.7%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091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390CAA-BB83-419B-AEC9-DB19D9E6B318}"/>
              </a:ext>
            </a:extLst>
          </p:cNvPr>
          <p:cNvSpPr txBox="1"/>
          <p:nvPr/>
        </p:nvSpPr>
        <p:spPr>
          <a:xfrm>
            <a:off x="973995" y="1464010"/>
            <a:ext cx="785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b="1" dirty="0"/>
              <a:t>Challenge #1: Expensive compression overhead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A2F315-661E-467B-BD47-0FB903D1B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746262"/>
              </p:ext>
            </p:extLst>
          </p:nvPr>
        </p:nvGraphicFramePr>
        <p:xfrm>
          <a:off x="1685742" y="1956375"/>
          <a:ext cx="8820516" cy="2330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BBED912-4505-4D8D-8BDB-68465FF662EE}"/>
              </a:ext>
            </a:extLst>
          </p:cNvPr>
          <p:cNvSpPr/>
          <p:nvPr/>
        </p:nvSpPr>
        <p:spPr>
          <a:xfrm>
            <a:off x="0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Challenges for compression</a:t>
            </a:r>
          </a:p>
        </p:txBody>
      </p:sp>
    </p:spTree>
    <p:extLst>
      <p:ext uri="{BB962C8B-B14F-4D97-AF65-F5344CB8AC3E}">
        <p14:creationId xmlns:p14="http://schemas.microsoft.com/office/powerpoint/2010/main" val="12951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1"/>
    </mc:Choice>
    <mc:Fallback xmlns="">
      <p:transition spd="slow" advTm="126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BE6B4A-C619-4250-BCA7-51A5D2E0F339}"/>
              </a:ext>
            </a:extLst>
          </p:cNvPr>
          <p:cNvSpPr/>
          <p:nvPr/>
        </p:nvSpPr>
        <p:spPr>
          <a:xfrm>
            <a:off x="2201610" y="4319452"/>
            <a:ext cx="7931435" cy="740060"/>
          </a:xfrm>
          <a:prstGeom prst="rect">
            <a:avLst/>
          </a:prstGeom>
          <a:solidFill>
            <a:srgbClr val="25396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400" b="1" kern="0" dirty="0">
                <a:solidFill>
                  <a:prstClr val="white"/>
                </a:solidFill>
              </a:rPr>
              <a:t>In-network accelerator for compression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03557C-1AC9-45F9-AA93-0978D6C9DEAC}"/>
              </a:ext>
            </a:extLst>
          </p:cNvPr>
          <p:cNvSpPr/>
          <p:nvPr/>
        </p:nvSpPr>
        <p:spPr>
          <a:xfrm>
            <a:off x="0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INCEPTIONN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BB6091-5CA6-44AB-9220-5EF6BBCC941E}"/>
              </a:ext>
            </a:extLst>
          </p:cNvPr>
          <p:cNvSpPr/>
          <p:nvPr/>
        </p:nvSpPr>
        <p:spPr>
          <a:xfrm>
            <a:off x="2201609" y="2455819"/>
            <a:ext cx="7931435" cy="7400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Gradient-centric, decentralized training </a:t>
            </a:r>
            <a:r>
              <a:rPr lang="en-US" sz="2400" b="1" kern="0" dirty="0">
                <a:solidFill>
                  <a:prstClr val="white"/>
                </a:solidFill>
              </a:rPr>
              <a:t>algorithm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90CE0-92EC-4752-ACEF-ADCE5D687ECE}"/>
              </a:ext>
            </a:extLst>
          </p:cNvPr>
          <p:cNvSpPr/>
          <p:nvPr/>
        </p:nvSpPr>
        <p:spPr>
          <a:xfrm>
            <a:off x="2201610" y="3387636"/>
            <a:ext cx="7931435" cy="740060"/>
          </a:xfrm>
          <a:prstGeom prst="rect">
            <a:avLst/>
          </a:prstGeom>
          <a:solidFill>
            <a:srgbClr val="1E529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Hardware-friendly lossy gradient compression algorithm 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28846F3-FDAD-4FE1-A2EF-C589501730D4}"/>
              </a:ext>
            </a:extLst>
          </p:cNvPr>
          <p:cNvSpPr txBox="1"/>
          <p:nvPr/>
        </p:nvSpPr>
        <p:spPr>
          <a:xfrm>
            <a:off x="1103599" y="1390168"/>
            <a:ext cx="10652973" cy="551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60" dirty="0">
                <a:solidFill>
                  <a:srgbClr val="3467AE"/>
                </a:solidFill>
                <a:latin typeface="Calibri" panose="020F0502020204030204" pitchFamily="34" charset="0"/>
                <a:cs typeface="Calibri Light"/>
              </a:rPr>
              <a:t>A hardware/algorithm co-design to accelerate distributed training</a:t>
            </a:r>
            <a:endParaRPr lang="en-US" sz="2800" b="1" dirty="0">
              <a:solidFill>
                <a:srgbClr val="3467AE"/>
              </a:solidFill>
              <a:latin typeface="Calibri" panose="020F0502020204030204" pitchFamily="34" charset="0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4"/>
    </mc:Choice>
    <mc:Fallback xmlns="">
      <p:transition spd="slow" advTm="522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8006CB3-98C3-4902-9830-C76666783B83}"/>
              </a:ext>
            </a:extLst>
          </p:cNvPr>
          <p:cNvSpPr txBox="1"/>
          <p:nvPr/>
        </p:nvSpPr>
        <p:spPr>
          <a:xfrm>
            <a:off x="3039196" y="1051492"/>
            <a:ext cx="6010003" cy="551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800" b="1" spc="60" dirty="0">
                <a:latin typeface="Calibri" panose="020F0502020204030204" pitchFamily="34" charset="0"/>
                <a:cs typeface="Calibri Light"/>
              </a:rPr>
              <a:t>Pushing the compression to network</a:t>
            </a:r>
            <a:endParaRPr sz="2800" b="1" dirty="0">
              <a:latin typeface="Calibri" panose="020F0502020204030204" pitchFamily="34" charset="0"/>
              <a:cs typeface="Calibri Light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A2AFBC7-5B8E-4508-8A09-C74DD709B7F6}"/>
              </a:ext>
            </a:extLst>
          </p:cNvPr>
          <p:cNvGrpSpPr/>
          <p:nvPr/>
        </p:nvGrpSpPr>
        <p:grpSpPr>
          <a:xfrm>
            <a:off x="537178" y="2470507"/>
            <a:ext cx="3033902" cy="3601731"/>
            <a:chOff x="344307" y="2028655"/>
            <a:chExt cx="3033902" cy="36017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0B34A7-CB33-4A61-BA5C-AFB1894409B4}"/>
                </a:ext>
              </a:extLst>
            </p:cNvPr>
            <p:cNvGrpSpPr/>
            <p:nvPr/>
          </p:nvGrpSpPr>
          <p:grpSpPr>
            <a:xfrm>
              <a:off x="1307021" y="4053978"/>
              <a:ext cx="1108839" cy="1106752"/>
              <a:chOff x="4938754" y="4393841"/>
              <a:chExt cx="591344" cy="590231"/>
            </a:xfrm>
          </p:grpSpPr>
          <p:sp>
            <p:nvSpPr>
              <p:cNvPr id="16" name="object 26">
                <a:extLst>
                  <a:ext uri="{FF2B5EF4-FFF2-40B4-BE49-F238E27FC236}">
                    <a16:creationId xmlns:a16="http://schemas.microsoft.com/office/drawing/2014/main" id="{800917C5-3711-4C4C-9E27-7E0BD354D48C}"/>
                  </a:ext>
                </a:extLst>
              </p:cNvPr>
              <p:cNvSpPr/>
              <p:nvPr/>
            </p:nvSpPr>
            <p:spPr>
              <a:xfrm>
                <a:off x="5011270" y="4465384"/>
                <a:ext cx="446121" cy="446121"/>
              </a:xfrm>
              <a:custGeom>
                <a:avLst/>
                <a:gdLst/>
                <a:ahLst/>
                <a:cxnLst/>
                <a:rect l="l" t="t" r="r" b="b"/>
                <a:pathLst>
                  <a:path w="446121" h="446121">
                    <a:moveTo>
                      <a:pt x="0" y="446121"/>
                    </a:moveTo>
                    <a:lnTo>
                      <a:pt x="446121" y="446121"/>
                    </a:lnTo>
                    <a:lnTo>
                      <a:pt x="446121" y="0"/>
                    </a:lnTo>
                    <a:lnTo>
                      <a:pt x="0" y="0"/>
                    </a:lnTo>
                    <a:lnTo>
                      <a:pt x="0" y="446121"/>
                    </a:lnTo>
                    <a:close/>
                  </a:path>
                </a:pathLst>
              </a:custGeom>
              <a:solidFill>
                <a:srgbClr val="0B612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object 27">
                <a:extLst>
                  <a:ext uri="{FF2B5EF4-FFF2-40B4-BE49-F238E27FC236}">
                    <a16:creationId xmlns:a16="http://schemas.microsoft.com/office/drawing/2014/main" id="{233F54AE-313C-4838-9529-1E9C349464A3}"/>
                  </a:ext>
                </a:extLst>
              </p:cNvPr>
              <p:cNvSpPr/>
              <p:nvPr/>
            </p:nvSpPr>
            <p:spPr>
              <a:xfrm>
                <a:off x="5110407" y="4564521"/>
                <a:ext cx="247844" cy="247844"/>
              </a:xfrm>
              <a:custGeom>
                <a:avLst/>
                <a:gdLst/>
                <a:ahLst/>
                <a:cxnLst/>
                <a:rect l="l" t="t" r="r" b="b"/>
                <a:pathLst>
                  <a:path w="247844" h="247844">
                    <a:moveTo>
                      <a:pt x="0" y="247844"/>
                    </a:moveTo>
                    <a:lnTo>
                      <a:pt x="247844" y="247844"/>
                    </a:lnTo>
                    <a:lnTo>
                      <a:pt x="247844" y="0"/>
                    </a:lnTo>
                    <a:lnTo>
                      <a:pt x="0" y="0"/>
                    </a:lnTo>
                    <a:lnTo>
                      <a:pt x="0" y="247844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object 28">
                <a:extLst>
                  <a:ext uri="{FF2B5EF4-FFF2-40B4-BE49-F238E27FC236}">
                    <a16:creationId xmlns:a16="http://schemas.microsoft.com/office/drawing/2014/main" id="{C7E91D47-28B9-420B-8B9B-1D8DF99A9CC9}"/>
                  </a:ext>
                </a:extLst>
              </p:cNvPr>
              <p:cNvSpPr/>
              <p:nvPr/>
            </p:nvSpPr>
            <p:spPr>
              <a:xfrm>
                <a:off x="5029858" y="4395151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object 29">
                <a:extLst>
                  <a:ext uri="{FF2B5EF4-FFF2-40B4-BE49-F238E27FC236}">
                    <a16:creationId xmlns:a16="http://schemas.microsoft.com/office/drawing/2014/main" id="{CB4156A8-FCE5-4558-BD00-525A14DA5C0B}"/>
                  </a:ext>
                </a:extLst>
              </p:cNvPr>
              <p:cNvSpPr/>
              <p:nvPr/>
            </p:nvSpPr>
            <p:spPr>
              <a:xfrm>
                <a:off x="5081135" y="439451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object 30">
                <a:extLst>
                  <a:ext uri="{FF2B5EF4-FFF2-40B4-BE49-F238E27FC236}">
                    <a16:creationId xmlns:a16="http://schemas.microsoft.com/office/drawing/2014/main" id="{52E1EC4B-6505-4650-BDF0-04EF34C748F3}"/>
                  </a:ext>
                </a:extLst>
              </p:cNvPr>
              <p:cNvSpPr/>
              <p:nvPr/>
            </p:nvSpPr>
            <p:spPr>
              <a:xfrm>
                <a:off x="5132415" y="439451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object 31">
                <a:extLst>
                  <a:ext uri="{FF2B5EF4-FFF2-40B4-BE49-F238E27FC236}">
                    <a16:creationId xmlns:a16="http://schemas.microsoft.com/office/drawing/2014/main" id="{4D901BD8-7240-4447-B045-1548C47CC810}"/>
                  </a:ext>
                </a:extLst>
              </p:cNvPr>
              <p:cNvSpPr/>
              <p:nvPr/>
            </p:nvSpPr>
            <p:spPr>
              <a:xfrm>
                <a:off x="5183692" y="4395151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object 32">
                <a:extLst>
                  <a:ext uri="{FF2B5EF4-FFF2-40B4-BE49-F238E27FC236}">
                    <a16:creationId xmlns:a16="http://schemas.microsoft.com/office/drawing/2014/main" id="{3F3B5D32-EE7D-4ECC-9DB8-987FE37CA88A}"/>
                  </a:ext>
                </a:extLst>
              </p:cNvPr>
              <p:cNvSpPr/>
              <p:nvPr/>
            </p:nvSpPr>
            <p:spPr>
              <a:xfrm>
                <a:off x="5234969" y="439451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object 33">
                <a:extLst>
                  <a:ext uri="{FF2B5EF4-FFF2-40B4-BE49-F238E27FC236}">
                    <a16:creationId xmlns:a16="http://schemas.microsoft.com/office/drawing/2014/main" id="{1BC0787C-C9E0-46D7-8949-5F8410D1BB55}"/>
                  </a:ext>
                </a:extLst>
              </p:cNvPr>
              <p:cNvSpPr/>
              <p:nvPr/>
            </p:nvSpPr>
            <p:spPr>
              <a:xfrm>
                <a:off x="5286248" y="439451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object 34">
                <a:extLst>
                  <a:ext uri="{FF2B5EF4-FFF2-40B4-BE49-F238E27FC236}">
                    <a16:creationId xmlns:a16="http://schemas.microsoft.com/office/drawing/2014/main" id="{3EF4C224-E993-472A-85BE-C806044C662D}"/>
                  </a:ext>
                </a:extLst>
              </p:cNvPr>
              <p:cNvSpPr/>
              <p:nvPr/>
            </p:nvSpPr>
            <p:spPr>
              <a:xfrm>
                <a:off x="5337527" y="4394476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object 35">
                <a:extLst>
                  <a:ext uri="{FF2B5EF4-FFF2-40B4-BE49-F238E27FC236}">
                    <a16:creationId xmlns:a16="http://schemas.microsoft.com/office/drawing/2014/main" id="{F7068F32-0460-4F0C-A47F-C81F7D1CD89B}"/>
                  </a:ext>
                </a:extLst>
              </p:cNvPr>
              <p:cNvSpPr/>
              <p:nvPr/>
            </p:nvSpPr>
            <p:spPr>
              <a:xfrm>
                <a:off x="5388805" y="4393841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object 36">
                <a:extLst>
                  <a:ext uri="{FF2B5EF4-FFF2-40B4-BE49-F238E27FC236}">
                    <a16:creationId xmlns:a16="http://schemas.microsoft.com/office/drawing/2014/main" id="{C2BE3BE7-1A45-4738-A659-B989DBE57293}"/>
                  </a:ext>
                </a:extLst>
              </p:cNvPr>
              <p:cNvSpPr/>
              <p:nvPr/>
            </p:nvSpPr>
            <p:spPr>
              <a:xfrm>
                <a:off x="5440083" y="4393841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object 37">
                <a:extLst>
                  <a:ext uri="{FF2B5EF4-FFF2-40B4-BE49-F238E27FC236}">
                    <a16:creationId xmlns:a16="http://schemas.microsoft.com/office/drawing/2014/main" id="{82569386-925C-4961-9CCD-E4DCC60EBF8E}"/>
                  </a:ext>
                </a:extLst>
              </p:cNvPr>
              <p:cNvSpPr/>
              <p:nvPr/>
            </p:nvSpPr>
            <p:spPr>
              <a:xfrm>
                <a:off x="5029858" y="4922111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object 38">
                <a:extLst>
                  <a:ext uri="{FF2B5EF4-FFF2-40B4-BE49-F238E27FC236}">
                    <a16:creationId xmlns:a16="http://schemas.microsoft.com/office/drawing/2014/main" id="{AD15939B-E867-4017-96B9-9BD4E546F3DB}"/>
                  </a:ext>
                </a:extLst>
              </p:cNvPr>
              <p:cNvSpPr/>
              <p:nvPr/>
            </p:nvSpPr>
            <p:spPr>
              <a:xfrm>
                <a:off x="5081135" y="492147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object 39">
                <a:extLst>
                  <a:ext uri="{FF2B5EF4-FFF2-40B4-BE49-F238E27FC236}">
                    <a16:creationId xmlns:a16="http://schemas.microsoft.com/office/drawing/2014/main" id="{76C18849-B088-4AF7-A413-218134B6DED3}"/>
                  </a:ext>
                </a:extLst>
              </p:cNvPr>
              <p:cNvSpPr/>
              <p:nvPr/>
            </p:nvSpPr>
            <p:spPr>
              <a:xfrm>
                <a:off x="5132415" y="492147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object 40">
                <a:extLst>
                  <a:ext uri="{FF2B5EF4-FFF2-40B4-BE49-F238E27FC236}">
                    <a16:creationId xmlns:a16="http://schemas.microsoft.com/office/drawing/2014/main" id="{CFE611AE-D3ED-470B-803A-FF1DC3B3A4B8}"/>
                  </a:ext>
                </a:extLst>
              </p:cNvPr>
              <p:cNvSpPr/>
              <p:nvPr/>
            </p:nvSpPr>
            <p:spPr>
              <a:xfrm>
                <a:off x="5183692" y="4922111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object 41">
                <a:extLst>
                  <a:ext uri="{FF2B5EF4-FFF2-40B4-BE49-F238E27FC236}">
                    <a16:creationId xmlns:a16="http://schemas.microsoft.com/office/drawing/2014/main" id="{F41EE215-5D6E-4169-B8B4-539EB4BFD1E7}"/>
                  </a:ext>
                </a:extLst>
              </p:cNvPr>
              <p:cNvSpPr/>
              <p:nvPr/>
            </p:nvSpPr>
            <p:spPr>
              <a:xfrm>
                <a:off x="5234969" y="492147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object 42">
                <a:extLst>
                  <a:ext uri="{FF2B5EF4-FFF2-40B4-BE49-F238E27FC236}">
                    <a16:creationId xmlns:a16="http://schemas.microsoft.com/office/drawing/2014/main" id="{7F04D355-A561-4BC9-B19C-5A38728B14D5}"/>
                  </a:ext>
                </a:extLst>
              </p:cNvPr>
              <p:cNvSpPr/>
              <p:nvPr/>
            </p:nvSpPr>
            <p:spPr>
              <a:xfrm>
                <a:off x="5286248" y="4921475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object 43">
                <a:extLst>
                  <a:ext uri="{FF2B5EF4-FFF2-40B4-BE49-F238E27FC236}">
                    <a16:creationId xmlns:a16="http://schemas.microsoft.com/office/drawing/2014/main" id="{D1213B38-CE0C-41AF-89E5-42A4C59D9694}"/>
                  </a:ext>
                </a:extLst>
              </p:cNvPr>
              <p:cNvSpPr/>
              <p:nvPr/>
            </p:nvSpPr>
            <p:spPr>
              <a:xfrm>
                <a:off x="5337527" y="4921437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object 44">
                <a:extLst>
                  <a:ext uri="{FF2B5EF4-FFF2-40B4-BE49-F238E27FC236}">
                    <a16:creationId xmlns:a16="http://schemas.microsoft.com/office/drawing/2014/main" id="{579EF84F-CCEB-4C4E-A951-E27B559FC064}"/>
                  </a:ext>
                </a:extLst>
              </p:cNvPr>
              <p:cNvSpPr/>
              <p:nvPr/>
            </p:nvSpPr>
            <p:spPr>
              <a:xfrm>
                <a:off x="5388805" y="4920802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object 45">
                <a:extLst>
                  <a:ext uri="{FF2B5EF4-FFF2-40B4-BE49-F238E27FC236}">
                    <a16:creationId xmlns:a16="http://schemas.microsoft.com/office/drawing/2014/main" id="{F955A38C-293E-4400-824C-3016C5F84EE2}"/>
                  </a:ext>
                </a:extLst>
              </p:cNvPr>
              <p:cNvSpPr/>
              <p:nvPr/>
            </p:nvSpPr>
            <p:spPr>
              <a:xfrm>
                <a:off x="5440083" y="4920802"/>
                <a:ext cx="0" cy="61961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object 46">
                <a:extLst>
                  <a:ext uri="{FF2B5EF4-FFF2-40B4-BE49-F238E27FC236}">
                    <a16:creationId xmlns:a16="http://schemas.microsoft.com/office/drawing/2014/main" id="{A6290F0A-324E-4FA0-9C7C-9E80D20626C3}"/>
                  </a:ext>
                </a:extLst>
              </p:cNvPr>
              <p:cNvSpPr/>
              <p:nvPr/>
            </p:nvSpPr>
            <p:spPr>
              <a:xfrm>
                <a:off x="4940063" y="4894197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object 47">
                <a:extLst>
                  <a:ext uri="{FF2B5EF4-FFF2-40B4-BE49-F238E27FC236}">
                    <a16:creationId xmlns:a16="http://schemas.microsoft.com/office/drawing/2014/main" id="{E3D55C53-E731-47D6-B627-345FB6212087}"/>
                  </a:ext>
                </a:extLst>
              </p:cNvPr>
              <p:cNvSpPr/>
              <p:nvPr/>
            </p:nvSpPr>
            <p:spPr>
              <a:xfrm>
                <a:off x="4939428" y="4842919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object 48">
                <a:extLst>
                  <a:ext uri="{FF2B5EF4-FFF2-40B4-BE49-F238E27FC236}">
                    <a16:creationId xmlns:a16="http://schemas.microsoft.com/office/drawing/2014/main" id="{57DEC07A-0237-4344-9056-95903C87B50C}"/>
                  </a:ext>
                </a:extLst>
              </p:cNvPr>
              <p:cNvSpPr/>
              <p:nvPr/>
            </p:nvSpPr>
            <p:spPr>
              <a:xfrm>
                <a:off x="4939428" y="4791642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object 49">
                <a:extLst>
                  <a:ext uri="{FF2B5EF4-FFF2-40B4-BE49-F238E27FC236}">
                    <a16:creationId xmlns:a16="http://schemas.microsoft.com/office/drawing/2014/main" id="{4ADF3C7C-FECF-494B-B7C3-1D4F910822E4}"/>
                  </a:ext>
                </a:extLst>
              </p:cNvPr>
              <p:cNvSpPr/>
              <p:nvPr/>
            </p:nvSpPr>
            <p:spPr>
              <a:xfrm>
                <a:off x="4940063" y="4740362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object 50">
                <a:extLst>
                  <a:ext uri="{FF2B5EF4-FFF2-40B4-BE49-F238E27FC236}">
                    <a16:creationId xmlns:a16="http://schemas.microsoft.com/office/drawing/2014/main" id="{F5809649-0BAD-4DCB-80CC-A17D03DCAE91}"/>
                  </a:ext>
                </a:extLst>
              </p:cNvPr>
              <p:cNvSpPr/>
              <p:nvPr/>
            </p:nvSpPr>
            <p:spPr>
              <a:xfrm>
                <a:off x="4939428" y="4689084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object 51">
                <a:extLst>
                  <a:ext uri="{FF2B5EF4-FFF2-40B4-BE49-F238E27FC236}">
                    <a16:creationId xmlns:a16="http://schemas.microsoft.com/office/drawing/2014/main" id="{B315D3CE-96B6-4D6C-9120-21A4CF848D0E}"/>
                  </a:ext>
                </a:extLst>
              </p:cNvPr>
              <p:cNvSpPr/>
              <p:nvPr/>
            </p:nvSpPr>
            <p:spPr>
              <a:xfrm>
                <a:off x="4939428" y="4637806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object 52">
                <a:extLst>
                  <a:ext uri="{FF2B5EF4-FFF2-40B4-BE49-F238E27FC236}">
                    <a16:creationId xmlns:a16="http://schemas.microsoft.com/office/drawing/2014/main" id="{294EFE0B-3D26-4206-8648-06B1603B5B49}"/>
                  </a:ext>
                </a:extLst>
              </p:cNvPr>
              <p:cNvSpPr/>
              <p:nvPr/>
            </p:nvSpPr>
            <p:spPr>
              <a:xfrm>
                <a:off x="4939390" y="4586528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object 53">
                <a:extLst>
                  <a:ext uri="{FF2B5EF4-FFF2-40B4-BE49-F238E27FC236}">
                    <a16:creationId xmlns:a16="http://schemas.microsoft.com/office/drawing/2014/main" id="{A60975F3-EEA1-4509-B6EA-8FBD78527E4A}"/>
                  </a:ext>
                </a:extLst>
              </p:cNvPr>
              <p:cNvSpPr/>
              <p:nvPr/>
            </p:nvSpPr>
            <p:spPr>
              <a:xfrm>
                <a:off x="4938754" y="4535250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object 54">
                <a:extLst>
                  <a:ext uri="{FF2B5EF4-FFF2-40B4-BE49-F238E27FC236}">
                    <a16:creationId xmlns:a16="http://schemas.microsoft.com/office/drawing/2014/main" id="{A3C0EE76-2B0E-4B3F-A593-773E391B10FB}"/>
                  </a:ext>
                </a:extLst>
              </p:cNvPr>
              <p:cNvSpPr/>
              <p:nvPr/>
            </p:nvSpPr>
            <p:spPr>
              <a:xfrm>
                <a:off x="4938754" y="4483971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object 55">
                <a:extLst>
                  <a:ext uri="{FF2B5EF4-FFF2-40B4-BE49-F238E27FC236}">
                    <a16:creationId xmlns:a16="http://schemas.microsoft.com/office/drawing/2014/main" id="{E90184D1-A11A-4180-AE92-01992E44F89D}"/>
                  </a:ext>
                </a:extLst>
              </p:cNvPr>
              <p:cNvSpPr/>
              <p:nvPr/>
            </p:nvSpPr>
            <p:spPr>
              <a:xfrm>
                <a:off x="5468137" y="4887289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object 56">
                <a:extLst>
                  <a:ext uri="{FF2B5EF4-FFF2-40B4-BE49-F238E27FC236}">
                    <a16:creationId xmlns:a16="http://schemas.microsoft.com/office/drawing/2014/main" id="{8AA9C1DF-7CFE-44AC-8C38-873A58F4671D}"/>
                  </a:ext>
                </a:extLst>
              </p:cNvPr>
              <p:cNvSpPr/>
              <p:nvPr/>
            </p:nvSpPr>
            <p:spPr>
              <a:xfrm>
                <a:off x="5467502" y="4836011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object 57">
                <a:extLst>
                  <a:ext uri="{FF2B5EF4-FFF2-40B4-BE49-F238E27FC236}">
                    <a16:creationId xmlns:a16="http://schemas.microsoft.com/office/drawing/2014/main" id="{B8CA6192-F89A-4768-935C-369D19CB6D0C}"/>
                  </a:ext>
                </a:extLst>
              </p:cNvPr>
              <p:cNvSpPr/>
              <p:nvPr/>
            </p:nvSpPr>
            <p:spPr>
              <a:xfrm>
                <a:off x="5467502" y="4784731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object 58">
                <a:extLst>
                  <a:ext uri="{FF2B5EF4-FFF2-40B4-BE49-F238E27FC236}">
                    <a16:creationId xmlns:a16="http://schemas.microsoft.com/office/drawing/2014/main" id="{6925251F-A958-4812-BEF7-7379285DEEF1}"/>
                  </a:ext>
                </a:extLst>
              </p:cNvPr>
              <p:cNvSpPr/>
              <p:nvPr/>
            </p:nvSpPr>
            <p:spPr>
              <a:xfrm>
                <a:off x="5468137" y="4733454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object 59">
                <a:extLst>
                  <a:ext uri="{FF2B5EF4-FFF2-40B4-BE49-F238E27FC236}">
                    <a16:creationId xmlns:a16="http://schemas.microsoft.com/office/drawing/2014/main" id="{5D5FEA54-333A-4835-9808-CBEA17449ED9}"/>
                  </a:ext>
                </a:extLst>
              </p:cNvPr>
              <p:cNvSpPr/>
              <p:nvPr/>
            </p:nvSpPr>
            <p:spPr>
              <a:xfrm>
                <a:off x="5467502" y="4682176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" name="object 60">
                <a:extLst>
                  <a:ext uri="{FF2B5EF4-FFF2-40B4-BE49-F238E27FC236}">
                    <a16:creationId xmlns:a16="http://schemas.microsoft.com/office/drawing/2014/main" id="{B1B9939D-DC45-48CB-8E86-53D47DC18E89}"/>
                  </a:ext>
                </a:extLst>
              </p:cNvPr>
              <p:cNvSpPr/>
              <p:nvPr/>
            </p:nvSpPr>
            <p:spPr>
              <a:xfrm>
                <a:off x="5467502" y="4630897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object 61">
                <a:extLst>
                  <a:ext uri="{FF2B5EF4-FFF2-40B4-BE49-F238E27FC236}">
                    <a16:creationId xmlns:a16="http://schemas.microsoft.com/office/drawing/2014/main" id="{D25844A5-4067-4A9C-8956-2D260D546755}"/>
                  </a:ext>
                </a:extLst>
              </p:cNvPr>
              <p:cNvSpPr/>
              <p:nvPr/>
            </p:nvSpPr>
            <p:spPr>
              <a:xfrm>
                <a:off x="5467463" y="4579619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object 62">
                <a:extLst>
                  <a:ext uri="{FF2B5EF4-FFF2-40B4-BE49-F238E27FC236}">
                    <a16:creationId xmlns:a16="http://schemas.microsoft.com/office/drawing/2014/main" id="{480201B6-B53C-42A7-B10E-2589165B5D51}"/>
                  </a:ext>
                </a:extLst>
              </p:cNvPr>
              <p:cNvSpPr/>
              <p:nvPr/>
            </p:nvSpPr>
            <p:spPr>
              <a:xfrm>
                <a:off x="5466827" y="4528341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object 63">
                <a:extLst>
                  <a:ext uri="{FF2B5EF4-FFF2-40B4-BE49-F238E27FC236}">
                    <a16:creationId xmlns:a16="http://schemas.microsoft.com/office/drawing/2014/main" id="{FB18CCAD-CA06-4691-8B6C-8BB502EB9D2E}"/>
                  </a:ext>
                </a:extLst>
              </p:cNvPr>
              <p:cNvSpPr/>
              <p:nvPr/>
            </p:nvSpPr>
            <p:spPr>
              <a:xfrm>
                <a:off x="5466827" y="4477064"/>
                <a:ext cx="61961" cy="0"/>
              </a:xfrm>
              <a:custGeom>
                <a:avLst/>
                <a:gdLst/>
                <a:ahLst/>
                <a:cxnLst/>
                <a:rect l="l" t="t" r="r" b="b"/>
                <a:pathLst>
                  <a:path w="61961">
                    <a:moveTo>
                      <a:pt x="0" y="0"/>
                    </a:moveTo>
                    <a:lnTo>
                      <a:pt x="61961" y="0"/>
                    </a:lnTo>
                  </a:path>
                </a:pathLst>
              </a:custGeom>
              <a:ln w="38447">
                <a:solidFill>
                  <a:srgbClr val="40404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98" name="Picture 2" descr="Image result for data compression">
              <a:extLst>
                <a:ext uri="{FF2B5EF4-FFF2-40B4-BE49-F238E27FC236}">
                  <a16:creationId xmlns:a16="http://schemas.microsoft.com/office/drawing/2014/main" id="{BA34054D-4534-40BC-84E9-8DB804289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555" y="2028655"/>
              <a:ext cx="1272278" cy="115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943BA08-0FD1-479C-B5F3-0AA41BF53E0F}"/>
                </a:ext>
              </a:extLst>
            </p:cNvPr>
            <p:cNvSpPr/>
            <p:nvPr/>
          </p:nvSpPr>
          <p:spPr>
            <a:xfrm>
              <a:off x="1568071" y="3333201"/>
              <a:ext cx="586740" cy="53119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B2BEAF-D558-48DB-A3E6-B751D1D0652D}"/>
                </a:ext>
              </a:extLst>
            </p:cNvPr>
            <p:cNvSpPr txBox="1"/>
            <p:nvPr/>
          </p:nvSpPr>
          <p:spPr>
            <a:xfrm>
              <a:off x="344307" y="5261054"/>
              <a:ext cx="303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General-purpose processors</a:t>
              </a:r>
            </a:p>
          </p:txBody>
        </p:sp>
      </p:grp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873BCC8A-B04C-4BFF-899A-E885DB8A726E}"/>
              </a:ext>
            </a:extLst>
          </p:cNvPr>
          <p:cNvSpPr/>
          <p:nvPr/>
        </p:nvSpPr>
        <p:spPr>
          <a:xfrm rot="16200000">
            <a:off x="4251899" y="2522352"/>
            <a:ext cx="586740" cy="2654428"/>
          </a:xfrm>
          <a:prstGeom prst="downArrow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58C6C4-47F6-4D3B-9939-961212D63392}"/>
              </a:ext>
            </a:extLst>
          </p:cNvPr>
          <p:cNvSpPr txBox="1"/>
          <p:nvPr/>
        </p:nvSpPr>
        <p:spPr>
          <a:xfrm>
            <a:off x="576674" y="1878675"/>
            <a:ext cx="303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spc="60" dirty="0">
                <a:latin typeface="Calibri" panose="020F0502020204030204" pitchFamily="34" charset="0"/>
                <a:cs typeface="Calibri Light"/>
              </a:rPr>
              <a:t>Conventional practice: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A97BD0-4D25-42FB-8D86-759C6E71708E}"/>
              </a:ext>
            </a:extLst>
          </p:cNvPr>
          <p:cNvSpPr txBox="1"/>
          <p:nvPr/>
        </p:nvSpPr>
        <p:spPr>
          <a:xfrm>
            <a:off x="4406682" y="1911194"/>
            <a:ext cx="5614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spc="60" dirty="0">
                <a:latin typeface="Calibri" panose="020F0502020204030204" pitchFamily="34" charset="0"/>
                <a:cs typeface="Calibri Light"/>
              </a:rPr>
              <a:t>INCEPTIONN: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7AD943-C3AF-4AA3-B9B7-13E018392C30}"/>
              </a:ext>
            </a:extLst>
          </p:cNvPr>
          <p:cNvSpPr/>
          <p:nvPr/>
        </p:nvSpPr>
        <p:spPr>
          <a:xfrm>
            <a:off x="872940" y="6110254"/>
            <a:ext cx="2362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60" dirty="0">
                <a:solidFill>
                  <a:srgbClr val="FF0000"/>
                </a:solidFill>
                <a:latin typeface="Calibri" panose="020F0502020204030204" pitchFamily="34" charset="0"/>
                <a:cs typeface="Calibri Light"/>
              </a:rPr>
              <a:t>Heavy overhead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D8DA9AD-FF23-48C1-AD99-D7EFD7B2D1A6}"/>
              </a:ext>
            </a:extLst>
          </p:cNvPr>
          <p:cNvSpPr/>
          <p:nvPr/>
        </p:nvSpPr>
        <p:spPr>
          <a:xfrm>
            <a:off x="0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In-network acceleration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38C19C-6F21-4E32-A9F8-506435885307}"/>
              </a:ext>
            </a:extLst>
          </p:cNvPr>
          <p:cNvSpPr/>
          <p:nvPr/>
        </p:nvSpPr>
        <p:spPr>
          <a:xfrm>
            <a:off x="9956132" y="2419538"/>
            <a:ext cx="2235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60" dirty="0">
                <a:solidFill>
                  <a:schemeClr val="accent6"/>
                </a:solidFill>
                <a:latin typeface="Calibri" panose="020F0502020204030204" pitchFamily="34" charset="0"/>
                <a:cs typeface="Calibri Light"/>
              </a:rPr>
              <a:t>Light overhead</a:t>
            </a:r>
            <a:endParaRPr lang="en-US" sz="2400" dirty="0">
              <a:solidFill>
                <a:schemeClr val="accent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01455D-AA5D-4546-9A3D-04BE4E210A89}"/>
              </a:ext>
            </a:extLst>
          </p:cNvPr>
          <p:cNvGrpSpPr/>
          <p:nvPr/>
        </p:nvGrpSpPr>
        <p:grpSpPr>
          <a:xfrm>
            <a:off x="6454902" y="3398949"/>
            <a:ext cx="4522209" cy="3287277"/>
            <a:chOff x="5377694" y="3398949"/>
            <a:chExt cx="4522209" cy="328727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D9F5442-9D51-4E81-98C9-3053006FC2D7}"/>
                </a:ext>
              </a:extLst>
            </p:cNvPr>
            <p:cNvSpPr/>
            <p:nvPr/>
          </p:nvSpPr>
          <p:spPr>
            <a:xfrm rot="5400000">
              <a:off x="6459465" y="2946343"/>
              <a:ext cx="2743017" cy="4137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7C8F8C8-4F87-49AB-91CC-C8316178C8C5}"/>
                </a:ext>
              </a:extLst>
            </p:cNvPr>
            <p:cNvSpPr/>
            <p:nvPr/>
          </p:nvSpPr>
          <p:spPr>
            <a:xfrm rot="5400000">
              <a:off x="5762198" y="4398128"/>
              <a:ext cx="607979" cy="11598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D36F5F13-67E0-4655-9027-2624C977B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6195" y="3860323"/>
              <a:ext cx="2229871" cy="223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1DAACD7-96C0-4650-9E94-2158B7A2434F}"/>
                </a:ext>
              </a:extLst>
            </p:cNvPr>
            <p:cNvSpPr txBox="1"/>
            <p:nvPr/>
          </p:nvSpPr>
          <p:spPr>
            <a:xfrm>
              <a:off x="7586370" y="4476724"/>
              <a:ext cx="11441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60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 Light"/>
                </a:rPr>
                <a:t>FPGAs or</a:t>
              </a:r>
            </a:p>
            <a:p>
              <a:pPr algn="ctr"/>
              <a:r>
                <a:rPr lang="en-US" sz="2000" b="1" spc="60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 Light"/>
                </a:rPr>
                <a:t>ASICs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7E8F545-3865-4C8A-A661-4CF270423B90}"/>
                </a:ext>
              </a:extLst>
            </p:cNvPr>
            <p:cNvSpPr txBox="1"/>
            <p:nvPr/>
          </p:nvSpPr>
          <p:spPr>
            <a:xfrm rot="16200000">
              <a:off x="7857371" y="4857922"/>
              <a:ext cx="328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60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 Light"/>
                </a:rPr>
                <a:t>Network Interface Card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433722-772B-450A-BD8A-925DFD2621DF}"/>
                </a:ext>
              </a:extLst>
            </p:cNvPr>
            <p:cNvSpPr/>
            <p:nvPr/>
          </p:nvSpPr>
          <p:spPr>
            <a:xfrm>
              <a:off x="5682567" y="3427563"/>
              <a:ext cx="99799" cy="31154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6C09D6B-A204-439A-A08A-E8F4F58C7B60}"/>
                </a:ext>
              </a:extLst>
            </p:cNvPr>
            <p:cNvSpPr/>
            <p:nvPr/>
          </p:nvSpPr>
          <p:spPr>
            <a:xfrm rot="5400000">
              <a:off x="5533430" y="3268735"/>
              <a:ext cx="81270" cy="3927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2E4A81B-49B8-4A2C-829A-889716E03C57}"/>
                </a:ext>
              </a:extLst>
            </p:cNvPr>
            <p:cNvSpPr/>
            <p:nvPr/>
          </p:nvSpPr>
          <p:spPr>
            <a:xfrm rot="5400000">
              <a:off x="5196387" y="4920547"/>
              <a:ext cx="471172" cy="1085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F56D35E-E9A3-450D-B468-6DF3CB180896}"/>
                </a:ext>
              </a:extLst>
            </p:cNvPr>
            <p:cNvGrpSpPr/>
            <p:nvPr/>
          </p:nvGrpSpPr>
          <p:grpSpPr>
            <a:xfrm>
              <a:off x="6828277" y="6384434"/>
              <a:ext cx="1633492" cy="119073"/>
              <a:chOff x="6896483" y="5646369"/>
              <a:chExt cx="1633492" cy="119073"/>
            </a:xfrm>
          </p:grpSpPr>
          <p:sp>
            <p:nvSpPr>
              <p:cNvPr id="149" name="object 37">
                <a:extLst>
                  <a:ext uri="{FF2B5EF4-FFF2-40B4-BE49-F238E27FC236}">
                    <a16:creationId xmlns:a16="http://schemas.microsoft.com/office/drawing/2014/main" id="{217FA8CF-E2A8-4FA8-9CA9-325D18D7355D}"/>
                  </a:ext>
                </a:extLst>
              </p:cNvPr>
              <p:cNvSpPr/>
              <p:nvPr/>
            </p:nvSpPr>
            <p:spPr>
              <a:xfrm>
                <a:off x="6896483" y="5648824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object 38">
                <a:extLst>
                  <a:ext uri="{FF2B5EF4-FFF2-40B4-BE49-F238E27FC236}">
                    <a16:creationId xmlns:a16="http://schemas.microsoft.com/office/drawing/2014/main" id="{A1F14286-672F-462B-9340-A510097D199E}"/>
                  </a:ext>
                </a:extLst>
              </p:cNvPr>
              <p:cNvSpPr/>
              <p:nvPr/>
            </p:nvSpPr>
            <p:spPr>
              <a:xfrm>
                <a:off x="6992633" y="5647631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object 39">
                <a:extLst>
                  <a:ext uri="{FF2B5EF4-FFF2-40B4-BE49-F238E27FC236}">
                    <a16:creationId xmlns:a16="http://schemas.microsoft.com/office/drawing/2014/main" id="{36DD5695-38AF-4BD9-A2C1-D361D3082587}"/>
                  </a:ext>
                </a:extLst>
              </p:cNvPr>
              <p:cNvSpPr/>
              <p:nvPr/>
            </p:nvSpPr>
            <p:spPr>
              <a:xfrm>
                <a:off x="7088789" y="5647631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object 40">
                <a:extLst>
                  <a:ext uri="{FF2B5EF4-FFF2-40B4-BE49-F238E27FC236}">
                    <a16:creationId xmlns:a16="http://schemas.microsoft.com/office/drawing/2014/main" id="{38443C22-F4A8-40FC-9A54-0501B41980D0}"/>
                  </a:ext>
                </a:extLst>
              </p:cNvPr>
              <p:cNvSpPr/>
              <p:nvPr/>
            </p:nvSpPr>
            <p:spPr>
              <a:xfrm>
                <a:off x="7184939" y="5648824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object 41">
                <a:extLst>
                  <a:ext uri="{FF2B5EF4-FFF2-40B4-BE49-F238E27FC236}">
                    <a16:creationId xmlns:a16="http://schemas.microsoft.com/office/drawing/2014/main" id="{9D145C77-ACDF-4CC7-9FCD-117AACFE96CE}"/>
                  </a:ext>
                </a:extLst>
              </p:cNvPr>
              <p:cNvSpPr/>
              <p:nvPr/>
            </p:nvSpPr>
            <p:spPr>
              <a:xfrm>
                <a:off x="7281090" y="5647631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object 42">
                <a:extLst>
                  <a:ext uri="{FF2B5EF4-FFF2-40B4-BE49-F238E27FC236}">
                    <a16:creationId xmlns:a16="http://schemas.microsoft.com/office/drawing/2014/main" id="{A0BAAFCE-D757-4910-9AED-BF1160EFB792}"/>
                  </a:ext>
                </a:extLst>
              </p:cNvPr>
              <p:cNvSpPr/>
              <p:nvPr/>
            </p:nvSpPr>
            <p:spPr>
              <a:xfrm>
                <a:off x="7377244" y="5647631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object 43">
                <a:extLst>
                  <a:ext uri="{FF2B5EF4-FFF2-40B4-BE49-F238E27FC236}">
                    <a16:creationId xmlns:a16="http://schemas.microsoft.com/office/drawing/2014/main" id="{9FD90DC0-0070-4867-9D4A-CECEE06AD7F9}"/>
                  </a:ext>
                </a:extLst>
              </p:cNvPr>
              <p:cNvSpPr/>
              <p:nvPr/>
            </p:nvSpPr>
            <p:spPr>
              <a:xfrm>
                <a:off x="7473398" y="5647560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object 44">
                <a:extLst>
                  <a:ext uri="{FF2B5EF4-FFF2-40B4-BE49-F238E27FC236}">
                    <a16:creationId xmlns:a16="http://schemas.microsoft.com/office/drawing/2014/main" id="{F3F03309-06DA-4F3F-A236-18783A1C43DE}"/>
                  </a:ext>
                </a:extLst>
              </p:cNvPr>
              <p:cNvSpPr/>
              <p:nvPr/>
            </p:nvSpPr>
            <p:spPr>
              <a:xfrm>
                <a:off x="7569550" y="5646369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object 45">
                <a:extLst>
                  <a:ext uri="{FF2B5EF4-FFF2-40B4-BE49-F238E27FC236}">
                    <a16:creationId xmlns:a16="http://schemas.microsoft.com/office/drawing/2014/main" id="{52A84123-AEFB-49C0-BE14-CFCEC056FF09}"/>
                  </a:ext>
                </a:extLst>
              </p:cNvPr>
              <p:cNvSpPr/>
              <p:nvPr/>
            </p:nvSpPr>
            <p:spPr>
              <a:xfrm>
                <a:off x="7665702" y="5646369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object 37">
                <a:extLst>
                  <a:ext uri="{FF2B5EF4-FFF2-40B4-BE49-F238E27FC236}">
                    <a16:creationId xmlns:a16="http://schemas.microsoft.com/office/drawing/2014/main" id="{C4B58C50-9206-4C2D-9705-D8AD359788C8}"/>
                  </a:ext>
                </a:extLst>
              </p:cNvPr>
              <p:cNvSpPr/>
              <p:nvPr/>
            </p:nvSpPr>
            <p:spPr>
              <a:xfrm>
                <a:off x="7760756" y="5649258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object 38">
                <a:extLst>
                  <a:ext uri="{FF2B5EF4-FFF2-40B4-BE49-F238E27FC236}">
                    <a16:creationId xmlns:a16="http://schemas.microsoft.com/office/drawing/2014/main" id="{1D5150EC-FA63-4C08-8B6B-7BF1E263F84C}"/>
                  </a:ext>
                </a:extLst>
              </p:cNvPr>
              <p:cNvSpPr/>
              <p:nvPr/>
            </p:nvSpPr>
            <p:spPr>
              <a:xfrm>
                <a:off x="7856906" y="5648065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object 39">
                <a:extLst>
                  <a:ext uri="{FF2B5EF4-FFF2-40B4-BE49-F238E27FC236}">
                    <a16:creationId xmlns:a16="http://schemas.microsoft.com/office/drawing/2014/main" id="{833C6847-745E-435C-9C16-A710217D23B8}"/>
                  </a:ext>
                </a:extLst>
              </p:cNvPr>
              <p:cNvSpPr/>
              <p:nvPr/>
            </p:nvSpPr>
            <p:spPr>
              <a:xfrm>
                <a:off x="7953062" y="5648065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object 40">
                <a:extLst>
                  <a:ext uri="{FF2B5EF4-FFF2-40B4-BE49-F238E27FC236}">
                    <a16:creationId xmlns:a16="http://schemas.microsoft.com/office/drawing/2014/main" id="{78F8DE44-020D-4368-8A8E-DB283813A3A4}"/>
                  </a:ext>
                </a:extLst>
              </p:cNvPr>
              <p:cNvSpPr/>
              <p:nvPr/>
            </p:nvSpPr>
            <p:spPr>
              <a:xfrm>
                <a:off x="8049212" y="5649258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object 41">
                <a:extLst>
                  <a:ext uri="{FF2B5EF4-FFF2-40B4-BE49-F238E27FC236}">
                    <a16:creationId xmlns:a16="http://schemas.microsoft.com/office/drawing/2014/main" id="{E6A9F14B-B3C8-48A3-9640-CB10AFDCAD0C}"/>
                  </a:ext>
                </a:extLst>
              </p:cNvPr>
              <p:cNvSpPr/>
              <p:nvPr/>
            </p:nvSpPr>
            <p:spPr>
              <a:xfrm>
                <a:off x="8145363" y="5648065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object 42">
                <a:extLst>
                  <a:ext uri="{FF2B5EF4-FFF2-40B4-BE49-F238E27FC236}">
                    <a16:creationId xmlns:a16="http://schemas.microsoft.com/office/drawing/2014/main" id="{498CA4A8-0E49-4CB7-AA36-35F595920292}"/>
                  </a:ext>
                </a:extLst>
              </p:cNvPr>
              <p:cNvSpPr/>
              <p:nvPr/>
            </p:nvSpPr>
            <p:spPr>
              <a:xfrm>
                <a:off x="8241517" y="5648065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object 43">
                <a:extLst>
                  <a:ext uri="{FF2B5EF4-FFF2-40B4-BE49-F238E27FC236}">
                    <a16:creationId xmlns:a16="http://schemas.microsoft.com/office/drawing/2014/main" id="{FF8CD5DE-3EB6-4CC8-945C-D9755E318EEF}"/>
                  </a:ext>
                </a:extLst>
              </p:cNvPr>
              <p:cNvSpPr/>
              <p:nvPr/>
            </p:nvSpPr>
            <p:spPr>
              <a:xfrm>
                <a:off x="8337671" y="5647994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object 44">
                <a:extLst>
                  <a:ext uri="{FF2B5EF4-FFF2-40B4-BE49-F238E27FC236}">
                    <a16:creationId xmlns:a16="http://schemas.microsoft.com/office/drawing/2014/main" id="{A0CD517E-38F8-4BC7-B1DA-08E73310B047}"/>
                  </a:ext>
                </a:extLst>
              </p:cNvPr>
              <p:cNvSpPr/>
              <p:nvPr/>
            </p:nvSpPr>
            <p:spPr>
              <a:xfrm>
                <a:off x="8433823" y="5646803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object 45">
                <a:extLst>
                  <a:ext uri="{FF2B5EF4-FFF2-40B4-BE49-F238E27FC236}">
                    <a16:creationId xmlns:a16="http://schemas.microsoft.com/office/drawing/2014/main" id="{2A075AB6-BB76-40BE-B2BE-757598F55095}"/>
                  </a:ext>
                </a:extLst>
              </p:cNvPr>
              <p:cNvSpPr/>
              <p:nvPr/>
            </p:nvSpPr>
            <p:spPr>
              <a:xfrm>
                <a:off x="8529975" y="5646803"/>
                <a:ext cx="0" cy="116184"/>
              </a:xfrm>
              <a:custGeom>
                <a:avLst/>
                <a:gdLst/>
                <a:ahLst/>
                <a:cxnLst/>
                <a:rect l="l" t="t" r="r" b="b"/>
                <a:pathLst>
                  <a:path h="61961">
                    <a:moveTo>
                      <a:pt x="0" y="0"/>
                    </a:moveTo>
                    <a:lnTo>
                      <a:pt x="0" y="61961"/>
                    </a:lnTo>
                  </a:path>
                </a:pathLst>
              </a:custGeom>
              <a:ln w="38447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0" name="object 53">
              <a:extLst>
                <a:ext uri="{FF2B5EF4-FFF2-40B4-BE49-F238E27FC236}">
                  <a16:creationId xmlns:a16="http://schemas.microsoft.com/office/drawing/2014/main" id="{A90C35AC-89E2-46C1-B073-3755C3B04C06}"/>
                </a:ext>
              </a:extLst>
            </p:cNvPr>
            <p:cNvSpPr/>
            <p:nvPr/>
          </p:nvSpPr>
          <p:spPr>
            <a:xfrm flipV="1">
              <a:off x="6645841" y="4529360"/>
              <a:ext cx="409051" cy="264796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98425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53">
              <a:extLst>
                <a:ext uri="{FF2B5EF4-FFF2-40B4-BE49-F238E27FC236}">
                  <a16:creationId xmlns:a16="http://schemas.microsoft.com/office/drawing/2014/main" id="{45504BFB-EC1B-4F3E-ABE0-D3ECB9107468}"/>
                </a:ext>
              </a:extLst>
            </p:cNvPr>
            <p:cNvSpPr/>
            <p:nvPr/>
          </p:nvSpPr>
          <p:spPr>
            <a:xfrm flipV="1">
              <a:off x="6645841" y="4904205"/>
              <a:ext cx="409051" cy="264796"/>
            </a:xfrm>
            <a:custGeom>
              <a:avLst/>
              <a:gdLst/>
              <a:ahLst/>
              <a:cxnLst/>
              <a:rect l="l" t="t" r="r" b="b"/>
              <a:pathLst>
                <a:path w="61961">
                  <a:moveTo>
                    <a:pt x="0" y="0"/>
                  </a:moveTo>
                  <a:lnTo>
                    <a:pt x="61961" y="0"/>
                  </a:lnTo>
                </a:path>
              </a:pathLst>
            </a:custGeom>
            <a:ln w="98425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pic>
        <p:nvPicPr>
          <p:cNvPr id="172" name="Picture 2" descr="Image result for data compression">
            <a:extLst>
              <a:ext uri="{FF2B5EF4-FFF2-40B4-BE49-F238E27FC236}">
                <a16:creationId xmlns:a16="http://schemas.microsoft.com/office/drawing/2014/main" id="{F7B62D16-9163-4D2B-8A15-EC3C3D79F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61" y="2078481"/>
            <a:ext cx="1272278" cy="11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Arrow: Down 172">
            <a:extLst>
              <a:ext uri="{FF2B5EF4-FFF2-40B4-BE49-F238E27FC236}">
                <a16:creationId xmlns:a16="http://schemas.microsoft.com/office/drawing/2014/main" id="{550D69B7-11D0-4A91-8F88-94293C7A70B2}"/>
              </a:ext>
            </a:extLst>
          </p:cNvPr>
          <p:cNvSpPr/>
          <p:nvPr/>
        </p:nvSpPr>
        <p:spPr>
          <a:xfrm>
            <a:off x="8901635" y="3360139"/>
            <a:ext cx="586740" cy="531198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7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4"/>
    </mc:Choice>
    <mc:Fallback xmlns="">
      <p:transition spd="slow" advTm="522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5">
            <a:extLst>
              <a:ext uri="{FF2B5EF4-FFF2-40B4-BE49-F238E27FC236}">
                <a16:creationId xmlns:a16="http://schemas.microsoft.com/office/drawing/2014/main" id="{E9A97BD0-4D25-42FB-8D86-759C6E71708E}"/>
              </a:ext>
            </a:extLst>
          </p:cNvPr>
          <p:cNvSpPr txBox="1"/>
          <p:nvPr/>
        </p:nvSpPr>
        <p:spPr>
          <a:xfrm>
            <a:off x="1477031" y="2023981"/>
            <a:ext cx="110517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60" dirty="0">
                <a:solidFill>
                  <a:srgbClr val="FA5C50"/>
                </a:solidFill>
                <a:latin typeface="Calibri" panose="020F0502020204030204" pitchFamily="34" charset="0"/>
                <a:cs typeface="Calibri Light"/>
              </a:rPr>
              <a:t>Requirements</a:t>
            </a:r>
            <a:r>
              <a:rPr lang="en-US" sz="3200" b="1" spc="60" dirty="0">
                <a:solidFill>
                  <a:srgbClr val="005493"/>
                </a:solidFill>
                <a:latin typeface="Calibri" panose="020F0502020204030204" pitchFamily="34" charset="0"/>
                <a:cs typeface="Calibri Ligh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pc="60" dirty="0">
                <a:latin typeface="Calibri" panose="020F0502020204030204" pitchFamily="34" charset="0"/>
                <a:cs typeface="Calibri Light"/>
              </a:rPr>
              <a:t>High compression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pc="60" dirty="0">
                <a:latin typeface="Calibri" panose="020F0502020204030204" pitchFamily="34" charset="0"/>
                <a:cs typeface="Calibri Light"/>
              </a:rPr>
              <a:t>Hardware-friendliness for acceleration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spc="60" dirty="0">
                <a:latin typeface="Calibri" panose="020F0502020204030204" pitchFamily="34" charset="0"/>
                <a:cs typeface="Calibri Light"/>
              </a:rPr>
              <a:t>Minimal loss in training accuracy</a:t>
            </a:r>
          </a:p>
          <a:p>
            <a:endParaRPr lang="en-US" sz="2400" b="1" spc="60" dirty="0">
              <a:latin typeface="Calibri" panose="020F0502020204030204" pitchFamily="34" charset="0"/>
              <a:cs typeface="Calibri Light"/>
            </a:endParaRPr>
          </a:p>
          <a:p>
            <a:r>
              <a:rPr lang="en-US" sz="3200" b="1" spc="60" dirty="0">
                <a:solidFill>
                  <a:srgbClr val="0B6120"/>
                </a:solidFill>
                <a:latin typeface="Calibri" panose="020F0502020204030204" pitchFamily="34" charset="0"/>
                <a:cs typeface="Calibri Light"/>
              </a:rPr>
              <a:t>Solution</a:t>
            </a:r>
            <a:r>
              <a:rPr lang="en-US" sz="2800" b="1" spc="60" dirty="0">
                <a:solidFill>
                  <a:srgbClr val="0B6120"/>
                </a:solidFill>
                <a:latin typeface="Calibri" panose="020F0502020204030204" pitchFamily="34" charset="0"/>
                <a:cs typeface="Calibri Light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60" dirty="0">
                <a:latin typeface="Calibri" panose="020F0502020204030204" pitchFamily="34" charset="0"/>
                <a:cs typeface="Calibri Light"/>
              </a:rPr>
              <a:t>Customized lossy compression algorithm for </a:t>
            </a:r>
            <a:r>
              <a:rPr lang="en-US" sz="2800" b="1" i="1" spc="60" dirty="0">
                <a:solidFill>
                  <a:srgbClr val="0B6120"/>
                </a:solidFill>
                <a:latin typeface="Calibri" panose="020F0502020204030204" pitchFamily="34" charset="0"/>
                <a:cs typeface="Calibri Light"/>
              </a:rPr>
              <a:t>gradients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76A3-4711-42D1-8E01-7BA8B97DE181}"/>
              </a:ext>
            </a:extLst>
          </p:cNvPr>
          <p:cNvSpPr/>
          <p:nvPr/>
        </p:nvSpPr>
        <p:spPr>
          <a:xfrm>
            <a:off x="225877" y="451832"/>
            <a:ext cx="120894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rgbClr val="3467AE"/>
                </a:solidFill>
              </a:rPr>
              <a:t>Hardware-friendly lossy gradient compression</a:t>
            </a:r>
          </a:p>
        </p:txBody>
      </p:sp>
    </p:spTree>
    <p:extLst>
      <p:ext uri="{BB962C8B-B14F-4D97-AF65-F5344CB8AC3E}">
        <p14:creationId xmlns:p14="http://schemas.microsoft.com/office/powerpoint/2010/main" val="291775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4"/>
    </mc:Choice>
    <mc:Fallback xmlns="">
      <p:transition spd="slow" advTm="5225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15249</TotalTime>
  <Words>550</Words>
  <Application>Microsoft Macintosh PowerPoint</Application>
  <PresentationFormat>Widescreen</PresentationFormat>
  <Paragraphs>174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ideas for lossy gradient compression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Youjie Li</dc:creator>
  <cp:lastModifiedBy>Bigstream</cp:lastModifiedBy>
  <cp:revision>4289</cp:revision>
  <dcterms:created xsi:type="dcterms:W3CDTF">2017-06-21T20:13:27Z</dcterms:created>
  <dcterms:modified xsi:type="dcterms:W3CDTF">2019-07-03T20:19:44Z</dcterms:modified>
</cp:coreProperties>
</file>