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7FFFE151_7CFD1297.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3" r:id="rId4"/>
  </p:sldMasterIdLst>
  <p:notesMasterIdLst>
    <p:notesMasterId r:id="rId24"/>
  </p:notesMasterIdLst>
  <p:handoutMasterIdLst>
    <p:handoutMasterId r:id="rId25"/>
  </p:handoutMasterIdLst>
  <p:sldIdLst>
    <p:sldId id="334" r:id="rId5"/>
    <p:sldId id="2147475778" r:id="rId6"/>
    <p:sldId id="2147475801" r:id="rId7"/>
    <p:sldId id="2147475802" r:id="rId8"/>
    <p:sldId id="2147475803" r:id="rId9"/>
    <p:sldId id="2147475783" r:id="rId10"/>
    <p:sldId id="2147475811" r:id="rId11"/>
    <p:sldId id="2147475789" r:id="rId12"/>
    <p:sldId id="2147475642" r:id="rId13"/>
    <p:sldId id="2147475530" r:id="rId14"/>
    <p:sldId id="2147475808" r:id="rId15"/>
    <p:sldId id="2147475807" r:id="rId16"/>
    <p:sldId id="2147475806" r:id="rId17"/>
    <p:sldId id="2147475793" r:id="rId18"/>
    <p:sldId id="2147475795" r:id="rId19"/>
    <p:sldId id="2147475810" r:id="rId20"/>
    <p:sldId id="2147475805" r:id="rId21"/>
    <p:sldId id="2147475809" r:id="rId22"/>
    <p:sldId id="2147475804" r:id="rId23"/>
  </p:sldIdLst>
  <p:sldSz cx="12192000" cy="6858000"/>
  <p:notesSz cx="6858000" cy="9144000"/>
  <p:embeddedFontLst>
    <p:embeddedFont>
      <p:font typeface="Intel Clear" panose="020B0604020203020204" pitchFamily="34" charset="0"/>
      <p:regular r:id="rId26"/>
      <p:bold r:id="rId27"/>
      <p:italic r:id="rId28"/>
      <p:boldItalic r:id="rId29"/>
    </p:embeddedFont>
    <p:embeddedFont>
      <p:font typeface="Intel Clear Bold" panose="020B0704020203020204" pitchFamily="34" charset="0"/>
      <p:bold r:id="rId30"/>
    </p:embeddedFont>
    <p:embeddedFont>
      <p:font typeface="IntelOne Display Light" panose="020B0403020203020204" pitchFamily="34" charset="0"/>
      <p:regular r:id="rId31"/>
    </p:embeddedFont>
    <p:embeddedFont>
      <p:font typeface="IntelOne Display Regular" panose="020B0503020203020204" pitchFamily="34" charset="0"/>
      <p:regular r:id="rId32"/>
    </p:embeddedFont>
    <p:embeddedFont>
      <p:font typeface="IntelOne Text" panose="020B0503020203020204" pitchFamily="34" charset="0"/>
      <p:regular r:id="rId33"/>
      <p:italic r:id="rId34"/>
    </p:embeddedFont>
    <p:embeddedFont>
      <p:font typeface="IntelOne Text Light" panose="020B0403020203020204" pitchFamily="34" charset="0"/>
      <p:regular r:id="rId35"/>
      <p:italic r:id="rId36"/>
    </p:embeddedFont>
    <p:embeddedFont>
      <p:font typeface="Segoe UI" panose="020B0502040204020203"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sca" id="{E46C0013-2FD3-4698-97CF-B0A22E8B07A9}">
          <p14:sldIdLst>
            <p14:sldId id="334"/>
            <p14:sldId id="2147475778"/>
            <p14:sldId id="2147475801"/>
            <p14:sldId id="2147475802"/>
            <p14:sldId id="2147475803"/>
            <p14:sldId id="2147475783"/>
            <p14:sldId id="2147475811"/>
            <p14:sldId id="2147475789"/>
            <p14:sldId id="2147475642"/>
            <p14:sldId id="2147475530"/>
            <p14:sldId id="2147475808"/>
            <p14:sldId id="2147475807"/>
            <p14:sldId id="2147475806"/>
            <p14:sldId id="2147475793"/>
            <p14:sldId id="2147475795"/>
            <p14:sldId id="2147475810"/>
            <p14:sldId id="2147475805"/>
            <p14:sldId id="2147475809"/>
            <p14:sldId id="2147475804"/>
          </p14:sldIdLst>
        </p14:section>
        <p14:section name="all slides" id="{70EB469D-30C2-43B0-A102-1A01B7D791F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AD1680-960D-AF7A-765E-1BB24FE03EA0}" name="McDonnell, Niall" initials="MN" userId="S::niall.mcdonnell@intel.com::0604bbde-6d8c-4e07-ac47-709f0460529c" providerId="AD"/>
  <p188:author id="{5D9264BE-52AB-DE9D-482A-268D2B12F9B5}" name="Yuan, Yifan" initials="YY" userId="S::yifan.yuan@intel.com::926e709d-a915-4f4e-a0c8-875af8ba92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933009-18C5-4917-B5E2-287CB116495E}" v="2" dt="2024-07-01T15:49:33.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845" autoAdjust="0"/>
    <p:restoredTop sz="79977" autoAdjust="0"/>
  </p:normalViewPr>
  <p:slideViewPr>
    <p:cSldViewPr snapToGrid="0">
      <p:cViewPr>
        <p:scale>
          <a:sx n="44" d="100"/>
          <a:sy n="44" d="100"/>
        </p:scale>
        <p:origin x="840" y="46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Ren" userId="8d63813c-1023-46ae-98b8-40853123438a" providerId="ADAL" clId="{6C933009-18C5-4917-B5E2-287CB116495E}"/>
    <pc:docChg chg="custSel delSld modSld modSection">
      <pc:chgData name="Wang, Ren" userId="8d63813c-1023-46ae-98b8-40853123438a" providerId="ADAL" clId="{6C933009-18C5-4917-B5E2-287CB116495E}" dt="2024-07-01T16:00:35.497" v="700" actId="20577"/>
      <pc:docMkLst>
        <pc:docMk/>
      </pc:docMkLst>
      <pc:sldChg chg="del">
        <pc:chgData name="Wang, Ren" userId="8d63813c-1023-46ae-98b8-40853123438a" providerId="ADAL" clId="{6C933009-18C5-4917-B5E2-287CB116495E}" dt="2024-07-01T15:24:25.581" v="2" actId="47"/>
        <pc:sldMkLst>
          <pc:docMk/>
          <pc:sldMk cId="2807651604" sldId="2147475603"/>
        </pc:sldMkLst>
      </pc:sldChg>
      <pc:sldChg chg="modNotesTx">
        <pc:chgData name="Wang, Ren" userId="8d63813c-1023-46ae-98b8-40853123438a" providerId="ADAL" clId="{6C933009-18C5-4917-B5E2-287CB116495E}" dt="2024-07-01T15:25:37.915" v="30" actId="20577"/>
        <pc:sldMkLst>
          <pc:docMk/>
          <pc:sldMk cId="2927186158" sldId="2147475783"/>
        </pc:sldMkLst>
      </pc:sldChg>
      <pc:sldChg chg="del">
        <pc:chgData name="Wang, Ren" userId="8d63813c-1023-46ae-98b8-40853123438a" providerId="ADAL" clId="{6C933009-18C5-4917-B5E2-287CB116495E}" dt="2024-07-01T15:24:21.595" v="0" actId="47"/>
        <pc:sldMkLst>
          <pc:docMk/>
          <pc:sldMk cId="346502495" sldId="2147475788"/>
        </pc:sldMkLst>
      </pc:sldChg>
      <pc:sldChg chg="del">
        <pc:chgData name="Wang, Ren" userId="8d63813c-1023-46ae-98b8-40853123438a" providerId="ADAL" clId="{6C933009-18C5-4917-B5E2-287CB116495E}" dt="2024-07-01T15:24:23.142" v="1" actId="47"/>
        <pc:sldMkLst>
          <pc:docMk/>
          <pc:sldMk cId="1212004926" sldId="2147475790"/>
        </pc:sldMkLst>
      </pc:sldChg>
      <pc:sldChg chg="addSp delSp modSp mod modNotesTx">
        <pc:chgData name="Wang, Ren" userId="8d63813c-1023-46ae-98b8-40853123438a" providerId="ADAL" clId="{6C933009-18C5-4917-B5E2-287CB116495E}" dt="2024-07-01T16:00:35.497" v="700" actId="20577"/>
        <pc:sldMkLst>
          <pc:docMk/>
          <pc:sldMk cId="1096942653" sldId="2147475795"/>
        </pc:sldMkLst>
        <pc:spChg chg="mod">
          <ac:chgData name="Wang, Ren" userId="8d63813c-1023-46ae-98b8-40853123438a" providerId="ADAL" clId="{6C933009-18C5-4917-B5E2-287CB116495E}" dt="2024-07-01T15:50:22.192" v="253" actId="20577"/>
          <ac:spMkLst>
            <pc:docMk/>
            <pc:sldMk cId="1096942653" sldId="2147475795"/>
            <ac:spMk id="2" creationId="{A106D9CE-F4DB-4A7A-8EC1-D70E3E435442}"/>
          </ac:spMkLst>
        </pc:spChg>
        <pc:spChg chg="mod">
          <ac:chgData name="Wang, Ren" userId="8d63813c-1023-46ae-98b8-40853123438a" providerId="ADAL" clId="{6C933009-18C5-4917-B5E2-287CB116495E}" dt="2024-07-01T15:54:29.254" v="450" actId="313"/>
          <ac:spMkLst>
            <pc:docMk/>
            <pc:sldMk cId="1096942653" sldId="2147475795"/>
            <ac:spMk id="7" creationId="{13942C17-F30F-4253-AC90-0198F03FC00A}"/>
          </ac:spMkLst>
        </pc:spChg>
        <pc:graphicFrameChg chg="del">
          <ac:chgData name="Wang, Ren" userId="8d63813c-1023-46ae-98b8-40853123438a" providerId="ADAL" clId="{6C933009-18C5-4917-B5E2-287CB116495E}" dt="2024-07-01T15:49:30.790" v="230" actId="478"/>
          <ac:graphicFrameMkLst>
            <pc:docMk/>
            <pc:sldMk cId="1096942653" sldId="2147475795"/>
            <ac:graphicFrameMk id="12" creationId="{667B72A7-11D7-42B1-84AA-D0187D3B85A4}"/>
          </ac:graphicFrameMkLst>
        </pc:graphicFrameChg>
        <pc:graphicFrameChg chg="del">
          <ac:chgData name="Wang, Ren" userId="8d63813c-1023-46ae-98b8-40853123438a" providerId="ADAL" clId="{6C933009-18C5-4917-B5E2-287CB116495E}" dt="2024-07-01T15:49:39.266" v="231" actId="478"/>
          <ac:graphicFrameMkLst>
            <pc:docMk/>
            <pc:sldMk cId="1096942653" sldId="2147475795"/>
            <ac:graphicFrameMk id="13" creationId="{6006DB00-BF5B-4FA6-B4A3-6D68F342AAF9}"/>
          </ac:graphicFrameMkLst>
        </pc:graphicFrameChg>
        <pc:picChg chg="add mod">
          <ac:chgData name="Wang, Ren" userId="8d63813c-1023-46ae-98b8-40853123438a" providerId="ADAL" clId="{6C933009-18C5-4917-B5E2-287CB116495E}" dt="2024-07-01T15:49:54.912" v="235" actId="1076"/>
          <ac:picMkLst>
            <pc:docMk/>
            <pc:sldMk cId="1096942653" sldId="2147475795"/>
            <ac:picMk id="4" creationId="{9D504143-9B76-AB92-0A8C-F096DCED395B}"/>
          </ac:picMkLst>
        </pc:picChg>
      </pc:sldChg>
      <pc:sldChg chg="modNotesTx">
        <pc:chgData name="Wang, Ren" userId="8d63813c-1023-46ae-98b8-40853123438a" providerId="ADAL" clId="{6C933009-18C5-4917-B5E2-287CB116495E}" dt="2024-07-01T15:44:20.869" v="229" actId="20577"/>
        <pc:sldMkLst>
          <pc:docMk/>
          <pc:sldMk cId="3220568580" sldId="2147475806"/>
        </pc:sldMkLst>
      </pc:sldChg>
      <pc:sldChg chg="modNotesTx">
        <pc:chgData name="Wang, Ren" userId="8d63813c-1023-46ae-98b8-40853123438a" providerId="ADAL" clId="{6C933009-18C5-4917-B5E2-287CB116495E}" dt="2024-07-01T15:29:18.023" v="141" actId="20577"/>
        <pc:sldMkLst>
          <pc:docMk/>
          <pc:sldMk cId="779255531" sldId="2147475807"/>
        </pc:sldMkLst>
      </pc:sldChg>
    </pc:docChg>
  </pc:docChgLst>
</pc:chgInfo>
</file>

<file path=ppt/comments/modernComment_7FFFE151_7CFD1297.xml><?xml version="1.0" encoding="utf-8"?>
<p188:cmLst xmlns:a="http://schemas.openxmlformats.org/drawingml/2006/main" xmlns:r="http://schemas.openxmlformats.org/officeDocument/2006/relationships" xmlns:p188="http://schemas.microsoft.com/office/powerpoint/2018/8/main">
  <p188:cm id="{8D702FA2-6AD6-43FB-8488-27A25750A202}" authorId="{5D9264BE-52AB-DE9D-482A-268D2B12F9B5}" status="resolved" created="2023-05-09T17:52:46.591">
    <ac:deMkLst xmlns:ac="http://schemas.microsoft.com/office/drawing/2013/main/command">
      <pc:docMk xmlns:pc="http://schemas.microsoft.com/office/powerpoint/2013/main/command"/>
      <pc:sldMk xmlns:pc="http://schemas.microsoft.com/office/powerpoint/2013/main/command" cId="2096960151" sldId="2147475793"/>
      <ac:spMk id="32" creationId="{E1FAC75D-B2DA-4234-B0CB-A3F19E0F09C0}"/>
    </ac:deMkLst>
    <p188:txBody>
      <a:bodyPr/>
      <a:lstStyle/>
      <a:p>
        <a:r>
          <a:rPr lang="en-US"/>
          <a:t>future platform</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D9881D-69A9-43D4-9A89-4FE13F269207}" type="doc">
      <dgm:prSet loTypeId="urn:microsoft.com/office/officeart/2005/8/layout/hChevron3" loCatId="process" qsTypeId="urn:microsoft.com/office/officeart/2005/8/quickstyle/3d1" qsCatId="3D" csTypeId="urn:microsoft.com/office/officeart/2005/8/colors/accent1_2" csCatId="accent1" phldr="1"/>
      <dgm:spPr/>
    </dgm:pt>
    <dgm:pt modelId="{10F37B64-FA14-4254-941E-313F39992C41}" type="pres">
      <dgm:prSet presAssocID="{F7D9881D-69A9-43D4-9A89-4FE13F269207}" presName="Name0" presStyleCnt="0">
        <dgm:presLayoutVars>
          <dgm:dir/>
          <dgm:resizeHandles val="exact"/>
        </dgm:presLayoutVars>
      </dgm:prSet>
      <dgm:spPr/>
    </dgm:pt>
  </dgm:ptLst>
  <dgm:cxnLst>
    <dgm:cxn modelId="{0BE7AB26-8668-4006-BAF4-6E34705E829C}" type="presOf" srcId="{F7D9881D-69A9-43D4-9A89-4FE13F269207}" destId="{10F37B64-FA14-4254-941E-313F39992C41}"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D9881D-69A9-43D4-9A89-4FE13F269207}" type="doc">
      <dgm:prSet loTypeId="urn:microsoft.com/office/officeart/2005/8/layout/hChevron3" loCatId="process" qsTypeId="urn:microsoft.com/office/officeart/2005/8/quickstyle/3d1" qsCatId="3D" csTypeId="urn:microsoft.com/office/officeart/2005/8/colors/accent1_2" csCatId="accent1" phldr="1"/>
      <dgm:spPr/>
    </dgm:pt>
    <dgm:pt modelId="{DCE336CB-131A-4F14-ABAA-8468533A7D91}">
      <dgm:prSet phldrT="[Text]" custT="1"/>
      <dgm:spPr/>
      <dgm:t>
        <a:bodyPr/>
        <a:lstStyle/>
        <a:p>
          <a:r>
            <a:rPr lang="en-US" sz="1800"/>
            <a:t>Elevated workload performance</a:t>
          </a:r>
        </a:p>
      </dgm:t>
    </dgm:pt>
    <dgm:pt modelId="{089BBE07-39F0-47F0-BC30-8F944872DE33}" type="parTrans" cxnId="{BE4253CB-B95C-4D50-AB35-56BF260FA5E7}">
      <dgm:prSet/>
      <dgm:spPr/>
      <dgm:t>
        <a:bodyPr/>
        <a:lstStyle/>
        <a:p>
          <a:endParaRPr lang="en-US" sz="1400"/>
        </a:p>
      </dgm:t>
    </dgm:pt>
    <dgm:pt modelId="{6E052DFA-985E-47DC-B50F-3F66AE14AF99}" type="sibTrans" cxnId="{BE4253CB-B95C-4D50-AB35-56BF260FA5E7}">
      <dgm:prSet/>
      <dgm:spPr/>
      <dgm:t>
        <a:bodyPr/>
        <a:lstStyle/>
        <a:p>
          <a:endParaRPr lang="en-US" sz="1400"/>
        </a:p>
      </dgm:t>
    </dgm:pt>
    <dgm:pt modelId="{10F37B64-FA14-4254-941E-313F39992C41}" type="pres">
      <dgm:prSet presAssocID="{F7D9881D-69A9-43D4-9A89-4FE13F269207}" presName="Name0" presStyleCnt="0">
        <dgm:presLayoutVars>
          <dgm:dir/>
          <dgm:resizeHandles val="exact"/>
        </dgm:presLayoutVars>
      </dgm:prSet>
      <dgm:spPr/>
    </dgm:pt>
    <dgm:pt modelId="{82C43D2B-B1B5-4A0F-BC73-D593824E214D}" type="pres">
      <dgm:prSet presAssocID="{DCE336CB-131A-4F14-ABAA-8468533A7D91}" presName="parTxOnly" presStyleLbl="node1" presStyleIdx="0" presStyleCnt="1">
        <dgm:presLayoutVars>
          <dgm:bulletEnabled val="1"/>
        </dgm:presLayoutVars>
      </dgm:prSet>
      <dgm:spPr/>
    </dgm:pt>
  </dgm:ptLst>
  <dgm:cxnLst>
    <dgm:cxn modelId="{74599C0A-EEFA-4C53-A3AC-36F13AE13278}" type="presOf" srcId="{DCE336CB-131A-4F14-ABAA-8468533A7D91}" destId="{82C43D2B-B1B5-4A0F-BC73-D593824E214D}" srcOrd="0" destOrd="0" presId="urn:microsoft.com/office/officeart/2005/8/layout/hChevron3"/>
    <dgm:cxn modelId="{0BE7AB26-8668-4006-BAF4-6E34705E829C}" type="presOf" srcId="{F7D9881D-69A9-43D4-9A89-4FE13F269207}" destId="{10F37B64-FA14-4254-941E-313F39992C41}" srcOrd="0" destOrd="0" presId="urn:microsoft.com/office/officeart/2005/8/layout/hChevron3"/>
    <dgm:cxn modelId="{BE4253CB-B95C-4D50-AB35-56BF260FA5E7}" srcId="{F7D9881D-69A9-43D4-9A89-4FE13F269207}" destId="{DCE336CB-131A-4F14-ABAA-8468533A7D91}" srcOrd="0" destOrd="0" parTransId="{089BBE07-39F0-47F0-BC30-8F944872DE33}" sibTransId="{6E052DFA-985E-47DC-B50F-3F66AE14AF99}"/>
    <dgm:cxn modelId="{E3BEE758-ED86-4E8F-A39C-5938B1AAD544}" type="presParOf" srcId="{10F37B64-FA14-4254-941E-313F39992C41}" destId="{82C43D2B-B1B5-4A0F-BC73-D593824E214D}"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43D2B-B1B5-4A0F-BC73-D593824E214D}">
      <dsp:nvSpPr>
        <dsp:cNvPr id="0" name=""/>
        <dsp:cNvSpPr/>
      </dsp:nvSpPr>
      <dsp:spPr>
        <a:xfrm>
          <a:off x="3968" y="0"/>
          <a:ext cx="8120062" cy="79375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US" sz="1800" kern="1200"/>
            <a:t>Elevated workload performance</a:t>
          </a:r>
        </a:p>
      </dsp:txBody>
      <dsp:txXfrm>
        <a:off x="3968" y="0"/>
        <a:ext cx="7921625" cy="79375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211007-55DD-4953-AA4C-568C7B9607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0567F65-DC68-4D72-B0D6-C6DEFAE5A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64F017-A209-439E-A6E7-15E23391106E}" type="datetimeFigureOut">
              <a:rPr lang="en-US" smtClean="0"/>
              <a:t>6/29/2024</a:t>
            </a:fld>
            <a:endParaRPr lang="en-US"/>
          </a:p>
        </p:txBody>
      </p:sp>
      <p:sp>
        <p:nvSpPr>
          <p:cNvPr id="4" name="Footer Placeholder 3">
            <a:extLst>
              <a:ext uri="{FF2B5EF4-FFF2-40B4-BE49-F238E27FC236}">
                <a16:creationId xmlns:a16="http://schemas.microsoft.com/office/drawing/2014/main" id="{7B566DC2-A8B8-4C33-A060-005B53726C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D8570C6-85C2-4AE0-96F9-E1FC620A57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2D0A4D-AC6F-4705-8F3E-F6ED0C7AB3F2}" type="slidenum">
              <a:rPr lang="en-US" smtClean="0"/>
              <a:t>‹#›</a:t>
            </a:fld>
            <a:endParaRPr lang="en-US"/>
          </a:p>
        </p:txBody>
      </p:sp>
    </p:spTree>
    <p:extLst>
      <p:ext uri="{BB962C8B-B14F-4D97-AF65-F5344CB8AC3E}">
        <p14:creationId xmlns:p14="http://schemas.microsoft.com/office/powerpoint/2010/main" val="33209309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EC105-3E63-4709-9ECA-2EB22CB2AA34}"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92567-D7D7-4223-A842-9A06E6D4E1F9}" type="slidenum">
              <a:rPr lang="en-US" smtClean="0"/>
              <a:t>‹#›</a:t>
            </a:fld>
            <a:endParaRPr lang="en-US"/>
          </a:p>
        </p:txBody>
      </p:sp>
    </p:spTree>
    <p:extLst>
      <p:ext uri="{BB962C8B-B14F-4D97-AF65-F5344CB8AC3E}">
        <p14:creationId xmlns:p14="http://schemas.microsoft.com/office/powerpoint/2010/main" val="3227566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5366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DSA expose two programming models to the software users.</a:t>
            </a:r>
          </a:p>
          <a:p>
            <a:endParaRPr lang="en-US" dirty="0"/>
          </a:p>
          <a:p>
            <a:r>
              <a:rPr lang="en-US" dirty="0"/>
              <a:t>Let’s see pure software first. In software, you have to issue instructions to load from to store to the memory, and then start the next task </a:t>
            </a:r>
          </a:p>
          <a:p>
            <a:endParaRPr lang="en-US" dirty="0"/>
          </a:p>
          <a:p>
            <a:r>
              <a:rPr lang="en-US" dirty="0"/>
              <a:t>With DSA sync mode, the CPU can simply submit the descriptor to the DSA HW, and while waiting for the DSA to complete the task, the CPU is keeping idle, or entering some low-power state. The CPU can move on to the next task, upon the completion of DSA task, which can be notified by interrupt of polling.</a:t>
            </a:r>
          </a:p>
          <a:p>
            <a:endParaRPr lang="en-US" dirty="0"/>
          </a:p>
          <a:p>
            <a:r>
              <a:rPr lang="en-US" dirty="0"/>
              <a:t>With DSA async mode, after submitting the descriptor to the DSA HW, the CPU can continue to work on the next task simultaneously. The next task can be software running on the CPU, or another DSA descriptor to the DSA HW. </a:t>
            </a:r>
          </a:p>
        </p:txBody>
      </p:sp>
      <p:sp>
        <p:nvSpPr>
          <p:cNvPr id="4" name="Slide Number Placeholder 3"/>
          <p:cNvSpPr>
            <a:spLocks noGrp="1"/>
          </p:cNvSpPr>
          <p:nvPr>
            <p:ph type="sldNum" sz="quarter" idx="5"/>
          </p:nvPr>
        </p:nvSpPr>
        <p:spPr/>
        <p:txBody>
          <a:bodyPr/>
          <a:lstStyle/>
          <a:p>
            <a:fld id="{EFBB8F44-3CCD-4DFA-8CD6-F206F4BB903C}" type="slidenum">
              <a:rPr lang="en-US" smtClean="0"/>
              <a:t>10</a:t>
            </a:fld>
            <a:endParaRPr lang="en-US"/>
          </a:p>
        </p:txBody>
      </p:sp>
    </p:spTree>
    <p:extLst>
      <p:ext uri="{BB962C8B-B14F-4D97-AF65-F5344CB8AC3E}">
        <p14:creationId xmlns:p14="http://schemas.microsoft.com/office/powerpoint/2010/main" val="4148338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DSA is an on-chip accelerator in the Intel Xeon CPU package and can do various data movement and transformation operations.</a:t>
            </a:r>
          </a:p>
          <a:p>
            <a:endParaRPr lang="en-US" dirty="0"/>
          </a:p>
          <a:p>
            <a:r>
              <a:rPr lang="en-US" dirty="0"/>
              <a:t>DSA can provide high throughput with low latency for the transformation operations, and can be scaled to support many users</a:t>
            </a:r>
          </a:p>
          <a:p>
            <a:endParaRPr lang="en-US" dirty="0"/>
          </a:p>
          <a:p>
            <a:r>
              <a:rPr lang="en-US" dirty="0"/>
              <a:t>DSA is also user-friendly, and can be even application-transparent.</a:t>
            </a:r>
          </a:p>
          <a:p>
            <a:endParaRPr lang="en-US" dirty="0"/>
          </a:p>
          <a:p>
            <a:r>
              <a:rPr lang="en-US" dirty="0"/>
              <a:t>Here is a deeper explanation of the WQs.</a:t>
            </a:r>
          </a:p>
          <a:p>
            <a:r>
              <a:rPr lang="en-US" dirty="0"/>
              <a:t>First is DWQ. </a:t>
            </a:r>
          </a:p>
          <a:p>
            <a:endParaRPr lang="en-US" dirty="0"/>
          </a:p>
          <a:p>
            <a:r>
              <a:rPr lang="en-US" dirty="0"/>
              <a:t>It’s intended to be used by single client, which can be either a process or a VM</a:t>
            </a:r>
          </a:p>
          <a:p>
            <a:endParaRPr lang="en-US" dirty="0"/>
          </a:p>
          <a:p>
            <a:r>
              <a:rPr lang="en-US" dirty="0"/>
              <a:t>A user can use the new MOVDIR64B instruction to write the descriptor to the MMIO region with low overhead </a:t>
            </a:r>
          </a:p>
          <a:p>
            <a:endParaRPr lang="en-US" dirty="0"/>
          </a:p>
          <a:p>
            <a:r>
              <a:rPr lang="en-US" dirty="0"/>
              <a:t>Also, the software need to manage the queue occupancy, or say, how many on-the-fly descriptors should be issued.</a:t>
            </a:r>
          </a:p>
          <a:p>
            <a:endParaRPr lang="en-US" dirty="0"/>
          </a:p>
          <a:p>
            <a:r>
              <a:rPr lang="en-US" dirty="0"/>
              <a:t>Different from DWQ, </a:t>
            </a:r>
          </a:p>
          <a:p>
            <a:endParaRPr lang="en-US" dirty="0"/>
          </a:p>
          <a:p>
            <a:r>
              <a:rPr lang="en-US" dirty="0"/>
              <a:t>Shared work queue or SWQ is intended to by used by many clients.</a:t>
            </a:r>
          </a:p>
          <a:p>
            <a:endParaRPr lang="en-US" dirty="0"/>
          </a:p>
          <a:p>
            <a:r>
              <a:rPr lang="en-US" dirty="0"/>
              <a:t>The software can use the new ENQCMD to write descriptors, without explicitly managing the inter-client contention.</a:t>
            </a:r>
          </a:p>
          <a:p>
            <a:endParaRPr lang="en-US" dirty="0"/>
          </a:p>
          <a:p>
            <a:r>
              <a:rPr lang="en-US" dirty="0"/>
              <a:t>The ENQCMD instruction returns a status of whether the descriptor is accepted by the SWQ HW. </a:t>
            </a:r>
          </a:p>
          <a:p>
            <a:endParaRPr lang="en-US" dirty="0"/>
          </a:p>
        </p:txBody>
      </p:sp>
      <p:sp>
        <p:nvSpPr>
          <p:cNvPr id="4" name="Slide Number Placeholder 3"/>
          <p:cNvSpPr>
            <a:spLocks noGrp="1"/>
          </p:cNvSpPr>
          <p:nvPr>
            <p:ph type="sldNum" sz="quarter" idx="5"/>
          </p:nvPr>
        </p:nvSpPr>
        <p:spPr/>
        <p:txBody>
          <a:bodyPr/>
          <a:lstStyle/>
          <a:p>
            <a:fld id="{43D92567-D7D7-4223-A842-9A06E6D4E1F9}" type="slidenum">
              <a:rPr lang="en-US" smtClean="0"/>
              <a:t>11</a:t>
            </a:fld>
            <a:endParaRPr lang="en-US"/>
          </a:p>
        </p:txBody>
      </p:sp>
    </p:spTree>
    <p:extLst>
      <p:ext uri="{BB962C8B-B14F-4D97-AF65-F5344CB8AC3E}">
        <p14:creationId xmlns:p14="http://schemas.microsoft.com/office/powerpoint/2010/main" val="1558684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mn-lt"/>
              <a:ea typeface="+mn-ea"/>
              <a:cs typeface="+mn-cs"/>
            </a:endParaRPr>
          </a:p>
          <a:p>
            <a:endParaRPr lang="en-US" dirty="0"/>
          </a:p>
          <a:p>
            <a:r>
              <a:rPr lang="en-US" dirty="0"/>
              <a:t>As we mentioned, easy and flexible programming model is important, here we highlight two libraries that facilitate DSA’s adoption in applications. DML and DTO</a:t>
            </a:r>
          </a:p>
          <a:p>
            <a:endParaRPr lang="en-US" dirty="0"/>
          </a:p>
          <a:p>
            <a:r>
              <a:rPr lang="en-US" dirty="0"/>
              <a:t>DML, stands for data mover library. </a:t>
            </a:r>
          </a:p>
          <a:p>
            <a:endParaRPr lang="en-US" dirty="0"/>
          </a:p>
          <a:p>
            <a:r>
              <a:rPr lang="en-US" dirty="0"/>
              <a:t>It provides a set of high-level APIs for user, hiding the low-level DSA hardware details </a:t>
            </a:r>
          </a:p>
          <a:p>
            <a:endParaRPr lang="en-US" dirty="0"/>
          </a:p>
          <a:p>
            <a:r>
              <a:rPr lang="en-US" dirty="0"/>
              <a:t>DTO is DSA transparent offloading library</a:t>
            </a:r>
          </a:p>
          <a:p>
            <a:endParaRPr lang="en-US" dirty="0"/>
          </a:p>
          <a:p>
            <a:r>
              <a:rPr lang="en-US" dirty="0"/>
              <a:t>It intercepts the default system functions like </a:t>
            </a:r>
            <a:r>
              <a:rPr lang="en-US" dirty="0" err="1"/>
              <a:t>memcpy</a:t>
            </a:r>
            <a:r>
              <a:rPr lang="en-US" dirty="0"/>
              <a:t> and replace them with the corresponding DSA functions adaptively. User don’t even need to recompile their program!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6E5305-4E88-48BF-80E7-5430F73229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sym typeface="Helvetica Neue"/>
            </a:endParaRPr>
          </a:p>
        </p:txBody>
      </p:sp>
    </p:spTree>
    <p:extLst>
      <p:ext uri="{BB962C8B-B14F-4D97-AF65-F5344CB8AC3E}">
        <p14:creationId xmlns:p14="http://schemas.microsoft.com/office/powerpoint/2010/main" val="1525810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 some performance numbers of DSA. These numbers are measured from the open-source DSA-perf-micros benchmark on an Intel 4</a:t>
            </a:r>
            <a:r>
              <a:rPr lang="en-US" baseline="30000" dirty="0"/>
              <a:t>th</a:t>
            </a:r>
            <a:r>
              <a:rPr lang="en-US" dirty="0"/>
              <a:t> gen Xeon processor.</a:t>
            </a:r>
          </a:p>
          <a:p>
            <a:r>
              <a:rPr lang="en-US" dirty="0"/>
              <a:t>For simplicity we only show the memory move performance in this presentation.</a:t>
            </a:r>
          </a:p>
          <a:p>
            <a:endParaRPr lang="en-US" dirty="0"/>
          </a:p>
          <a:p>
            <a:r>
              <a:rPr lang="en-US" dirty="0"/>
              <a:t>The chart shows the throughput of a single DSA instance, normalized to that of a single CPU core.</a:t>
            </a:r>
          </a:p>
          <a:p>
            <a:endParaRPr lang="en-US" dirty="0"/>
          </a:p>
          <a:p>
            <a:r>
              <a:rPr lang="en-US" dirty="0"/>
              <a:t>As we can see, as long as the data transfer size is not very small, DSA always has notable throughput benefit over CPU core, and this can lead to as high as more than 5 CPU core saving.</a:t>
            </a:r>
          </a:p>
          <a:p>
            <a:endParaRPr lang="en-US" dirty="0"/>
          </a:p>
          <a:p>
            <a:r>
              <a:rPr lang="en-US" dirty="0"/>
              <a:t>Also, since more tasks are processed by the DSA HW, operating DSA in async mode always provides more benefits. But this may require more software changes.</a:t>
            </a:r>
          </a:p>
          <a:p>
            <a:endParaRPr lang="en-US" dirty="0"/>
          </a:p>
          <a:p>
            <a:endParaRPr lang="en-US" dirty="0"/>
          </a:p>
        </p:txBody>
      </p:sp>
      <p:sp>
        <p:nvSpPr>
          <p:cNvPr id="4" name="Slide Number Placeholder 3"/>
          <p:cNvSpPr>
            <a:spLocks noGrp="1"/>
          </p:cNvSpPr>
          <p:nvPr>
            <p:ph type="sldNum" sz="quarter" idx="5"/>
          </p:nvPr>
        </p:nvSpPr>
        <p:spPr/>
        <p:txBody>
          <a:bodyPr/>
          <a:lstStyle/>
          <a:p>
            <a:fld id="{43D92567-D7D7-4223-A842-9A06E6D4E1F9}" type="slidenum">
              <a:rPr lang="en-US" smtClean="0"/>
              <a:t>13</a:t>
            </a:fld>
            <a:endParaRPr lang="en-US"/>
          </a:p>
        </p:txBody>
      </p:sp>
    </p:spTree>
    <p:extLst>
      <p:ext uri="{BB962C8B-B14F-4D97-AF65-F5344CB8AC3E}">
        <p14:creationId xmlns:p14="http://schemas.microsoft.com/office/powerpoint/2010/main" val="406864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5G infrastructure in US/EMEA/PRC, Cisco, F5, Juniper </a:t>
            </a:r>
            <a:r>
              <a:rPr lang="en-US" dirty="0" err="1"/>
              <a:t>etc</a:t>
            </a:r>
            <a:endParaRPr lang="en-US" dirty="0"/>
          </a:p>
          <a:p>
            <a:pPr lvl="1"/>
            <a:r>
              <a:rPr lang="en-US" dirty="0" err="1"/>
              <a:t>DellEMC</a:t>
            </a:r>
            <a:r>
              <a:rPr lang="en-US" dirty="0"/>
              <a:t>, IBM, NetApp, Microsoft </a:t>
            </a:r>
            <a:r>
              <a:rPr lang="en-US" dirty="0" err="1"/>
              <a:t>etc</a:t>
            </a:r>
            <a:endParaRPr lang="en-US" dirty="0"/>
          </a:p>
          <a:p>
            <a:endParaRPr lang="en-IE" dirty="0"/>
          </a:p>
        </p:txBody>
      </p:sp>
      <p:sp>
        <p:nvSpPr>
          <p:cNvPr id="4" name="Slide Number Placeholder 3"/>
          <p:cNvSpPr>
            <a:spLocks noGrp="1"/>
          </p:cNvSpPr>
          <p:nvPr>
            <p:ph type="sldNum" sz="quarter" idx="5"/>
          </p:nvPr>
        </p:nvSpPr>
        <p:spPr/>
        <p:txBody>
          <a:bodyPr/>
          <a:lstStyle/>
          <a:p>
            <a:fld id="{43D92567-D7D7-4223-A842-9A06E6D4E1F9}" type="slidenum">
              <a:rPr lang="en-US" smtClean="0"/>
              <a:t>14</a:t>
            </a:fld>
            <a:endParaRPr lang="en-US"/>
          </a:p>
        </p:txBody>
      </p:sp>
    </p:spTree>
    <p:extLst>
      <p:ext uri="{BB962C8B-B14F-4D97-AF65-F5344CB8AC3E}">
        <p14:creationId xmlns:p14="http://schemas.microsoft.com/office/powerpoint/2010/main" val="871037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official QAT Engine Library with 4 QAT instances to offload 4 OpenSSL algorithms. </a:t>
            </a:r>
          </a:p>
          <a:p>
            <a:endParaRPr lang="en-US" dirty="0"/>
          </a:p>
          <a:p>
            <a:r>
              <a:rPr lang="en-US" dirty="0"/>
              <a:t>providing at least more than 35% improvement with 1 QAT instances. </a:t>
            </a:r>
          </a:p>
          <a:p>
            <a:endParaRPr lang="en-US" dirty="0"/>
          </a:p>
          <a:p>
            <a:r>
              <a:rPr lang="en-US" dirty="0"/>
              <a:t> </a:t>
            </a:r>
          </a:p>
        </p:txBody>
      </p:sp>
      <p:sp>
        <p:nvSpPr>
          <p:cNvPr id="4" name="Slide Number Placeholder 3"/>
          <p:cNvSpPr>
            <a:spLocks noGrp="1"/>
          </p:cNvSpPr>
          <p:nvPr>
            <p:ph type="sldNum" sz="quarter" idx="5"/>
          </p:nvPr>
        </p:nvSpPr>
        <p:spPr/>
        <p:txBody>
          <a:bodyPr/>
          <a:lstStyle/>
          <a:p>
            <a:fld id="{43D92567-D7D7-4223-A842-9A06E6D4E1F9}" type="slidenum">
              <a:rPr lang="en-US" smtClean="0"/>
              <a:t>15</a:t>
            </a:fld>
            <a:endParaRPr lang="en-US"/>
          </a:p>
        </p:txBody>
      </p:sp>
    </p:spTree>
    <p:extLst>
      <p:ext uri="{BB962C8B-B14F-4D97-AF65-F5344CB8AC3E}">
        <p14:creationId xmlns:p14="http://schemas.microsoft.com/office/powerpoint/2010/main" val="3787537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defRPr/>
            </a:pPr>
            <a:r>
              <a:rPr lang="en-US" sz="1200" dirty="0">
                <a:solidFill>
                  <a:srgbClr val="525252"/>
                </a:solidFill>
                <a:latin typeface="IntelOne Text Light"/>
              </a:rPr>
              <a:t>DLB: Brand-new accelerators for queue management in networking and more</a:t>
            </a:r>
          </a:p>
          <a:p>
            <a:pPr lvl="3">
              <a:defRPr/>
            </a:pPr>
            <a:r>
              <a:rPr lang="en-US" sz="1200" dirty="0">
                <a:solidFill>
                  <a:srgbClr val="525252"/>
                </a:solidFill>
                <a:latin typeface="IntelOne Text Light"/>
              </a:rPr>
              <a:t>Impressive offloading performance and flexible programming models</a:t>
            </a:r>
          </a:p>
          <a:p>
            <a:pPr lvl="3">
              <a:defRPr/>
            </a:pPr>
            <a:endParaRPr lang="en-US" sz="1200" dirty="0">
              <a:solidFill>
                <a:srgbClr val="525252"/>
              </a:solidFill>
              <a:latin typeface="IntelOne Text Light"/>
            </a:endParaRPr>
          </a:p>
          <a:p>
            <a:pPr lvl="3">
              <a:defRPr/>
            </a:pPr>
            <a:r>
              <a:rPr lang="en-US" sz="1200" dirty="0">
                <a:solidFill>
                  <a:srgbClr val="525252"/>
                </a:solidFill>
                <a:latin typeface="IntelOne Text Light"/>
              </a:rPr>
              <a:t>QAT: Mature concept with new capability and better performance </a:t>
            </a:r>
          </a:p>
          <a:p>
            <a:pPr lvl="3">
              <a:defRPr/>
            </a:pPr>
            <a:r>
              <a:rPr lang="en-US" sz="1200" dirty="0">
                <a:solidFill>
                  <a:srgbClr val="525252"/>
                </a:solidFill>
                <a:latin typeface="IntelOne Text Light"/>
              </a:rPr>
              <a:t>Boost crypto and (de)compression workload</a:t>
            </a:r>
          </a:p>
          <a:p>
            <a:pPr lvl="3">
              <a:defRPr/>
            </a:pPr>
            <a:r>
              <a:rPr lang="en-US" sz="1200" dirty="0">
                <a:solidFill>
                  <a:srgbClr val="525252"/>
                </a:solidFill>
                <a:latin typeface="IntelOne Text Light"/>
              </a:rPr>
              <a:t>Rich ecosystem that facilitate QAT usage</a:t>
            </a:r>
          </a:p>
          <a:p>
            <a:pPr lvl="3">
              <a:defRPr/>
            </a:pPr>
            <a:endParaRPr lang="en-US" sz="1200" dirty="0">
              <a:solidFill>
                <a:srgbClr val="525252"/>
              </a:solidFill>
              <a:latin typeface="IntelOne Text Light"/>
            </a:endParaRPr>
          </a:p>
          <a:p>
            <a:pPr lvl="3">
              <a:defRPr/>
            </a:pPr>
            <a:r>
              <a:rPr lang="en-US" sz="1200" dirty="0">
                <a:solidFill>
                  <a:srgbClr val="525252"/>
                </a:solidFill>
                <a:latin typeface="IntelOne Text Light"/>
              </a:rPr>
              <a:t>DSA:  Broadly applicable data movement and transformation operations at high throughput and low latency</a:t>
            </a:r>
          </a:p>
          <a:p>
            <a:pPr lvl="3">
              <a:defRPr/>
            </a:pPr>
            <a:r>
              <a:rPr lang="en-US" sz="1200" dirty="0">
                <a:solidFill>
                  <a:srgbClr val="525252"/>
                </a:solidFill>
                <a:latin typeface="IntelOne Text Light"/>
              </a:rPr>
              <a:t>Seen examples through networking via OVS, storage </a:t>
            </a:r>
            <a:r>
              <a:rPr lang="en-US" sz="1200" dirty="0" err="1">
                <a:solidFill>
                  <a:srgbClr val="525252"/>
                </a:solidFill>
                <a:latin typeface="IntelOne Text Light"/>
              </a:rPr>
              <a:t>NVMe</a:t>
            </a:r>
            <a:r>
              <a:rPr lang="en-US" sz="1200" dirty="0">
                <a:solidFill>
                  <a:srgbClr val="525252"/>
                </a:solidFill>
                <a:latin typeface="IntelOne Text Light"/>
              </a:rPr>
              <a:t>-OF acceleration, and media transport</a:t>
            </a:r>
          </a:p>
          <a:p>
            <a:pPr lvl="3">
              <a:defRPr/>
            </a:pPr>
            <a:r>
              <a:rPr lang="en-US" sz="1200" dirty="0">
                <a:solidFill>
                  <a:srgbClr val="525252"/>
                </a:solidFill>
                <a:latin typeface="IntelOne Text Light"/>
              </a:rPr>
              <a:t>Easy integration via DTO or already integrated frameworks like DPDK or SPDK</a:t>
            </a:r>
          </a:p>
          <a:p>
            <a:pPr lvl="3">
              <a:defRPr/>
            </a:pPr>
            <a:endParaRPr lang="en-US" sz="1200" dirty="0">
              <a:solidFill>
                <a:srgbClr val="525252"/>
              </a:solidFill>
              <a:latin typeface="IntelOne Text Light"/>
            </a:endParaRPr>
          </a:p>
          <a:p>
            <a:pPr lvl="3">
              <a:defRPr/>
            </a:pPr>
            <a:r>
              <a:rPr lang="en-US" sz="1200" dirty="0">
                <a:solidFill>
                  <a:srgbClr val="525252"/>
                </a:solidFill>
                <a:latin typeface="IntelOne Text Light"/>
              </a:rPr>
              <a:t>IAA:     Great support for high throughput and low latency compression and data analytics operations</a:t>
            </a:r>
            <a:endParaRPr lang="en-US" sz="1200" dirty="0">
              <a:solidFill>
                <a:srgbClr val="525252"/>
              </a:solidFill>
            </a:endParaRPr>
          </a:p>
          <a:p>
            <a:pPr lvl="3">
              <a:defRPr/>
            </a:pPr>
            <a:r>
              <a:rPr lang="en-US" sz="1200" dirty="0">
                <a:solidFill>
                  <a:srgbClr val="525252"/>
                </a:solidFill>
                <a:latin typeface="IntelOne Text Light"/>
              </a:rPr>
              <a:t>Demonstrated benefits in QPS, memory bandwidth, and memory usage through </a:t>
            </a:r>
            <a:r>
              <a:rPr lang="en-US" sz="1200" dirty="0" err="1">
                <a:solidFill>
                  <a:srgbClr val="525252"/>
                </a:solidFill>
                <a:latin typeface="IntelOne Text Light"/>
              </a:rPr>
              <a:t>RocksDB</a:t>
            </a:r>
            <a:r>
              <a:rPr lang="en-US" sz="1200" dirty="0">
                <a:solidFill>
                  <a:srgbClr val="525252"/>
                </a:solidFill>
                <a:latin typeface="IntelOne Text Light"/>
              </a:rPr>
              <a:t> and </a:t>
            </a:r>
            <a:r>
              <a:rPr lang="en-US" sz="1200" dirty="0" err="1">
                <a:solidFill>
                  <a:srgbClr val="525252"/>
                </a:solidFill>
                <a:latin typeface="IntelOne Text Light"/>
              </a:rPr>
              <a:t>ClickHouse</a:t>
            </a:r>
            <a:endParaRPr lang="en-US" sz="1200" dirty="0">
              <a:solidFill>
                <a:srgbClr val="525252"/>
              </a:solidFill>
            </a:endParaRPr>
          </a:p>
          <a:p>
            <a:pPr lvl="3">
              <a:defRPr/>
            </a:pPr>
            <a:r>
              <a:rPr lang="en-US" sz="1200" dirty="0">
                <a:solidFill>
                  <a:srgbClr val="525252"/>
                </a:solidFill>
                <a:latin typeface="IntelOne Text Light"/>
              </a:rPr>
              <a:t>                     </a:t>
            </a:r>
          </a:p>
          <a:p>
            <a:endParaRPr lang="en-US" dirty="0"/>
          </a:p>
        </p:txBody>
      </p:sp>
      <p:sp>
        <p:nvSpPr>
          <p:cNvPr id="4" name="Slide Number Placeholder 3"/>
          <p:cNvSpPr>
            <a:spLocks noGrp="1"/>
          </p:cNvSpPr>
          <p:nvPr>
            <p:ph type="sldNum" sz="quarter" idx="5"/>
          </p:nvPr>
        </p:nvSpPr>
        <p:spPr/>
        <p:txBody>
          <a:bodyPr/>
          <a:lstStyle/>
          <a:p>
            <a:fld id="{43D92567-D7D7-4223-A842-9A06E6D4E1F9}" type="slidenum">
              <a:rPr lang="en-US" smtClean="0"/>
              <a:t>17</a:t>
            </a:fld>
            <a:endParaRPr lang="en-US"/>
          </a:p>
        </p:txBody>
      </p:sp>
    </p:spTree>
    <p:extLst>
      <p:ext uri="{BB962C8B-B14F-4D97-AF65-F5344CB8AC3E}">
        <p14:creationId xmlns:p14="http://schemas.microsoft.com/office/powerpoint/2010/main" val="224268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center tax: memory related operations, remote procedure calls and protocol buffers, cryptography etc.</a:t>
            </a:r>
          </a:p>
          <a:p>
            <a:r>
              <a:rPr lang="en-US" dirty="0"/>
              <a:t>System tax: OS, networking and storage stacks, and fleet wide library functions</a:t>
            </a:r>
          </a:p>
          <a:p>
            <a:endParaRPr lang="en-US" dirty="0"/>
          </a:p>
          <a:p>
            <a:r>
              <a:rPr lang="en-US" dirty="0"/>
              <a:t>We use the term data center tax to refer to both data center tax and system tax </a:t>
            </a:r>
          </a:p>
          <a:p>
            <a:endParaRPr lang="en-US" dirty="0"/>
          </a:p>
          <a:p>
            <a:r>
              <a:rPr lang="en-US" dirty="0"/>
              <a:t>To make thing even worse, there’s been a tax inflation over the past years. </a:t>
            </a:r>
          </a:p>
          <a:p>
            <a:endParaRPr lang="en-US" dirty="0"/>
          </a:p>
          <a:p>
            <a:r>
              <a:rPr lang="en-US" dirty="0"/>
              <a:t>As disclosed by google last year, in many scenarios, the tax rate increases significantly from around 25 percent to more than 40 percent!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Many datacenter tax related operations are relatively simple and repetitive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trend motivated developing domain specific accelerators to reduce data center tax</a:t>
            </a:r>
          </a:p>
        </p:txBody>
      </p:sp>
      <p:sp>
        <p:nvSpPr>
          <p:cNvPr id="4" name="Slide Number Placeholder 3"/>
          <p:cNvSpPr>
            <a:spLocks noGrp="1"/>
          </p:cNvSpPr>
          <p:nvPr>
            <p:ph type="sldNum" sz="quarter" idx="5"/>
          </p:nvPr>
        </p:nvSpPr>
        <p:spPr/>
        <p:txBody>
          <a:bodyPr/>
          <a:lstStyle/>
          <a:p>
            <a:fld id="{43D92567-D7D7-4223-A842-9A06E6D4E1F9}" type="slidenum">
              <a:rPr lang="en-US" smtClean="0"/>
              <a:t>2</a:t>
            </a:fld>
            <a:endParaRPr lang="en-US"/>
          </a:p>
        </p:txBody>
      </p:sp>
    </p:spTree>
    <p:extLst>
      <p:ext uri="{BB962C8B-B14F-4D97-AF65-F5344CB8AC3E}">
        <p14:creationId xmlns:p14="http://schemas.microsoft.com/office/powerpoint/2010/main" val="232007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various types of accelerators for many different workloads, </a:t>
            </a:r>
          </a:p>
          <a:p>
            <a:endParaRPr lang="en-US" dirty="0"/>
          </a:p>
          <a:p>
            <a:r>
              <a:rPr lang="en-US" dirty="0"/>
              <a:t>Different workloads have different needs, domain specific accelerators can address </a:t>
            </a:r>
          </a:p>
          <a:p>
            <a:r>
              <a:rPr lang="en-US" dirty="0"/>
              <a:t>currently most of which are PCIe based off-chip accelerators, </a:t>
            </a:r>
          </a:p>
        </p:txBody>
      </p:sp>
      <p:sp>
        <p:nvSpPr>
          <p:cNvPr id="4" name="Slide Number Placeholder 3"/>
          <p:cNvSpPr>
            <a:spLocks noGrp="1"/>
          </p:cNvSpPr>
          <p:nvPr>
            <p:ph type="sldNum" sz="quarter" idx="5"/>
          </p:nvPr>
        </p:nvSpPr>
        <p:spPr/>
        <p:txBody>
          <a:bodyPr/>
          <a:lstStyle/>
          <a:p>
            <a:fld id="{43D92567-D7D7-4223-A842-9A06E6D4E1F9}" type="slidenum">
              <a:rPr lang="en-US" smtClean="0"/>
              <a:t>3</a:t>
            </a:fld>
            <a:endParaRPr lang="en-US"/>
          </a:p>
        </p:txBody>
      </p:sp>
    </p:spTree>
    <p:extLst>
      <p:ext uri="{BB962C8B-B14F-4D97-AF65-F5344CB8AC3E}">
        <p14:creationId xmlns:p14="http://schemas.microsoft.com/office/powerpoint/2010/main" val="22105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meet the performance, utility, usability and energy demands of hyperscale's, we need a tight on-chip CPU-accelerator SoC design, and we also need HW-SW co-designed ecosystem that provide both hardware features and software stacks to make the SoC successful. </a:t>
            </a:r>
          </a:p>
          <a:p>
            <a:r>
              <a:rPr lang="en-US" dirty="0"/>
              <a:t>Hardware features are essential to enable faster CPU-accelerator communication, and more scalable accelerator resource sharing, which are important for large scale </a:t>
            </a:r>
            <a:r>
              <a:rPr lang="en-US" dirty="0" err="1"/>
              <a:t>hyperscalers</a:t>
            </a:r>
            <a:r>
              <a:rPr lang="en-US" dirty="0"/>
              <a:t> and broad range of services </a:t>
            </a:r>
          </a:p>
          <a:p>
            <a:r>
              <a:rPr lang="en-US" dirty="0"/>
              <a:t>Software stacks include libraries, compliers, OS support such as drivers   Intel is at the unique position,</a:t>
            </a:r>
          </a:p>
          <a:p>
            <a:endParaRPr lang="en-US" dirty="0"/>
          </a:p>
          <a:p>
            <a:r>
              <a:rPr lang="en-US" dirty="0"/>
              <a:t>Intel is at a unique position to design such on-chip accelerators given its ownership of X86 CPU architecture and experience with off-chip </a:t>
            </a:r>
            <a:r>
              <a:rPr lang="en-US" dirty="0" err="1"/>
              <a:t>acclerators</a:t>
            </a:r>
            <a:r>
              <a:rPr lang="en-US" dirty="0"/>
              <a:t> such as QAT. </a:t>
            </a:r>
          </a:p>
          <a:p>
            <a:endParaRPr lang="en-US" dirty="0"/>
          </a:p>
          <a:p>
            <a:r>
              <a:rPr lang="en-US" dirty="0"/>
              <a:t>Over the years, Intel has learns valuable insights on the key requirements and design philosophy of CPU-accelerator SoCs. Before we delve into the details of the 4 on-chip accelerators we are going to cover in this paper, let’s first discuss high level design requirements and philosophy that guide our design and implementation.   </a:t>
            </a:r>
          </a:p>
          <a:p>
            <a:endParaRPr lang="en-US" dirty="0"/>
          </a:p>
          <a:p>
            <a:endParaRPr lang="en-US" dirty="0"/>
          </a:p>
          <a:p>
            <a:r>
              <a:rPr lang="en-US" dirty="0"/>
              <a:t>QoS across applications/tenants are important, telemetry for debugging and performance analysis is also essential </a:t>
            </a:r>
          </a:p>
        </p:txBody>
      </p:sp>
      <p:sp>
        <p:nvSpPr>
          <p:cNvPr id="4" name="Slide Number Placeholder 3"/>
          <p:cNvSpPr>
            <a:spLocks noGrp="1"/>
          </p:cNvSpPr>
          <p:nvPr>
            <p:ph type="sldNum" sz="quarter" idx="5"/>
          </p:nvPr>
        </p:nvSpPr>
        <p:spPr/>
        <p:txBody>
          <a:bodyPr/>
          <a:lstStyle/>
          <a:p>
            <a:fld id="{43D92567-D7D7-4223-A842-9A06E6D4E1F9}" type="slidenum">
              <a:rPr lang="en-US" smtClean="0"/>
              <a:t>4</a:t>
            </a:fld>
            <a:endParaRPr lang="en-US"/>
          </a:p>
        </p:txBody>
      </p:sp>
    </p:spTree>
    <p:extLst>
      <p:ext uri="{BB962C8B-B14F-4D97-AF65-F5344CB8AC3E}">
        <p14:creationId xmlns:p14="http://schemas.microsoft.com/office/powerpoint/2010/main" val="49928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those requirements and learnings, Intel has embarked on a multi-year journey to design a new scalable Xeon SoC architecture with 4 on-ship accelerators, namely, </a:t>
            </a:r>
          </a:p>
          <a:p>
            <a:r>
              <a:rPr lang="en-US" dirty="0"/>
              <a:t>DLB for networking and microservices workloads, dynamically redistributing data loads across cores</a:t>
            </a:r>
          </a:p>
          <a:p>
            <a:r>
              <a:rPr lang="en-US" dirty="0"/>
              <a:t>DSA, for networking, storage, ML/HPC, optimizing streaming data movement and transformation</a:t>
            </a:r>
          </a:p>
          <a:p>
            <a:r>
              <a:rPr lang="en-US" dirty="0"/>
              <a:t>IAA for database KVS workloads, accelerating analytics primitives, CRC, compression</a:t>
            </a:r>
          </a:p>
          <a:p>
            <a:r>
              <a:rPr lang="en-US" dirty="0"/>
              <a:t>QAT, Networking, storage, security workloads, accelerating cryptography and compression</a:t>
            </a:r>
          </a:p>
          <a:p>
            <a:endParaRPr lang="en-US" dirty="0"/>
          </a:p>
        </p:txBody>
      </p:sp>
      <p:sp>
        <p:nvSpPr>
          <p:cNvPr id="4" name="Slide Number Placeholder 3"/>
          <p:cNvSpPr>
            <a:spLocks noGrp="1"/>
          </p:cNvSpPr>
          <p:nvPr>
            <p:ph type="sldNum" sz="quarter" idx="5"/>
          </p:nvPr>
        </p:nvSpPr>
        <p:spPr/>
        <p:txBody>
          <a:bodyPr/>
          <a:lstStyle/>
          <a:p>
            <a:fld id="{43D92567-D7D7-4223-A842-9A06E6D4E1F9}" type="slidenum">
              <a:rPr lang="en-US" smtClean="0"/>
              <a:t>5</a:t>
            </a:fld>
            <a:endParaRPr lang="en-US"/>
          </a:p>
        </p:txBody>
      </p:sp>
    </p:spTree>
    <p:extLst>
      <p:ext uri="{BB962C8B-B14F-4D97-AF65-F5344CB8AC3E}">
        <p14:creationId xmlns:p14="http://schemas.microsoft.com/office/powerpoint/2010/main" val="1543300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Illustrates an XCC (</a:t>
            </a:r>
            <a:r>
              <a:rPr lang="en-US" dirty="0" err="1"/>
              <a:t>eXtreme</a:t>
            </a:r>
            <a:r>
              <a:rPr lang="en-US" dirty="0"/>
              <a:t> Core Count) version of the SPR SoC </a:t>
            </a:r>
            <a:r>
              <a:rPr lang="en-US" dirty="0" err="1"/>
              <a:t>chiplet</a:t>
            </a:r>
            <a:r>
              <a:rPr lang="en-US" dirty="0"/>
              <a:t>. It introduces Data Accelerator Complex (DAC) as a dedicated tile to host the 4 accelerators and a cache coherent interconnect to the rest of the </a:t>
            </a:r>
            <a:r>
              <a:rPr lang="en-US" dirty="0" err="1"/>
              <a:t>SoC.</a:t>
            </a:r>
            <a:r>
              <a:rPr lang="en-US" dirty="0"/>
              <a:t> The accelerators can access system cache/memory with cache-coherent support.  </a:t>
            </a:r>
          </a:p>
        </p:txBody>
      </p:sp>
      <p:sp>
        <p:nvSpPr>
          <p:cNvPr id="4" name="Slide Number Placeholder 3"/>
          <p:cNvSpPr>
            <a:spLocks noGrp="1"/>
          </p:cNvSpPr>
          <p:nvPr>
            <p:ph type="sldNum" sz="quarter" idx="5"/>
          </p:nvPr>
        </p:nvSpPr>
        <p:spPr/>
        <p:txBody>
          <a:bodyPr/>
          <a:lstStyle/>
          <a:p>
            <a:fld id="{F65D995E-0F8A-4E35-9DCC-E01063359EAE}" type="slidenum">
              <a:rPr lang="en-US" smtClean="0"/>
              <a:t>6</a:t>
            </a:fld>
            <a:endParaRPr lang="en-US"/>
          </a:p>
        </p:txBody>
      </p:sp>
    </p:spTree>
    <p:extLst>
      <p:ext uri="{BB962C8B-B14F-4D97-AF65-F5344CB8AC3E}">
        <p14:creationId xmlns:p14="http://schemas.microsoft.com/office/powerpoint/2010/main" val="1191232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on-chip accelerators has several new SOC level capabilities that address the requirement posted before.</a:t>
            </a:r>
          </a:p>
          <a:p>
            <a:r>
              <a:rPr lang="en-US" dirty="0"/>
              <a:t> </a:t>
            </a:r>
          </a:p>
          <a:p>
            <a:r>
              <a:rPr lang="en-US" dirty="0"/>
              <a:t>The first one is its efficient core-accelerator communication. Software uses simple descriptor to submit task to accelerators and check the completion records., This can be done with new x86 instructions </a:t>
            </a:r>
          </a:p>
          <a:p>
            <a:endParaRPr lang="en-US" dirty="0"/>
          </a:p>
          <a:p>
            <a:r>
              <a:rPr lang="en-US" dirty="0"/>
              <a:t>On chip accelerators support shared virtual memory, meaning the software doesn’t need to manage the memory explicitly, such as pinning a specific page. Also, multiple tenants can easily share a single accelerator instance. </a:t>
            </a:r>
          </a:p>
          <a:p>
            <a:endParaRPr lang="en-US" dirty="0"/>
          </a:p>
          <a:p>
            <a:r>
              <a:rPr lang="en-US" dirty="0"/>
              <a:t>New On-chip accelerators support flexible programming models, for example, tasks can be processed the tasks in a batch to reduce submission overhead. Programmers can also choose synchronous or asynchronous mode to manage the latency.</a:t>
            </a:r>
          </a:p>
          <a:p>
            <a:endParaRPr lang="en-US" dirty="0"/>
          </a:p>
          <a:p>
            <a:r>
              <a:rPr lang="en-US" dirty="0"/>
              <a:t>Last, accelerators also have  QoS control support to control priorities. This can be easily tuned by the software.</a:t>
            </a:r>
          </a:p>
          <a:p>
            <a:endParaRPr lang="en-US" dirty="0"/>
          </a:p>
        </p:txBody>
      </p:sp>
      <p:sp>
        <p:nvSpPr>
          <p:cNvPr id="4" name="Slide Number Placeholder 3"/>
          <p:cNvSpPr>
            <a:spLocks noGrp="1"/>
          </p:cNvSpPr>
          <p:nvPr>
            <p:ph type="sldNum" sz="quarter" idx="5"/>
          </p:nvPr>
        </p:nvSpPr>
        <p:spPr/>
        <p:txBody>
          <a:bodyPr/>
          <a:lstStyle/>
          <a:p>
            <a:fld id="{43D92567-D7D7-4223-A842-9A06E6D4E1F9}" type="slidenum">
              <a:rPr lang="en-US" smtClean="0"/>
              <a:t>7</a:t>
            </a:fld>
            <a:endParaRPr lang="en-US"/>
          </a:p>
        </p:txBody>
      </p:sp>
    </p:spTree>
    <p:extLst>
      <p:ext uri="{BB962C8B-B14F-4D97-AF65-F5344CB8AC3E}">
        <p14:creationId xmlns:p14="http://schemas.microsoft.com/office/powerpoint/2010/main" val="1040249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5D995E-0F8A-4E35-9DCC-E01063359EAE}" type="slidenum">
              <a:rPr lang="en-US" smtClean="0"/>
              <a:t>8</a:t>
            </a:fld>
            <a:endParaRPr lang="en-US"/>
          </a:p>
        </p:txBody>
      </p:sp>
    </p:spTree>
    <p:extLst>
      <p:ext uri="{BB962C8B-B14F-4D97-AF65-F5344CB8AC3E}">
        <p14:creationId xmlns:p14="http://schemas.microsoft.com/office/powerpoint/2010/main" val="1746963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Single root IO virtualization has been the standard method for device virtualization. </a:t>
            </a:r>
          </a:p>
          <a:p>
            <a:r>
              <a:rPr lang="en-US" dirty="0"/>
              <a:t>It allows a physical function to spawn multiple virtual functions, each VF assigning to a VM or container </a:t>
            </a:r>
          </a:p>
          <a:p>
            <a:r>
              <a:rPr lang="en-US" dirty="0"/>
              <a:t>However, HW virtualization stack is not flexible nor scalable (for example, up to 64 or 128 VFs)</a:t>
            </a:r>
          </a:p>
          <a:p>
            <a:endParaRPr lang="en-US" dirty="0"/>
          </a:p>
          <a:p>
            <a:r>
              <a:rPr lang="en-US" dirty="0"/>
              <a:t>Intel proposed Scalable IO </a:t>
            </a:r>
            <a:r>
              <a:rPr lang="en-US" dirty="0" err="1"/>
              <a:t>vitualization</a:t>
            </a:r>
            <a:r>
              <a:rPr lang="en-US" dirty="0"/>
              <a:t> (S-IOV). The basic idea </a:t>
            </a:r>
            <a:r>
              <a:rPr lang="en-US" dirty="0" err="1"/>
              <a:t>os</a:t>
            </a:r>
            <a:r>
              <a:rPr lang="en-US" dirty="0"/>
              <a:t> S-IOV is to move non-performance-critical stacks to SW and IOMMU </a:t>
            </a:r>
          </a:p>
          <a:p>
            <a:endParaRPr lang="en-US" dirty="0"/>
          </a:p>
          <a:p>
            <a:endParaRPr lang="en-US" dirty="0"/>
          </a:p>
        </p:txBody>
      </p:sp>
      <p:sp>
        <p:nvSpPr>
          <p:cNvPr id="4" name="Slide Number Placeholder 3"/>
          <p:cNvSpPr>
            <a:spLocks noGrp="1"/>
          </p:cNvSpPr>
          <p:nvPr>
            <p:ph type="sldNum" sz="quarter" idx="5"/>
          </p:nvPr>
        </p:nvSpPr>
        <p:spPr/>
        <p:txBody>
          <a:bodyPr/>
          <a:lstStyle/>
          <a:p>
            <a:fld id="{F65D995E-0F8A-4E35-9DCC-E01063359EAE}" type="slidenum">
              <a:rPr lang="en-US" smtClean="0"/>
              <a:t>9</a:t>
            </a:fld>
            <a:endParaRPr lang="en-US"/>
          </a:p>
        </p:txBody>
      </p:sp>
    </p:spTree>
    <p:extLst>
      <p:ext uri="{BB962C8B-B14F-4D97-AF65-F5344CB8AC3E}">
        <p14:creationId xmlns:p14="http://schemas.microsoft.com/office/powerpoint/2010/main" val="1661574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A">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1982CC-C5C2-43DF-8FDA-037495FAF982}"/>
              </a:ext>
              <a:ext uri="{C183D7F6-B498-43B3-948B-1728B52AA6E4}">
                <adec:decorative xmlns:adec="http://schemas.microsoft.com/office/drawing/2017/decorative" val="1"/>
              </a:ext>
            </a:extLst>
          </p:cNvPr>
          <p:cNvGrpSpPr/>
          <p:nvPr userDrawn="1"/>
        </p:nvGrpSpPr>
        <p:grpSpPr>
          <a:xfrm>
            <a:off x="573803" y="0"/>
            <a:ext cx="4325371" cy="6392520"/>
            <a:chOff x="573803" y="0"/>
            <a:chExt cx="4325371" cy="6392520"/>
          </a:xfrm>
        </p:grpSpPr>
        <p:sp>
          <p:nvSpPr>
            <p:cNvPr id="16" name="Rectangle 15">
              <a:extLst>
                <a:ext uri="{FF2B5EF4-FFF2-40B4-BE49-F238E27FC236}">
                  <a16:creationId xmlns:a16="http://schemas.microsoft.com/office/drawing/2014/main" id="{1F4567CD-F1DA-4E8F-ADDF-371B07892411}"/>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FF16119A-1487-48A7-9CC6-71F9F9535C16}"/>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3CF0AA4-E89F-418F-83F2-0CC0FB3DF16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A9F8D4CB-DB57-4130-8BDE-86D5A4C11D49}"/>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502BD194-F320-4426-964A-1D4F58024C5F}"/>
                </a:ext>
              </a:extLst>
            </p:cNvPr>
            <p:cNvGrpSpPr/>
            <p:nvPr userDrawn="1"/>
          </p:nvGrpSpPr>
          <p:grpSpPr>
            <a:xfrm>
              <a:off x="1468406" y="5995719"/>
              <a:ext cx="1059754" cy="396801"/>
              <a:chOff x="1314450" y="6391094"/>
              <a:chExt cx="1123377" cy="420623"/>
            </a:xfrm>
          </p:grpSpPr>
          <p:sp>
            <p:nvSpPr>
              <p:cNvPr id="21" name="Freeform: Shape 20">
                <a:extLst>
                  <a:ext uri="{FF2B5EF4-FFF2-40B4-BE49-F238E27FC236}">
                    <a16:creationId xmlns:a16="http://schemas.microsoft.com/office/drawing/2014/main" id="{61C32755-5BE0-4F78-B52A-08742A60A8EF}"/>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33F9D2F-6ED9-4D82-B111-BEFD50CBB7B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C42114-E0DC-41C5-A333-869DAB921F8F}"/>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4" name="Freeform: Shape 23">
                <a:extLst>
                  <a:ext uri="{FF2B5EF4-FFF2-40B4-BE49-F238E27FC236}">
                    <a16:creationId xmlns:a16="http://schemas.microsoft.com/office/drawing/2014/main" id="{EB18CC9F-8A17-402D-B10E-AE9061E9554F}"/>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77538DC6-5A10-44DE-BF8C-5185BC4F6B42}"/>
              </a:ext>
              <a:ext uri="{C183D7F6-B498-43B3-948B-1728B52AA6E4}">
                <adec:decorative xmlns:adec="http://schemas.microsoft.com/office/drawing/2017/decorative" val="1"/>
              </a:ext>
            </a:extLst>
          </p:cNvPr>
          <p:cNvGrpSpPr/>
          <p:nvPr/>
        </p:nvGrpSpPr>
        <p:grpSpPr>
          <a:xfrm>
            <a:off x="573803" y="0"/>
            <a:ext cx="4325371" cy="6392520"/>
            <a:chOff x="573803" y="0"/>
            <a:chExt cx="4325371" cy="6392520"/>
          </a:xfrm>
        </p:grpSpPr>
        <p:sp>
          <p:nvSpPr>
            <p:cNvPr id="4" name="Rectangle 3">
              <a:extLst>
                <a:ext uri="{FF2B5EF4-FFF2-40B4-BE49-F238E27FC236}">
                  <a16:creationId xmlns:a16="http://schemas.microsoft.com/office/drawing/2014/main" id="{1BE35751-F391-41AA-9B05-1647E37D235B}"/>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1CF1866E-6300-47C1-B36B-E4F93E357EE1}"/>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4266AC4-1BB0-4DCC-B988-F338CCC87BB0}"/>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187846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381000" y="221694"/>
            <a:ext cx="5429864" cy="1199822"/>
          </a:xfrm>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381000" y="1495361"/>
            <a:ext cx="5429864" cy="530454"/>
          </a:xfrm>
        </p:spPr>
        <p:txBody>
          <a:bodyPr>
            <a:noAutofit/>
          </a:bodyPr>
          <a:lstStyle>
            <a:lvl1pPr marL="0" indent="0">
              <a:buNone/>
              <a:defRPr sz="280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230287"/>
            <a:ext cx="5429250" cy="2410686"/>
          </a:xfrm>
        </p:spPr>
        <p:txBody>
          <a:bodyPr/>
          <a:lstStyle>
            <a:lvl1pPr marL="0" indent="0">
              <a:buNone/>
              <a:defRPr/>
            </a:lvl1pPr>
          </a:lstStyle>
          <a:p>
            <a:r>
              <a:rPr lang="en-US"/>
              <a:t>Click icon to add picture</a:t>
            </a:r>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hasCustomPrompt="1"/>
          </p:nvPr>
        </p:nvSpPr>
        <p:spPr>
          <a:xfrm>
            <a:off x="5926138" y="2655075"/>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5924550" y="3331781"/>
            <a:ext cx="5429250" cy="2410686"/>
          </a:xfrm>
        </p:spPr>
        <p:txBody>
          <a:bodyPr/>
          <a:lstStyle>
            <a:lvl1pPr marL="0" indent="0">
              <a:buNone/>
              <a:defRPr/>
            </a:lvl1pPr>
          </a:lstStyle>
          <a:p>
            <a:r>
              <a:rPr lang="en-US"/>
              <a:t>Click icon to add picture</a:t>
            </a:r>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hasCustomPrompt="1"/>
          </p:nvPr>
        </p:nvSpPr>
        <p:spPr>
          <a:xfrm>
            <a:off x="5924294" y="5767077"/>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text styles</a:t>
            </a:r>
          </a:p>
        </p:txBody>
      </p:sp>
    </p:spTree>
    <p:extLst>
      <p:ext uri="{BB962C8B-B14F-4D97-AF65-F5344CB8AC3E}">
        <p14:creationId xmlns:p14="http://schemas.microsoft.com/office/powerpoint/2010/main" val="4259668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381000" y="221694"/>
            <a:ext cx="5429864" cy="1199822"/>
          </a:xfrm>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0"/>
            <a:ext cx="5808406" cy="6400799"/>
          </a:xfrm>
        </p:spPr>
        <p:txBody>
          <a:bodyPr/>
          <a:lstStyle>
            <a:lvl1pPr marL="0" indent="0">
              <a:buNone/>
              <a:defRPr/>
            </a:lvl1pPr>
          </a:lstStyle>
          <a:p>
            <a:r>
              <a:rPr lang="en-US"/>
              <a:t>Click icon to add picture</a:t>
            </a:r>
          </a:p>
        </p:txBody>
      </p:sp>
      <p:sp>
        <p:nvSpPr>
          <p:cNvPr id="8" name="Text Placeholder 5">
            <a:extLst>
              <a:ext uri="{FF2B5EF4-FFF2-40B4-BE49-F238E27FC236}">
                <a16:creationId xmlns:a16="http://schemas.microsoft.com/office/drawing/2014/main" id="{C4D1D699-1964-9A45-A892-EAAC949B8250}"/>
              </a:ext>
            </a:extLst>
          </p:cNvPr>
          <p:cNvSpPr>
            <a:spLocks noGrp="1"/>
          </p:cNvSpPr>
          <p:nvPr>
            <p:ph type="body" sz="quarter" idx="10" hasCustomPrompt="1"/>
          </p:nvPr>
        </p:nvSpPr>
        <p:spPr>
          <a:xfrm>
            <a:off x="381000" y="1495361"/>
            <a:ext cx="5429864" cy="530454"/>
          </a:xfrm>
        </p:spPr>
        <p:txBody>
          <a:bodyPr>
            <a:noAutofit/>
          </a:bodyPr>
          <a:lstStyle>
            <a:lvl1pPr marL="0" indent="0">
              <a:buNone/>
              <a:defRPr sz="280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Tree>
    <p:extLst>
      <p:ext uri="{BB962C8B-B14F-4D97-AF65-F5344CB8AC3E}">
        <p14:creationId xmlns:p14="http://schemas.microsoft.com/office/powerpoint/2010/main" val="1598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0"/>
            <a:ext cx="11734800" cy="6400799"/>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2343974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1441833"/>
            <a:ext cx="10972800" cy="4241800"/>
          </a:xfrm>
        </p:spPr>
        <p:txBody>
          <a:bodyPr>
            <a:normAutofit/>
          </a:bodyPr>
          <a:lstStyle>
            <a:lvl1pPr marL="0" indent="0">
              <a:buNone/>
              <a:defRPr sz="6000" b="0" i="0">
                <a:solidFill>
                  <a:schemeClr val="accent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381000" y="5757203"/>
            <a:ext cx="10972800" cy="501650"/>
          </a:xfrm>
        </p:spPr>
        <p:txBody>
          <a:bodyPr/>
          <a:lstStyle>
            <a:lvl1pPr marL="0" indent="0">
              <a:buNone/>
              <a:defRPr>
                <a:solidFill>
                  <a:schemeClr val="tx2"/>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228315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lvl1pPr>
              <a:defRPr>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1441833"/>
            <a:ext cx="10972800" cy="4241800"/>
          </a:xfrm>
        </p:spPr>
        <p:txBody>
          <a:bodyPr>
            <a:normAutofit/>
          </a:bodyPr>
          <a:lstStyle>
            <a:lvl1pPr marL="0" indent="0">
              <a:buNone/>
              <a:defRPr sz="6000" b="0" i="0">
                <a:solidFill>
                  <a:schemeClr val="bg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381000" y="5757203"/>
            <a:ext cx="10972800" cy="501650"/>
          </a:xfrm>
        </p:spPr>
        <p:txBody>
          <a:bodyPr/>
          <a:lstStyle>
            <a:lvl1pPr marL="0" indent="0">
              <a:buNone/>
              <a:defRPr>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A43DA6DA-63DC-460A-B2F4-6584E4114B06}"/>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7" name="Graphic 6">
            <a:extLst>
              <a:ext uri="{FF2B5EF4-FFF2-40B4-BE49-F238E27FC236}">
                <a16:creationId xmlns:a16="http://schemas.microsoft.com/office/drawing/2014/main" id="{EF26FFBC-3F56-4549-828C-9A20F03B19B1}"/>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1EBB8918-321F-4814-85AD-F9F7A8C67AEF}"/>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DFBDE8F-8844-4DFF-BA21-35B58CB1D8AF}"/>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0" name="Rectangle 9">
            <a:extLst>
              <a:ext uri="{FF2B5EF4-FFF2-40B4-BE49-F238E27FC236}">
                <a16:creationId xmlns:a16="http://schemas.microsoft.com/office/drawing/2014/main" id="{D575CFAC-8A95-416C-AF0A-BE82C31DD56A}"/>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201852F3-59BE-4CC1-B2BF-0FAA22504E8B}"/>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540C7463-044C-48C5-9C61-01035600C0E0}"/>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791783BE-2760-44E4-ADC3-DD3F254CEABA}"/>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4" name="Rectangle 13">
            <a:extLst>
              <a:ext uri="{FF2B5EF4-FFF2-40B4-BE49-F238E27FC236}">
                <a16:creationId xmlns:a16="http://schemas.microsoft.com/office/drawing/2014/main" id="{3547586F-EE67-4051-9999-DE673BC9B9CB}"/>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3B0D2E6-CDB6-4990-9882-8E1AC38762EA}"/>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6" name="Rectangle 15">
            <a:extLst>
              <a:ext uri="{FF2B5EF4-FFF2-40B4-BE49-F238E27FC236}">
                <a16:creationId xmlns:a16="http://schemas.microsoft.com/office/drawing/2014/main" id="{88A1EC77-5BEB-45BB-B35A-D1CB9FB0922E}"/>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7" name="TextBox 16">
            <a:extLst>
              <a:ext uri="{FF2B5EF4-FFF2-40B4-BE49-F238E27FC236}">
                <a16:creationId xmlns:a16="http://schemas.microsoft.com/office/drawing/2014/main" id="{FFE3CC19-B2E2-40FF-B774-8AD1AD5A1A0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48948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381000" y="2229178"/>
            <a:ext cx="10972800" cy="1199822"/>
          </a:xfrm>
        </p:spPr>
        <p:txBody>
          <a:bodyPr anchor="b" anchorCtr="0">
            <a:normAutofit/>
          </a:bodyPr>
          <a:lstStyle>
            <a:lvl1pPr>
              <a:defRPr sz="4800"/>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3449317"/>
            <a:ext cx="10972800" cy="681935"/>
          </a:xfrm>
        </p:spPr>
        <p:txBody>
          <a:bodyPr>
            <a:normAutofit/>
          </a:bodyPr>
          <a:lstStyle>
            <a:lvl1pPr marL="0" indent="0">
              <a:buNone/>
              <a:defRPr sz="2800">
                <a:solidFill>
                  <a:schemeClr val="accent1"/>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46891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381000" y="2229178"/>
            <a:ext cx="10972800" cy="1199822"/>
          </a:xfrm>
        </p:spPr>
        <p:txBody>
          <a:bodyPr anchor="b" anchorCtr="0">
            <a:normAutofit/>
          </a:bodyPr>
          <a:lstStyle>
            <a:lvl1pPr>
              <a:defRPr sz="48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3449317"/>
            <a:ext cx="10972800" cy="681935"/>
          </a:xfrm>
        </p:spPr>
        <p:txBody>
          <a:bodyPr>
            <a:normAutofit/>
          </a:bodyPr>
          <a:lstStyle>
            <a:lvl1pPr marL="0" indent="0">
              <a:buNone/>
              <a:defRPr sz="2800">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3CEB7CF4-6E59-4F58-B339-D2AEFB0D202B}"/>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7" name="Rectangle 6">
            <a:extLst>
              <a:ext uri="{FF2B5EF4-FFF2-40B4-BE49-F238E27FC236}">
                <a16:creationId xmlns:a16="http://schemas.microsoft.com/office/drawing/2014/main" id="{55FB7B45-0229-4BD9-84EB-963DE20FBDD7}"/>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1" name="Rectangle 10">
            <a:extLst>
              <a:ext uri="{FF2B5EF4-FFF2-40B4-BE49-F238E27FC236}">
                <a16:creationId xmlns:a16="http://schemas.microsoft.com/office/drawing/2014/main" id="{35E9F9A1-9773-43B8-98D0-A483D488C5EF}"/>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2" name="Graphic 11">
            <a:extLst>
              <a:ext uri="{FF2B5EF4-FFF2-40B4-BE49-F238E27FC236}">
                <a16:creationId xmlns:a16="http://schemas.microsoft.com/office/drawing/2014/main" id="{50338064-1322-4DA2-AA1C-4E086E88E7F2}"/>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3" name="Rectangle 12">
            <a:extLst>
              <a:ext uri="{FF2B5EF4-FFF2-40B4-BE49-F238E27FC236}">
                <a16:creationId xmlns:a16="http://schemas.microsoft.com/office/drawing/2014/main" id="{EB20DD1C-FBB9-4A79-99DE-1A05C67584B0}"/>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A8CF211-593C-4B89-BA8B-B4BF959BF149}"/>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5" name="Rectangle 14">
            <a:extLst>
              <a:ext uri="{FF2B5EF4-FFF2-40B4-BE49-F238E27FC236}">
                <a16:creationId xmlns:a16="http://schemas.microsoft.com/office/drawing/2014/main" id="{4386AE8E-163B-4673-9C89-BA60DB5BB6EB}"/>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6" name="TextBox 15">
            <a:extLst>
              <a:ext uri="{FF2B5EF4-FFF2-40B4-BE49-F238E27FC236}">
                <a16:creationId xmlns:a16="http://schemas.microsoft.com/office/drawing/2014/main" id="{5A9A01FA-314F-465F-BEBB-029CC884BD8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3279161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ontent Blue A">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368D64-A019-4399-A672-206E0E3B7414}"/>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bg1"/>
                </a:solidFill>
              </a:defRPr>
            </a:lvl1pPr>
          </a:lstStyle>
          <a:p>
            <a:r>
              <a:rPr lang="en-US"/>
              <a:t>Click to edit title style</a:t>
            </a: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341B807F-E5A0-4B47-8126-0798D03DDEEE}"/>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3C2D0DF1-6BFD-4E45-8CA9-4436F31DB615}"/>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0BFD17C7-2044-4743-9B58-A721FED6F07E}"/>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20" name="Rectangle 19">
            <a:extLst>
              <a:ext uri="{FF2B5EF4-FFF2-40B4-BE49-F238E27FC236}">
                <a16:creationId xmlns:a16="http://schemas.microsoft.com/office/drawing/2014/main" id="{BC1BD233-1B52-4259-BBB2-FFAB0A8D1A3A}"/>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0E012ABA-EED9-48CA-B3FF-9EE6151C69B9}"/>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A2426B1C-8B0F-44A4-8250-F1D8598549E8}"/>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4" name="Rectangle 23">
              <a:extLst>
                <a:ext uri="{FF2B5EF4-FFF2-40B4-BE49-F238E27FC236}">
                  <a16:creationId xmlns:a16="http://schemas.microsoft.com/office/drawing/2014/main" id="{45D4EF16-2639-4F0C-B7CE-3B49694D7462}"/>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FFEF9D7-E955-4747-98A8-A3CDA0B2EA11}"/>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1C53175F-9DFF-470F-9639-8993D337BE4A}"/>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88800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Content Blue B">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F68134-655A-4C58-8EC5-042D492A62BF}"/>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AF16FE66-F77C-48EC-9636-B0D3F1F816E2}"/>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2FC6B6DC-5CBA-4569-BD05-67C2152AE1CA}"/>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EF9F90E2-0FB9-44A2-B48E-E894C3113E8B}"/>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20" name="Rectangle 19">
            <a:extLst>
              <a:ext uri="{FF2B5EF4-FFF2-40B4-BE49-F238E27FC236}">
                <a16:creationId xmlns:a16="http://schemas.microsoft.com/office/drawing/2014/main" id="{4B2BE4E4-A2DB-46D6-B372-8C331EFD1D29}"/>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5D945211-AEEA-4A21-B35C-B4FC0F99C65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3CBCDBB5-E209-49E3-8CC6-AEB941DB1EE2}"/>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4" name="Rectangle 23">
              <a:extLst>
                <a:ext uri="{FF2B5EF4-FFF2-40B4-BE49-F238E27FC236}">
                  <a16:creationId xmlns:a16="http://schemas.microsoft.com/office/drawing/2014/main" id="{E63C2813-2F09-413F-9991-44CA3B6BE2D7}"/>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92EC626-BB7B-40F7-9ABD-4FB62F9E9719}"/>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040C129E-8ED4-49C2-A5EB-49C77A547ED5}"/>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247659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White">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E57986-E823-49CC-B8D3-C5A2AD9415DB}"/>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tx1"/>
                </a:solidFill>
              </a:defRPr>
            </a:lvl1pPr>
          </a:lstStyle>
          <a:p>
            <a:r>
              <a:rPr lang="en-US"/>
              <a:t>Click to edit title style</a:t>
            </a:r>
          </a:p>
        </p:txBody>
      </p:sp>
      <p:sp>
        <p:nvSpPr>
          <p:cNvPr id="17" name="Rectangle 16">
            <a:extLst>
              <a:ext uri="{FF2B5EF4-FFF2-40B4-BE49-F238E27FC236}">
                <a16:creationId xmlns:a16="http://schemas.microsoft.com/office/drawing/2014/main" id="{E32B7E3E-B537-4EE3-BA97-B90982F6C31B}"/>
              </a:ext>
            </a:extLst>
          </p:cNvPr>
          <p:cNvSpPr/>
          <p:nvPr/>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tx1"/>
                </a:solidFill>
              </a:defRPr>
            </a:lvl1pPr>
          </a:lstStyle>
          <a:p>
            <a:pPr lvl="0"/>
            <a:r>
              <a:rPr lang="en-US"/>
              <a:t>Click to edit text styles</a:t>
            </a:r>
          </a:p>
        </p:txBody>
      </p:sp>
      <p:grpSp>
        <p:nvGrpSpPr>
          <p:cNvPr id="3" name="Group 2">
            <a:extLst>
              <a:ext uri="{FF2B5EF4-FFF2-40B4-BE49-F238E27FC236}">
                <a16:creationId xmlns:a16="http://schemas.microsoft.com/office/drawing/2014/main" id="{3506BD04-B5E7-422F-B321-54907EFDFDD8}"/>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a:extLst>
              <a:ext uri="{FF2B5EF4-FFF2-40B4-BE49-F238E27FC236}">
                <a16:creationId xmlns:a16="http://schemas.microsoft.com/office/drawing/2014/main" id="{E175E17D-D74E-461D-9994-21701E9CF3FE}"/>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5" name="Rectangle 14">
            <a:extLst>
              <a:ext uri="{FF2B5EF4-FFF2-40B4-BE49-F238E27FC236}">
                <a16:creationId xmlns:a16="http://schemas.microsoft.com/office/drawing/2014/main" id="{165D4340-FCEE-4743-A648-5DB311031F75}"/>
              </a:ext>
            </a:extLst>
          </p:cNvPr>
          <p:cNvSpPr/>
          <p:nvPr userDrawn="1"/>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C35DA17-DFF2-467C-A710-877908080517}"/>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1" name="Rectangle 20">
              <a:extLst>
                <a:ext uri="{FF2B5EF4-FFF2-40B4-BE49-F238E27FC236}">
                  <a16:creationId xmlns:a16="http://schemas.microsoft.com/office/drawing/2014/main" id="{C6AEFDCF-A68C-4E0D-95B4-6F1A9717550A}"/>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F55E41F1-4636-455F-8CC5-9CC2D25CD287}"/>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2BF6C486-C6BA-41CF-8F21-5691BA4400F2}"/>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24" name="TextBox 23">
            <a:extLst>
              <a:ext uri="{FF2B5EF4-FFF2-40B4-BE49-F238E27FC236}">
                <a16:creationId xmlns:a16="http://schemas.microsoft.com/office/drawing/2014/main" id="{A0695690-BC82-4B1F-9B7E-92DC6CAFF117}"/>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166237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573803" y="0"/>
            <a:ext cx="4325371" cy="639252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573803" y="0"/>
            <a:ext cx="4325371" cy="639252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1913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Frame Whi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457200" y="464127"/>
            <a:ext cx="11286348" cy="594483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7" name="Rectangle 6">
            <a:extLst>
              <a:ext uri="{FF2B5EF4-FFF2-40B4-BE49-F238E27FC236}">
                <a16:creationId xmlns:a16="http://schemas.microsoft.com/office/drawing/2014/main" id="{A00988D3-27CA-4F8F-A6E2-E1104C51DCB1}"/>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B7030671-1E88-49B1-9FE5-927C1B8EE1BE}"/>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6" name="Rectangle 5">
            <a:extLst>
              <a:ext uri="{FF2B5EF4-FFF2-40B4-BE49-F238E27FC236}">
                <a16:creationId xmlns:a16="http://schemas.microsoft.com/office/drawing/2014/main" id="{AA228789-1C29-4F2A-B05E-B47226DD5081}"/>
              </a:ext>
              <a:ext uri="{C183D7F6-B498-43B3-948B-1728B52AA6E4}">
                <adec:decorative xmlns:adec="http://schemas.microsoft.com/office/drawing/2017/decorative" val="1"/>
              </a:ext>
            </a:extLst>
          </p:cNvPr>
          <p:cNvSpPr/>
          <p:nvPr userDrawn="1"/>
        </p:nvSpPr>
        <p:spPr>
          <a:xfrm>
            <a:off x="457200" y="464127"/>
            <a:ext cx="11286348" cy="594483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806922" y="1828800"/>
            <a:ext cx="10557387" cy="3200400"/>
          </a:xfrm>
        </p:spPr>
        <p:txBody>
          <a:bodyPr>
            <a:normAutofit/>
          </a:bodyPr>
          <a:lstStyle>
            <a:lvl1pPr algn="ctr">
              <a:defRPr sz="4800">
                <a:solidFill>
                  <a:schemeClr val="accent1"/>
                </a:solidFill>
              </a:defRPr>
            </a:lvl1pPr>
          </a:lstStyle>
          <a:p>
            <a:r>
              <a:rPr lang="en-US"/>
              <a:t>Click to edit title style</a:t>
            </a:r>
          </a:p>
        </p:txBody>
      </p:sp>
    </p:spTree>
    <p:extLst>
      <p:ext uri="{BB962C8B-B14F-4D97-AF65-F5344CB8AC3E}">
        <p14:creationId xmlns:p14="http://schemas.microsoft.com/office/powerpoint/2010/main" val="22295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with Frame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457200" y="464127"/>
            <a:ext cx="11286348" cy="594483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6" name="Graphic 5">
            <a:extLst>
              <a:ext uri="{FF2B5EF4-FFF2-40B4-BE49-F238E27FC236}">
                <a16:creationId xmlns:a16="http://schemas.microsoft.com/office/drawing/2014/main" id="{5DDBF953-491D-46D1-9B3A-9BACF5F24487}"/>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7" name="Rectangle 6">
            <a:extLst>
              <a:ext uri="{FF2B5EF4-FFF2-40B4-BE49-F238E27FC236}">
                <a16:creationId xmlns:a16="http://schemas.microsoft.com/office/drawing/2014/main" id="{F2B9AAD6-9860-4DB3-B7F8-14D9F7EC7EC8}"/>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8" name="Rectangle 7">
            <a:extLst>
              <a:ext uri="{FF2B5EF4-FFF2-40B4-BE49-F238E27FC236}">
                <a16:creationId xmlns:a16="http://schemas.microsoft.com/office/drawing/2014/main" id="{02595309-FEF7-41EA-9715-F4426DF07254}"/>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Rectangle 9">
            <a:extLst>
              <a:ext uri="{FF2B5EF4-FFF2-40B4-BE49-F238E27FC236}">
                <a16:creationId xmlns:a16="http://schemas.microsoft.com/office/drawing/2014/main" id="{2460A36B-1810-4498-834B-51F1D1A293CA}"/>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FA9CD9B-5FA5-485E-919D-13A6CB9B3191}"/>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12" name="Graphic 11">
            <a:extLst>
              <a:ext uri="{FF2B5EF4-FFF2-40B4-BE49-F238E27FC236}">
                <a16:creationId xmlns:a16="http://schemas.microsoft.com/office/drawing/2014/main" id="{9404C922-CDF2-4F38-AFEE-299C1D97DA89}"/>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3" name="Rectangle 12">
            <a:extLst>
              <a:ext uri="{FF2B5EF4-FFF2-40B4-BE49-F238E27FC236}">
                <a16:creationId xmlns:a16="http://schemas.microsoft.com/office/drawing/2014/main" id="{92FF7EB7-3074-4A03-9376-7D8CBA804C4B}"/>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BE6E5BC3-B783-496C-9E9D-03475FAADAC4}"/>
              </a:ext>
              <a:ext uri="{C183D7F6-B498-43B3-948B-1728B52AA6E4}">
                <adec:decorative xmlns:adec="http://schemas.microsoft.com/office/drawing/2017/decorative" val="1"/>
              </a:ext>
            </a:extLst>
          </p:cNvPr>
          <p:cNvSpPr/>
          <p:nvPr userDrawn="1"/>
        </p:nvSpPr>
        <p:spPr>
          <a:xfrm>
            <a:off x="457200" y="464127"/>
            <a:ext cx="11286348" cy="594483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806922" y="1776845"/>
            <a:ext cx="10557387" cy="3304310"/>
          </a:xfrm>
        </p:spPr>
        <p:txBody>
          <a:bodyPr>
            <a:normAutofit/>
          </a:bodyPr>
          <a:lstStyle>
            <a:lvl1pPr algn="ctr">
              <a:defRPr sz="4800">
                <a:solidFill>
                  <a:schemeClr val="bg1"/>
                </a:solidFill>
              </a:defRPr>
            </a:lvl1pPr>
          </a:lstStyle>
          <a:p>
            <a:r>
              <a:rPr lang="en-US"/>
              <a:t>Click to edit title style</a:t>
            </a:r>
          </a:p>
        </p:txBody>
      </p:sp>
    </p:spTree>
    <p:extLst>
      <p:ext uri="{BB962C8B-B14F-4D97-AF65-F5344CB8AC3E}">
        <p14:creationId xmlns:p14="http://schemas.microsoft.com/office/powerpoint/2010/main" val="225259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spTree>
    <p:extLst>
      <p:ext uri="{BB962C8B-B14F-4D97-AF65-F5344CB8AC3E}">
        <p14:creationId xmlns:p14="http://schemas.microsoft.com/office/powerpoint/2010/main" val="178200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Use this one">
    <p:spTree>
      <p:nvGrpSpPr>
        <p:cNvPr id="1" name=""/>
        <p:cNvGrpSpPr/>
        <p:nvPr/>
      </p:nvGrpSpPr>
      <p:grpSpPr>
        <a:xfrm>
          <a:off x="0" y="0"/>
          <a:ext cx="0" cy="0"/>
          <a:chOff x="0" y="0"/>
          <a:chExt cx="0" cy="0"/>
        </a:xfrm>
      </p:grpSpPr>
      <p:sp>
        <p:nvSpPr>
          <p:cNvPr id="10" name="Body Level One…">
            <a:extLst>
              <a:ext uri="{FF2B5EF4-FFF2-40B4-BE49-F238E27FC236}">
                <a16:creationId xmlns:a16="http://schemas.microsoft.com/office/drawing/2014/main" id="{ECF0102D-4435-B040-BCBA-040A6A2BBE73}"/>
              </a:ext>
            </a:extLst>
          </p:cNvPr>
          <p:cNvSpPr txBox="1">
            <a:spLocks noGrp="1"/>
          </p:cNvSpPr>
          <p:nvPr>
            <p:ph idx="1" hasCustomPrompt="1"/>
          </p:nvPr>
        </p:nvSpPr>
        <p:spPr>
          <a:xfrm>
            <a:off x="533400" y="1295400"/>
            <a:ext cx="10867216"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a:t>Body copy </a:t>
            </a:r>
            <a:r>
              <a:rPr lang="en-US" err="1"/>
              <a:t>IntelOne</a:t>
            </a:r>
            <a:r>
              <a:rPr lang="en-US"/>
              <a:t> Text regular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11" name="Title Text">
            <a:extLst>
              <a:ext uri="{FF2B5EF4-FFF2-40B4-BE49-F238E27FC236}">
                <a16:creationId xmlns:a16="http://schemas.microsoft.com/office/drawing/2014/main" id="{BE3C2DBE-4445-6543-A8C7-770492E7B705}"/>
              </a:ext>
            </a:extLst>
          </p:cNvPr>
          <p:cNvSpPr txBox="1">
            <a:spLocks noGrp="1"/>
          </p:cNvSpPr>
          <p:nvPr>
            <p:ph type="title" hasCustomPrompt="1"/>
          </p:nvPr>
        </p:nvSpPr>
        <p:spPr>
          <a:xfrm>
            <a:off x="533400" y="342900"/>
            <a:ext cx="11181522"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a:lvl1pPr>
          </a:lstStyle>
          <a:p>
            <a:r>
              <a:rPr lang="en-US"/>
              <a:t>40pt </a:t>
            </a:r>
            <a:r>
              <a:rPr lang="en-US" err="1"/>
              <a:t>IntelOne</a:t>
            </a:r>
            <a:r>
              <a:rPr lang="en-US"/>
              <a:t> Display Light Text Goes Here</a:t>
            </a:r>
            <a:endParaRPr/>
          </a:p>
        </p:txBody>
      </p:sp>
    </p:spTree>
    <p:extLst>
      <p:ext uri="{BB962C8B-B14F-4D97-AF65-F5344CB8AC3E}">
        <p14:creationId xmlns:p14="http://schemas.microsoft.com/office/powerpoint/2010/main" val="1530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68BF-F1E4-4683-BA9A-72115B1D9783}"/>
              </a:ext>
            </a:extLst>
          </p:cNvPr>
          <p:cNvSpPr>
            <a:spLocks noGrp="1"/>
          </p:cNvSpPr>
          <p:nvPr>
            <p:ph type="title" hasCustomPrompt="1"/>
          </p:nvPr>
        </p:nvSpPr>
        <p:spPr/>
        <p:txBody>
          <a:bodyPr/>
          <a:lstStyle/>
          <a:p>
            <a:r>
              <a:rPr lang="en-US"/>
              <a:t>Click to edit title style</a:t>
            </a:r>
          </a:p>
        </p:txBody>
      </p:sp>
      <p:sp>
        <p:nvSpPr>
          <p:cNvPr id="4" name="Content Placeholder 3">
            <a:extLst>
              <a:ext uri="{FF2B5EF4-FFF2-40B4-BE49-F238E27FC236}">
                <a16:creationId xmlns:a16="http://schemas.microsoft.com/office/drawing/2014/main" id="{EDB16C5C-41A7-48AD-AE8C-9CD787615F4E}"/>
              </a:ext>
            </a:extLst>
          </p:cNvPr>
          <p:cNvSpPr>
            <a:spLocks noGrp="1"/>
          </p:cNvSpPr>
          <p:nvPr>
            <p:ph sz="quarter" idx="10" hasCustomPrompt="1"/>
          </p:nvPr>
        </p:nvSpPr>
        <p:spPr>
          <a:xfrm>
            <a:off x="614363" y="1496350"/>
            <a:ext cx="10971212" cy="4705350"/>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963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1B587A-481D-4354-9508-D5D8FF887B06}"/>
              </a:ext>
              <a:ext uri="{C183D7F6-B498-43B3-948B-1728B52AA6E4}">
                <adec:decorative xmlns:adec="http://schemas.microsoft.com/office/drawing/2017/decorative" val="1"/>
              </a:ext>
            </a:extLst>
          </p:cNvPr>
          <p:cNvGrpSpPr/>
          <p:nvPr userDrawn="1"/>
        </p:nvGrpSpPr>
        <p:grpSpPr>
          <a:xfrm>
            <a:off x="573803" y="0"/>
            <a:ext cx="4325371" cy="6377476"/>
            <a:chOff x="573803" y="0"/>
            <a:chExt cx="4325371" cy="6377476"/>
          </a:xfrm>
        </p:grpSpPr>
        <p:sp>
          <p:nvSpPr>
            <p:cNvPr id="12" name="Rectangle 11">
              <a:extLst>
                <a:ext uri="{FF2B5EF4-FFF2-40B4-BE49-F238E27FC236}">
                  <a16:creationId xmlns:a16="http://schemas.microsoft.com/office/drawing/2014/main" id="{1CFE29C8-410C-4059-919F-670CE49EA18F}"/>
                </a:ext>
              </a:extLst>
            </p:cNvPr>
            <p:cNvSpPr/>
            <p:nvPr userDrawn="1"/>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1ADCBE42-BEC7-4DF9-A16F-7E76C7D448E8}"/>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AAA47B74-98DC-499D-981D-583A2DD69E50}"/>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33D68EB8-A34F-47E3-8B7F-5FF260D65B7C}"/>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7" name="Graphic 16">
              <a:extLst>
                <a:ext uri="{FF2B5EF4-FFF2-40B4-BE49-F238E27FC236}">
                  <a16:creationId xmlns:a16="http://schemas.microsoft.com/office/drawing/2014/main" id="{07897D68-7CB8-406F-9146-F00DE71319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grpSp>
        <p:nvGrpSpPr>
          <p:cNvPr id="4" name="Group 3">
            <a:extLst>
              <a:ext uri="{FF2B5EF4-FFF2-40B4-BE49-F238E27FC236}">
                <a16:creationId xmlns:a16="http://schemas.microsoft.com/office/drawing/2014/main" id="{66D8E5A8-9477-47F6-9CA7-9A7DC46705CE}"/>
              </a:ext>
              <a:ext uri="{C183D7F6-B498-43B3-948B-1728B52AA6E4}">
                <adec:decorative xmlns:adec="http://schemas.microsoft.com/office/drawing/2017/decorative" val="1"/>
              </a:ext>
            </a:extLst>
          </p:cNvPr>
          <p:cNvGrpSpPr/>
          <p:nvPr/>
        </p:nvGrpSpPr>
        <p:grpSpPr>
          <a:xfrm>
            <a:off x="573803" y="0"/>
            <a:ext cx="4325371" cy="6377476"/>
            <a:chOff x="573803" y="0"/>
            <a:chExt cx="4325371" cy="6377476"/>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A24C56C1-BF0A-4234-81F8-D2B769834C58}"/>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657C8AC4-A26E-48AF-9B2F-93A0F02E758D}"/>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6D5060BD-E2D2-44BB-ADFB-2B20CEB8775D}"/>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21" name="Graphic 20">
              <a:extLst>
                <a:ext uri="{FF2B5EF4-FFF2-40B4-BE49-F238E27FC236}">
                  <a16:creationId xmlns:a16="http://schemas.microsoft.com/office/drawing/2014/main" id="{5A184651-D34A-4937-8369-48ADD8E89C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accent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tx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1208039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071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106547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381000" y="221694"/>
            <a:ext cx="10972800" cy="1199822"/>
          </a:xfrm>
        </p:spPr>
        <p:txBody>
          <a:bodyPr>
            <a:normAutofit/>
          </a:bodyPr>
          <a:lstStyle>
            <a:lvl1pPr>
              <a:defRPr sz="36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381000" y="1487056"/>
            <a:ext cx="10972800" cy="4689908"/>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8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userDrawn="1">
          <p15:clr>
            <a:srgbClr val="FBAE40"/>
          </p15:clr>
        </p15:guide>
        <p15:guide id="5" pos="240" userDrawn="1">
          <p15:clr>
            <a:srgbClr val="FBAE40"/>
          </p15:clr>
        </p15:guide>
        <p15:guide id="6" pos="715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381000" y="221694"/>
            <a:ext cx="10972800" cy="1199822"/>
          </a:xfrm>
        </p:spPr>
        <p:txBody>
          <a:bodyPr>
            <a:normAutofit/>
          </a:bodyPr>
          <a:lstStyle>
            <a:lvl1pPr>
              <a:defRPr sz="3600"/>
            </a:lvl1pPr>
          </a:lstStyle>
          <a:p>
            <a:r>
              <a:rPr lang="en-US"/>
              <a:t>Click to edit title style</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hasCustomPrompt="1"/>
          </p:nvPr>
        </p:nvSpPr>
        <p:spPr>
          <a:xfrm>
            <a:off x="381000" y="1494289"/>
            <a:ext cx="10972800" cy="525462"/>
          </a:xfrm>
        </p:spPr>
        <p:txBody>
          <a:bodyPr>
            <a:noAutofit/>
          </a:bodyPr>
          <a:lstStyle>
            <a:lvl1pPr marL="0" indent="0">
              <a:buFontTx/>
              <a:buNone/>
              <a:defRPr sz="3200" b="0" i="0">
                <a:solidFill>
                  <a:schemeClr val="accent1"/>
                </a:solidFill>
                <a:latin typeface="IntelOne Text" panose="020B0503020203020204" pitchFamily="34" charset="77"/>
              </a:defRPr>
            </a:lvl1pPr>
          </a:lstStyle>
          <a:p>
            <a:pPr lvl="0"/>
            <a:r>
              <a:rPr lang="en-US"/>
              <a:t>Click to edit text styles</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381000" y="2110067"/>
            <a:ext cx="10972800" cy="4084256"/>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2905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
          <p15:clr>
            <a:srgbClr val="FBAE40"/>
          </p15:clr>
        </p15:guide>
        <p15:guide id="3" pos="71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381000" y="1495361"/>
            <a:ext cx="10972800" cy="530454"/>
          </a:xfrm>
        </p:spPr>
        <p:txBody>
          <a:bodyPr>
            <a:noAutofit/>
          </a:bodyPr>
          <a:lstStyle>
            <a:lvl1pPr marL="0" indent="0">
              <a:buNone/>
              <a:defRPr sz="3200" b="0" i="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7802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1496292"/>
            <a:ext cx="5429865" cy="4686689"/>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1496292"/>
            <a:ext cx="5429865" cy="4686689"/>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318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1199822"/>
          </a:xfrm>
          <a:prstGeom prst="rect">
            <a:avLst/>
          </a:prstGeom>
        </p:spPr>
        <p:txBody>
          <a:bodyPr vert="horz" lIns="91440" tIns="45720" rIns="91440" bIns="45720" rtlCol="0" anchor="ctr">
            <a:normAutofit/>
          </a:bodyPr>
          <a:lstStyle/>
          <a:p>
            <a:r>
              <a:rPr lang="en-US"/>
              <a:t>Click to edit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491673"/>
            <a:ext cx="10972800" cy="4685290"/>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descr="Intel Confidential">
            <a:extLst>
              <a:ext uri="{FF2B5EF4-FFF2-40B4-BE49-F238E27FC236}">
                <a16:creationId xmlns:a16="http://schemas.microsoft.com/office/drawing/2014/main" id="{D272B893-3411-4154-A13D-8DB1F4E167A4}"/>
              </a:ext>
            </a:extLst>
          </p:cNvPr>
          <p:cNvSpPr/>
          <p:nvPr/>
        </p:nvSpPr>
        <p:spPr>
          <a:xfrm>
            <a:off x="5489103" y="6510549"/>
            <a:ext cx="1213795" cy="246221"/>
          </a:xfrm>
          <a:prstGeom prst="rect">
            <a:avLst/>
          </a:prstGeom>
        </p:spPr>
        <p:txBody>
          <a:bodyPr wrap="none">
            <a:spAutoFit/>
          </a:bodyPr>
          <a:lstStyle/>
          <a:p>
            <a:pPr algn="ctr"/>
            <a:r>
              <a:rPr lang="en-US" sz="10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9" name="Rectangle 8" descr="Department or Event Name">
            <a:extLst>
              <a:ext uri="{FF2B5EF4-FFF2-40B4-BE49-F238E27FC236}">
                <a16:creationId xmlns:a16="http://schemas.microsoft.com/office/drawing/2014/main" id="{8A75CF89-9B1A-49AA-8C1C-7280637B6567}"/>
              </a:ext>
            </a:extLst>
          </p:cNvPr>
          <p:cNvSpPr/>
          <p:nvPr/>
        </p:nvSpPr>
        <p:spPr>
          <a:xfrm>
            <a:off x="286365" y="6510549"/>
            <a:ext cx="2172390" cy="276999"/>
          </a:xfrm>
          <a:prstGeom prst="rect">
            <a:avLst/>
          </a:prstGeom>
        </p:spPr>
        <p:txBody>
          <a:bodyPr wrap="none">
            <a:spAutoFit/>
          </a:bodyPr>
          <a:lstStyle/>
          <a:p>
            <a:pPr algn="l"/>
            <a:r>
              <a:rPr lang="en-US" sz="12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Department or Event Name</a:t>
            </a:r>
          </a:p>
        </p:txBody>
      </p:sp>
      <p:pic>
        <p:nvPicPr>
          <p:cNvPr id="10" name="Graphic 9">
            <a:extLst>
              <a:ext uri="{FF2B5EF4-FFF2-40B4-BE49-F238E27FC236}">
                <a16:creationId xmlns:a16="http://schemas.microsoft.com/office/drawing/2014/main" id="{A984EC55-415E-440F-AE6F-DDB70FA6D374}"/>
              </a:ext>
              <a:ext uri="{C183D7F6-B498-43B3-948B-1728B52AA6E4}">
                <adec:decorative xmlns:adec="http://schemas.microsoft.com/office/drawing/2017/decorative" val="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11137466" y="6554735"/>
            <a:ext cx="476084" cy="177524"/>
          </a:xfrm>
          <a:prstGeom prst="rect">
            <a:avLst/>
          </a:prstGeom>
        </p:spPr>
      </p:pic>
      <p:sp>
        <p:nvSpPr>
          <p:cNvPr id="11" name="TextBox 10" descr="page number">
            <a:extLst>
              <a:ext uri="{FF2B5EF4-FFF2-40B4-BE49-F238E27FC236}">
                <a16:creationId xmlns:a16="http://schemas.microsoft.com/office/drawing/2014/main" id="{02FB4E28-8FF4-469D-9172-AA2B2441695C}"/>
              </a:ext>
            </a:extLst>
          </p:cNvPr>
          <p:cNvSpPr txBox="1"/>
          <p:nvPr/>
        </p:nvSpPr>
        <p:spPr>
          <a:xfrm>
            <a:off x="11886783" y="6553045"/>
            <a:ext cx="16671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DE1E402-C0AA-4A44-97FB-BE9DDACF9A55}"/>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descr="Department or Event Name">
            <a:extLst>
              <a:ext uri="{FF2B5EF4-FFF2-40B4-BE49-F238E27FC236}">
                <a16:creationId xmlns:a16="http://schemas.microsoft.com/office/drawing/2014/main" id="{690E8CB7-4C09-47D4-9A3A-4E8E8877F589}"/>
              </a:ext>
            </a:extLst>
          </p:cNvPr>
          <p:cNvSpPr/>
          <p:nvPr userDrawn="1"/>
        </p:nvSpPr>
        <p:spPr>
          <a:xfrm>
            <a:off x="286365" y="6510549"/>
            <a:ext cx="885179" cy="276999"/>
          </a:xfrm>
          <a:prstGeom prst="rect">
            <a:avLst/>
          </a:prstGeom>
        </p:spPr>
        <p:txBody>
          <a:bodyPr wrap="none">
            <a:spAutoFit/>
          </a:bodyPr>
          <a:lstStyle/>
          <a:p>
            <a:pPr algn="l"/>
            <a:r>
              <a:rPr lang="en-US" sz="12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Labs</a:t>
            </a:r>
          </a:p>
        </p:txBody>
      </p:sp>
      <p:pic>
        <p:nvPicPr>
          <p:cNvPr id="16" name="Graphic 15">
            <a:extLst>
              <a:ext uri="{FF2B5EF4-FFF2-40B4-BE49-F238E27FC236}">
                <a16:creationId xmlns:a16="http://schemas.microsoft.com/office/drawing/2014/main" id="{3DB6E0FE-A458-4FC3-8BCF-C3DEF3B9E242}"/>
              </a:ext>
              <a:ext uri="{C183D7F6-B498-43B3-948B-1728B52AA6E4}">
                <adec:decorative xmlns:adec="http://schemas.microsoft.com/office/drawing/2017/decorative" val="1"/>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11137466" y="6554735"/>
            <a:ext cx="476084" cy="177524"/>
          </a:xfrm>
          <a:prstGeom prst="rect">
            <a:avLst/>
          </a:prstGeom>
        </p:spPr>
      </p:pic>
      <p:sp>
        <p:nvSpPr>
          <p:cNvPr id="17" name="TextBox 16" descr="page number">
            <a:extLst>
              <a:ext uri="{FF2B5EF4-FFF2-40B4-BE49-F238E27FC236}">
                <a16:creationId xmlns:a16="http://schemas.microsoft.com/office/drawing/2014/main" id="{53D7E5EC-4B62-4515-9A8B-0AB847259844}"/>
              </a:ext>
            </a:extLst>
          </p:cNvPr>
          <p:cNvSpPr txBox="1"/>
          <p:nvPr userDrawn="1"/>
        </p:nvSpPr>
        <p:spPr>
          <a:xfrm>
            <a:off x="11886783" y="6553045"/>
            <a:ext cx="16671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8" name="Rectangle 17">
            <a:extLst>
              <a:ext uri="{FF2B5EF4-FFF2-40B4-BE49-F238E27FC236}">
                <a16:creationId xmlns:a16="http://schemas.microsoft.com/office/drawing/2014/main" id="{51A5FD6C-5104-45F8-8C61-CC0432723E00}"/>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23273711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7" r:id="rId23"/>
    <p:sldLayoutId id="2147483704" r:id="rId2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3.xml"/><Relationship Id="rId5" Type="http://schemas.openxmlformats.org/officeDocument/2006/relationships/image" Target="../media/image21.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microsoft.com/office/2018/10/relationships/comments" Target="../comments/modernComment_7FFFE151_7CFD1297.xm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ark.intel.com/content/www/us/en/ark/products/series/228622/4th-generation-intel-xeon-scalable-processors.html" TargetMode="External"/><Relationship Id="rId2" Type="http://schemas.openxmlformats.org/officeDocument/2006/relationships/hyperlink" Target="https://edc.intel.com/content/www/us/en/products/performance/benchmarks/overview/" TargetMode="Externa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10"/>
          </p:nvPr>
        </p:nvSpPr>
        <p:spPr>
          <a:xfrm>
            <a:off x="1467239" y="5307433"/>
            <a:ext cx="9810362" cy="627700"/>
          </a:xfrm>
        </p:spPr>
        <p:txBody>
          <a:bodyPr>
            <a:normAutofit/>
          </a:bodyPr>
          <a:lstStyle/>
          <a:p>
            <a:r>
              <a:rPr lang="en-US" dirty="0"/>
              <a:t>ISCA 2024</a:t>
            </a:r>
          </a:p>
        </p:txBody>
      </p:sp>
      <p:sp>
        <p:nvSpPr>
          <p:cNvPr id="5" name="Title 4">
            <a:extLst>
              <a:ext uri="{FF2B5EF4-FFF2-40B4-BE49-F238E27FC236}">
                <a16:creationId xmlns:a16="http://schemas.microsoft.com/office/drawing/2014/main" id="{679F4BE2-8E4A-4003-B816-9E34781F7E88}"/>
              </a:ext>
            </a:extLst>
          </p:cNvPr>
          <p:cNvSpPr>
            <a:spLocks noGrp="1"/>
          </p:cNvSpPr>
          <p:nvPr>
            <p:ph type="ctrTitle"/>
          </p:nvPr>
        </p:nvSpPr>
        <p:spPr>
          <a:xfrm>
            <a:off x="1542535" y="1318188"/>
            <a:ext cx="9789007" cy="1874852"/>
          </a:xfrm>
        </p:spPr>
        <p:txBody>
          <a:bodyPr>
            <a:noAutofit/>
          </a:bodyPr>
          <a:lstStyle/>
          <a:p>
            <a:r>
              <a:rPr lang="en-US" sz="4000" dirty="0"/>
              <a:t>Intel Accelerators Ecosystem:</a:t>
            </a:r>
            <a:br>
              <a:rPr lang="en-US" sz="4000" dirty="0"/>
            </a:br>
            <a:r>
              <a:rPr lang="en-US" sz="4000" dirty="0"/>
              <a:t>An SoC-Oriented Perspective </a:t>
            </a:r>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subTitle" idx="1"/>
          </p:nvPr>
        </p:nvSpPr>
        <p:spPr/>
        <p:txBody>
          <a:bodyPr>
            <a:normAutofit/>
          </a:bodyPr>
          <a:lstStyle/>
          <a:p>
            <a:r>
              <a:rPr lang="en-US" dirty="0"/>
              <a:t>Yifan Yuan</a:t>
            </a:r>
            <a:r>
              <a:rPr lang="en-US" baseline="30000" dirty="0"/>
              <a:t>1</a:t>
            </a:r>
            <a:r>
              <a:rPr lang="en-US" dirty="0"/>
              <a:t>, </a:t>
            </a:r>
            <a:r>
              <a:rPr lang="en-US" b="1" u="sng" dirty="0"/>
              <a:t>Ren Wang</a:t>
            </a:r>
            <a:r>
              <a:rPr lang="en-US" b="1" u="sng" baseline="30000" dirty="0"/>
              <a:t>1</a:t>
            </a:r>
            <a:r>
              <a:rPr lang="en-US" dirty="0"/>
              <a:t>, Narayan Ranganathan</a:t>
            </a:r>
            <a:r>
              <a:rPr lang="en-US" baseline="30000" dirty="0"/>
              <a:t>1</a:t>
            </a:r>
            <a:r>
              <a:rPr lang="en-US" dirty="0"/>
              <a:t>, Nikhil Rao1</a:t>
            </a:r>
            <a:r>
              <a:rPr lang="en-US" baseline="30000" dirty="0"/>
              <a:t>2</a:t>
            </a:r>
            <a:r>
              <a:rPr lang="en-US" dirty="0"/>
              <a:t>, Sanjay Kumar</a:t>
            </a:r>
            <a:r>
              <a:rPr lang="en-US" baseline="30000" dirty="0"/>
              <a:t>1</a:t>
            </a:r>
            <a:r>
              <a:rPr lang="en-US" dirty="0"/>
              <a:t>, Philip Lantz</a:t>
            </a:r>
            <a:r>
              <a:rPr lang="en-US" baseline="30000" dirty="0"/>
              <a:t>1</a:t>
            </a:r>
            <a:r>
              <a:rPr lang="en-US" dirty="0"/>
              <a:t>, Vivekananthan Sanjeepan</a:t>
            </a:r>
            <a:r>
              <a:rPr lang="en-US" baseline="30000" dirty="0"/>
              <a:t>1</a:t>
            </a:r>
            <a:r>
              <a:rPr lang="en-US" dirty="0"/>
              <a:t>, Jorge Cabrera</a:t>
            </a:r>
            <a:r>
              <a:rPr lang="en-US" baseline="30000" dirty="0"/>
              <a:t>1</a:t>
            </a:r>
            <a:r>
              <a:rPr lang="en-US" dirty="0"/>
              <a:t>, Atul Kwatra</a:t>
            </a:r>
            <a:r>
              <a:rPr lang="en-US" baseline="30000" dirty="0"/>
              <a:t>1</a:t>
            </a:r>
            <a:r>
              <a:rPr lang="en-US" dirty="0"/>
              <a:t>, Rajesh Sankaran</a:t>
            </a:r>
            <a:r>
              <a:rPr lang="en-US" baseline="30000" dirty="0"/>
              <a:t>1</a:t>
            </a:r>
            <a:r>
              <a:rPr lang="en-US" dirty="0"/>
              <a:t>, Ipoom Jeong</a:t>
            </a:r>
            <a:r>
              <a:rPr lang="en-US" baseline="30000" dirty="0"/>
              <a:t>2</a:t>
            </a:r>
            <a:r>
              <a:rPr lang="en-US" dirty="0"/>
              <a:t>, Nam Sung Kim</a:t>
            </a:r>
            <a:r>
              <a:rPr lang="en-US" baseline="30000" dirty="0"/>
              <a:t>2 </a:t>
            </a:r>
          </a:p>
          <a:p>
            <a:r>
              <a:rPr lang="en-US" dirty="0"/>
              <a:t>1: Intel Labs, 2: UIUC</a:t>
            </a:r>
            <a:endParaRPr lang="en-US" sz="2400" dirty="0">
              <a:solidFill>
                <a:schemeClr val="bg1"/>
              </a:solidFill>
              <a:effectLst/>
              <a:latin typeface="IntelOne Text" panose="020B0503020203020204" pitchFamily="34" charset="0"/>
            </a:endParaRPr>
          </a:p>
        </p:txBody>
      </p:sp>
    </p:spTree>
    <p:extLst>
      <p:ext uri="{BB962C8B-B14F-4D97-AF65-F5344CB8AC3E}">
        <p14:creationId xmlns:p14="http://schemas.microsoft.com/office/powerpoint/2010/main" val="205037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491F4D5-A609-4681-AEE9-9FA2C4BF271B}"/>
              </a:ext>
            </a:extLst>
          </p:cNvPr>
          <p:cNvSpPr/>
          <p:nvPr/>
        </p:nvSpPr>
        <p:spPr>
          <a:xfrm>
            <a:off x="5958911" y="3125868"/>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Intel DSA</a:t>
            </a:r>
          </a:p>
        </p:txBody>
      </p:sp>
      <p:sp>
        <p:nvSpPr>
          <p:cNvPr id="2" name="Title 1">
            <a:extLst>
              <a:ext uri="{FF2B5EF4-FFF2-40B4-BE49-F238E27FC236}">
                <a16:creationId xmlns:a16="http://schemas.microsoft.com/office/drawing/2014/main" id="{627E8EFB-EEDC-4DB9-A7AE-0D441101DD70}"/>
              </a:ext>
            </a:extLst>
          </p:cNvPr>
          <p:cNvSpPr>
            <a:spLocks noGrp="1"/>
          </p:cNvSpPr>
          <p:nvPr>
            <p:ph type="title"/>
          </p:nvPr>
        </p:nvSpPr>
        <p:spPr>
          <a:xfrm>
            <a:off x="515388" y="221694"/>
            <a:ext cx="11219412" cy="722708"/>
          </a:xfrm>
        </p:spPr>
        <p:txBody>
          <a:bodyPr>
            <a:normAutofit/>
          </a:bodyPr>
          <a:lstStyle/>
          <a:p>
            <a:r>
              <a:rPr lang="en-US" dirty="0"/>
              <a:t>Intel Accelerator Programming Models (DSA)</a:t>
            </a:r>
          </a:p>
        </p:txBody>
      </p:sp>
      <p:sp>
        <p:nvSpPr>
          <p:cNvPr id="3" name="Rectangle 2">
            <a:extLst>
              <a:ext uri="{FF2B5EF4-FFF2-40B4-BE49-F238E27FC236}">
                <a16:creationId xmlns:a16="http://schemas.microsoft.com/office/drawing/2014/main" id="{97E90E8A-A575-41CE-9E5F-0115D9084794}"/>
              </a:ext>
            </a:extLst>
          </p:cNvPr>
          <p:cNvSpPr/>
          <p:nvPr/>
        </p:nvSpPr>
        <p:spPr>
          <a:xfrm>
            <a:off x="838200" y="1568002"/>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CPU</a:t>
            </a:r>
          </a:p>
        </p:txBody>
      </p:sp>
      <p:sp>
        <p:nvSpPr>
          <p:cNvPr id="4" name="Rectangle 3">
            <a:extLst>
              <a:ext uri="{FF2B5EF4-FFF2-40B4-BE49-F238E27FC236}">
                <a16:creationId xmlns:a16="http://schemas.microsoft.com/office/drawing/2014/main" id="{8E9D5B7D-CE3D-4464-B6D6-E6179BBED861}"/>
              </a:ext>
            </a:extLst>
          </p:cNvPr>
          <p:cNvSpPr/>
          <p:nvPr/>
        </p:nvSpPr>
        <p:spPr>
          <a:xfrm>
            <a:off x="838200" y="3125868"/>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p>
        </p:txBody>
      </p:sp>
      <p:sp>
        <p:nvSpPr>
          <p:cNvPr id="5" name="Oval 4">
            <a:extLst>
              <a:ext uri="{FF2B5EF4-FFF2-40B4-BE49-F238E27FC236}">
                <a16:creationId xmlns:a16="http://schemas.microsoft.com/office/drawing/2014/main" id="{5283E747-427B-4AE4-9200-57CAC22B4419}"/>
              </a:ext>
            </a:extLst>
          </p:cNvPr>
          <p:cNvSpPr/>
          <p:nvPr/>
        </p:nvSpPr>
        <p:spPr>
          <a:xfrm>
            <a:off x="982133" y="3221311"/>
            <a:ext cx="1270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DFAC0BD-B890-44B5-8A84-86D5AF678FB0}"/>
              </a:ext>
            </a:extLst>
          </p:cNvPr>
          <p:cNvSpPr/>
          <p:nvPr/>
        </p:nvSpPr>
        <p:spPr>
          <a:xfrm>
            <a:off x="4197167" y="1568002"/>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CPU</a:t>
            </a:r>
          </a:p>
        </p:txBody>
      </p:sp>
      <p:sp>
        <p:nvSpPr>
          <p:cNvPr id="12" name="Rectangle 11">
            <a:extLst>
              <a:ext uri="{FF2B5EF4-FFF2-40B4-BE49-F238E27FC236}">
                <a16:creationId xmlns:a16="http://schemas.microsoft.com/office/drawing/2014/main" id="{46D9DF64-EED2-4560-84A0-A8AB89DED568}"/>
              </a:ext>
            </a:extLst>
          </p:cNvPr>
          <p:cNvSpPr/>
          <p:nvPr/>
        </p:nvSpPr>
        <p:spPr>
          <a:xfrm>
            <a:off x="4197167" y="3125868"/>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p>
        </p:txBody>
      </p:sp>
      <p:sp>
        <p:nvSpPr>
          <p:cNvPr id="13" name="Oval 12">
            <a:extLst>
              <a:ext uri="{FF2B5EF4-FFF2-40B4-BE49-F238E27FC236}">
                <a16:creationId xmlns:a16="http://schemas.microsoft.com/office/drawing/2014/main" id="{1C2944AA-BE02-4E88-9399-6C4A4BE88F84}"/>
              </a:ext>
            </a:extLst>
          </p:cNvPr>
          <p:cNvSpPr/>
          <p:nvPr/>
        </p:nvSpPr>
        <p:spPr>
          <a:xfrm>
            <a:off x="4931319" y="3167463"/>
            <a:ext cx="1270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2ABD72D-8734-4346-9DDB-F7EF17205662}"/>
              </a:ext>
            </a:extLst>
          </p:cNvPr>
          <p:cNvCxnSpPr>
            <a:stCxn id="3" idx="2"/>
            <a:endCxn id="4" idx="0"/>
          </p:cNvCxnSpPr>
          <p:nvPr/>
        </p:nvCxnSpPr>
        <p:spPr>
          <a:xfrm>
            <a:off x="1444337" y="2233020"/>
            <a:ext cx="0" cy="89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B4C8FA-3ED4-4BD9-9498-8A3A96E6FDDE}"/>
              </a:ext>
            </a:extLst>
          </p:cNvPr>
          <p:cNvCxnSpPr>
            <a:stCxn id="11" idx="2"/>
            <a:endCxn id="12" idx="0"/>
          </p:cNvCxnSpPr>
          <p:nvPr/>
        </p:nvCxnSpPr>
        <p:spPr>
          <a:xfrm>
            <a:off x="4803304" y="2233020"/>
            <a:ext cx="0" cy="89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CD4D2-433D-4D0E-B732-9EF78AC3B370}"/>
              </a:ext>
            </a:extLst>
          </p:cNvPr>
          <p:cNvCxnSpPr>
            <a:stCxn id="12" idx="3"/>
            <a:endCxn id="14" idx="1"/>
          </p:cNvCxnSpPr>
          <p:nvPr/>
        </p:nvCxnSpPr>
        <p:spPr>
          <a:xfrm>
            <a:off x="5409440" y="3458377"/>
            <a:ext cx="549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95F0E7-C8D1-46E3-A322-FF5526A54657}"/>
              </a:ext>
            </a:extLst>
          </p:cNvPr>
          <p:cNvCxnSpPr>
            <a:cxnSpLocks/>
            <a:stCxn id="11" idx="3"/>
            <a:endCxn id="14" idx="0"/>
          </p:cNvCxnSpPr>
          <p:nvPr/>
        </p:nvCxnSpPr>
        <p:spPr>
          <a:xfrm>
            <a:off x="5409440" y="1900511"/>
            <a:ext cx="1155608" cy="122535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128238A-525F-4EF1-BEA1-B0CEB17637D2}"/>
              </a:ext>
            </a:extLst>
          </p:cNvPr>
          <p:cNvSpPr txBox="1"/>
          <p:nvPr/>
        </p:nvSpPr>
        <p:spPr>
          <a:xfrm rot="16200000">
            <a:off x="149109" y="2514189"/>
            <a:ext cx="1152634" cy="261610"/>
          </a:xfrm>
          <a:prstGeom prst="rect">
            <a:avLst/>
          </a:prstGeom>
          <a:noFill/>
        </p:spPr>
        <p:txBody>
          <a:bodyPr wrap="square" rtlCol="0">
            <a:spAutoFit/>
          </a:bodyPr>
          <a:lstStyle/>
          <a:p>
            <a:r>
              <a:rPr lang="en-US" sz="1100"/>
              <a:t>Load from mem</a:t>
            </a:r>
          </a:p>
        </p:txBody>
      </p:sp>
      <p:sp>
        <p:nvSpPr>
          <p:cNvPr id="32" name="TextBox 31">
            <a:extLst>
              <a:ext uri="{FF2B5EF4-FFF2-40B4-BE49-F238E27FC236}">
                <a16:creationId xmlns:a16="http://schemas.microsoft.com/office/drawing/2014/main" id="{D28E4558-B42C-4D1A-9694-9D2445BC3AC4}"/>
              </a:ext>
            </a:extLst>
          </p:cNvPr>
          <p:cNvSpPr txBox="1"/>
          <p:nvPr/>
        </p:nvSpPr>
        <p:spPr>
          <a:xfrm rot="5400000">
            <a:off x="1612289" y="2626160"/>
            <a:ext cx="1125796" cy="261610"/>
          </a:xfrm>
          <a:prstGeom prst="rect">
            <a:avLst/>
          </a:prstGeom>
          <a:noFill/>
        </p:spPr>
        <p:txBody>
          <a:bodyPr wrap="square" rtlCol="0">
            <a:spAutoFit/>
          </a:bodyPr>
          <a:lstStyle/>
          <a:p>
            <a:r>
              <a:rPr lang="en-US" sz="1100"/>
              <a:t>Store to mem</a:t>
            </a:r>
          </a:p>
        </p:txBody>
      </p:sp>
      <p:sp>
        <p:nvSpPr>
          <p:cNvPr id="33" name="Arc 32">
            <a:extLst>
              <a:ext uri="{FF2B5EF4-FFF2-40B4-BE49-F238E27FC236}">
                <a16:creationId xmlns:a16="http://schemas.microsoft.com/office/drawing/2014/main" id="{3CA17C52-ED73-48B4-9BD5-E371480D5387}"/>
              </a:ext>
            </a:extLst>
          </p:cNvPr>
          <p:cNvSpPr/>
          <p:nvPr/>
        </p:nvSpPr>
        <p:spPr>
          <a:xfrm rot="14624592">
            <a:off x="655335" y="2440870"/>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091DF20C-40FA-4095-8E99-59A7F2EF330C}"/>
              </a:ext>
            </a:extLst>
          </p:cNvPr>
          <p:cNvSpPr/>
          <p:nvPr/>
        </p:nvSpPr>
        <p:spPr>
          <a:xfrm rot="3793720">
            <a:off x="587451" y="1913357"/>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09267E35-7297-4A2F-A94A-347BD74C24E7}"/>
              </a:ext>
            </a:extLst>
          </p:cNvPr>
          <p:cNvSpPr txBox="1"/>
          <p:nvPr/>
        </p:nvSpPr>
        <p:spPr>
          <a:xfrm>
            <a:off x="4846593" y="2683635"/>
            <a:ext cx="1152634" cy="261610"/>
          </a:xfrm>
          <a:prstGeom prst="rect">
            <a:avLst/>
          </a:prstGeom>
          <a:noFill/>
        </p:spPr>
        <p:txBody>
          <a:bodyPr wrap="square" rtlCol="0">
            <a:spAutoFit/>
          </a:bodyPr>
          <a:lstStyle/>
          <a:p>
            <a:r>
              <a:rPr lang="en-US" sz="1100"/>
              <a:t>Load from mem</a:t>
            </a:r>
          </a:p>
        </p:txBody>
      </p:sp>
      <p:sp>
        <p:nvSpPr>
          <p:cNvPr id="36" name="TextBox 35">
            <a:extLst>
              <a:ext uri="{FF2B5EF4-FFF2-40B4-BE49-F238E27FC236}">
                <a16:creationId xmlns:a16="http://schemas.microsoft.com/office/drawing/2014/main" id="{06EA9F88-ABDF-4926-B06C-5394FEA19EEC}"/>
              </a:ext>
            </a:extLst>
          </p:cNvPr>
          <p:cNvSpPr txBox="1"/>
          <p:nvPr/>
        </p:nvSpPr>
        <p:spPr>
          <a:xfrm>
            <a:off x="5108359" y="3987577"/>
            <a:ext cx="1210319" cy="261610"/>
          </a:xfrm>
          <a:prstGeom prst="rect">
            <a:avLst/>
          </a:prstGeom>
          <a:noFill/>
        </p:spPr>
        <p:txBody>
          <a:bodyPr wrap="square" rtlCol="0">
            <a:spAutoFit/>
          </a:bodyPr>
          <a:lstStyle/>
          <a:p>
            <a:r>
              <a:rPr lang="en-US" sz="1100"/>
              <a:t>Store to mem</a:t>
            </a:r>
          </a:p>
        </p:txBody>
      </p:sp>
      <p:sp>
        <p:nvSpPr>
          <p:cNvPr id="37" name="Arc 36">
            <a:extLst>
              <a:ext uri="{FF2B5EF4-FFF2-40B4-BE49-F238E27FC236}">
                <a16:creationId xmlns:a16="http://schemas.microsoft.com/office/drawing/2014/main" id="{A1CBBAD4-D7B0-441B-91A3-2074B49957E7}"/>
              </a:ext>
            </a:extLst>
          </p:cNvPr>
          <p:cNvSpPr/>
          <p:nvPr/>
        </p:nvSpPr>
        <p:spPr>
          <a:xfrm rot="20338694">
            <a:off x="4309726" y="3018545"/>
            <a:ext cx="189309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Arc 37">
            <a:extLst>
              <a:ext uri="{FF2B5EF4-FFF2-40B4-BE49-F238E27FC236}">
                <a16:creationId xmlns:a16="http://schemas.microsoft.com/office/drawing/2014/main" id="{7597701C-10F6-4295-BB49-E2F62799EAB6}"/>
              </a:ext>
            </a:extLst>
          </p:cNvPr>
          <p:cNvSpPr/>
          <p:nvPr/>
        </p:nvSpPr>
        <p:spPr>
          <a:xfrm rot="9728228">
            <a:off x="4828482" y="2900408"/>
            <a:ext cx="2038769" cy="1037802"/>
          </a:xfrm>
          <a:prstGeom prst="arc">
            <a:avLst>
              <a:gd name="adj1" fmla="val 14700996"/>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Speech Bubble: Oval 38">
            <a:extLst>
              <a:ext uri="{FF2B5EF4-FFF2-40B4-BE49-F238E27FC236}">
                <a16:creationId xmlns:a16="http://schemas.microsoft.com/office/drawing/2014/main" id="{E26000CF-7306-40EB-845C-58B8AA56C83B}"/>
              </a:ext>
            </a:extLst>
          </p:cNvPr>
          <p:cNvSpPr/>
          <p:nvPr/>
        </p:nvSpPr>
        <p:spPr>
          <a:xfrm>
            <a:off x="5304599" y="1299361"/>
            <a:ext cx="654312" cy="269618"/>
          </a:xfrm>
          <a:prstGeom prst="wedgeEllipse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zzz</a:t>
            </a:r>
          </a:p>
        </p:txBody>
      </p:sp>
      <p:sp>
        <p:nvSpPr>
          <p:cNvPr id="40" name="TextBox 39">
            <a:extLst>
              <a:ext uri="{FF2B5EF4-FFF2-40B4-BE49-F238E27FC236}">
                <a16:creationId xmlns:a16="http://schemas.microsoft.com/office/drawing/2014/main" id="{E1C0D335-1E95-4DED-88FC-52169D259A76}"/>
              </a:ext>
            </a:extLst>
          </p:cNvPr>
          <p:cNvSpPr txBox="1"/>
          <p:nvPr/>
        </p:nvSpPr>
        <p:spPr>
          <a:xfrm>
            <a:off x="4340998" y="1131515"/>
            <a:ext cx="1074626" cy="430887"/>
          </a:xfrm>
          <a:prstGeom prst="rect">
            <a:avLst/>
          </a:prstGeom>
          <a:noFill/>
        </p:spPr>
        <p:txBody>
          <a:bodyPr wrap="square" rtlCol="0">
            <a:spAutoFit/>
          </a:bodyPr>
          <a:lstStyle/>
          <a:p>
            <a:r>
              <a:rPr lang="en-US" sz="1100"/>
              <a:t>Do next compute task</a:t>
            </a:r>
          </a:p>
        </p:txBody>
      </p:sp>
      <p:sp>
        <p:nvSpPr>
          <p:cNvPr id="41" name="Rectangle 40">
            <a:extLst>
              <a:ext uri="{FF2B5EF4-FFF2-40B4-BE49-F238E27FC236}">
                <a16:creationId xmlns:a16="http://schemas.microsoft.com/office/drawing/2014/main" id="{7A6DA027-6926-4672-8F07-95A1DAFB8396}"/>
              </a:ext>
            </a:extLst>
          </p:cNvPr>
          <p:cNvSpPr/>
          <p:nvPr/>
        </p:nvSpPr>
        <p:spPr>
          <a:xfrm>
            <a:off x="10603730" y="3167463"/>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Intel DSA</a:t>
            </a:r>
          </a:p>
        </p:txBody>
      </p:sp>
      <p:sp>
        <p:nvSpPr>
          <p:cNvPr id="42" name="Rectangle 41">
            <a:extLst>
              <a:ext uri="{FF2B5EF4-FFF2-40B4-BE49-F238E27FC236}">
                <a16:creationId xmlns:a16="http://schemas.microsoft.com/office/drawing/2014/main" id="{687E22FE-D372-458D-9B10-06A32384BBC0}"/>
              </a:ext>
            </a:extLst>
          </p:cNvPr>
          <p:cNvSpPr/>
          <p:nvPr/>
        </p:nvSpPr>
        <p:spPr>
          <a:xfrm>
            <a:off x="8841986" y="1609597"/>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CPU</a:t>
            </a:r>
          </a:p>
        </p:txBody>
      </p:sp>
      <p:sp>
        <p:nvSpPr>
          <p:cNvPr id="43" name="Rectangle 42">
            <a:extLst>
              <a:ext uri="{FF2B5EF4-FFF2-40B4-BE49-F238E27FC236}">
                <a16:creationId xmlns:a16="http://schemas.microsoft.com/office/drawing/2014/main" id="{054DF7F7-A991-43EF-806B-0EAE01E3835E}"/>
              </a:ext>
            </a:extLst>
          </p:cNvPr>
          <p:cNvSpPr/>
          <p:nvPr/>
        </p:nvSpPr>
        <p:spPr>
          <a:xfrm>
            <a:off x="8841986" y="3167463"/>
            <a:ext cx="1212273"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Memory</a:t>
            </a:r>
          </a:p>
        </p:txBody>
      </p:sp>
      <p:sp>
        <p:nvSpPr>
          <p:cNvPr id="44" name="Oval 43">
            <a:extLst>
              <a:ext uri="{FF2B5EF4-FFF2-40B4-BE49-F238E27FC236}">
                <a16:creationId xmlns:a16="http://schemas.microsoft.com/office/drawing/2014/main" id="{12ECEF8F-EF43-4D48-A982-8BDAB2AAE9A2}"/>
              </a:ext>
            </a:extLst>
          </p:cNvPr>
          <p:cNvSpPr/>
          <p:nvPr/>
        </p:nvSpPr>
        <p:spPr>
          <a:xfrm>
            <a:off x="9576138" y="3209058"/>
            <a:ext cx="127000" cy="152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a:extLst>
              <a:ext uri="{FF2B5EF4-FFF2-40B4-BE49-F238E27FC236}">
                <a16:creationId xmlns:a16="http://schemas.microsoft.com/office/drawing/2014/main" id="{C761D036-AAF9-4275-AFEC-C8CE23D09561}"/>
              </a:ext>
            </a:extLst>
          </p:cNvPr>
          <p:cNvCxnSpPr>
            <a:stCxn id="42" idx="2"/>
            <a:endCxn id="43" idx="0"/>
          </p:cNvCxnSpPr>
          <p:nvPr/>
        </p:nvCxnSpPr>
        <p:spPr>
          <a:xfrm>
            <a:off x="9448123" y="2274615"/>
            <a:ext cx="0" cy="892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F86A223-21D1-40AD-BD90-C3EBFEC36700}"/>
              </a:ext>
            </a:extLst>
          </p:cNvPr>
          <p:cNvCxnSpPr>
            <a:stCxn id="43" idx="3"/>
            <a:endCxn id="41" idx="1"/>
          </p:cNvCxnSpPr>
          <p:nvPr/>
        </p:nvCxnSpPr>
        <p:spPr>
          <a:xfrm>
            <a:off x="10054259" y="3499972"/>
            <a:ext cx="5494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900EDBD-1072-4E1B-BC3E-0D1B184B07BB}"/>
              </a:ext>
            </a:extLst>
          </p:cNvPr>
          <p:cNvCxnSpPr>
            <a:cxnSpLocks/>
            <a:stCxn id="42" idx="3"/>
            <a:endCxn id="41" idx="0"/>
          </p:cNvCxnSpPr>
          <p:nvPr/>
        </p:nvCxnSpPr>
        <p:spPr>
          <a:xfrm>
            <a:off x="10054259" y="1942106"/>
            <a:ext cx="1155608" cy="1225357"/>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D52AD2D8-050C-40EF-A729-31031B4DDA4B}"/>
              </a:ext>
            </a:extLst>
          </p:cNvPr>
          <p:cNvSpPr txBox="1"/>
          <p:nvPr/>
        </p:nvSpPr>
        <p:spPr>
          <a:xfrm>
            <a:off x="9624116" y="2725206"/>
            <a:ext cx="1152634" cy="261610"/>
          </a:xfrm>
          <a:prstGeom prst="rect">
            <a:avLst/>
          </a:prstGeom>
          <a:noFill/>
        </p:spPr>
        <p:txBody>
          <a:bodyPr wrap="square" rtlCol="0">
            <a:spAutoFit/>
          </a:bodyPr>
          <a:lstStyle/>
          <a:p>
            <a:r>
              <a:rPr lang="en-US" sz="1100"/>
              <a:t>Load from mem</a:t>
            </a:r>
          </a:p>
        </p:txBody>
      </p:sp>
      <p:sp>
        <p:nvSpPr>
          <p:cNvPr id="51" name="TextBox 50">
            <a:extLst>
              <a:ext uri="{FF2B5EF4-FFF2-40B4-BE49-F238E27FC236}">
                <a16:creationId xmlns:a16="http://schemas.microsoft.com/office/drawing/2014/main" id="{E9851E4F-CE40-4E3F-B5D2-72A0FD7067B6}"/>
              </a:ext>
            </a:extLst>
          </p:cNvPr>
          <p:cNvSpPr txBox="1"/>
          <p:nvPr/>
        </p:nvSpPr>
        <p:spPr>
          <a:xfrm>
            <a:off x="9753179" y="4029172"/>
            <a:ext cx="1198818" cy="261610"/>
          </a:xfrm>
          <a:prstGeom prst="rect">
            <a:avLst/>
          </a:prstGeom>
          <a:noFill/>
        </p:spPr>
        <p:txBody>
          <a:bodyPr wrap="square" rtlCol="0">
            <a:spAutoFit/>
          </a:bodyPr>
          <a:lstStyle/>
          <a:p>
            <a:r>
              <a:rPr lang="en-US" sz="1100"/>
              <a:t>Store to mem</a:t>
            </a:r>
          </a:p>
        </p:txBody>
      </p:sp>
      <p:sp>
        <p:nvSpPr>
          <p:cNvPr id="52" name="Arc 51">
            <a:extLst>
              <a:ext uri="{FF2B5EF4-FFF2-40B4-BE49-F238E27FC236}">
                <a16:creationId xmlns:a16="http://schemas.microsoft.com/office/drawing/2014/main" id="{62CAEC15-736E-4949-86A1-0C6744049481}"/>
              </a:ext>
            </a:extLst>
          </p:cNvPr>
          <p:cNvSpPr/>
          <p:nvPr/>
        </p:nvSpPr>
        <p:spPr>
          <a:xfrm rot="20338694">
            <a:off x="8935756" y="3122770"/>
            <a:ext cx="189309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B66A19CA-CB8E-4C5D-B4F2-D673D2042678}"/>
              </a:ext>
            </a:extLst>
          </p:cNvPr>
          <p:cNvSpPr/>
          <p:nvPr/>
        </p:nvSpPr>
        <p:spPr>
          <a:xfrm rot="9728228">
            <a:off x="9473301" y="2942003"/>
            <a:ext cx="2038769" cy="1037802"/>
          </a:xfrm>
          <a:prstGeom prst="arc">
            <a:avLst>
              <a:gd name="adj1" fmla="val 14700996"/>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A7DB8632-94B9-4315-8120-020044CEB7B4}"/>
              </a:ext>
            </a:extLst>
          </p:cNvPr>
          <p:cNvSpPr txBox="1"/>
          <p:nvPr/>
        </p:nvSpPr>
        <p:spPr>
          <a:xfrm rot="16200000">
            <a:off x="3449170" y="2529740"/>
            <a:ext cx="1152634" cy="261610"/>
          </a:xfrm>
          <a:prstGeom prst="rect">
            <a:avLst/>
          </a:prstGeom>
          <a:noFill/>
        </p:spPr>
        <p:txBody>
          <a:bodyPr wrap="square" rtlCol="0">
            <a:spAutoFit/>
          </a:bodyPr>
          <a:lstStyle/>
          <a:p>
            <a:r>
              <a:rPr lang="en-US" sz="1100"/>
              <a:t>Load from mem</a:t>
            </a:r>
          </a:p>
        </p:txBody>
      </p:sp>
      <p:sp>
        <p:nvSpPr>
          <p:cNvPr id="57" name="TextBox 56">
            <a:extLst>
              <a:ext uri="{FF2B5EF4-FFF2-40B4-BE49-F238E27FC236}">
                <a16:creationId xmlns:a16="http://schemas.microsoft.com/office/drawing/2014/main" id="{1F8A8B0F-7BEA-4714-B6EA-972045B96B95}"/>
              </a:ext>
            </a:extLst>
          </p:cNvPr>
          <p:cNvSpPr txBox="1"/>
          <p:nvPr/>
        </p:nvSpPr>
        <p:spPr>
          <a:xfrm rot="5400000">
            <a:off x="5036782" y="2586172"/>
            <a:ext cx="1027244" cy="261610"/>
          </a:xfrm>
          <a:prstGeom prst="rect">
            <a:avLst/>
          </a:prstGeom>
          <a:noFill/>
        </p:spPr>
        <p:txBody>
          <a:bodyPr wrap="square" rtlCol="0">
            <a:spAutoFit/>
          </a:bodyPr>
          <a:lstStyle/>
          <a:p>
            <a:r>
              <a:rPr lang="en-US" sz="1100"/>
              <a:t>Store to mem</a:t>
            </a:r>
          </a:p>
        </p:txBody>
      </p:sp>
      <p:sp>
        <p:nvSpPr>
          <p:cNvPr id="58" name="Arc 57">
            <a:extLst>
              <a:ext uri="{FF2B5EF4-FFF2-40B4-BE49-F238E27FC236}">
                <a16:creationId xmlns:a16="http://schemas.microsoft.com/office/drawing/2014/main" id="{B68AB0A5-B784-4DC2-8B2D-E518A917D8EB}"/>
              </a:ext>
            </a:extLst>
          </p:cNvPr>
          <p:cNvSpPr/>
          <p:nvPr/>
        </p:nvSpPr>
        <p:spPr>
          <a:xfrm rot="14624592">
            <a:off x="4018026" y="2456421"/>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11B184CE-CE0B-421C-9C6B-5E1990B19403}"/>
              </a:ext>
            </a:extLst>
          </p:cNvPr>
          <p:cNvSpPr/>
          <p:nvPr/>
        </p:nvSpPr>
        <p:spPr>
          <a:xfrm rot="3793720">
            <a:off x="3837408" y="1928908"/>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9B6AC35B-9E45-48BB-88AB-6136603228D8}"/>
              </a:ext>
            </a:extLst>
          </p:cNvPr>
          <p:cNvSpPr txBox="1"/>
          <p:nvPr/>
        </p:nvSpPr>
        <p:spPr>
          <a:xfrm rot="16200000">
            <a:off x="8066833" y="2488402"/>
            <a:ext cx="1152634" cy="261610"/>
          </a:xfrm>
          <a:prstGeom prst="rect">
            <a:avLst/>
          </a:prstGeom>
          <a:noFill/>
        </p:spPr>
        <p:txBody>
          <a:bodyPr wrap="square" rtlCol="0">
            <a:spAutoFit/>
          </a:bodyPr>
          <a:lstStyle/>
          <a:p>
            <a:r>
              <a:rPr lang="en-US" sz="1100"/>
              <a:t>Load from mem</a:t>
            </a:r>
          </a:p>
        </p:txBody>
      </p:sp>
      <p:sp>
        <p:nvSpPr>
          <p:cNvPr id="65" name="TextBox 64">
            <a:extLst>
              <a:ext uri="{FF2B5EF4-FFF2-40B4-BE49-F238E27FC236}">
                <a16:creationId xmlns:a16="http://schemas.microsoft.com/office/drawing/2014/main" id="{708CB0BA-0B69-4BE7-AA14-492FB7CC2CBA}"/>
              </a:ext>
            </a:extLst>
          </p:cNvPr>
          <p:cNvSpPr txBox="1"/>
          <p:nvPr/>
        </p:nvSpPr>
        <p:spPr>
          <a:xfrm rot="5400000">
            <a:off x="9055187" y="2626160"/>
            <a:ext cx="1027244" cy="261610"/>
          </a:xfrm>
          <a:prstGeom prst="rect">
            <a:avLst/>
          </a:prstGeom>
          <a:noFill/>
        </p:spPr>
        <p:txBody>
          <a:bodyPr wrap="square" rtlCol="0">
            <a:spAutoFit/>
          </a:bodyPr>
          <a:lstStyle/>
          <a:p>
            <a:r>
              <a:rPr lang="en-US" sz="1100"/>
              <a:t>Store to mem</a:t>
            </a:r>
          </a:p>
        </p:txBody>
      </p:sp>
      <p:sp>
        <p:nvSpPr>
          <p:cNvPr id="66" name="Arc 65">
            <a:extLst>
              <a:ext uri="{FF2B5EF4-FFF2-40B4-BE49-F238E27FC236}">
                <a16:creationId xmlns:a16="http://schemas.microsoft.com/office/drawing/2014/main" id="{B4AF2812-CC08-4F05-BA90-5C31FF42A35F}"/>
              </a:ext>
            </a:extLst>
          </p:cNvPr>
          <p:cNvSpPr/>
          <p:nvPr/>
        </p:nvSpPr>
        <p:spPr>
          <a:xfrm rot="14624592">
            <a:off x="8629426" y="2468873"/>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Arc 66">
            <a:extLst>
              <a:ext uri="{FF2B5EF4-FFF2-40B4-BE49-F238E27FC236}">
                <a16:creationId xmlns:a16="http://schemas.microsoft.com/office/drawing/2014/main" id="{E83C7ED5-B115-4A27-A77E-E71F5988FCE2}"/>
              </a:ext>
            </a:extLst>
          </p:cNvPr>
          <p:cNvSpPr/>
          <p:nvPr/>
        </p:nvSpPr>
        <p:spPr>
          <a:xfrm rot="3793720">
            <a:off x="7939509" y="2036152"/>
            <a:ext cx="1687528" cy="1037802"/>
          </a:xfrm>
          <a:prstGeom prst="arc">
            <a:avLst>
              <a:gd name="adj1" fmla="val 15635387"/>
              <a:gd name="adj2" fmla="val 21235864"/>
            </a:avLst>
          </a:prstGeom>
          <a:ln w="28575">
            <a:solidFill>
              <a:schemeClr val="accent6">
                <a:lumMod val="75000"/>
              </a:schemeClr>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Star: 5 Points 5">
            <a:extLst>
              <a:ext uri="{FF2B5EF4-FFF2-40B4-BE49-F238E27FC236}">
                <a16:creationId xmlns:a16="http://schemas.microsoft.com/office/drawing/2014/main" id="{338A4159-F8C9-4C2B-AF45-4F28294F46C2}"/>
              </a:ext>
            </a:extLst>
          </p:cNvPr>
          <p:cNvSpPr/>
          <p:nvPr/>
        </p:nvSpPr>
        <p:spPr>
          <a:xfrm>
            <a:off x="4225225" y="1487600"/>
            <a:ext cx="371558" cy="363341"/>
          </a:xfrm>
          <a:prstGeom prst="star5">
            <a:avLst/>
          </a:prstGeom>
          <a:solidFill>
            <a:srgbClr val="FF56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6BF1F2F-99B8-4F95-B0E5-630216E66E97}"/>
              </a:ext>
            </a:extLst>
          </p:cNvPr>
          <p:cNvSpPr txBox="1"/>
          <p:nvPr/>
        </p:nvSpPr>
        <p:spPr>
          <a:xfrm>
            <a:off x="8979633" y="1178784"/>
            <a:ext cx="1074626" cy="430887"/>
          </a:xfrm>
          <a:prstGeom prst="rect">
            <a:avLst/>
          </a:prstGeom>
          <a:noFill/>
        </p:spPr>
        <p:txBody>
          <a:bodyPr wrap="square" rtlCol="0">
            <a:spAutoFit/>
          </a:bodyPr>
          <a:lstStyle/>
          <a:p>
            <a:r>
              <a:rPr lang="en-US" sz="1100"/>
              <a:t>Do next compute task</a:t>
            </a:r>
          </a:p>
        </p:txBody>
      </p:sp>
      <p:sp>
        <p:nvSpPr>
          <p:cNvPr id="69" name="Star: 5 Points 68">
            <a:extLst>
              <a:ext uri="{FF2B5EF4-FFF2-40B4-BE49-F238E27FC236}">
                <a16:creationId xmlns:a16="http://schemas.microsoft.com/office/drawing/2014/main" id="{05C3C0DC-472C-4D22-9190-141AFA4D859A}"/>
              </a:ext>
            </a:extLst>
          </p:cNvPr>
          <p:cNvSpPr/>
          <p:nvPr/>
        </p:nvSpPr>
        <p:spPr>
          <a:xfrm>
            <a:off x="8810852" y="1534869"/>
            <a:ext cx="371558" cy="363341"/>
          </a:xfrm>
          <a:prstGeom prst="star5">
            <a:avLst/>
          </a:prstGeom>
          <a:solidFill>
            <a:srgbClr val="FF56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948D57-5991-4676-8BB8-5E80DFE489A1}"/>
              </a:ext>
            </a:extLst>
          </p:cNvPr>
          <p:cNvSpPr/>
          <p:nvPr/>
        </p:nvSpPr>
        <p:spPr>
          <a:xfrm>
            <a:off x="8896389" y="3327971"/>
            <a:ext cx="178962" cy="14687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2BD176-CA76-43DE-B7C2-F6B59AEA6E18}"/>
              </a:ext>
            </a:extLst>
          </p:cNvPr>
          <p:cNvSpPr txBox="1"/>
          <p:nvPr/>
        </p:nvSpPr>
        <p:spPr>
          <a:xfrm>
            <a:off x="404466" y="4364498"/>
            <a:ext cx="2231521" cy="338554"/>
          </a:xfrm>
          <a:prstGeom prst="rect">
            <a:avLst/>
          </a:prstGeom>
          <a:noFill/>
        </p:spPr>
        <p:txBody>
          <a:bodyPr wrap="square" rtlCol="0">
            <a:spAutoFit/>
          </a:bodyPr>
          <a:lstStyle/>
          <a:p>
            <a:pPr algn="ctr"/>
            <a:r>
              <a:rPr lang="en-US" sz="1600"/>
              <a:t>Pure Software</a:t>
            </a:r>
          </a:p>
        </p:txBody>
      </p:sp>
      <p:sp>
        <p:nvSpPr>
          <p:cNvPr id="76" name="Oval 75">
            <a:extLst>
              <a:ext uri="{FF2B5EF4-FFF2-40B4-BE49-F238E27FC236}">
                <a16:creationId xmlns:a16="http://schemas.microsoft.com/office/drawing/2014/main" id="{1460D02C-49AF-408C-ADC1-33575D445111}"/>
              </a:ext>
            </a:extLst>
          </p:cNvPr>
          <p:cNvSpPr/>
          <p:nvPr/>
        </p:nvSpPr>
        <p:spPr>
          <a:xfrm>
            <a:off x="4339573" y="3522822"/>
            <a:ext cx="178962" cy="14687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08534FFF-E623-44A1-8705-A0BEB34A1F97}"/>
              </a:ext>
            </a:extLst>
          </p:cNvPr>
          <p:cNvSpPr txBox="1"/>
          <p:nvPr/>
        </p:nvSpPr>
        <p:spPr>
          <a:xfrm>
            <a:off x="1046895" y="1138092"/>
            <a:ext cx="1074626" cy="430887"/>
          </a:xfrm>
          <a:prstGeom prst="rect">
            <a:avLst/>
          </a:prstGeom>
          <a:noFill/>
        </p:spPr>
        <p:txBody>
          <a:bodyPr wrap="square" rtlCol="0">
            <a:spAutoFit/>
          </a:bodyPr>
          <a:lstStyle/>
          <a:p>
            <a:r>
              <a:rPr lang="en-US" sz="1100"/>
              <a:t>Do next compute task</a:t>
            </a:r>
          </a:p>
        </p:txBody>
      </p:sp>
      <p:sp>
        <p:nvSpPr>
          <p:cNvPr id="78" name="Star: 5 Points 77">
            <a:extLst>
              <a:ext uri="{FF2B5EF4-FFF2-40B4-BE49-F238E27FC236}">
                <a16:creationId xmlns:a16="http://schemas.microsoft.com/office/drawing/2014/main" id="{C6BB095D-3FF5-40EA-93C5-5A5FC7BF4B99}"/>
              </a:ext>
            </a:extLst>
          </p:cNvPr>
          <p:cNvSpPr/>
          <p:nvPr/>
        </p:nvSpPr>
        <p:spPr>
          <a:xfrm>
            <a:off x="931122" y="1494177"/>
            <a:ext cx="371558" cy="363341"/>
          </a:xfrm>
          <a:prstGeom prst="star5">
            <a:avLst/>
          </a:prstGeom>
          <a:solidFill>
            <a:srgbClr val="FF56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80D2CFB-5CD3-4ED3-BA64-B8F587733E8F}"/>
              </a:ext>
            </a:extLst>
          </p:cNvPr>
          <p:cNvSpPr/>
          <p:nvPr/>
        </p:nvSpPr>
        <p:spPr>
          <a:xfrm>
            <a:off x="1045470" y="3529399"/>
            <a:ext cx="178962" cy="14687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47540D08-E4C4-4465-9972-5C8EB9A0E3C5}"/>
              </a:ext>
            </a:extLst>
          </p:cNvPr>
          <p:cNvSpPr txBox="1"/>
          <p:nvPr/>
        </p:nvSpPr>
        <p:spPr>
          <a:xfrm>
            <a:off x="4268004" y="4361360"/>
            <a:ext cx="2475934" cy="338554"/>
          </a:xfrm>
          <a:prstGeom prst="rect">
            <a:avLst/>
          </a:prstGeom>
          <a:noFill/>
        </p:spPr>
        <p:txBody>
          <a:bodyPr wrap="square" rtlCol="0">
            <a:spAutoFit/>
          </a:bodyPr>
          <a:lstStyle/>
          <a:p>
            <a:pPr algn="ctr"/>
            <a:r>
              <a:rPr lang="en-US" sz="1600"/>
              <a:t>DSA Sync Mode</a:t>
            </a:r>
          </a:p>
        </p:txBody>
      </p:sp>
      <p:sp>
        <p:nvSpPr>
          <p:cNvPr id="81" name="TextBox 80">
            <a:extLst>
              <a:ext uri="{FF2B5EF4-FFF2-40B4-BE49-F238E27FC236}">
                <a16:creationId xmlns:a16="http://schemas.microsoft.com/office/drawing/2014/main" id="{421F1DB6-B16E-4647-B558-80C04D92D9D3}"/>
              </a:ext>
            </a:extLst>
          </p:cNvPr>
          <p:cNvSpPr txBox="1"/>
          <p:nvPr/>
        </p:nvSpPr>
        <p:spPr>
          <a:xfrm>
            <a:off x="9119231" y="4361360"/>
            <a:ext cx="2231520" cy="338554"/>
          </a:xfrm>
          <a:prstGeom prst="rect">
            <a:avLst/>
          </a:prstGeom>
          <a:noFill/>
        </p:spPr>
        <p:txBody>
          <a:bodyPr wrap="square" rtlCol="0">
            <a:spAutoFit/>
          </a:bodyPr>
          <a:lstStyle/>
          <a:p>
            <a:pPr algn="ctr"/>
            <a:r>
              <a:rPr lang="en-US" sz="1600"/>
              <a:t>DSA Async Mode</a:t>
            </a:r>
          </a:p>
        </p:txBody>
      </p:sp>
      <p:sp>
        <p:nvSpPr>
          <p:cNvPr id="26" name="Oval 25">
            <a:extLst>
              <a:ext uri="{FF2B5EF4-FFF2-40B4-BE49-F238E27FC236}">
                <a16:creationId xmlns:a16="http://schemas.microsoft.com/office/drawing/2014/main" id="{4877E5B8-BAC7-4A65-B847-C7EB339FA3E6}"/>
              </a:ext>
            </a:extLst>
          </p:cNvPr>
          <p:cNvSpPr/>
          <p:nvPr/>
        </p:nvSpPr>
        <p:spPr>
          <a:xfrm>
            <a:off x="239136" y="4400742"/>
            <a:ext cx="200423" cy="2227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a:t>
            </a:r>
          </a:p>
        </p:txBody>
      </p:sp>
      <p:sp>
        <p:nvSpPr>
          <p:cNvPr id="82" name="Oval 81">
            <a:extLst>
              <a:ext uri="{FF2B5EF4-FFF2-40B4-BE49-F238E27FC236}">
                <a16:creationId xmlns:a16="http://schemas.microsoft.com/office/drawing/2014/main" id="{9E9403F1-07AE-442E-93CC-5AE2347B9E9E}"/>
              </a:ext>
            </a:extLst>
          </p:cNvPr>
          <p:cNvSpPr/>
          <p:nvPr/>
        </p:nvSpPr>
        <p:spPr>
          <a:xfrm>
            <a:off x="4067581" y="4420995"/>
            <a:ext cx="200423" cy="2227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a:t>
            </a:r>
          </a:p>
        </p:txBody>
      </p:sp>
      <p:sp>
        <p:nvSpPr>
          <p:cNvPr id="83" name="Oval 82">
            <a:extLst>
              <a:ext uri="{FF2B5EF4-FFF2-40B4-BE49-F238E27FC236}">
                <a16:creationId xmlns:a16="http://schemas.microsoft.com/office/drawing/2014/main" id="{2306275B-7EB8-4AE9-A4BF-0E59B5E93B9B}"/>
              </a:ext>
            </a:extLst>
          </p:cNvPr>
          <p:cNvSpPr/>
          <p:nvPr/>
        </p:nvSpPr>
        <p:spPr>
          <a:xfrm>
            <a:off x="8975139" y="4407547"/>
            <a:ext cx="200423" cy="2227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t>
            </a:r>
          </a:p>
        </p:txBody>
      </p:sp>
      <p:sp>
        <p:nvSpPr>
          <p:cNvPr id="15" name="TextBox 14">
            <a:extLst>
              <a:ext uri="{FF2B5EF4-FFF2-40B4-BE49-F238E27FC236}">
                <a16:creationId xmlns:a16="http://schemas.microsoft.com/office/drawing/2014/main" id="{B25C5F7B-9CEC-4E7F-B8E5-D01C6A18D7D6}"/>
              </a:ext>
            </a:extLst>
          </p:cNvPr>
          <p:cNvSpPr txBox="1"/>
          <p:nvPr/>
        </p:nvSpPr>
        <p:spPr>
          <a:xfrm>
            <a:off x="5409439" y="1802133"/>
            <a:ext cx="883449" cy="430887"/>
          </a:xfrm>
          <a:prstGeom prst="rect">
            <a:avLst/>
          </a:prstGeom>
          <a:solidFill>
            <a:schemeClr val="accent3">
              <a:lumMod val="20000"/>
              <a:lumOff val="80000"/>
            </a:schemeClr>
          </a:solidFill>
          <a:ln>
            <a:solidFill>
              <a:srgbClr val="FFFFFF"/>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1100"/>
              <a:t>Intel DSA Descriptor</a:t>
            </a:r>
          </a:p>
        </p:txBody>
      </p:sp>
      <p:sp>
        <p:nvSpPr>
          <p:cNvPr id="16" name="TextBox 15">
            <a:extLst>
              <a:ext uri="{FF2B5EF4-FFF2-40B4-BE49-F238E27FC236}">
                <a16:creationId xmlns:a16="http://schemas.microsoft.com/office/drawing/2014/main" id="{46EA9907-55F8-49F7-A8C3-B4790BECE646}"/>
              </a:ext>
            </a:extLst>
          </p:cNvPr>
          <p:cNvSpPr txBox="1"/>
          <p:nvPr/>
        </p:nvSpPr>
        <p:spPr>
          <a:xfrm>
            <a:off x="6787136" y="2929177"/>
            <a:ext cx="628081" cy="261610"/>
          </a:xfrm>
          <a:prstGeom prst="rect">
            <a:avLst/>
          </a:prstGeom>
          <a:solidFill>
            <a:schemeClr val="accent3">
              <a:lumMod val="20000"/>
              <a:lumOff val="80000"/>
            </a:schemeClr>
          </a:solidFill>
        </p:spPr>
        <p:txBody>
          <a:bodyPr wrap="square" rtlCol="0">
            <a:spAutoFit/>
          </a:bodyPr>
          <a:lstStyle/>
          <a:p>
            <a:r>
              <a:rPr lang="en-US" sz="1100"/>
              <a:t>Done</a:t>
            </a:r>
          </a:p>
        </p:txBody>
      </p:sp>
      <p:sp>
        <p:nvSpPr>
          <p:cNvPr id="45" name="TextBox 44">
            <a:extLst>
              <a:ext uri="{FF2B5EF4-FFF2-40B4-BE49-F238E27FC236}">
                <a16:creationId xmlns:a16="http://schemas.microsoft.com/office/drawing/2014/main" id="{B87EFC5D-9151-4734-92CE-B1F7272EDA8F}"/>
              </a:ext>
            </a:extLst>
          </p:cNvPr>
          <p:cNvSpPr txBox="1"/>
          <p:nvPr/>
        </p:nvSpPr>
        <p:spPr>
          <a:xfrm>
            <a:off x="10054258" y="1843728"/>
            <a:ext cx="897739" cy="430887"/>
          </a:xfrm>
          <a:prstGeom prst="rect">
            <a:avLst/>
          </a:prstGeom>
          <a:solidFill>
            <a:schemeClr val="accent3">
              <a:lumMod val="20000"/>
              <a:lumOff val="80000"/>
            </a:schemeClr>
          </a:solidFill>
        </p:spPr>
        <p:txBody>
          <a:bodyPr wrap="square" rtlCol="0">
            <a:spAutoFit/>
          </a:bodyPr>
          <a:lstStyle/>
          <a:p>
            <a:r>
              <a:rPr lang="en-US" sz="1100"/>
              <a:t>Intel DSA Descriptor</a:t>
            </a:r>
          </a:p>
        </p:txBody>
      </p:sp>
      <p:sp>
        <p:nvSpPr>
          <p:cNvPr id="46" name="TextBox 45">
            <a:extLst>
              <a:ext uri="{FF2B5EF4-FFF2-40B4-BE49-F238E27FC236}">
                <a16:creationId xmlns:a16="http://schemas.microsoft.com/office/drawing/2014/main" id="{CB4F34AA-3C2C-41DA-AAD6-1436BFADA1F7}"/>
              </a:ext>
            </a:extLst>
          </p:cNvPr>
          <p:cNvSpPr txBox="1"/>
          <p:nvPr/>
        </p:nvSpPr>
        <p:spPr>
          <a:xfrm>
            <a:off x="11431955" y="2932706"/>
            <a:ext cx="536370" cy="261610"/>
          </a:xfrm>
          <a:prstGeom prst="rect">
            <a:avLst/>
          </a:prstGeom>
          <a:solidFill>
            <a:schemeClr val="accent3">
              <a:lumMod val="20000"/>
              <a:lumOff val="80000"/>
            </a:schemeClr>
          </a:solidFill>
        </p:spPr>
        <p:txBody>
          <a:bodyPr wrap="square" rtlCol="0">
            <a:spAutoFit/>
          </a:bodyPr>
          <a:lstStyle/>
          <a:p>
            <a:r>
              <a:rPr lang="en-US" sz="1100"/>
              <a:t>Done</a:t>
            </a:r>
          </a:p>
        </p:txBody>
      </p:sp>
    </p:spTree>
    <p:extLst>
      <p:ext uri="{BB962C8B-B14F-4D97-AF65-F5344CB8AC3E}">
        <p14:creationId xmlns:p14="http://schemas.microsoft.com/office/powerpoint/2010/main" val="39945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2"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path" presetSubtype="0" repeatCount="2000" accel="50000" decel="50000" fill="hold" grpId="0" nodeType="afterEffect">
                                  <p:stCondLst>
                                    <p:cond delay="0"/>
                                  </p:stCondLst>
                                  <p:childTnLst>
                                    <p:animMotion origin="layout" path="M 0.03437 -0.21204 C 0.06536 -0.21204 0.09062 -0.15602 0.09062 -0.08704 C 0.09062 -0.01806 0.06536 0.03796 0.03437 0.03796 C 0.00325 0.03796 -0.02188 -0.01806 -0.02188 -0.08704 C -0.02188 -0.15602 0.00325 -0.21204 0.03437 -0.21204 Z " pathEditMode="relative" rAng="0" ptsTypes="AAAAA">
                                      <p:cBhvr>
                                        <p:cTn id="18" dur="1000" fill="hold"/>
                                        <p:tgtEl>
                                          <p:spTgt spid="5"/>
                                        </p:tgtEl>
                                        <p:attrNameLst>
                                          <p:attrName>ppt_x</p:attrName>
                                          <p:attrName>ppt_y</p:attrName>
                                        </p:attrNameLst>
                                      </p:cBhvr>
                                      <p:rCtr x="0" y="12500"/>
                                    </p:animMotion>
                                  </p:childTnLst>
                                </p:cTn>
                              </p:par>
                            </p:childTnLst>
                          </p:cTn>
                        </p:par>
                        <p:par>
                          <p:cTn id="19" fill="hold">
                            <p:stCondLst>
                              <p:cond delay="2000"/>
                            </p:stCondLst>
                            <p:childTnLst>
                              <p:par>
                                <p:cTn id="20" presetID="10" presetClass="exit" presetSubtype="0" fill="hold" grpId="1" nodeType="after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par>
                          <p:cTn id="23" fill="hold">
                            <p:stCondLst>
                              <p:cond delay="2500"/>
                            </p:stCondLst>
                            <p:childTnLst>
                              <p:par>
                                <p:cTn id="24" presetID="1" presetClass="entr" presetSubtype="0" fill="hold" grpId="0" nodeType="afterEffect">
                                  <p:stCondLst>
                                    <p:cond delay="0"/>
                                  </p:stCondLst>
                                  <p:childTnLst>
                                    <p:set>
                                      <p:cBhvr>
                                        <p:cTn id="25" dur="1" fill="hold">
                                          <p:stCondLst>
                                            <p:cond delay="0"/>
                                          </p:stCondLst>
                                        </p:cTn>
                                        <p:tgtEl>
                                          <p:spTgt spid="77"/>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2" nodeType="after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par>
                          <p:cTn id="29" fill="hold">
                            <p:stCondLst>
                              <p:cond delay="2500"/>
                            </p:stCondLst>
                            <p:childTnLst>
                              <p:par>
                                <p:cTn id="30" presetID="6" presetClass="emph" presetSubtype="0" fill="hold" grpId="1" nodeType="afterEffect">
                                  <p:stCondLst>
                                    <p:cond delay="0"/>
                                  </p:stCondLst>
                                  <p:childTnLst>
                                    <p:animScale>
                                      <p:cBhvr>
                                        <p:cTn id="31" dur="500" fill="hold"/>
                                        <p:tgtEl>
                                          <p:spTgt spid="77"/>
                                        </p:tgtEl>
                                      </p:cBhvr>
                                      <p:by x="150000" y="150000"/>
                                    </p:animScale>
                                  </p:childTnLst>
                                </p:cTn>
                              </p:par>
                            </p:childTnLst>
                          </p:cTn>
                        </p:par>
                        <p:par>
                          <p:cTn id="32" fill="hold">
                            <p:stCondLst>
                              <p:cond delay="3000"/>
                            </p:stCondLst>
                            <p:childTnLst>
                              <p:par>
                                <p:cTn id="33" presetID="8" presetClass="emph" presetSubtype="0" repeatCount="2000" fill="hold" grpId="0" nodeType="afterEffect">
                                  <p:stCondLst>
                                    <p:cond delay="0"/>
                                  </p:stCondLst>
                                  <p:childTnLst>
                                    <p:animRot by="21600000">
                                      <p:cBhvr>
                                        <p:cTn id="34" dur="1000" fill="hold"/>
                                        <p:tgtEl>
                                          <p:spTgt spid="78"/>
                                        </p:tgtEl>
                                        <p:attrNameLst>
                                          <p:attrName>r</p:attrName>
                                        </p:attrNameLst>
                                      </p:cBhvr>
                                    </p:animRot>
                                  </p:childTnLst>
                                </p:cTn>
                              </p:par>
                              <p:par>
                                <p:cTn id="35" presetID="1" presetClass="entr"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par>
                                <p:cTn id="37" presetID="1" presetClass="path" presetSubtype="0" repeatCount="2000" accel="50000" decel="50000" fill="hold" grpId="0" nodeType="withEffect">
                                  <p:stCondLst>
                                    <p:cond delay="0"/>
                                  </p:stCondLst>
                                  <p:childTnLst>
                                    <p:animMotion origin="layout" path="M 0.02044 -0.0419 C -0.00274 -0.0419 -0.02149 -0.08796 -0.02149 -0.14444 C -0.02149 -0.20092 -0.00274 -0.24722 0.02044 -0.24722 C 0.04349 -0.24722 0.06211 -0.20092 0.06211 -0.14444 C 0.06211 -0.08796 0.04349 -0.0419 0.02044 -0.0419 Z " pathEditMode="relative" rAng="10800000" ptsTypes="AAAAA">
                                      <p:cBhvr>
                                        <p:cTn id="38" dur="1000" fill="hold"/>
                                        <p:tgtEl>
                                          <p:spTgt spid="79"/>
                                        </p:tgtEl>
                                        <p:attrNameLst>
                                          <p:attrName>ppt_x</p:attrName>
                                          <p:attrName>ppt_y</p:attrName>
                                        </p:attrNameLst>
                                      </p:cBhvr>
                                      <p:rCtr x="-13" y="-10255"/>
                                    </p:animMotion>
                                  </p:childTnLst>
                                </p:cTn>
                              </p:par>
                            </p:childTnLst>
                          </p:cTn>
                        </p:par>
                        <p:par>
                          <p:cTn id="39" fill="hold">
                            <p:stCondLst>
                              <p:cond delay="5000"/>
                            </p:stCondLst>
                            <p:childTnLst>
                              <p:par>
                                <p:cTn id="40" presetID="10" presetClass="exit" presetSubtype="0" fill="hold" grpId="2" nodeType="afterEffect">
                                  <p:stCondLst>
                                    <p:cond delay="0"/>
                                  </p:stCondLst>
                                  <p:childTnLst>
                                    <p:animEffect transition="out" filter="fade">
                                      <p:cBhvr>
                                        <p:cTn id="41" dur="500"/>
                                        <p:tgtEl>
                                          <p:spTgt spid="77"/>
                                        </p:tgtEl>
                                      </p:cBhvr>
                                    </p:animEffect>
                                    <p:set>
                                      <p:cBhvr>
                                        <p:cTn id="42" dur="1" fill="hold">
                                          <p:stCondLst>
                                            <p:cond delay="499"/>
                                          </p:stCondLst>
                                        </p:cTn>
                                        <p:tgtEl>
                                          <p:spTgt spid="77"/>
                                        </p:tgtEl>
                                        <p:attrNameLst>
                                          <p:attrName>style.visibility</p:attrName>
                                        </p:attrNameLst>
                                      </p:cBhvr>
                                      <p:to>
                                        <p:strVal val="hidden"/>
                                      </p:to>
                                    </p:set>
                                  </p:childTnLst>
                                </p:cTn>
                              </p:par>
                            </p:childTnLst>
                          </p:cTn>
                        </p:par>
                        <p:par>
                          <p:cTn id="43" fill="hold">
                            <p:stCondLst>
                              <p:cond delay="5500"/>
                            </p:stCondLst>
                            <p:childTnLst>
                              <p:par>
                                <p:cTn id="44" presetID="10" presetClass="exit" presetSubtype="0" fill="hold" grpId="1" nodeType="afterEffect">
                                  <p:stCondLst>
                                    <p:cond delay="0"/>
                                  </p:stCondLst>
                                  <p:childTnLst>
                                    <p:animEffect transition="out" filter="fade">
                                      <p:cBhvr>
                                        <p:cTn id="45" dur="500"/>
                                        <p:tgtEl>
                                          <p:spTgt spid="78"/>
                                        </p:tgtEl>
                                      </p:cBhvr>
                                    </p:animEffect>
                                    <p:set>
                                      <p:cBhvr>
                                        <p:cTn id="46" dur="1" fill="hold">
                                          <p:stCondLst>
                                            <p:cond delay="499"/>
                                          </p:stCondLst>
                                        </p:cTn>
                                        <p:tgtEl>
                                          <p:spTgt spid="78"/>
                                        </p:tgtEl>
                                        <p:attrNameLst>
                                          <p:attrName>style.visibility</p:attrName>
                                        </p:attrNameLst>
                                      </p:cBhvr>
                                      <p:to>
                                        <p:strVal val="hidden"/>
                                      </p:to>
                                    </p:set>
                                  </p:childTnLst>
                                </p:cTn>
                              </p:par>
                            </p:childTnLst>
                          </p:cTn>
                        </p:par>
                        <p:par>
                          <p:cTn id="47" fill="hold">
                            <p:stCondLst>
                              <p:cond delay="6000"/>
                            </p:stCondLst>
                            <p:childTnLst>
                              <p:par>
                                <p:cTn id="48" presetID="10" presetClass="exit" presetSubtype="0" fill="hold" grpId="2" nodeType="afterEffect">
                                  <p:stCondLst>
                                    <p:cond delay="0"/>
                                  </p:stCondLst>
                                  <p:childTnLst>
                                    <p:animEffect transition="out" filter="fade">
                                      <p:cBhvr>
                                        <p:cTn id="49" dur="500"/>
                                        <p:tgtEl>
                                          <p:spTgt spid="79"/>
                                        </p:tgtEl>
                                      </p:cBhvr>
                                    </p:animEffect>
                                    <p:set>
                                      <p:cBhvr>
                                        <p:cTn id="50" dur="1" fill="hold">
                                          <p:stCondLst>
                                            <p:cond delay="499"/>
                                          </p:stCondLst>
                                        </p:cTn>
                                        <p:tgtEl>
                                          <p:spTgt spid="79"/>
                                        </p:tgtEl>
                                        <p:attrNameLst>
                                          <p:attrName>style.visibility</p:attrName>
                                        </p:attrNameLst>
                                      </p:cBhvr>
                                      <p:to>
                                        <p:strVal val="hidden"/>
                                      </p:to>
                                    </p:set>
                                  </p:childTnLst>
                                </p:cTn>
                              </p:par>
                            </p:childTnLst>
                          </p:cTn>
                        </p:par>
                        <p:par>
                          <p:cTn id="51" fill="hold">
                            <p:stCondLst>
                              <p:cond delay="6500"/>
                            </p:stCondLst>
                            <p:childTnLst>
                              <p:par>
                                <p:cTn id="52" presetID="10" presetClass="exit" presetSubtype="0" fill="hold" grpId="1" nodeType="afterEffect">
                                  <p:stCondLst>
                                    <p:cond delay="0"/>
                                  </p:stCondLst>
                                  <p:childTnLst>
                                    <p:animEffect transition="out" filter="fade">
                                      <p:cBhvr>
                                        <p:cTn id="53" dur="500"/>
                                        <p:tgtEl>
                                          <p:spTgt spid="33"/>
                                        </p:tgtEl>
                                      </p:cBhvr>
                                    </p:animEffect>
                                    <p:set>
                                      <p:cBhvr>
                                        <p:cTn id="54" dur="1" fill="hold">
                                          <p:stCondLst>
                                            <p:cond delay="499"/>
                                          </p:stCondLst>
                                        </p:cTn>
                                        <p:tgtEl>
                                          <p:spTgt spid="33"/>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2"/>
                                        </p:tgtEl>
                                      </p:cBhvr>
                                    </p:animEffect>
                                    <p:set>
                                      <p:cBhvr>
                                        <p:cTn id="60" dur="1" fill="hold">
                                          <p:stCondLst>
                                            <p:cond delay="499"/>
                                          </p:stCondLst>
                                        </p:cTn>
                                        <p:tgtEl>
                                          <p:spTgt spid="32"/>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31"/>
                                        </p:tgtEl>
                                      </p:cBhvr>
                                    </p:animEffect>
                                    <p:set>
                                      <p:cBhvr>
                                        <p:cTn id="63" dur="1" fill="hold">
                                          <p:stCondLst>
                                            <p:cond delay="499"/>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1" nodeType="clickEffect">
                                  <p:stCondLst>
                                    <p:cond delay="0"/>
                                  </p:stCondLst>
                                  <p:childTnLst>
                                    <p:set>
                                      <p:cBhvr>
                                        <p:cTn id="67" dur="1" fill="hold">
                                          <p:stCondLst>
                                            <p:cond delay="0"/>
                                          </p:stCondLst>
                                        </p:cTn>
                                        <p:tgtEl>
                                          <p:spTgt spid="15"/>
                                        </p:tgtEl>
                                        <p:attrNameLst>
                                          <p:attrName>style.visibility</p:attrName>
                                        </p:attrNameLst>
                                      </p:cBhvr>
                                      <p:to>
                                        <p:strVal val="visible"/>
                                      </p:to>
                                    </p:set>
                                  </p:childTnLst>
                                </p:cTn>
                              </p:par>
                            </p:childTnLst>
                          </p:cTn>
                        </p:par>
                        <p:par>
                          <p:cTn id="68" fill="hold">
                            <p:stCondLst>
                              <p:cond delay="0"/>
                            </p:stCondLst>
                            <p:childTnLst>
                              <p:par>
                                <p:cTn id="69" presetID="42" presetClass="path" presetSubtype="0" accel="50000" decel="50000" fill="hold" grpId="0" nodeType="afterEffect">
                                  <p:stCondLst>
                                    <p:cond delay="0"/>
                                  </p:stCondLst>
                                  <p:childTnLst>
                                    <p:animMotion origin="layout" path="M -0.05469 0.00417 L 0.05026 0.19329 " pathEditMode="relative" rAng="0" ptsTypes="AA">
                                      <p:cBhvr>
                                        <p:cTn id="70" dur="2000" fill="hold"/>
                                        <p:tgtEl>
                                          <p:spTgt spid="15"/>
                                        </p:tgtEl>
                                        <p:attrNameLst>
                                          <p:attrName>ppt_x</p:attrName>
                                          <p:attrName>ppt_y</p:attrName>
                                        </p:attrNameLst>
                                      </p:cBhvr>
                                      <p:rCtr x="5247" y="9444"/>
                                    </p:animMotion>
                                  </p:childTnLst>
                                </p:cTn>
                              </p:par>
                            </p:childTnLst>
                          </p:cTn>
                        </p:par>
                        <p:par>
                          <p:cTn id="71" fill="hold">
                            <p:stCondLst>
                              <p:cond delay="2000"/>
                            </p:stCondLst>
                            <p:childTnLst>
                              <p:par>
                                <p:cTn id="72" presetID="10" presetClass="exit" presetSubtype="0" fill="hold" grpId="2" nodeType="after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childTnLst>
                          </p:cTn>
                        </p:par>
                        <p:par>
                          <p:cTn id="75" fill="hold">
                            <p:stCondLst>
                              <p:cond delay="2500"/>
                            </p:stCondLst>
                            <p:childTnLst>
                              <p:par>
                                <p:cTn id="76" presetID="1" presetClass="entr" presetSubtype="0" fill="hold" grpId="0" nodeType="afterEffect">
                                  <p:stCondLst>
                                    <p:cond delay="0"/>
                                  </p:stCondLst>
                                  <p:childTnLst>
                                    <p:set>
                                      <p:cBhvr>
                                        <p:cTn id="77" dur="1" fill="hold">
                                          <p:stCondLst>
                                            <p:cond delay="0"/>
                                          </p:stCondLst>
                                        </p:cTn>
                                        <p:tgtEl>
                                          <p:spTgt spid="39"/>
                                        </p:tgtEl>
                                        <p:attrNameLst>
                                          <p:attrName>style.visibility</p:attrName>
                                        </p:attrNameLst>
                                      </p:cBhvr>
                                      <p:to>
                                        <p:strVal val="visible"/>
                                      </p:to>
                                    </p:set>
                                  </p:childTnLst>
                                </p:cTn>
                              </p:par>
                            </p:childTnLst>
                          </p:cTn>
                        </p:par>
                        <p:par>
                          <p:cTn id="78" fill="hold">
                            <p:stCondLst>
                              <p:cond delay="2500"/>
                            </p:stCondLst>
                            <p:childTnLst>
                              <p:par>
                                <p:cTn id="79" presetID="6" presetClass="emph" presetSubtype="0" fill="remove" grpId="1" nodeType="afterEffect">
                                  <p:stCondLst>
                                    <p:cond delay="0"/>
                                  </p:stCondLst>
                                  <p:childTnLst>
                                    <p:animScale>
                                      <p:cBhvr>
                                        <p:cTn id="80" dur="2000" fill="hold"/>
                                        <p:tgtEl>
                                          <p:spTgt spid="39"/>
                                        </p:tgtEl>
                                      </p:cBhvr>
                                      <p:by x="150000" y="150000"/>
                                    </p:animScale>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2" nodeType="with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par>
                                <p:cTn id="91" presetID="1" presetClass="path" presetSubtype="0" repeatCount="3000" accel="50000" decel="50000" fill="hold" grpId="0" nodeType="withEffect">
                                  <p:stCondLst>
                                    <p:cond delay="0"/>
                                  </p:stCondLst>
                                  <p:childTnLst>
                                    <p:animMotion origin="layout" path="M 0.05104 -0.03125 C 0.09179 -0.03125 0.125 -0.00348 0.125 0.03194 C 0.125 0.06689 0.09179 0.09583 0.05104 0.09583 C 0.01028 0.09583 -0.02266 0.06689 -0.02266 0.03194 C -0.02266 -0.00348 0.01028 -0.03125 0.05104 -0.03125 Z " pathEditMode="relative" rAng="0" ptsTypes="AAAAA">
                                      <p:cBhvr>
                                        <p:cTn id="92" dur="1000" fill="hold"/>
                                        <p:tgtEl>
                                          <p:spTgt spid="13"/>
                                        </p:tgtEl>
                                        <p:attrNameLst>
                                          <p:attrName>ppt_x</p:attrName>
                                          <p:attrName>ppt_y</p:attrName>
                                        </p:attrNameLst>
                                      </p:cBhvr>
                                      <p:rCtr x="13" y="6343"/>
                                    </p:animMotion>
                                  </p:childTnLst>
                                </p:cTn>
                              </p:par>
                            </p:childTnLst>
                          </p:cTn>
                        </p:par>
                        <p:par>
                          <p:cTn id="93" fill="hold">
                            <p:stCondLst>
                              <p:cond delay="5500"/>
                            </p:stCondLst>
                            <p:childTnLst>
                              <p:par>
                                <p:cTn id="94" presetID="10" presetClass="exit" presetSubtype="0" fill="hold" grpId="1" nodeType="afterEffect">
                                  <p:stCondLst>
                                    <p:cond delay="0"/>
                                  </p:stCondLst>
                                  <p:childTnLst>
                                    <p:animEffect transition="out" filter="fade">
                                      <p:cBhvr>
                                        <p:cTn id="95" dur="500"/>
                                        <p:tgtEl>
                                          <p:spTgt spid="13"/>
                                        </p:tgtEl>
                                      </p:cBhvr>
                                    </p:animEffect>
                                    <p:set>
                                      <p:cBhvr>
                                        <p:cTn id="96" dur="1" fill="hold">
                                          <p:stCondLst>
                                            <p:cond delay="499"/>
                                          </p:stCondLst>
                                        </p:cTn>
                                        <p:tgtEl>
                                          <p:spTgt spid="13"/>
                                        </p:tgtEl>
                                        <p:attrNameLst>
                                          <p:attrName>style.visibility</p:attrName>
                                        </p:attrNameLst>
                                      </p:cBhvr>
                                      <p:to>
                                        <p:strVal val="hidden"/>
                                      </p:to>
                                    </p:set>
                                  </p:childTnLst>
                                </p:cTn>
                              </p:par>
                              <p:par>
                                <p:cTn id="97" presetID="10" presetClass="exit" presetSubtype="0" fill="hold" grpId="1" nodeType="withEffect">
                                  <p:stCondLst>
                                    <p:cond delay="0"/>
                                  </p:stCondLst>
                                  <p:childTnLst>
                                    <p:animEffect transition="out" filter="fade">
                                      <p:cBhvr>
                                        <p:cTn id="98" dur="500"/>
                                        <p:tgtEl>
                                          <p:spTgt spid="37"/>
                                        </p:tgtEl>
                                      </p:cBhvr>
                                    </p:animEffect>
                                    <p:set>
                                      <p:cBhvr>
                                        <p:cTn id="99" dur="1" fill="hold">
                                          <p:stCondLst>
                                            <p:cond delay="499"/>
                                          </p:stCondLst>
                                        </p:cTn>
                                        <p:tgtEl>
                                          <p:spTgt spid="37"/>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38"/>
                                        </p:tgtEl>
                                      </p:cBhvr>
                                    </p:animEffect>
                                    <p:set>
                                      <p:cBhvr>
                                        <p:cTn id="102" dur="1" fill="hold">
                                          <p:stCondLst>
                                            <p:cond delay="499"/>
                                          </p:stCondLst>
                                        </p:cTn>
                                        <p:tgtEl>
                                          <p:spTgt spid="38"/>
                                        </p:tgtEl>
                                        <p:attrNameLst>
                                          <p:attrName>style.visibility</p:attrName>
                                        </p:attrNameLst>
                                      </p:cBhvr>
                                      <p:to>
                                        <p:strVal val="hidden"/>
                                      </p:to>
                                    </p:set>
                                  </p:childTnLst>
                                </p:cTn>
                              </p:par>
                              <p:par>
                                <p:cTn id="103" presetID="10" presetClass="exit" presetSubtype="0" fill="hold" grpId="1" nodeType="withEffect">
                                  <p:stCondLst>
                                    <p:cond delay="0"/>
                                  </p:stCondLst>
                                  <p:childTnLst>
                                    <p:animEffect transition="out" filter="fade">
                                      <p:cBhvr>
                                        <p:cTn id="104" dur="500"/>
                                        <p:tgtEl>
                                          <p:spTgt spid="35"/>
                                        </p:tgtEl>
                                      </p:cBhvr>
                                    </p:animEffect>
                                    <p:set>
                                      <p:cBhvr>
                                        <p:cTn id="105" dur="1" fill="hold">
                                          <p:stCondLst>
                                            <p:cond delay="499"/>
                                          </p:stCondLst>
                                        </p:cTn>
                                        <p:tgtEl>
                                          <p:spTgt spid="35"/>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36"/>
                                        </p:tgtEl>
                                      </p:cBhvr>
                                    </p:animEffect>
                                    <p:set>
                                      <p:cBhvr>
                                        <p:cTn id="108" dur="1" fill="hold">
                                          <p:stCondLst>
                                            <p:cond delay="499"/>
                                          </p:stCondLst>
                                        </p:cTn>
                                        <p:tgtEl>
                                          <p:spTgt spid="36"/>
                                        </p:tgtEl>
                                        <p:attrNameLst>
                                          <p:attrName>style.visibility</p:attrName>
                                        </p:attrNameLst>
                                      </p:cBhvr>
                                      <p:to>
                                        <p:strVal val="hidden"/>
                                      </p:to>
                                    </p:set>
                                  </p:childTnLst>
                                </p:cTn>
                              </p:par>
                            </p:childTnLst>
                          </p:cTn>
                        </p:par>
                        <p:par>
                          <p:cTn id="109" fill="hold">
                            <p:stCondLst>
                              <p:cond delay="6000"/>
                            </p:stCondLst>
                            <p:childTnLst>
                              <p:par>
                                <p:cTn id="110" presetID="1" presetClass="entr" presetSubtype="0" fill="hold" grpId="0" nodeType="afterEffect">
                                  <p:stCondLst>
                                    <p:cond delay="0"/>
                                  </p:stCondLst>
                                  <p:childTnLst>
                                    <p:set>
                                      <p:cBhvr>
                                        <p:cTn id="111" dur="1" fill="hold">
                                          <p:stCondLst>
                                            <p:cond delay="0"/>
                                          </p:stCondLst>
                                        </p:cTn>
                                        <p:tgtEl>
                                          <p:spTgt spid="16"/>
                                        </p:tgtEl>
                                        <p:attrNameLst>
                                          <p:attrName>style.visibility</p:attrName>
                                        </p:attrNameLst>
                                      </p:cBhvr>
                                      <p:to>
                                        <p:strVal val="visible"/>
                                      </p:to>
                                    </p:set>
                                  </p:childTnLst>
                                </p:cTn>
                              </p:par>
                            </p:childTnLst>
                          </p:cTn>
                        </p:par>
                        <p:par>
                          <p:cTn id="112" fill="hold">
                            <p:stCondLst>
                              <p:cond delay="6000"/>
                            </p:stCondLst>
                            <p:childTnLst>
                              <p:par>
                                <p:cTn id="113" presetID="42" presetClass="path" presetSubtype="0" accel="50000" decel="50000" fill="hold" grpId="1" nodeType="afterEffect">
                                  <p:stCondLst>
                                    <p:cond delay="0"/>
                                  </p:stCondLst>
                                  <p:childTnLst>
                                    <p:animMotion origin="layout" path="M -0.0125 0.02917 L -0.15729 -0.14236 " pathEditMode="relative" rAng="0" ptsTypes="AA">
                                      <p:cBhvr>
                                        <p:cTn id="114" dur="2000" fill="hold"/>
                                        <p:tgtEl>
                                          <p:spTgt spid="16"/>
                                        </p:tgtEl>
                                        <p:attrNameLst>
                                          <p:attrName>ppt_x</p:attrName>
                                          <p:attrName>ppt_y</p:attrName>
                                        </p:attrNameLst>
                                      </p:cBhvr>
                                      <p:rCtr x="-7240" y="-8588"/>
                                    </p:animMotion>
                                  </p:childTnLst>
                                </p:cTn>
                              </p:par>
                            </p:childTnLst>
                          </p:cTn>
                        </p:par>
                        <p:par>
                          <p:cTn id="115" fill="hold">
                            <p:stCondLst>
                              <p:cond delay="8000"/>
                            </p:stCondLst>
                            <p:childTnLst>
                              <p:par>
                                <p:cTn id="116" presetID="10" presetClass="exit" presetSubtype="0" fill="hold" grpId="2" nodeType="afterEffect">
                                  <p:stCondLst>
                                    <p:cond delay="0"/>
                                  </p:stCondLst>
                                  <p:childTnLst>
                                    <p:animEffect transition="out" filter="fade">
                                      <p:cBhvr>
                                        <p:cTn id="117" dur="500"/>
                                        <p:tgtEl>
                                          <p:spTgt spid="16"/>
                                        </p:tgtEl>
                                      </p:cBhvr>
                                    </p:animEffect>
                                    <p:set>
                                      <p:cBhvr>
                                        <p:cTn id="118" dur="1" fill="hold">
                                          <p:stCondLst>
                                            <p:cond delay="499"/>
                                          </p:stCondLst>
                                        </p:cTn>
                                        <p:tgtEl>
                                          <p:spTgt spid="16"/>
                                        </p:tgtEl>
                                        <p:attrNameLst>
                                          <p:attrName>style.visibility</p:attrName>
                                        </p:attrNameLst>
                                      </p:cBhvr>
                                      <p:to>
                                        <p:strVal val="hidden"/>
                                      </p:to>
                                    </p:set>
                                  </p:childTnLst>
                                </p:cTn>
                              </p:par>
                            </p:childTnLst>
                          </p:cTn>
                        </p:par>
                        <p:par>
                          <p:cTn id="119" fill="hold">
                            <p:stCondLst>
                              <p:cond delay="8500"/>
                            </p:stCondLst>
                            <p:childTnLst>
                              <p:par>
                                <p:cTn id="120" presetID="10" presetClass="exit" presetSubtype="0" fill="hold" grpId="2" nodeType="afterEffect">
                                  <p:stCondLst>
                                    <p:cond delay="0"/>
                                  </p:stCondLst>
                                  <p:childTnLst>
                                    <p:animEffect transition="out" filter="fade">
                                      <p:cBhvr>
                                        <p:cTn id="121" dur="500"/>
                                        <p:tgtEl>
                                          <p:spTgt spid="39"/>
                                        </p:tgtEl>
                                      </p:cBhvr>
                                    </p:animEffect>
                                    <p:set>
                                      <p:cBhvr>
                                        <p:cTn id="122" dur="1" fill="hold">
                                          <p:stCondLst>
                                            <p:cond delay="499"/>
                                          </p:stCondLst>
                                        </p:cTn>
                                        <p:tgtEl>
                                          <p:spTgt spid="39"/>
                                        </p:tgtEl>
                                        <p:attrNameLst>
                                          <p:attrName>style.visibility</p:attrName>
                                        </p:attrNameLst>
                                      </p:cBhvr>
                                      <p:to>
                                        <p:strVal val="hidden"/>
                                      </p:to>
                                    </p:set>
                                  </p:childTnLst>
                                </p:cTn>
                              </p:par>
                            </p:childTnLst>
                          </p:cTn>
                        </p:par>
                        <p:par>
                          <p:cTn id="123" fill="hold">
                            <p:stCondLst>
                              <p:cond delay="9000"/>
                            </p:stCondLst>
                            <p:childTnLst>
                              <p:par>
                                <p:cTn id="124" presetID="1" presetClass="entr" presetSubtype="0" fill="hold" grpId="0" nodeType="afterEffect">
                                  <p:stCondLst>
                                    <p:cond delay="0"/>
                                  </p:stCondLst>
                                  <p:childTnLst>
                                    <p:set>
                                      <p:cBhvr>
                                        <p:cTn id="125" dur="1" fill="hold">
                                          <p:stCondLst>
                                            <p:cond delay="0"/>
                                          </p:stCondLst>
                                        </p:cTn>
                                        <p:tgtEl>
                                          <p:spTgt spid="40"/>
                                        </p:tgtEl>
                                        <p:attrNameLst>
                                          <p:attrName>style.visibility</p:attrName>
                                        </p:attrNameLst>
                                      </p:cBhvr>
                                      <p:to>
                                        <p:strVal val="visible"/>
                                      </p:to>
                                    </p:set>
                                  </p:childTnLst>
                                </p:cTn>
                              </p:par>
                              <p:par>
                                <p:cTn id="126" presetID="1" presetClass="entr" presetSubtype="0" fill="hold" grpId="2" nodeType="withEffect">
                                  <p:stCondLst>
                                    <p:cond delay="0"/>
                                  </p:stCondLst>
                                  <p:childTnLst>
                                    <p:set>
                                      <p:cBhvr>
                                        <p:cTn id="127" dur="1" fill="hold">
                                          <p:stCondLst>
                                            <p:cond delay="0"/>
                                          </p:stCondLst>
                                        </p:cTn>
                                        <p:tgtEl>
                                          <p:spTgt spid="6"/>
                                        </p:tgtEl>
                                        <p:attrNameLst>
                                          <p:attrName>style.visibility</p:attrName>
                                        </p:attrNameLst>
                                      </p:cBhvr>
                                      <p:to>
                                        <p:strVal val="visible"/>
                                      </p:to>
                                    </p:set>
                                  </p:childTnLst>
                                </p:cTn>
                              </p:par>
                            </p:childTnLst>
                          </p:cTn>
                        </p:par>
                        <p:par>
                          <p:cTn id="128" fill="hold">
                            <p:stCondLst>
                              <p:cond delay="9000"/>
                            </p:stCondLst>
                            <p:childTnLst>
                              <p:par>
                                <p:cTn id="129" presetID="6" presetClass="emph" presetSubtype="0" fill="hold" grpId="1" nodeType="afterEffect">
                                  <p:stCondLst>
                                    <p:cond delay="0"/>
                                  </p:stCondLst>
                                  <p:childTnLst>
                                    <p:animScale>
                                      <p:cBhvr>
                                        <p:cTn id="130" dur="500" fill="hold"/>
                                        <p:tgtEl>
                                          <p:spTgt spid="40"/>
                                        </p:tgtEl>
                                      </p:cBhvr>
                                      <p:by x="150000" y="150000"/>
                                    </p:animScale>
                                  </p:childTnLst>
                                </p:cTn>
                              </p:par>
                              <p:par>
                                <p:cTn id="131" presetID="8" presetClass="emph" presetSubtype="0" repeatCount="2000" fill="hold" grpId="0" nodeType="withEffect">
                                  <p:stCondLst>
                                    <p:cond delay="0"/>
                                  </p:stCondLst>
                                  <p:childTnLst>
                                    <p:animRot by="21600000">
                                      <p:cBhvr>
                                        <p:cTn id="132" dur="1000" fill="hold"/>
                                        <p:tgtEl>
                                          <p:spTgt spid="6"/>
                                        </p:tgtEl>
                                        <p:attrNameLst>
                                          <p:attrName>r</p:attrName>
                                        </p:attrNameLst>
                                      </p:cBhvr>
                                    </p:animRot>
                                  </p:childTnLst>
                                </p:cTn>
                              </p:par>
                              <p:par>
                                <p:cTn id="133" presetID="1" presetClass="entr" presetSubtype="0" fill="hold" grpId="0" nodeType="withEffect">
                                  <p:stCondLst>
                                    <p:cond delay="0"/>
                                  </p:stCondLst>
                                  <p:childTnLst>
                                    <p:set>
                                      <p:cBhvr>
                                        <p:cTn id="134" dur="1" fill="hold">
                                          <p:stCondLst>
                                            <p:cond delay="0"/>
                                          </p:stCondLst>
                                        </p:cTn>
                                        <p:tgtEl>
                                          <p:spTgt spid="5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5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6"/>
                                        </p:tgtEl>
                                        <p:attrNameLst>
                                          <p:attrName>style.visibility</p:attrName>
                                        </p:attrNameLst>
                                      </p:cBhvr>
                                      <p:to>
                                        <p:strVal val="visible"/>
                                      </p:to>
                                    </p:set>
                                  </p:childTnLst>
                                </p:cTn>
                              </p:par>
                              <p:par>
                                <p:cTn id="141" presetID="1" presetClass="entr" presetSubtype="0" fill="hold" grpId="3" nodeType="with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par>
                                <p:cTn id="143" presetID="1" presetClass="path" presetSubtype="0" repeatCount="2000" accel="50000" decel="50000" fill="hold" grpId="0" nodeType="withEffect">
                                  <p:stCondLst>
                                    <p:cond delay="0"/>
                                  </p:stCondLst>
                                  <p:childTnLst>
                                    <p:animMotion origin="layout" path="M 0.02357 -0.03635 C 0.00039 -0.03635 -0.01836 -0.08241 -0.01836 -0.13889 C -0.01836 -0.19537 0.00039 -0.24167 0.02357 -0.24167 C 0.04662 -0.24167 0.06524 -0.19537 0.06524 -0.13889 C 0.06524 -0.08241 0.04662 -0.03635 0.02357 -0.03635 Z " pathEditMode="relative" rAng="10800000" ptsTypes="AAAAA">
                                      <p:cBhvr>
                                        <p:cTn id="144" dur="1000" fill="hold"/>
                                        <p:tgtEl>
                                          <p:spTgt spid="76"/>
                                        </p:tgtEl>
                                        <p:attrNameLst>
                                          <p:attrName>ppt_x</p:attrName>
                                          <p:attrName>ppt_y</p:attrName>
                                        </p:attrNameLst>
                                      </p:cBhvr>
                                      <p:rCtr x="-13" y="-10255"/>
                                    </p:animMotion>
                                  </p:childTnLst>
                                </p:cTn>
                              </p:par>
                            </p:childTnLst>
                          </p:cTn>
                        </p:par>
                        <p:par>
                          <p:cTn id="145" fill="hold">
                            <p:stCondLst>
                              <p:cond delay="11000"/>
                            </p:stCondLst>
                            <p:childTnLst>
                              <p:par>
                                <p:cTn id="146" presetID="10" presetClass="exit" presetSubtype="0" fill="hold" grpId="2" nodeType="afterEffect">
                                  <p:stCondLst>
                                    <p:cond delay="0"/>
                                  </p:stCondLst>
                                  <p:childTnLst>
                                    <p:animEffect transition="out" filter="fade">
                                      <p:cBhvr>
                                        <p:cTn id="147" dur="500"/>
                                        <p:tgtEl>
                                          <p:spTgt spid="40"/>
                                        </p:tgtEl>
                                      </p:cBhvr>
                                    </p:animEffect>
                                    <p:set>
                                      <p:cBhvr>
                                        <p:cTn id="148" dur="1" fill="hold">
                                          <p:stCondLst>
                                            <p:cond delay="499"/>
                                          </p:stCondLst>
                                        </p:cTn>
                                        <p:tgtEl>
                                          <p:spTgt spid="40"/>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6"/>
                                        </p:tgtEl>
                                      </p:cBhvr>
                                    </p:animEffect>
                                    <p:set>
                                      <p:cBhvr>
                                        <p:cTn id="151" dur="1" fill="hold">
                                          <p:stCondLst>
                                            <p:cond delay="499"/>
                                          </p:stCondLst>
                                        </p:cTn>
                                        <p:tgtEl>
                                          <p:spTgt spid="6"/>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58"/>
                                        </p:tgtEl>
                                      </p:cBhvr>
                                    </p:animEffect>
                                    <p:set>
                                      <p:cBhvr>
                                        <p:cTn id="154" dur="1" fill="hold">
                                          <p:stCondLst>
                                            <p:cond delay="499"/>
                                          </p:stCondLst>
                                        </p:cTn>
                                        <p:tgtEl>
                                          <p:spTgt spid="58"/>
                                        </p:tgtEl>
                                        <p:attrNameLst>
                                          <p:attrName>style.visibility</p:attrName>
                                        </p:attrNameLst>
                                      </p:cBhvr>
                                      <p:to>
                                        <p:strVal val="hidden"/>
                                      </p:to>
                                    </p:set>
                                  </p:childTnLst>
                                </p:cTn>
                              </p:par>
                              <p:par>
                                <p:cTn id="155" presetID="10" presetClass="exit" presetSubtype="0" fill="hold" grpId="1" nodeType="withEffect">
                                  <p:stCondLst>
                                    <p:cond delay="0"/>
                                  </p:stCondLst>
                                  <p:childTnLst>
                                    <p:animEffect transition="out" filter="fade">
                                      <p:cBhvr>
                                        <p:cTn id="156" dur="500"/>
                                        <p:tgtEl>
                                          <p:spTgt spid="59"/>
                                        </p:tgtEl>
                                      </p:cBhvr>
                                    </p:animEffect>
                                    <p:set>
                                      <p:cBhvr>
                                        <p:cTn id="157" dur="1" fill="hold">
                                          <p:stCondLst>
                                            <p:cond delay="499"/>
                                          </p:stCondLst>
                                        </p:cTn>
                                        <p:tgtEl>
                                          <p:spTgt spid="59"/>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57"/>
                                        </p:tgtEl>
                                      </p:cBhvr>
                                    </p:animEffect>
                                    <p:set>
                                      <p:cBhvr>
                                        <p:cTn id="160" dur="1" fill="hold">
                                          <p:stCondLst>
                                            <p:cond delay="499"/>
                                          </p:stCondLst>
                                        </p:cTn>
                                        <p:tgtEl>
                                          <p:spTgt spid="57"/>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56"/>
                                        </p:tgtEl>
                                      </p:cBhvr>
                                    </p:animEffect>
                                    <p:set>
                                      <p:cBhvr>
                                        <p:cTn id="163" dur="1" fill="hold">
                                          <p:stCondLst>
                                            <p:cond delay="499"/>
                                          </p:stCondLst>
                                        </p:cTn>
                                        <p:tgtEl>
                                          <p:spTgt spid="56"/>
                                        </p:tgtEl>
                                        <p:attrNameLst>
                                          <p:attrName>style.visibility</p:attrName>
                                        </p:attrNameLst>
                                      </p:cBhvr>
                                      <p:to>
                                        <p:strVal val="hidden"/>
                                      </p:to>
                                    </p:set>
                                  </p:childTnLst>
                                </p:cTn>
                              </p:par>
                              <p:par>
                                <p:cTn id="164" presetID="10" presetClass="exit" presetSubtype="0" fill="hold" grpId="4" nodeType="withEffect">
                                  <p:stCondLst>
                                    <p:cond delay="0"/>
                                  </p:stCondLst>
                                  <p:childTnLst>
                                    <p:animEffect transition="out" filter="fade">
                                      <p:cBhvr>
                                        <p:cTn id="165" dur="500"/>
                                        <p:tgtEl>
                                          <p:spTgt spid="76"/>
                                        </p:tgtEl>
                                      </p:cBhvr>
                                    </p:animEffect>
                                    <p:set>
                                      <p:cBhvr>
                                        <p:cTn id="166" dur="1" fill="hold">
                                          <p:stCondLst>
                                            <p:cond delay="499"/>
                                          </p:stCondLst>
                                        </p:cTn>
                                        <p:tgtEl>
                                          <p:spTgt spid="76"/>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1" nodeType="clickEffect">
                                  <p:stCondLst>
                                    <p:cond delay="0"/>
                                  </p:stCondLst>
                                  <p:childTnLst>
                                    <p:set>
                                      <p:cBhvr>
                                        <p:cTn id="170" dur="1" fill="hold">
                                          <p:stCondLst>
                                            <p:cond delay="0"/>
                                          </p:stCondLst>
                                        </p:cTn>
                                        <p:tgtEl>
                                          <p:spTgt spid="45"/>
                                        </p:tgtEl>
                                        <p:attrNameLst>
                                          <p:attrName>style.visibility</p:attrName>
                                        </p:attrNameLst>
                                      </p:cBhvr>
                                      <p:to>
                                        <p:strVal val="visible"/>
                                      </p:to>
                                    </p:set>
                                  </p:childTnLst>
                                </p:cTn>
                              </p:par>
                            </p:childTnLst>
                          </p:cTn>
                        </p:par>
                        <p:par>
                          <p:cTn id="171" fill="hold">
                            <p:stCondLst>
                              <p:cond delay="0"/>
                            </p:stCondLst>
                            <p:childTnLst>
                              <p:par>
                                <p:cTn id="172" presetID="42" presetClass="path" presetSubtype="0" accel="50000" decel="50000" fill="hold" grpId="0" nodeType="afterEffect">
                                  <p:stCondLst>
                                    <p:cond delay="0"/>
                                  </p:stCondLst>
                                  <p:childTnLst>
                                    <p:animMotion origin="layout" path="M -0.05469 0.00417 L 0.05026 0.19329 " pathEditMode="relative" rAng="0" ptsTypes="AA">
                                      <p:cBhvr>
                                        <p:cTn id="173" dur="2000" fill="hold"/>
                                        <p:tgtEl>
                                          <p:spTgt spid="45"/>
                                        </p:tgtEl>
                                        <p:attrNameLst>
                                          <p:attrName>ppt_x</p:attrName>
                                          <p:attrName>ppt_y</p:attrName>
                                        </p:attrNameLst>
                                      </p:cBhvr>
                                      <p:rCtr x="5247" y="9444"/>
                                    </p:animMotion>
                                  </p:childTnLst>
                                </p:cTn>
                              </p:par>
                            </p:childTnLst>
                          </p:cTn>
                        </p:par>
                        <p:par>
                          <p:cTn id="174" fill="hold">
                            <p:stCondLst>
                              <p:cond delay="2000"/>
                            </p:stCondLst>
                            <p:childTnLst>
                              <p:par>
                                <p:cTn id="175" presetID="10" presetClass="exit" presetSubtype="0" fill="hold" grpId="2" nodeType="afterEffect">
                                  <p:stCondLst>
                                    <p:cond delay="0"/>
                                  </p:stCondLst>
                                  <p:childTnLst>
                                    <p:animEffect transition="out" filter="fade">
                                      <p:cBhvr>
                                        <p:cTn id="176" dur="500"/>
                                        <p:tgtEl>
                                          <p:spTgt spid="45"/>
                                        </p:tgtEl>
                                      </p:cBhvr>
                                    </p:animEffect>
                                    <p:set>
                                      <p:cBhvr>
                                        <p:cTn id="177" dur="1" fill="hold">
                                          <p:stCondLst>
                                            <p:cond delay="499"/>
                                          </p:stCondLst>
                                        </p:cTn>
                                        <p:tgtEl>
                                          <p:spTgt spid="45"/>
                                        </p:tgtEl>
                                        <p:attrNameLst>
                                          <p:attrName>style.visibility</p:attrName>
                                        </p:attrNameLst>
                                      </p:cBhvr>
                                      <p:to>
                                        <p:strVal val="hidden"/>
                                      </p:to>
                                    </p:set>
                                  </p:childTnLst>
                                </p:cTn>
                              </p:par>
                            </p:childTnLst>
                          </p:cTn>
                        </p:par>
                        <p:par>
                          <p:cTn id="178" fill="hold">
                            <p:stCondLst>
                              <p:cond delay="2500"/>
                            </p:stCondLst>
                            <p:childTnLst>
                              <p:par>
                                <p:cTn id="179" presetID="1" presetClass="entr" presetSubtype="0" fill="hold" grpId="0" nodeType="afterEffect">
                                  <p:stCondLst>
                                    <p:cond delay="0"/>
                                  </p:stCondLst>
                                  <p:childTnLst>
                                    <p:set>
                                      <p:cBhvr>
                                        <p:cTn id="180" dur="1" fill="hold">
                                          <p:stCondLst>
                                            <p:cond delay="0"/>
                                          </p:stCondLst>
                                        </p:cTn>
                                        <p:tgtEl>
                                          <p:spTgt spid="68"/>
                                        </p:tgtEl>
                                        <p:attrNameLst>
                                          <p:attrName>style.visibility</p:attrName>
                                        </p:attrNameLst>
                                      </p:cBhvr>
                                      <p:to>
                                        <p:strVal val="visible"/>
                                      </p:to>
                                    </p:set>
                                  </p:childTnLst>
                                </p:cTn>
                              </p:par>
                            </p:childTnLst>
                          </p:cTn>
                        </p:par>
                        <p:par>
                          <p:cTn id="181" fill="hold">
                            <p:stCondLst>
                              <p:cond delay="2500"/>
                            </p:stCondLst>
                            <p:childTnLst>
                              <p:par>
                                <p:cTn id="182" presetID="6" presetClass="emph" presetSubtype="0" fill="hold" grpId="1" nodeType="afterEffect">
                                  <p:stCondLst>
                                    <p:cond delay="0"/>
                                  </p:stCondLst>
                                  <p:childTnLst>
                                    <p:animScale>
                                      <p:cBhvr>
                                        <p:cTn id="183" dur="1000" fill="hold"/>
                                        <p:tgtEl>
                                          <p:spTgt spid="68"/>
                                        </p:tgtEl>
                                      </p:cBhvr>
                                      <p:by x="150000" y="150000"/>
                                    </p:animScale>
                                  </p:childTnLst>
                                </p:cTn>
                              </p:par>
                              <p:par>
                                <p:cTn id="184" presetID="1" presetClass="entr" presetSubtype="0" fill="hold" grpId="0" nodeType="withEffect">
                                  <p:stCondLst>
                                    <p:cond delay="0"/>
                                  </p:stCondLst>
                                  <p:childTnLst>
                                    <p:set>
                                      <p:cBhvr>
                                        <p:cTn id="185" dur="1" fill="hold">
                                          <p:stCondLst>
                                            <p:cond delay="0"/>
                                          </p:stCondLst>
                                        </p:cTn>
                                        <p:tgtEl>
                                          <p:spTgt spid="66"/>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67"/>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65"/>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64"/>
                                        </p:tgtEl>
                                        <p:attrNameLst>
                                          <p:attrName>style.visibility</p:attrName>
                                        </p:attrNameLst>
                                      </p:cBhvr>
                                      <p:to>
                                        <p:strVal val="visible"/>
                                      </p:to>
                                    </p:set>
                                  </p:childTnLst>
                                </p:cTn>
                              </p:par>
                              <p:par>
                                <p:cTn id="192" presetID="1" presetClass="entr" presetSubtype="0" fill="hold" grpId="2" nodeType="withEffect">
                                  <p:stCondLst>
                                    <p:cond delay="0"/>
                                  </p:stCondLst>
                                  <p:childTnLst>
                                    <p:set>
                                      <p:cBhvr>
                                        <p:cTn id="193" dur="1" fill="hold">
                                          <p:stCondLst>
                                            <p:cond delay="0"/>
                                          </p:stCondLst>
                                        </p:cTn>
                                        <p:tgtEl>
                                          <p:spTgt spid="69"/>
                                        </p:tgtEl>
                                        <p:attrNameLst>
                                          <p:attrName>style.visibility</p:attrName>
                                        </p:attrNameLst>
                                      </p:cBhvr>
                                      <p:to>
                                        <p:strVal val="visible"/>
                                      </p:to>
                                    </p:set>
                                  </p:childTnLst>
                                </p:cTn>
                              </p:par>
                              <p:par>
                                <p:cTn id="194" presetID="1" presetClass="entr" presetSubtype="0" fill="hold" grpId="1" nodeType="withEffect">
                                  <p:stCondLst>
                                    <p:cond delay="0"/>
                                  </p:stCondLst>
                                  <p:childTnLst>
                                    <p:set>
                                      <p:cBhvr>
                                        <p:cTn id="195" dur="1" fill="hold">
                                          <p:stCondLst>
                                            <p:cond delay="0"/>
                                          </p:stCondLst>
                                        </p:cTn>
                                        <p:tgtEl>
                                          <p:spTgt spid="7"/>
                                        </p:tgtEl>
                                        <p:attrNameLst>
                                          <p:attrName>style.visibility</p:attrName>
                                        </p:attrNameLst>
                                      </p:cBhvr>
                                      <p:to>
                                        <p:strVal val="visible"/>
                                      </p:to>
                                    </p:set>
                                  </p:childTnLst>
                                </p:cTn>
                              </p:par>
                              <p:par>
                                <p:cTn id="196" presetID="8" presetClass="emph" presetSubtype="0" repeatCount="3000" fill="hold" grpId="0" nodeType="withEffect">
                                  <p:stCondLst>
                                    <p:cond delay="0"/>
                                  </p:stCondLst>
                                  <p:childTnLst>
                                    <p:animRot by="21600000">
                                      <p:cBhvr>
                                        <p:cTn id="197" dur="1000" fill="hold"/>
                                        <p:tgtEl>
                                          <p:spTgt spid="69"/>
                                        </p:tgtEl>
                                        <p:attrNameLst>
                                          <p:attrName>r</p:attrName>
                                        </p:attrNameLst>
                                      </p:cBhvr>
                                    </p:animRot>
                                  </p:childTnLst>
                                </p:cTn>
                              </p:par>
                              <p:par>
                                <p:cTn id="198" presetID="1" presetClass="path" presetSubtype="0" repeatCount="2000" accel="50000" decel="50000" fill="hold" grpId="0" nodeType="withEffect">
                                  <p:stCondLst>
                                    <p:cond delay="0"/>
                                  </p:stCondLst>
                                  <p:childTnLst>
                                    <p:animMotion origin="layout" path="M 0.00807 -0.01458 C -0.0151 -0.01458 -0.03385 -0.06064 -0.03385 -0.11713 C -0.03385 -0.17361 -0.0151 -0.2199 0.00807 -0.2199 C 0.03112 -0.2199 0.04974 -0.17361 0.04974 -0.11713 C 0.04974 -0.06064 0.03112 -0.01458 0.00807 -0.01458 Z " pathEditMode="relative" rAng="10800000" ptsTypes="AAAAA">
                                      <p:cBhvr>
                                        <p:cTn id="199" dur="2000" fill="hold"/>
                                        <p:tgtEl>
                                          <p:spTgt spid="7"/>
                                        </p:tgtEl>
                                        <p:attrNameLst>
                                          <p:attrName>ppt_x</p:attrName>
                                          <p:attrName>ppt_y</p:attrName>
                                        </p:attrNameLst>
                                      </p:cBhvr>
                                      <p:rCtr x="-13" y="-10255"/>
                                    </p:animMotion>
                                  </p:childTnLst>
                                </p:cTn>
                              </p:par>
                              <p:par>
                                <p:cTn id="200" presetID="1" presetClass="entr" presetSubtype="0" fill="hold" grpId="0" nodeType="withEffect">
                                  <p:stCondLst>
                                    <p:cond delay="0"/>
                                  </p:stCondLst>
                                  <p:childTnLst>
                                    <p:set>
                                      <p:cBhvr>
                                        <p:cTn id="201" dur="1" fill="hold">
                                          <p:stCondLst>
                                            <p:cond delay="0"/>
                                          </p:stCondLst>
                                        </p:cTn>
                                        <p:tgtEl>
                                          <p:spTgt spid="5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5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50"/>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51"/>
                                        </p:tgtEl>
                                        <p:attrNameLst>
                                          <p:attrName>style.visibility</p:attrName>
                                        </p:attrNameLst>
                                      </p:cBhvr>
                                      <p:to>
                                        <p:strVal val="visible"/>
                                      </p:to>
                                    </p:set>
                                  </p:childTnLst>
                                </p:cTn>
                              </p:par>
                              <p:par>
                                <p:cTn id="208" presetID="1" presetClass="entr" presetSubtype="0" fill="hold" grpId="2" nodeType="withEffect">
                                  <p:stCondLst>
                                    <p:cond delay="0"/>
                                  </p:stCondLst>
                                  <p:childTnLst>
                                    <p:set>
                                      <p:cBhvr>
                                        <p:cTn id="209" dur="1" fill="hold">
                                          <p:stCondLst>
                                            <p:cond delay="0"/>
                                          </p:stCondLst>
                                        </p:cTn>
                                        <p:tgtEl>
                                          <p:spTgt spid="44"/>
                                        </p:tgtEl>
                                        <p:attrNameLst>
                                          <p:attrName>style.visibility</p:attrName>
                                        </p:attrNameLst>
                                      </p:cBhvr>
                                      <p:to>
                                        <p:strVal val="visible"/>
                                      </p:to>
                                    </p:set>
                                  </p:childTnLst>
                                </p:cTn>
                              </p:par>
                              <p:par>
                                <p:cTn id="210" presetID="1" presetClass="path" presetSubtype="0" repeatCount="2000" accel="50000" decel="50000" fill="hold" grpId="0" nodeType="withEffect">
                                  <p:stCondLst>
                                    <p:cond delay="0"/>
                                  </p:stCondLst>
                                  <p:childTnLst>
                                    <p:animMotion origin="layout" path="M 0.05105 -0.03125 C 0.0918 -0.03125 0.12501 -0.00348 0.12501 0.03194 C 0.12501 0.06689 0.0918 0.09583 0.05105 0.09583 C 0.01029 0.09583 -0.02265 0.06689 -0.02265 0.03194 C -0.02265 -0.00348 0.01029 -0.03125 0.05105 -0.03125 Z " pathEditMode="relative" rAng="0" ptsTypes="AAAAA">
                                      <p:cBhvr>
                                        <p:cTn id="211" dur="2000" fill="hold"/>
                                        <p:tgtEl>
                                          <p:spTgt spid="44"/>
                                        </p:tgtEl>
                                        <p:attrNameLst>
                                          <p:attrName>ppt_x</p:attrName>
                                          <p:attrName>ppt_y</p:attrName>
                                        </p:attrNameLst>
                                      </p:cBhvr>
                                      <p:rCtr x="13" y="6343"/>
                                    </p:animMotion>
                                  </p:childTnLst>
                                </p:cTn>
                              </p:par>
                              <p:par>
                                <p:cTn id="212" presetID="10" presetClass="exit" presetSubtype="0" fill="hold" grpId="1" nodeType="withEffect">
                                  <p:stCondLst>
                                    <p:cond delay="5500"/>
                                  </p:stCondLst>
                                  <p:childTnLst>
                                    <p:animEffect transition="out" filter="fade">
                                      <p:cBhvr>
                                        <p:cTn id="213" dur="500"/>
                                        <p:tgtEl>
                                          <p:spTgt spid="44"/>
                                        </p:tgtEl>
                                      </p:cBhvr>
                                    </p:animEffect>
                                    <p:set>
                                      <p:cBhvr>
                                        <p:cTn id="214" dur="1" fill="hold">
                                          <p:stCondLst>
                                            <p:cond delay="499"/>
                                          </p:stCondLst>
                                        </p:cTn>
                                        <p:tgtEl>
                                          <p:spTgt spid="44"/>
                                        </p:tgtEl>
                                        <p:attrNameLst>
                                          <p:attrName>style.visibility</p:attrName>
                                        </p:attrNameLst>
                                      </p:cBhvr>
                                      <p:to>
                                        <p:strVal val="hidden"/>
                                      </p:to>
                                    </p:set>
                                  </p:childTnLst>
                                </p:cTn>
                              </p:par>
                              <p:par>
                                <p:cTn id="215" presetID="1" presetClass="entr" presetSubtype="0" fill="hold" grpId="2" nodeType="withEffect">
                                  <p:stCondLst>
                                    <p:cond delay="5500"/>
                                  </p:stCondLst>
                                  <p:childTnLst>
                                    <p:set>
                                      <p:cBhvr>
                                        <p:cTn id="216" dur="1" fill="hold">
                                          <p:stCondLst>
                                            <p:cond delay="0"/>
                                          </p:stCondLst>
                                        </p:cTn>
                                        <p:tgtEl>
                                          <p:spTgt spid="46"/>
                                        </p:tgtEl>
                                        <p:attrNameLst>
                                          <p:attrName>style.visibility</p:attrName>
                                        </p:attrNameLst>
                                      </p:cBhvr>
                                      <p:to>
                                        <p:strVal val="visible"/>
                                      </p:to>
                                    </p:set>
                                  </p:childTnLst>
                                </p:cTn>
                              </p:par>
                              <p:par>
                                <p:cTn id="217" presetID="42" presetClass="path" presetSubtype="0" accel="50000" decel="50000" fill="hold" grpId="0" nodeType="withEffect">
                                  <p:stCondLst>
                                    <p:cond delay="5500"/>
                                  </p:stCondLst>
                                  <p:childTnLst>
                                    <p:animMotion origin="layout" path="M -0.0125 0.02916 L -0.1573 -0.14236 " pathEditMode="relative" rAng="0" ptsTypes="AA">
                                      <p:cBhvr>
                                        <p:cTn id="218" dur="2000" fill="hold"/>
                                        <p:tgtEl>
                                          <p:spTgt spid="46"/>
                                        </p:tgtEl>
                                        <p:attrNameLst>
                                          <p:attrName>ppt_x</p:attrName>
                                          <p:attrName>ppt_y</p:attrName>
                                        </p:attrNameLst>
                                      </p:cBhvr>
                                      <p:rCtr x="-7240" y="-8588"/>
                                    </p:animMotion>
                                  </p:childTnLst>
                                </p:cTn>
                              </p:par>
                              <p:par>
                                <p:cTn id="219" presetID="10" presetClass="exit" presetSubtype="0" fill="hold" grpId="1" nodeType="withEffect">
                                  <p:stCondLst>
                                    <p:cond delay="7500"/>
                                  </p:stCondLst>
                                  <p:childTnLst>
                                    <p:animEffect transition="out" filter="fade">
                                      <p:cBhvr>
                                        <p:cTn id="220" dur="500"/>
                                        <p:tgtEl>
                                          <p:spTgt spid="46"/>
                                        </p:tgtEl>
                                      </p:cBhvr>
                                    </p:animEffect>
                                    <p:set>
                                      <p:cBhvr>
                                        <p:cTn id="221" dur="1" fill="hold">
                                          <p:stCondLst>
                                            <p:cond delay="499"/>
                                          </p:stCondLst>
                                        </p:cTn>
                                        <p:tgtEl>
                                          <p:spTgt spid="46"/>
                                        </p:tgtEl>
                                        <p:attrNameLst>
                                          <p:attrName>style.visibility</p:attrName>
                                        </p:attrNameLst>
                                      </p:cBhvr>
                                      <p:to>
                                        <p:strVal val="hidden"/>
                                      </p:to>
                                    </p:set>
                                  </p:childTnLst>
                                </p:cTn>
                              </p:par>
                              <p:par>
                                <p:cTn id="222" presetID="10" presetClass="exit" presetSubtype="0" fill="hold" grpId="1" nodeType="withEffect">
                                  <p:stCondLst>
                                    <p:cond delay="7500"/>
                                  </p:stCondLst>
                                  <p:childTnLst>
                                    <p:animEffect transition="out" filter="fade">
                                      <p:cBhvr>
                                        <p:cTn id="223" dur="500"/>
                                        <p:tgtEl>
                                          <p:spTgt spid="52"/>
                                        </p:tgtEl>
                                      </p:cBhvr>
                                    </p:animEffect>
                                    <p:set>
                                      <p:cBhvr>
                                        <p:cTn id="224" dur="1" fill="hold">
                                          <p:stCondLst>
                                            <p:cond delay="499"/>
                                          </p:stCondLst>
                                        </p:cTn>
                                        <p:tgtEl>
                                          <p:spTgt spid="52"/>
                                        </p:tgtEl>
                                        <p:attrNameLst>
                                          <p:attrName>style.visibility</p:attrName>
                                        </p:attrNameLst>
                                      </p:cBhvr>
                                      <p:to>
                                        <p:strVal val="hidden"/>
                                      </p:to>
                                    </p:set>
                                  </p:childTnLst>
                                </p:cTn>
                              </p:par>
                              <p:par>
                                <p:cTn id="225" presetID="10" presetClass="exit" presetSubtype="0" fill="hold" grpId="1" nodeType="withEffect">
                                  <p:stCondLst>
                                    <p:cond delay="7500"/>
                                  </p:stCondLst>
                                  <p:childTnLst>
                                    <p:animEffect transition="out" filter="fade">
                                      <p:cBhvr>
                                        <p:cTn id="226" dur="500"/>
                                        <p:tgtEl>
                                          <p:spTgt spid="53"/>
                                        </p:tgtEl>
                                      </p:cBhvr>
                                    </p:animEffect>
                                    <p:set>
                                      <p:cBhvr>
                                        <p:cTn id="227" dur="1" fill="hold">
                                          <p:stCondLst>
                                            <p:cond delay="499"/>
                                          </p:stCondLst>
                                        </p:cTn>
                                        <p:tgtEl>
                                          <p:spTgt spid="53"/>
                                        </p:tgtEl>
                                        <p:attrNameLst>
                                          <p:attrName>style.visibility</p:attrName>
                                        </p:attrNameLst>
                                      </p:cBhvr>
                                      <p:to>
                                        <p:strVal val="hidden"/>
                                      </p:to>
                                    </p:set>
                                  </p:childTnLst>
                                </p:cTn>
                              </p:par>
                              <p:par>
                                <p:cTn id="228" presetID="10" presetClass="exit" presetSubtype="0" fill="hold" grpId="1" nodeType="withEffect">
                                  <p:stCondLst>
                                    <p:cond delay="7500"/>
                                  </p:stCondLst>
                                  <p:childTnLst>
                                    <p:animEffect transition="out" filter="fade">
                                      <p:cBhvr>
                                        <p:cTn id="229" dur="500"/>
                                        <p:tgtEl>
                                          <p:spTgt spid="50"/>
                                        </p:tgtEl>
                                      </p:cBhvr>
                                    </p:animEffect>
                                    <p:set>
                                      <p:cBhvr>
                                        <p:cTn id="230" dur="1" fill="hold">
                                          <p:stCondLst>
                                            <p:cond delay="499"/>
                                          </p:stCondLst>
                                        </p:cTn>
                                        <p:tgtEl>
                                          <p:spTgt spid="50"/>
                                        </p:tgtEl>
                                        <p:attrNameLst>
                                          <p:attrName>style.visibility</p:attrName>
                                        </p:attrNameLst>
                                      </p:cBhvr>
                                      <p:to>
                                        <p:strVal val="hidden"/>
                                      </p:to>
                                    </p:set>
                                  </p:childTnLst>
                                </p:cTn>
                              </p:par>
                              <p:par>
                                <p:cTn id="231" presetID="10" presetClass="exit" presetSubtype="0" fill="hold" grpId="1" nodeType="withEffect">
                                  <p:stCondLst>
                                    <p:cond delay="7500"/>
                                  </p:stCondLst>
                                  <p:childTnLst>
                                    <p:animEffect transition="out" filter="fade">
                                      <p:cBhvr>
                                        <p:cTn id="232" dur="500"/>
                                        <p:tgtEl>
                                          <p:spTgt spid="51"/>
                                        </p:tgtEl>
                                      </p:cBhvr>
                                    </p:animEffect>
                                    <p:set>
                                      <p:cBhvr>
                                        <p:cTn id="233" dur="1" fill="hold">
                                          <p:stCondLst>
                                            <p:cond delay="499"/>
                                          </p:stCondLst>
                                        </p:cTn>
                                        <p:tgtEl>
                                          <p:spTgt spid="51"/>
                                        </p:tgtEl>
                                        <p:attrNameLst>
                                          <p:attrName>style.visibility</p:attrName>
                                        </p:attrNameLst>
                                      </p:cBhvr>
                                      <p:to>
                                        <p:strVal val="hidden"/>
                                      </p:to>
                                    </p:set>
                                  </p:childTnLst>
                                </p:cTn>
                              </p:par>
                            </p:childTnLst>
                          </p:cTn>
                        </p:par>
                        <p:par>
                          <p:cTn id="234" fill="hold">
                            <p:stCondLst>
                              <p:cond delay="10500"/>
                            </p:stCondLst>
                            <p:childTnLst>
                              <p:par>
                                <p:cTn id="235" presetID="10" presetClass="exit" presetSubtype="0" fill="hold" grpId="2" nodeType="afterEffect">
                                  <p:stCondLst>
                                    <p:cond delay="0"/>
                                  </p:stCondLst>
                                  <p:childTnLst>
                                    <p:animEffect transition="out" filter="fade">
                                      <p:cBhvr>
                                        <p:cTn id="236" dur="500"/>
                                        <p:tgtEl>
                                          <p:spTgt spid="68"/>
                                        </p:tgtEl>
                                      </p:cBhvr>
                                    </p:animEffect>
                                    <p:set>
                                      <p:cBhvr>
                                        <p:cTn id="237" dur="1" fill="hold">
                                          <p:stCondLst>
                                            <p:cond delay="499"/>
                                          </p:stCondLst>
                                        </p:cTn>
                                        <p:tgtEl>
                                          <p:spTgt spid="68"/>
                                        </p:tgtEl>
                                        <p:attrNameLst>
                                          <p:attrName>style.visibility</p:attrName>
                                        </p:attrNameLst>
                                      </p:cBhvr>
                                      <p:to>
                                        <p:strVal val="hidden"/>
                                      </p:to>
                                    </p:set>
                                  </p:childTnLst>
                                </p:cTn>
                              </p:par>
                            </p:childTnLst>
                          </p:cTn>
                        </p:par>
                        <p:par>
                          <p:cTn id="238" fill="hold">
                            <p:stCondLst>
                              <p:cond delay="11000"/>
                            </p:stCondLst>
                            <p:childTnLst>
                              <p:par>
                                <p:cTn id="239" presetID="10" presetClass="exit" presetSubtype="0" fill="hold" grpId="1" nodeType="afterEffect">
                                  <p:stCondLst>
                                    <p:cond delay="0"/>
                                  </p:stCondLst>
                                  <p:childTnLst>
                                    <p:animEffect transition="out" filter="fade">
                                      <p:cBhvr>
                                        <p:cTn id="240" dur="500"/>
                                        <p:tgtEl>
                                          <p:spTgt spid="69"/>
                                        </p:tgtEl>
                                      </p:cBhvr>
                                    </p:animEffect>
                                    <p:set>
                                      <p:cBhvr>
                                        <p:cTn id="241" dur="1" fill="hold">
                                          <p:stCondLst>
                                            <p:cond delay="499"/>
                                          </p:stCondLst>
                                        </p:cTn>
                                        <p:tgtEl>
                                          <p:spTgt spid="69"/>
                                        </p:tgtEl>
                                        <p:attrNameLst>
                                          <p:attrName>style.visibility</p:attrName>
                                        </p:attrNameLst>
                                      </p:cBhvr>
                                      <p:to>
                                        <p:strVal val="hidden"/>
                                      </p:to>
                                    </p:set>
                                  </p:childTnLst>
                                </p:cTn>
                              </p:par>
                            </p:childTnLst>
                          </p:cTn>
                        </p:par>
                        <p:par>
                          <p:cTn id="242" fill="hold">
                            <p:stCondLst>
                              <p:cond delay="11500"/>
                            </p:stCondLst>
                            <p:childTnLst>
                              <p:par>
                                <p:cTn id="243" presetID="10" presetClass="exit" presetSubtype="0" fill="hold" grpId="2" nodeType="afterEffect">
                                  <p:stCondLst>
                                    <p:cond delay="0"/>
                                  </p:stCondLst>
                                  <p:childTnLst>
                                    <p:animEffect transition="out" filter="fade">
                                      <p:cBhvr>
                                        <p:cTn id="244" dur="500"/>
                                        <p:tgtEl>
                                          <p:spTgt spid="7"/>
                                        </p:tgtEl>
                                      </p:cBhvr>
                                    </p:animEffect>
                                    <p:set>
                                      <p:cBhvr>
                                        <p:cTn id="245" dur="1" fill="hold">
                                          <p:stCondLst>
                                            <p:cond delay="499"/>
                                          </p:stCondLst>
                                        </p:cTn>
                                        <p:tgtEl>
                                          <p:spTgt spid="7"/>
                                        </p:tgtEl>
                                        <p:attrNameLst>
                                          <p:attrName>style.visibility</p:attrName>
                                        </p:attrNameLst>
                                      </p:cBhvr>
                                      <p:to>
                                        <p:strVal val="hidden"/>
                                      </p:to>
                                    </p:set>
                                  </p:childTnLst>
                                </p:cTn>
                              </p:par>
                              <p:par>
                                <p:cTn id="246" presetID="10" presetClass="exit" presetSubtype="0" fill="hold" grpId="1" nodeType="withEffect">
                                  <p:stCondLst>
                                    <p:cond delay="0"/>
                                  </p:stCondLst>
                                  <p:childTnLst>
                                    <p:animEffect transition="out" filter="fade">
                                      <p:cBhvr>
                                        <p:cTn id="247" dur="500"/>
                                        <p:tgtEl>
                                          <p:spTgt spid="66"/>
                                        </p:tgtEl>
                                      </p:cBhvr>
                                    </p:animEffect>
                                    <p:set>
                                      <p:cBhvr>
                                        <p:cTn id="248" dur="1" fill="hold">
                                          <p:stCondLst>
                                            <p:cond delay="499"/>
                                          </p:stCondLst>
                                        </p:cTn>
                                        <p:tgtEl>
                                          <p:spTgt spid="66"/>
                                        </p:tgtEl>
                                        <p:attrNameLst>
                                          <p:attrName>style.visibility</p:attrName>
                                        </p:attrNameLst>
                                      </p:cBhvr>
                                      <p:to>
                                        <p:strVal val="hidden"/>
                                      </p:to>
                                    </p:set>
                                  </p:childTnLst>
                                </p:cTn>
                              </p:par>
                              <p:par>
                                <p:cTn id="249" presetID="10" presetClass="exit" presetSubtype="0" fill="hold" grpId="1" nodeType="withEffect">
                                  <p:stCondLst>
                                    <p:cond delay="0"/>
                                  </p:stCondLst>
                                  <p:childTnLst>
                                    <p:animEffect transition="out" filter="fade">
                                      <p:cBhvr>
                                        <p:cTn id="250" dur="500"/>
                                        <p:tgtEl>
                                          <p:spTgt spid="67"/>
                                        </p:tgtEl>
                                      </p:cBhvr>
                                    </p:animEffect>
                                    <p:set>
                                      <p:cBhvr>
                                        <p:cTn id="251" dur="1" fill="hold">
                                          <p:stCondLst>
                                            <p:cond delay="499"/>
                                          </p:stCondLst>
                                        </p:cTn>
                                        <p:tgtEl>
                                          <p:spTgt spid="67"/>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65"/>
                                        </p:tgtEl>
                                      </p:cBhvr>
                                    </p:animEffect>
                                    <p:set>
                                      <p:cBhvr>
                                        <p:cTn id="254" dur="1" fill="hold">
                                          <p:stCondLst>
                                            <p:cond delay="499"/>
                                          </p:stCondLst>
                                        </p:cTn>
                                        <p:tgtEl>
                                          <p:spTgt spid="65"/>
                                        </p:tgtEl>
                                        <p:attrNameLst>
                                          <p:attrName>style.visibility</p:attrName>
                                        </p:attrNameLst>
                                      </p:cBhvr>
                                      <p:to>
                                        <p:strVal val="hidden"/>
                                      </p:to>
                                    </p:set>
                                  </p:childTnLst>
                                </p:cTn>
                              </p:par>
                              <p:par>
                                <p:cTn id="255" presetID="10" presetClass="exit" presetSubtype="0" fill="hold" grpId="1" nodeType="withEffect">
                                  <p:stCondLst>
                                    <p:cond delay="0"/>
                                  </p:stCondLst>
                                  <p:childTnLst>
                                    <p:animEffect transition="out" filter="fade">
                                      <p:cBhvr>
                                        <p:cTn id="256" dur="500"/>
                                        <p:tgtEl>
                                          <p:spTgt spid="64"/>
                                        </p:tgtEl>
                                      </p:cBhvr>
                                    </p:animEffect>
                                    <p:set>
                                      <p:cBhvr>
                                        <p:cTn id="257" dur="1" fill="hold">
                                          <p:stCondLst>
                                            <p:cond delay="499"/>
                                          </p:stCondLst>
                                        </p:cTn>
                                        <p:tgtEl>
                                          <p:spTgt spid="64"/>
                                        </p:tgtEl>
                                        <p:attrNameLst>
                                          <p:attrName>style.visibility</p:attrName>
                                        </p:attrNameLst>
                                      </p:cBhvr>
                                      <p:to>
                                        <p:strVal val="hidden"/>
                                      </p:to>
                                    </p:set>
                                  </p:childTnLst>
                                </p:cTn>
                              </p:par>
                              <p:par>
                                <p:cTn id="258" presetID="1" presetClass="entr" presetSubtype="0" fill="hold" grpId="1" nodeType="withEffect">
                                  <p:stCondLst>
                                    <p:cond delay="0"/>
                                  </p:stCondLst>
                                  <p:childTnLst>
                                    <p:set>
                                      <p:cBhvr>
                                        <p:cTn id="259" dur="1" fill="hold">
                                          <p:stCondLst>
                                            <p:cond delay="0"/>
                                          </p:stCondLst>
                                        </p:cTn>
                                        <p:tgtEl>
                                          <p:spTgt spid="76"/>
                                        </p:tgtEl>
                                        <p:attrNameLst>
                                          <p:attrName>style.visibility</p:attrName>
                                        </p:attrNameLst>
                                      </p:cBhvr>
                                      <p:to>
                                        <p:strVal val="visible"/>
                                      </p:to>
                                    </p:set>
                                  </p:childTnLst>
                                </p:cTn>
                              </p:par>
                            </p:childTnLst>
                          </p:cTn>
                        </p:par>
                        <p:par>
                          <p:cTn id="260" fill="hold">
                            <p:stCondLst>
                              <p:cond delay="12000"/>
                            </p:stCondLst>
                            <p:childTnLst>
                              <p:par>
                                <p:cTn id="261" presetID="10" presetClass="exit" presetSubtype="0" fill="hold" grpId="2" nodeType="afterEffect">
                                  <p:stCondLst>
                                    <p:cond delay="0"/>
                                  </p:stCondLst>
                                  <p:childTnLst>
                                    <p:animEffect transition="out" filter="fade">
                                      <p:cBhvr>
                                        <p:cTn id="262" dur="500"/>
                                        <p:tgtEl>
                                          <p:spTgt spid="76"/>
                                        </p:tgtEl>
                                      </p:cBhvr>
                                    </p:animEffect>
                                    <p:set>
                                      <p:cBhvr>
                                        <p:cTn id="263" dur="1" fill="hold">
                                          <p:stCondLst>
                                            <p:cond delay="499"/>
                                          </p:stCondLst>
                                        </p:cTn>
                                        <p:tgtEl>
                                          <p:spTgt spid="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13" grpId="0" animBg="1"/>
      <p:bldP spid="13" grpId="1" animBg="1"/>
      <p:bldP spid="13" grpId="2" animBg="1"/>
      <p:bldP spid="31" grpId="0"/>
      <p:bldP spid="31" grpId="1"/>
      <p:bldP spid="32" grpId="0"/>
      <p:bldP spid="32" grpId="1"/>
      <p:bldP spid="33" grpId="0" animBg="1"/>
      <p:bldP spid="33" grpId="1" animBg="1"/>
      <p:bldP spid="34" grpId="0" animBg="1"/>
      <p:bldP spid="34" grpId="1" animBg="1"/>
      <p:bldP spid="35" grpId="0"/>
      <p:bldP spid="35" grpId="1"/>
      <p:bldP spid="36" grpId="0"/>
      <p:bldP spid="36" grpId="1"/>
      <p:bldP spid="37" grpId="0" animBg="1"/>
      <p:bldP spid="37" grpId="1" animBg="1"/>
      <p:bldP spid="38" grpId="0" animBg="1"/>
      <p:bldP spid="38" grpId="1" animBg="1"/>
      <p:bldP spid="39" grpId="0" animBg="1"/>
      <p:bldP spid="39" grpId="1" animBg="1"/>
      <p:bldP spid="39" grpId="2" animBg="1"/>
      <p:bldP spid="40" grpId="0"/>
      <p:bldP spid="40" grpId="1"/>
      <p:bldP spid="40" grpId="2"/>
      <p:bldP spid="44" grpId="0" animBg="1"/>
      <p:bldP spid="44" grpId="1" animBg="1"/>
      <p:bldP spid="44" grpId="2" animBg="1"/>
      <p:bldP spid="50" grpId="0"/>
      <p:bldP spid="50" grpId="1"/>
      <p:bldP spid="51" grpId="0"/>
      <p:bldP spid="51" grpId="1"/>
      <p:bldP spid="52" grpId="0" animBg="1"/>
      <p:bldP spid="52" grpId="1" animBg="1"/>
      <p:bldP spid="53" grpId="0" animBg="1"/>
      <p:bldP spid="53" grpId="1" animBg="1"/>
      <p:bldP spid="56" grpId="0"/>
      <p:bldP spid="56" grpId="1"/>
      <p:bldP spid="57" grpId="0"/>
      <p:bldP spid="57" grpId="1"/>
      <p:bldP spid="58" grpId="0" animBg="1"/>
      <p:bldP spid="58" grpId="1" animBg="1"/>
      <p:bldP spid="59" grpId="0" animBg="1"/>
      <p:bldP spid="59" grpId="1" animBg="1"/>
      <p:bldP spid="64" grpId="0"/>
      <p:bldP spid="64" grpId="1"/>
      <p:bldP spid="65" grpId="0"/>
      <p:bldP spid="65" grpId="1"/>
      <p:bldP spid="66" grpId="0" animBg="1"/>
      <p:bldP spid="66" grpId="1" animBg="1"/>
      <p:bldP spid="67" grpId="0" animBg="1"/>
      <p:bldP spid="67" grpId="1" animBg="1"/>
      <p:bldP spid="6" grpId="0" animBg="1"/>
      <p:bldP spid="6" grpId="1" animBg="1"/>
      <p:bldP spid="6" grpId="2" animBg="1"/>
      <p:bldP spid="68" grpId="0"/>
      <p:bldP spid="68" grpId="1"/>
      <p:bldP spid="68" grpId="2"/>
      <p:bldP spid="69" grpId="0" animBg="1"/>
      <p:bldP spid="69" grpId="1" animBg="1"/>
      <p:bldP spid="69" grpId="2" animBg="1"/>
      <p:bldP spid="7" grpId="0" animBg="1"/>
      <p:bldP spid="7" grpId="1" animBg="1"/>
      <p:bldP spid="7" grpId="2" animBg="1"/>
      <p:bldP spid="76" grpId="0" animBg="1"/>
      <p:bldP spid="76" grpId="1" animBg="1"/>
      <p:bldP spid="76" grpId="2" animBg="1"/>
      <p:bldP spid="76" grpId="3" animBg="1"/>
      <p:bldP spid="76" grpId="4" animBg="1"/>
      <p:bldP spid="77" grpId="0"/>
      <p:bldP spid="77" grpId="1"/>
      <p:bldP spid="77" grpId="2"/>
      <p:bldP spid="78" grpId="0" animBg="1"/>
      <p:bldP spid="78" grpId="1" animBg="1"/>
      <p:bldP spid="78" grpId="2" animBg="1"/>
      <p:bldP spid="79" grpId="0" animBg="1"/>
      <p:bldP spid="79" grpId="1" animBg="1"/>
      <p:bldP spid="79" grpId="2" animBg="1"/>
      <p:bldP spid="15" grpId="0" animBg="1"/>
      <p:bldP spid="15" grpId="1" animBg="1"/>
      <p:bldP spid="15" grpId="2" animBg="1"/>
      <p:bldP spid="16" grpId="0" animBg="1"/>
      <p:bldP spid="16" grpId="1" animBg="1"/>
      <p:bldP spid="16" grpId="2" animBg="1"/>
      <p:bldP spid="45" grpId="0" animBg="1"/>
      <p:bldP spid="45" grpId="1" animBg="1"/>
      <p:bldP spid="45" grpId="2" animBg="1"/>
      <p:bldP spid="46" grpId="0" animBg="1"/>
      <p:bldP spid="46" grpId="1" animBg="1"/>
      <p:bldP spid="4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63901-16F6-479F-90D0-2EF28B9A6DC7}"/>
              </a:ext>
            </a:extLst>
          </p:cNvPr>
          <p:cNvSpPr>
            <a:spLocks noGrp="1"/>
          </p:cNvSpPr>
          <p:nvPr>
            <p:ph type="title"/>
          </p:nvPr>
        </p:nvSpPr>
        <p:spPr>
          <a:xfrm>
            <a:off x="188235" y="111197"/>
            <a:ext cx="11181522" cy="883673"/>
          </a:xfrm>
        </p:spPr>
        <p:txBody>
          <a:bodyPr/>
          <a:lstStyle/>
          <a:p>
            <a:r>
              <a:rPr lang="en-US" dirty="0"/>
              <a:t>Intel Data Streaming Accelerator (DSA)</a:t>
            </a:r>
          </a:p>
        </p:txBody>
      </p:sp>
      <p:sp>
        <p:nvSpPr>
          <p:cNvPr id="13" name="Content Placeholder 3">
            <a:extLst>
              <a:ext uri="{FF2B5EF4-FFF2-40B4-BE49-F238E27FC236}">
                <a16:creationId xmlns:a16="http://schemas.microsoft.com/office/drawing/2014/main" id="{3BCCA5F7-41E2-7745-6386-35D29AC017FA}"/>
              </a:ext>
            </a:extLst>
          </p:cNvPr>
          <p:cNvSpPr>
            <a:spLocks noGrp="1"/>
          </p:cNvSpPr>
          <p:nvPr>
            <p:ph sz="half" idx="1"/>
          </p:nvPr>
        </p:nvSpPr>
        <p:spPr>
          <a:xfrm>
            <a:off x="299776" y="983239"/>
            <a:ext cx="11181522" cy="2353137"/>
          </a:xfrm>
        </p:spPr>
        <p:txBody>
          <a:bodyPr>
            <a:normAutofit/>
          </a:bodyPr>
          <a:lstStyle/>
          <a:p>
            <a:r>
              <a:rPr lang="en-US" sz="2400" dirty="0"/>
              <a:t>Provide cache-coherent memory operations: </a:t>
            </a:r>
            <a:r>
              <a:rPr lang="en-US" sz="2000" dirty="0"/>
              <a:t>Data move, fill, compare, flush, CRC, </a:t>
            </a:r>
            <a:r>
              <a:rPr lang="en-US" sz="2000" dirty="0" err="1"/>
              <a:t>etc</a:t>
            </a:r>
            <a:endParaRPr lang="en-US" sz="2000" dirty="0"/>
          </a:p>
          <a:p>
            <a:r>
              <a:rPr lang="en-US" sz="2400" dirty="0"/>
              <a:t>High performance and scalability</a:t>
            </a:r>
          </a:p>
          <a:p>
            <a:r>
              <a:rPr lang="en-US" sz="2400" dirty="0"/>
              <a:t>User-Friendly: </a:t>
            </a:r>
          </a:p>
          <a:p>
            <a:pPr lvl="1"/>
            <a:r>
              <a:rPr lang="en-US" sz="2000" dirty="0"/>
              <a:t>Flexible programming models  </a:t>
            </a:r>
          </a:p>
          <a:p>
            <a:pPr lvl="1"/>
            <a:r>
              <a:rPr lang="en-US" sz="2000" dirty="0"/>
              <a:t>Rich software ecosystems</a:t>
            </a:r>
          </a:p>
          <a:p>
            <a:pPr lvl="1"/>
            <a:r>
              <a:rPr lang="en-US" sz="2000" dirty="0"/>
              <a:t>Can be application-transparent</a:t>
            </a:r>
          </a:p>
          <a:p>
            <a:pPr lvl="1"/>
            <a:endParaRPr lang="en-US" sz="2000" dirty="0"/>
          </a:p>
          <a:p>
            <a:pPr lvl="1"/>
            <a:endParaRPr lang="en-US" sz="2000" dirty="0"/>
          </a:p>
          <a:p>
            <a:pPr lvl="1"/>
            <a:endParaRPr lang="en-US" sz="2000" dirty="0"/>
          </a:p>
          <a:p>
            <a:pPr lvl="1"/>
            <a:endParaRPr lang="en-US" sz="2000" dirty="0"/>
          </a:p>
        </p:txBody>
      </p:sp>
      <p:pic>
        <p:nvPicPr>
          <p:cNvPr id="2" name="Picture 1">
            <a:extLst>
              <a:ext uri="{FF2B5EF4-FFF2-40B4-BE49-F238E27FC236}">
                <a16:creationId xmlns:a16="http://schemas.microsoft.com/office/drawing/2014/main" id="{B219F8F9-5A05-C54E-A07C-A57F837BC818}"/>
              </a:ext>
            </a:extLst>
          </p:cNvPr>
          <p:cNvPicPr>
            <a:picLocks noChangeAspect="1"/>
          </p:cNvPicPr>
          <p:nvPr/>
        </p:nvPicPr>
        <p:blipFill>
          <a:blip r:embed="rId3"/>
          <a:stretch>
            <a:fillRect/>
          </a:stretch>
        </p:blipFill>
        <p:spPr>
          <a:xfrm>
            <a:off x="5522259" y="2545571"/>
            <a:ext cx="2895599" cy="3731124"/>
          </a:xfrm>
          <a:prstGeom prst="rect">
            <a:avLst/>
          </a:prstGeom>
        </p:spPr>
      </p:pic>
      <p:sp>
        <p:nvSpPr>
          <p:cNvPr id="5" name="Content Placeholder 3">
            <a:extLst>
              <a:ext uri="{FF2B5EF4-FFF2-40B4-BE49-F238E27FC236}">
                <a16:creationId xmlns:a16="http://schemas.microsoft.com/office/drawing/2014/main" id="{24875FA9-FD91-CE5C-FE96-E9A097A4E0AC}"/>
              </a:ext>
            </a:extLst>
          </p:cNvPr>
          <p:cNvSpPr txBox="1">
            <a:spLocks/>
          </p:cNvSpPr>
          <p:nvPr/>
        </p:nvSpPr>
        <p:spPr>
          <a:xfrm>
            <a:off x="188235" y="3521624"/>
            <a:ext cx="4837001" cy="4155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0" tIns="0" rIns="0" bIns="0" rtlCol="0">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DSA architecture and interface</a:t>
            </a:r>
            <a:endParaRPr lang="en-US" sz="2000" dirty="0"/>
          </a:p>
          <a:p>
            <a:pPr lvl="1"/>
            <a:r>
              <a:rPr lang="en-US" sz="2000" dirty="0"/>
              <a:t>DWQ (Dedicated </a:t>
            </a:r>
            <a:r>
              <a:rPr lang="en-US" sz="2000" dirty="0" err="1"/>
              <a:t>Workqueue</a:t>
            </a:r>
            <a:r>
              <a:rPr lang="en-US" sz="2000" dirty="0"/>
              <a:t>) by single clients (MOVDIR64B)</a:t>
            </a:r>
          </a:p>
          <a:p>
            <a:pPr lvl="1"/>
            <a:r>
              <a:rPr lang="en-US" sz="2000" dirty="0"/>
              <a:t>SQW (Shared </a:t>
            </a:r>
            <a:r>
              <a:rPr lang="en-US" sz="2000" dirty="0" err="1"/>
              <a:t>Workqueue</a:t>
            </a:r>
            <a:r>
              <a:rPr lang="en-US" sz="2000" dirty="0"/>
              <a:t>) by multiple clients (ENQCMD)</a:t>
            </a:r>
          </a:p>
          <a:p>
            <a:pPr lvl="2"/>
            <a:r>
              <a:rPr lang="en-US" dirty="0"/>
              <a:t>ENQCMD returns status of SWQ occupancy (accept/reject)</a:t>
            </a:r>
          </a:p>
          <a:p>
            <a:pPr marL="914400" lvl="2" indent="0">
              <a:buNone/>
            </a:pPr>
            <a:endParaRPr lang="en-US" dirty="0"/>
          </a:p>
          <a:p>
            <a:pPr lvl="1"/>
            <a:endParaRPr lang="en-US" sz="2000" dirty="0"/>
          </a:p>
          <a:p>
            <a:pPr lvl="1"/>
            <a:endParaRPr lang="en-US" sz="2000" dirty="0"/>
          </a:p>
          <a:p>
            <a:pPr lvl="1"/>
            <a:endParaRPr lang="en-US" sz="2000" dirty="0"/>
          </a:p>
          <a:p>
            <a:pPr lvl="1"/>
            <a:endParaRPr lang="en-US" sz="2000" dirty="0"/>
          </a:p>
        </p:txBody>
      </p:sp>
      <p:pic>
        <p:nvPicPr>
          <p:cNvPr id="6" name="Picture 5">
            <a:extLst>
              <a:ext uri="{FF2B5EF4-FFF2-40B4-BE49-F238E27FC236}">
                <a16:creationId xmlns:a16="http://schemas.microsoft.com/office/drawing/2014/main" id="{A017F9B1-05B1-497B-6704-D85E84A9EB37}"/>
              </a:ext>
            </a:extLst>
          </p:cNvPr>
          <p:cNvPicPr>
            <a:picLocks noChangeAspect="1"/>
          </p:cNvPicPr>
          <p:nvPr/>
        </p:nvPicPr>
        <p:blipFill>
          <a:blip r:embed="rId4"/>
          <a:stretch>
            <a:fillRect/>
          </a:stretch>
        </p:blipFill>
        <p:spPr>
          <a:xfrm>
            <a:off x="8711203" y="2604353"/>
            <a:ext cx="2770095" cy="3560192"/>
          </a:xfrm>
          <a:prstGeom prst="rect">
            <a:avLst/>
          </a:prstGeom>
        </p:spPr>
      </p:pic>
      <p:sp>
        <p:nvSpPr>
          <p:cNvPr id="7" name="TextBox 6">
            <a:extLst>
              <a:ext uri="{FF2B5EF4-FFF2-40B4-BE49-F238E27FC236}">
                <a16:creationId xmlns:a16="http://schemas.microsoft.com/office/drawing/2014/main" id="{5CE0E1E4-2E85-A2F1-1A68-A9DF06660CE4}"/>
              </a:ext>
            </a:extLst>
          </p:cNvPr>
          <p:cNvSpPr txBox="1"/>
          <p:nvPr/>
        </p:nvSpPr>
        <p:spPr>
          <a:xfrm>
            <a:off x="6669741" y="2268071"/>
            <a:ext cx="793807" cy="369332"/>
          </a:xfrm>
          <a:prstGeom prst="rect">
            <a:avLst/>
          </a:prstGeom>
          <a:noFill/>
        </p:spPr>
        <p:txBody>
          <a:bodyPr wrap="none" rtlCol="0">
            <a:spAutoFit/>
          </a:bodyPr>
          <a:lstStyle/>
          <a:p>
            <a:r>
              <a:rPr lang="en-US" dirty="0"/>
              <a:t>DWQ</a:t>
            </a:r>
          </a:p>
        </p:txBody>
      </p:sp>
      <p:sp>
        <p:nvSpPr>
          <p:cNvPr id="8" name="TextBox 7">
            <a:extLst>
              <a:ext uri="{FF2B5EF4-FFF2-40B4-BE49-F238E27FC236}">
                <a16:creationId xmlns:a16="http://schemas.microsoft.com/office/drawing/2014/main" id="{C9126028-077F-2CCE-A41D-D0CA6C371A23}"/>
              </a:ext>
            </a:extLst>
          </p:cNvPr>
          <p:cNvSpPr txBox="1"/>
          <p:nvPr/>
        </p:nvSpPr>
        <p:spPr>
          <a:xfrm>
            <a:off x="9789459" y="2246652"/>
            <a:ext cx="776175" cy="369332"/>
          </a:xfrm>
          <a:prstGeom prst="rect">
            <a:avLst/>
          </a:prstGeom>
          <a:noFill/>
        </p:spPr>
        <p:txBody>
          <a:bodyPr wrap="none" rtlCol="0">
            <a:spAutoFit/>
          </a:bodyPr>
          <a:lstStyle/>
          <a:p>
            <a:r>
              <a:rPr lang="en-US" dirty="0"/>
              <a:t>SWQ</a:t>
            </a:r>
          </a:p>
        </p:txBody>
      </p:sp>
    </p:spTree>
    <p:extLst>
      <p:ext uri="{BB962C8B-B14F-4D97-AF65-F5344CB8AC3E}">
        <p14:creationId xmlns:p14="http://schemas.microsoft.com/office/powerpoint/2010/main" val="330260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50173B-D157-4BA9-AF6D-7D120477814A}"/>
              </a:ext>
            </a:extLst>
          </p:cNvPr>
          <p:cNvSpPr/>
          <p:nvPr/>
        </p:nvSpPr>
        <p:spPr>
          <a:xfrm>
            <a:off x="726487" y="1224157"/>
            <a:ext cx="2152051" cy="60876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17" name="Rectangle 16">
            <a:extLst>
              <a:ext uri="{FF2B5EF4-FFF2-40B4-BE49-F238E27FC236}">
                <a16:creationId xmlns:a16="http://schemas.microsoft.com/office/drawing/2014/main" id="{1676F6D4-DDE2-41FE-871B-301ED2A7823A}"/>
              </a:ext>
            </a:extLst>
          </p:cNvPr>
          <p:cNvSpPr/>
          <p:nvPr/>
        </p:nvSpPr>
        <p:spPr>
          <a:xfrm>
            <a:off x="629094" y="1257169"/>
            <a:ext cx="2425002" cy="55334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70"/>
            <a:r>
              <a:rPr lang="en-US" sz="2800" b="1">
                <a:solidFill>
                  <a:schemeClr val="tx1"/>
                </a:solidFill>
                <a:ea typeface="Intel Clear Bold" panose="020B0704020203020204" pitchFamily="34" charset="0"/>
                <a:cs typeface="Intel Clear Bold" panose="020B0704020203020204" pitchFamily="34" charset="0"/>
              </a:rPr>
              <a:t>Intel® DML</a:t>
            </a:r>
            <a:endParaRPr lang="en-US" b="1">
              <a:solidFill>
                <a:schemeClr val="tx1"/>
              </a:solidFill>
              <a:ea typeface="Intel Clear Bold" panose="020B0704020203020204" pitchFamily="34" charset="0"/>
              <a:cs typeface="Intel Clear Bold" panose="020B0704020203020204" pitchFamily="34" charset="0"/>
            </a:endParaRPr>
          </a:p>
        </p:txBody>
      </p:sp>
      <p:sp>
        <p:nvSpPr>
          <p:cNvPr id="57" name="Rectangle 56">
            <a:extLst>
              <a:ext uri="{FF2B5EF4-FFF2-40B4-BE49-F238E27FC236}">
                <a16:creationId xmlns:a16="http://schemas.microsoft.com/office/drawing/2014/main" id="{BCC00CB8-0471-48FB-B275-E03E2F513F5B}"/>
              </a:ext>
            </a:extLst>
          </p:cNvPr>
          <p:cNvSpPr/>
          <p:nvPr/>
        </p:nvSpPr>
        <p:spPr>
          <a:xfrm>
            <a:off x="726488" y="3625980"/>
            <a:ext cx="2827480" cy="72270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70"/>
            <a:r>
              <a:rPr lang="en-US" sz="2800" b="1">
                <a:solidFill>
                  <a:schemeClr val="tx1"/>
                </a:solidFill>
                <a:ea typeface="Intel Clear Bold" panose="020B0704020203020204" pitchFamily="34" charset="0"/>
                <a:cs typeface="Intel Clear Bold" panose="020B0704020203020204" pitchFamily="34" charset="0"/>
              </a:rPr>
              <a:t>Intel ® DTO</a:t>
            </a:r>
          </a:p>
        </p:txBody>
      </p:sp>
      <p:sp>
        <p:nvSpPr>
          <p:cNvPr id="5" name="Title 1">
            <a:extLst>
              <a:ext uri="{FF2B5EF4-FFF2-40B4-BE49-F238E27FC236}">
                <a16:creationId xmlns:a16="http://schemas.microsoft.com/office/drawing/2014/main" id="{647B45A5-7C39-7BBB-E5EB-26B1C66E6E81}"/>
              </a:ext>
            </a:extLst>
          </p:cNvPr>
          <p:cNvSpPr>
            <a:spLocks noGrp="1"/>
          </p:cNvSpPr>
          <p:nvPr>
            <p:ph type="title"/>
          </p:nvPr>
        </p:nvSpPr>
        <p:spPr>
          <a:xfrm>
            <a:off x="515388" y="221694"/>
            <a:ext cx="11219412" cy="722708"/>
          </a:xfrm>
        </p:spPr>
        <p:txBody>
          <a:bodyPr/>
          <a:lstStyle/>
          <a:p>
            <a:r>
              <a:rPr lang="en-US" dirty="0"/>
              <a:t>Intel DSA Software Stacks and </a:t>
            </a:r>
            <a:r>
              <a:rPr lang="en-US" dirty="0" err="1"/>
              <a:t>Enablements</a:t>
            </a:r>
            <a:endParaRPr lang="en-US" dirty="0"/>
          </a:p>
        </p:txBody>
      </p:sp>
      <p:sp>
        <p:nvSpPr>
          <p:cNvPr id="2" name="Content Placeholder 3">
            <a:extLst>
              <a:ext uri="{FF2B5EF4-FFF2-40B4-BE49-F238E27FC236}">
                <a16:creationId xmlns:a16="http://schemas.microsoft.com/office/drawing/2014/main" id="{318847A4-E733-A8BA-EF38-8244E3C60C2B}"/>
              </a:ext>
            </a:extLst>
          </p:cNvPr>
          <p:cNvSpPr txBox="1">
            <a:spLocks/>
          </p:cNvSpPr>
          <p:nvPr/>
        </p:nvSpPr>
        <p:spPr>
          <a:xfrm>
            <a:off x="683090" y="1865933"/>
            <a:ext cx="10094638" cy="1563067"/>
          </a:xfrm>
          <a:prstGeom prst="rect">
            <a:avLst/>
          </a:prstGeom>
        </p:spPr>
        <p:txBody>
          <a:bodyPr>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Data mover Library</a:t>
            </a:r>
          </a:p>
          <a:p>
            <a:r>
              <a:rPr lang="en-US" sz="2400" dirty="0"/>
              <a:t>High-level APIs for users to take advantage of DSA</a:t>
            </a:r>
          </a:p>
          <a:p>
            <a:pPr lvl="1"/>
            <a:r>
              <a:rPr lang="en-US" sz="2000" dirty="0"/>
              <a:t>Hiding hardware details </a:t>
            </a:r>
          </a:p>
          <a:p>
            <a:pPr lvl="1"/>
            <a:endParaRPr lang="en-US" sz="2000" dirty="0"/>
          </a:p>
          <a:p>
            <a:pPr lvl="1"/>
            <a:endParaRPr lang="en-US" sz="2000" dirty="0"/>
          </a:p>
        </p:txBody>
      </p:sp>
      <p:sp>
        <p:nvSpPr>
          <p:cNvPr id="4" name="Content Placeholder 3">
            <a:extLst>
              <a:ext uri="{FF2B5EF4-FFF2-40B4-BE49-F238E27FC236}">
                <a16:creationId xmlns:a16="http://schemas.microsoft.com/office/drawing/2014/main" id="{5F40D3D1-07FD-44EE-4733-F5DC38861714}"/>
              </a:ext>
            </a:extLst>
          </p:cNvPr>
          <p:cNvSpPr txBox="1">
            <a:spLocks/>
          </p:cNvSpPr>
          <p:nvPr/>
        </p:nvSpPr>
        <p:spPr>
          <a:xfrm>
            <a:off x="515388" y="4432349"/>
            <a:ext cx="10094638" cy="1563067"/>
          </a:xfrm>
          <a:prstGeom prst="rect">
            <a:avLst/>
          </a:prstGeom>
        </p:spPr>
        <p:txBody>
          <a:bodyPr>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DSA Transparent Offloading Library</a:t>
            </a:r>
          </a:p>
          <a:p>
            <a:r>
              <a:rPr lang="en-US" sz="2400"/>
              <a:t>Users can use DSA transparently (with configuration/tunning knobs)</a:t>
            </a:r>
          </a:p>
          <a:p>
            <a:pPr lvl="1"/>
            <a:r>
              <a:rPr lang="en-US" sz="2000" b="1">
                <a:solidFill>
                  <a:schemeClr val="accent2"/>
                </a:solidFill>
              </a:rPr>
              <a:t>NO</a:t>
            </a:r>
            <a:r>
              <a:rPr lang="en-US" sz="2000"/>
              <a:t> code modification/re-compilation!</a:t>
            </a:r>
            <a:endParaRPr lang="en-US" sz="1200"/>
          </a:p>
          <a:p>
            <a:pPr lvl="1"/>
            <a:endParaRPr lang="en-US" sz="2000"/>
          </a:p>
          <a:p>
            <a:pPr lvl="1"/>
            <a:endParaRPr lang="en-US" sz="2000"/>
          </a:p>
        </p:txBody>
      </p:sp>
    </p:spTree>
    <p:custDataLst>
      <p:tags r:id="rId1"/>
    </p:custDataLst>
    <p:extLst>
      <p:ext uri="{BB962C8B-B14F-4D97-AF65-F5344CB8AC3E}">
        <p14:creationId xmlns:p14="http://schemas.microsoft.com/office/powerpoint/2010/main" val="7792555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63901-16F6-479F-90D0-2EF28B9A6DC7}"/>
              </a:ext>
            </a:extLst>
          </p:cNvPr>
          <p:cNvSpPr>
            <a:spLocks noGrp="1"/>
          </p:cNvSpPr>
          <p:nvPr>
            <p:ph type="title"/>
          </p:nvPr>
        </p:nvSpPr>
        <p:spPr/>
        <p:txBody>
          <a:bodyPr/>
          <a:lstStyle/>
          <a:p>
            <a:r>
              <a:rPr lang="en-US"/>
              <a:t>Performance: Throughput Improvement vs 1 CPU core  </a:t>
            </a:r>
          </a:p>
        </p:txBody>
      </p:sp>
      <p:pic>
        <p:nvPicPr>
          <p:cNvPr id="4" name="Graphic 3">
            <a:extLst>
              <a:ext uri="{FF2B5EF4-FFF2-40B4-BE49-F238E27FC236}">
                <a16:creationId xmlns:a16="http://schemas.microsoft.com/office/drawing/2014/main" id="{622C56E6-0050-1FD1-5208-3652B36855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78950" y="1226573"/>
            <a:ext cx="9234101" cy="4208740"/>
          </a:xfrm>
          <a:prstGeom prst="rect">
            <a:avLst/>
          </a:prstGeom>
        </p:spPr>
      </p:pic>
      <p:sp>
        <p:nvSpPr>
          <p:cNvPr id="5" name="Content Placeholder 3">
            <a:extLst>
              <a:ext uri="{FF2B5EF4-FFF2-40B4-BE49-F238E27FC236}">
                <a16:creationId xmlns:a16="http://schemas.microsoft.com/office/drawing/2014/main" id="{6DC4E699-9672-667B-5C9C-1F8558492DCC}"/>
              </a:ext>
            </a:extLst>
          </p:cNvPr>
          <p:cNvSpPr txBox="1">
            <a:spLocks/>
          </p:cNvSpPr>
          <p:nvPr/>
        </p:nvSpPr>
        <p:spPr>
          <a:xfrm>
            <a:off x="683553" y="5435313"/>
            <a:ext cx="10094638" cy="1563067"/>
          </a:xfrm>
          <a:prstGeom prst="rect">
            <a:avLst/>
          </a:prstGeom>
        </p:spPr>
        <p:txBody>
          <a:bodyPr>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2"/>
                </a:solidFill>
              </a:rPr>
              <a:t>DSA can offer more than 5-core savings</a:t>
            </a:r>
          </a:p>
          <a:p>
            <a:r>
              <a:rPr lang="en-US">
                <a:solidFill>
                  <a:schemeClr val="accent2"/>
                </a:solidFill>
              </a:rPr>
              <a:t>DSA async provides more benefits </a:t>
            </a:r>
            <a:endParaRPr lang="en-US" sz="2400">
              <a:solidFill>
                <a:schemeClr val="accent2"/>
              </a:solidFill>
            </a:endParaRPr>
          </a:p>
        </p:txBody>
      </p:sp>
      <p:pic>
        <p:nvPicPr>
          <p:cNvPr id="6" name="Picture 5">
            <a:extLst>
              <a:ext uri="{FF2B5EF4-FFF2-40B4-BE49-F238E27FC236}">
                <a16:creationId xmlns:a16="http://schemas.microsoft.com/office/drawing/2014/main" id="{B7AD3855-748C-CA63-9818-3F1F0AE736F1}"/>
              </a:ext>
            </a:extLst>
          </p:cNvPr>
          <p:cNvPicPr>
            <a:picLocks noChangeAspect="1"/>
          </p:cNvPicPr>
          <p:nvPr/>
        </p:nvPicPr>
        <p:blipFill>
          <a:blip r:embed="rId5"/>
          <a:stretch>
            <a:fillRect/>
          </a:stretch>
        </p:blipFill>
        <p:spPr>
          <a:xfrm>
            <a:off x="5683717" y="5208316"/>
            <a:ext cx="1770030" cy="303733"/>
          </a:xfrm>
          <a:prstGeom prst="rect">
            <a:avLst/>
          </a:prstGeom>
        </p:spPr>
      </p:pic>
    </p:spTree>
    <p:extLst>
      <p:ext uri="{BB962C8B-B14F-4D97-AF65-F5344CB8AC3E}">
        <p14:creationId xmlns:p14="http://schemas.microsoft.com/office/powerpoint/2010/main" val="3220568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7BB39B-CA9F-4AD6-BF2F-31325CC9CEA8}"/>
              </a:ext>
            </a:extLst>
          </p:cNvPr>
          <p:cNvSpPr>
            <a:spLocks noGrp="1"/>
          </p:cNvSpPr>
          <p:nvPr>
            <p:ph type="title"/>
          </p:nvPr>
        </p:nvSpPr>
        <p:spPr>
          <a:xfrm>
            <a:off x="381000" y="221694"/>
            <a:ext cx="10972800" cy="868326"/>
          </a:xfrm>
        </p:spPr>
        <p:txBody>
          <a:bodyPr>
            <a:noAutofit/>
          </a:bodyPr>
          <a:lstStyle/>
          <a:p>
            <a:r>
              <a:rPr lang="en-US" dirty="0">
                <a:solidFill>
                  <a:schemeClr val="tx1"/>
                </a:solidFill>
              </a:rPr>
              <a:t>Intel® </a:t>
            </a:r>
            <a:r>
              <a:rPr lang="en-US" dirty="0" err="1">
                <a:solidFill>
                  <a:schemeClr val="tx1"/>
                </a:solidFill>
              </a:rPr>
              <a:t>QuickAssist</a:t>
            </a:r>
            <a:r>
              <a:rPr lang="en-US" dirty="0">
                <a:solidFill>
                  <a:schemeClr val="tx1"/>
                </a:solidFill>
              </a:rPr>
              <a:t> Technology (QAT) Introduction</a:t>
            </a:r>
            <a:endParaRPr lang="en-US" dirty="0"/>
          </a:p>
        </p:txBody>
      </p:sp>
      <p:sp>
        <p:nvSpPr>
          <p:cNvPr id="2" name="Content Placeholder 1">
            <a:extLst>
              <a:ext uri="{FF2B5EF4-FFF2-40B4-BE49-F238E27FC236}">
                <a16:creationId xmlns:a16="http://schemas.microsoft.com/office/drawing/2014/main" id="{6003D0EE-9477-4258-A696-008E64901E30}"/>
              </a:ext>
            </a:extLst>
          </p:cNvPr>
          <p:cNvSpPr>
            <a:spLocks noGrp="1"/>
          </p:cNvSpPr>
          <p:nvPr>
            <p:ph sz="half" idx="1"/>
          </p:nvPr>
        </p:nvSpPr>
        <p:spPr>
          <a:xfrm>
            <a:off x="341915" y="1090020"/>
            <a:ext cx="8004150" cy="5133976"/>
          </a:xfrm>
        </p:spPr>
        <p:txBody>
          <a:bodyPr>
            <a:noAutofit/>
          </a:bodyPr>
          <a:lstStyle/>
          <a:p>
            <a:pPr marL="0" indent="0">
              <a:buNone/>
            </a:pPr>
            <a:r>
              <a:rPr lang="en-US" sz="2400" dirty="0"/>
              <a:t>Hardware acceleration of : </a:t>
            </a:r>
            <a:endParaRPr lang="en-US" dirty="0"/>
          </a:p>
          <a:p>
            <a:pPr lvl="1"/>
            <a:r>
              <a:rPr lang="en-US" dirty="0"/>
              <a:t>Cryptographic Ciphers, Hash, Public Key Exchange,  Data Compression (Lookaside for Xeon)</a:t>
            </a:r>
          </a:p>
          <a:p>
            <a:pPr marL="0" indent="0">
              <a:buNone/>
            </a:pPr>
            <a:r>
              <a:rPr lang="en-US" sz="2400" dirty="0"/>
              <a:t>History</a:t>
            </a:r>
          </a:p>
          <a:p>
            <a:pPr lvl="1"/>
            <a:r>
              <a:rPr lang="en-US" dirty="0"/>
              <a:t>QAT has been evolving as a discrete device for years </a:t>
            </a:r>
          </a:p>
          <a:p>
            <a:pPr lvl="1"/>
            <a:r>
              <a:rPr lang="en-US" dirty="0"/>
              <a:t>SPR is 4th major generation of QAT, and the first on-chip one</a:t>
            </a:r>
          </a:p>
          <a:p>
            <a:pPr lvl="2"/>
            <a:r>
              <a:rPr lang="en-US" sz="2400" dirty="0"/>
              <a:t>~16 unique Lookaside IP’s delivered - Integrated in Xeon</a:t>
            </a:r>
          </a:p>
          <a:p>
            <a:pPr marL="0" indent="0">
              <a:buNone/>
            </a:pPr>
            <a:r>
              <a:rPr lang="en-US" sz="2400" dirty="0"/>
              <a:t>Deployed widely in network infrastructure, enterprise &amp; cloud </a:t>
            </a:r>
          </a:p>
          <a:p>
            <a:pPr marL="0" indent="0">
              <a:buNone/>
            </a:pPr>
            <a:endParaRPr lang="en-US" sz="2200" dirty="0"/>
          </a:p>
        </p:txBody>
      </p:sp>
      <p:sp>
        <p:nvSpPr>
          <p:cNvPr id="20" name="Rectangle 5">
            <a:extLst>
              <a:ext uri="{FF2B5EF4-FFF2-40B4-BE49-F238E27FC236}">
                <a16:creationId xmlns:a16="http://schemas.microsoft.com/office/drawing/2014/main" id="{7FE9013B-A84F-4E9F-9C51-EEA77F06A2BF}"/>
              </a:ext>
            </a:extLst>
          </p:cNvPr>
          <p:cNvSpPr>
            <a:spLocks noChangeArrowheads="1"/>
          </p:cNvSpPr>
          <p:nvPr/>
        </p:nvSpPr>
        <p:spPr bwMode="auto">
          <a:xfrm>
            <a:off x="8568750" y="2214463"/>
            <a:ext cx="2927926" cy="2949164"/>
          </a:xfrm>
          <a:prstGeom prst="rect">
            <a:avLst/>
          </a:prstGeom>
          <a:noFill/>
          <a:ln>
            <a:solidFill>
              <a:schemeClr val="tx1"/>
            </a:solidFill>
          </a:ln>
        </p:spPr>
        <p:style>
          <a:lnRef idx="1">
            <a:schemeClr val="accent6"/>
          </a:lnRef>
          <a:fillRef idx="3">
            <a:schemeClr val="accent6"/>
          </a:fillRef>
          <a:effectRef idx="2">
            <a:schemeClr val="accent6"/>
          </a:effectRef>
          <a:fontRef idx="minor">
            <a:schemeClr val="lt1"/>
          </a:fontRef>
        </p:style>
        <p:txBody>
          <a:bodyPr lIns="34290" rIns="34290" rtlCol="0" anchor="t"/>
          <a:lstStyle/>
          <a:p>
            <a:pPr algn="ctr"/>
            <a:endParaRPr lang="en-US" sz="1050" b="1">
              <a:latin typeface="+mj-lt"/>
              <a:ea typeface="+mn-ea"/>
            </a:endParaRPr>
          </a:p>
        </p:txBody>
      </p:sp>
      <p:sp>
        <p:nvSpPr>
          <p:cNvPr id="21" name="Rectangle 20">
            <a:extLst>
              <a:ext uri="{FF2B5EF4-FFF2-40B4-BE49-F238E27FC236}">
                <a16:creationId xmlns:a16="http://schemas.microsoft.com/office/drawing/2014/main" id="{E2B2F0CC-A5A3-4C51-8502-0FF8B7786BBE}"/>
              </a:ext>
            </a:extLst>
          </p:cNvPr>
          <p:cNvSpPr/>
          <p:nvPr/>
        </p:nvSpPr>
        <p:spPr>
          <a:xfrm>
            <a:off x="8725109" y="2337103"/>
            <a:ext cx="2652916" cy="578257"/>
          </a:xfrm>
          <a:prstGeom prst="rect">
            <a:avLst/>
          </a:prstGeom>
          <a:solidFill>
            <a:srgbClr val="2DA2BF">
              <a:lumMod val="60000"/>
              <a:lumOff val="40000"/>
            </a:srgb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ea typeface="+mn-ea"/>
                <a:cs typeface="Calibri" pitchFamily="34" charset="0"/>
              </a:rPr>
              <a:t>      Host Interface</a:t>
            </a:r>
          </a:p>
        </p:txBody>
      </p:sp>
      <p:sp>
        <p:nvSpPr>
          <p:cNvPr id="23" name="Rounded Rectangle 19">
            <a:extLst>
              <a:ext uri="{FF2B5EF4-FFF2-40B4-BE49-F238E27FC236}">
                <a16:creationId xmlns:a16="http://schemas.microsoft.com/office/drawing/2014/main" id="{FBC41BAD-6E0A-4182-9631-B74F02433D7B}"/>
              </a:ext>
            </a:extLst>
          </p:cNvPr>
          <p:cNvSpPr/>
          <p:nvPr/>
        </p:nvSpPr>
        <p:spPr bwMode="auto">
          <a:xfrm>
            <a:off x="8724697" y="3555069"/>
            <a:ext cx="1281695" cy="499329"/>
          </a:xfrm>
          <a:prstGeom prst="roundRect">
            <a:avLst/>
          </a:prstGeom>
          <a:solidFill>
            <a:schemeClr val="accent5">
              <a:lumMod val="40000"/>
              <a:lumOff val="60000"/>
            </a:scheme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cs typeface="Calibri" pitchFamily="34" charset="0"/>
              </a:rPr>
              <a:t>Ciphers, </a:t>
            </a:r>
          </a:p>
          <a:p>
            <a:pPr algn="ctr" defTabSz="685800" eaLnBrk="1" fontAlgn="auto" hangingPunct="1">
              <a:spcBef>
                <a:spcPts val="0"/>
              </a:spcBef>
              <a:spcAft>
                <a:spcPts val="0"/>
              </a:spcAft>
            </a:pPr>
            <a:r>
              <a:rPr lang="en-US" sz="1200" b="1">
                <a:solidFill>
                  <a:prstClr val="black"/>
                </a:solidFill>
                <a:latin typeface="+mj-lt"/>
                <a:cs typeface="Calibri" pitchFamily="34" charset="0"/>
              </a:rPr>
              <a:t>Hash &amp; CRC</a:t>
            </a:r>
            <a:endParaRPr lang="en-US" sz="1200" b="1">
              <a:solidFill>
                <a:prstClr val="black"/>
              </a:solidFill>
              <a:latin typeface="+mj-lt"/>
              <a:ea typeface="+mn-ea"/>
              <a:cs typeface="Calibri" pitchFamily="34" charset="0"/>
            </a:endParaRPr>
          </a:p>
        </p:txBody>
      </p:sp>
      <p:sp>
        <p:nvSpPr>
          <p:cNvPr id="25" name="Rounded Rectangle 23">
            <a:extLst>
              <a:ext uri="{FF2B5EF4-FFF2-40B4-BE49-F238E27FC236}">
                <a16:creationId xmlns:a16="http://schemas.microsoft.com/office/drawing/2014/main" id="{225295E0-8B87-4F84-B2FD-BD304E0453B5}"/>
              </a:ext>
            </a:extLst>
          </p:cNvPr>
          <p:cNvSpPr/>
          <p:nvPr/>
        </p:nvSpPr>
        <p:spPr bwMode="auto">
          <a:xfrm>
            <a:off x="10162339" y="2997159"/>
            <a:ext cx="1215686" cy="488113"/>
          </a:xfrm>
          <a:prstGeom prst="roundRect">
            <a:avLst/>
          </a:prstGeom>
          <a:solidFill>
            <a:srgbClr val="2DA2BF">
              <a:lumMod val="60000"/>
              <a:lumOff val="40000"/>
            </a:srgb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a:r>
              <a:rPr lang="en-US" sz="1200" b="1">
                <a:solidFill>
                  <a:prstClr val="black"/>
                </a:solidFill>
                <a:latin typeface="+mj-lt"/>
                <a:cs typeface="Calibri" pitchFamily="34" charset="0"/>
              </a:rPr>
              <a:t>Work/User</a:t>
            </a:r>
          </a:p>
          <a:p>
            <a:pPr algn="ctr" defTabSz="685800"/>
            <a:r>
              <a:rPr lang="en-US" sz="1200" b="1">
                <a:solidFill>
                  <a:prstClr val="black"/>
                </a:solidFill>
                <a:latin typeface="+mj-lt"/>
                <a:cs typeface="Calibri" pitchFamily="34" charset="0"/>
              </a:rPr>
              <a:t> Queue</a:t>
            </a:r>
          </a:p>
        </p:txBody>
      </p:sp>
      <p:sp>
        <p:nvSpPr>
          <p:cNvPr id="26" name="Rounded Rectangle 24">
            <a:extLst>
              <a:ext uri="{FF2B5EF4-FFF2-40B4-BE49-F238E27FC236}">
                <a16:creationId xmlns:a16="http://schemas.microsoft.com/office/drawing/2014/main" id="{35A7F267-9863-46FF-9D62-F2767E72437E}"/>
              </a:ext>
            </a:extLst>
          </p:cNvPr>
          <p:cNvSpPr/>
          <p:nvPr/>
        </p:nvSpPr>
        <p:spPr bwMode="auto">
          <a:xfrm>
            <a:off x="8844452" y="2478976"/>
            <a:ext cx="593344" cy="317935"/>
          </a:xfrm>
          <a:prstGeom prst="roundRect">
            <a:avLst/>
          </a:prstGeom>
          <a:solidFill>
            <a:srgbClr val="2DA2BF">
              <a:lumMod val="60000"/>
              <a:lumOff val="40000"/>
            </a:srgb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ea typeface="+mn-ea"/>
                <a:cs typeface="Calibri" pitchFamily="34" charset="0"/>
              </a:rPr>
              <a:t>SVM</a:t>
            </a:r>
          </a:p>
        </p:txBody>
      </p:sp>
      <p:sp>
        <p:nvSpPr>
          <p:cNvPr id="27" name="Rounded Rectangle 25">
            <a:extLst>
              <a:ext uri="{FF2B5EF4-FFF2-40B4-BE49-F238E27FC236}">
                <a16:creationId xmlns:a16="http://schemas.microsoft.com/office/drawing/2014/main" id="{86FD0D4F-9FAB-42DE-9D43-E6E195F87D45}"/>
              </a:ext>
            </a:extLst>
          </p:cNvPr>
          <p:cNvSpPr/>
          <p:nvPr/>
        </p:nvSpPr>
        <p:spPr bwMode="auto">
          <a:xfrm>
            <a:off x="8734127" y="4696982"/>
            <a:ext cx="2653325" cy="404781"/>
          </a:xfrm>
          <a:prstGeom prst="roundRect">
            <a:avLst/>
          </a:prstGeom>
          <a:solidFill>
            <a:schemeClr val="accent5">
              <a:lumMod val="40000"/>
              <a:lumOff val="60000"/>
            </a:scheme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ea typeface="+mn-ea"/>
                <a:cs typeface="Calibri" pitchFamily="34" charset="0"/>
              </a:rPr>
              <a:t>Intel® Key Protection Technology</a:t>
            </a:r>
          </a:p>
        </p:txBody>
      </p:sp>
      <p:sp>
        <p:nvSpPr>
          <p:cNvPr id="28" name="Rounded Rectangle 27">
            <a:extLst>
              <a:ext uri="{FF2B5EF4-FFF2-40B4-BE49-F238E27FC236}">
                <a16:creationId xmlns:a16="http://schemas.microsoft.com/office/drawing/2014/main" id="{A11451DE-471A-4D09-BDCE-162DEF166EA9}"/>
              </a:ext>
            </a:extLst>
          </p:cNvPr>
          <p:cNvSpPr/>
          <p:nvPr/>
        </p:nvSpPr>
        <p:spPr bwMode="auto">
          <a:xfrm>
            <a:off x="10162339" y="3554435"/>
            <a:ext cx="1215686" cy="499329"/>
          </a:xfrm>
          <a:prstGeom prst="roundRect">
            <a:avLst/>
          </a:prstGeom>
          <a:solidFill>
            <a:schemeClr val="accent5">
              <a:lumMod val="40000"/>
              <a:lumOff val="60000"/>
            </a:scheme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ea typeface="+mn-ea"/>
                <a:cs typeface="Calibri" pitchFamily="34" charset="0"/>
              </a:rPr>
              <a:t>Public Key</a:t>
            </a:r>
          </a:p>
        </p:txBody>
      </p:sp>
      <p:sp>
        <p:nvSpPr>
          <p:cNvPr id="29" name="Rounded Rectangle 28">
            <a:extLst>
              <a:ext uri="{FF2B5EF4-FFF2-40B4-BE49-F238E27FC236}">
                <a16:creationId xmlns:a16="http://schemas.microsoft.com/office/drawing/2014/main" id="{36F468F8-A47C-4CEB-B4E8-1054F73BE2E0}"/>
              </a:ext>
            </a:extLst>
          </p:cNvPr>
          <p:cNvSpPr/>
          <p:nvPr/>
        </p:nvSpPr>
        <p:spPr bwMode="auto">
          <a:xfrm>
            <a:off x="8724697" y="4114865"/>
            <a:ext cx="1281695" cy="499329"/>
          </a:xfrm>
          <a:prstGeom prst="roundRect">
            <a:avLst/>
          </a:prstGeom>
          <a:solidFill>
            <a:schemeClr val="accent3">
              <a:lumMod val="60000"/>
              <a:lumOff val="40000"/>
            </a:scheme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ea typeface="+mn-ea"/>
                <a:cs typeface="Calibri" pitchFamily="34" charset="0"/>
              </a:rPr>
              <a:t>Dat</a:t>
            </a:r>
            <a:r>
              <a:rPr lang="en-US" sz="1200" b="1">
                <a:solidFill>
                  <a:prstClr val="black"/>
                </a:solidFill>
                <a:latin typeface="+mj-lt"/>
                <a:cs typeface="Calibri" pitchFamily="34" charset="0"/>
              </a:rPr>
              <a:t>a Compression</a:t>
            </a:r>
            <a:endParaRPr lang="en-US" sz="1200" b="1">
              <a:solidFill>
                <a:prstClr val="black"/>
              </a:solidFill>
              <a:latin typeface="+mj-lt"/>
              <a:ea typeface="+mn-ea"/>
              <a:cs typeface="Calibri" pitchFamily="34" charset="0"/>
            </a:endParaRPr>
          </a:p>
        </p:txBody>
      </p:sp>
      <p:sp>
        <p:nvSpPr>
          <p:cNvPr id="30" name="Rounded Rectangle 23">
            <a:extLst>
              <a:ext uri="{FF2B5EF4-FFF2-40B4-BE49-F238E27FC236}">
                <a16:creationId xmlns:a16="http://schemas.microsoft.com/office/drawing/2014/main" id="{1D2CFB13-83C2-40D2-9996-B439707605D3}"/>
              </a:ext>
            </a:extLst>
          </p:cNvPr>
          <p:cNvSpPr/>
          <p:nvPr/>
        </p:nvSpPr>
        <p:spPr bwMode="auto">
          <a:xfrm>
            <a:off x="8724697" y="2985919"/>
            <a:ext cx="1281695" cy="488113"/>
          </a:xfrm>
          <a:prstGeom prst="roundRect">
            <a:avLst/>
          </a:prstGeom>
          <a:solidFill>
            <a:srgbClr val="2DA2BF">
              <a:lumMod val="60000"/>
              <a:lumOff val="40000"/>
            </a:srgbClr>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eaLnBrk="1" fontAlgn="auto" hangingPunct="1">
              <a:spcBef>
                <a:spcPts val="0"/>
              </a:spcBef>
              <a:spcAft>
                <a:spcPts val="0"/>
              </a:spcAft>
            </a:pPr>
            <a:r>
              <a:rPr lang="en-US" sz="1200" b="1">
                <a:solidFill>
                  <a:prstClr val="black"/>
                </a:solidFill>
                <a:latin typeface="+mj-lt"/>
                <a:cs typeface="Calibri" pitchFamily="34" charset="0"/>
              </a:rPr>
              <a:t>DMA Controllers</a:t>
            </a:r>
            <a:endParaRPr lang="en-US" sz="1200" b="1">
              <a:solidFill>
                <a:prstClr val="black"/>
              </a:solidFill>
              <a:latin typeface="+mj-lt"/>
              <a:ea typeface="+mn-ea"/>
              <a:cs typeface="Calibri" pitchFamily="34" charset="0"/>
            </a:endParaRPr>
          </a:p>
        </p:txBody>
      </p:sp>
      <p:sp>
        <p:nvSpPr>
          <p:cNvPr id="32" name="Rounded Rectangle 28">
            <a:extLst>
              <a:ext uri="{FF2B5EF4-FFF2-40B4-BE49-F238E27FC236}">
                <a16:creationId xmlns:a16="http://schemas.microsoft.com/office/drawing/2014/main" id="{E1FAC75D-B2DA-4234-B0CB-A3F19E0F09C0}"/>
              </a:ext>
            </a:extLst>
          </p:cNvPr>
          <p:cNvSpPr/>
          <p:nvPr/>
        </p:nvSpPr>
        <p:spPr bwMode="auto">
          <a:xfrm>
            <a:off x="10129334" y="4132886"/>
            <a:ext cx="1281695" cy="499329"/>
          </a:xfrm>
          <a:prstGeom prst="roundRect">
            <a:avLst/>
          </a:prstGeom>
          <a:solidFill>
            <a:srgbClr val="B1D272"/>
          </a:solidFill>
          <a:ln w="25400" cap="flat" cmpd="sng" algn="ctr">
            <a:solidFill>
              <a:schemeClr val="accent6">
                <a:lumMod val="50000"/>
              </a:schemeClr>
            </a:solidFill>
            <a:prstDash val="solid"/>
            <a:round/>
            <a:headEnd type="none" w="med" len="med"/>
            <a:tailEnd type="none" w="med" len="med"/>
          </a:ln>
          <a:effectLst>
            <a:outerShdw blurRad="50800" dist="38100" dir="5400000" algn="t" rotWithShape="0">
              <a:prstClr val="black">
                <a:alpha val="40000"/>
              </a:prstClr>
            </a:outerShdw>
          </a:effectLst>
          <a:scene3d>
            <a:camera prst="orthographicFront"/>
            <a:lightRig rig="threePt" dir="t"/>
          </a:scene3d>
          <a:sp3d>
            <a:bevelT/>
          </a:sp3d>
        </p:spPr>
        <p:txBody>
          <a:bodyPr vert="horz" wrap="square" lIns="68580" tIns="34290" rIns="68580" bIns="34290" numCol="1" rtlCol="0" anchor="ctr" anchorCtr="0" compatLnSpc="1">
            <a:prstTxWarp prst="textNoShape">
              <a:avLst/>
            </a:prstTxWarp>
          </a:bodyPr>
          <a:lstStyle/>
          <a:p>
            <a:pPr algn="ctr" defTabSz="685800"/>
            <a:r>
              <a:rPr lang="en-US" sz="1200" b="1">
                <a:latin typeface="+mj-lt"/>
                <a:cs typeface="Calibri"/>
              </a:rPr>
              <a:t>More functions in future platforms</a:t>
            </a:r>
            <a:endParaRPr lang="en-US">
              <a:ea typeface="+mn-ea"/>
            </a:endParaRPr>
          </a:p>
        </p:txBody>
      </p:sp>
    </p:spTree>
    <p:extLst>
      <p:ext uri="{BB962C8B-B14F-4D97-AF65-F5344CB8AC3E}">
        <p14:creationId xmlns:p14="http://schemas.microsoft.com/office/powerpoint/2010/main" val="209696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D9CE-F4DB-4A7A-8EC1-D70E3E435442}"/>
              </a:ext>
            </a:extLst>
          </p:cNvPr>
          <p:cNvSpPr>
            <a:spLocks noGrp="1"/>
          </p:cNvSpPr>
          <p:nvPr>
            <p:ph type="title"/>
          </p:nvPr>
        </p:nvSpPr>
        <p:spPr/>
        <p:txBody>
          <a:bodyPr/>
          <a:lstStyle/>
          <a:p>
            <a:r>
              <a:rPr lang="en-US" dirty="0"/>
              <a:t>QAT Performance – Crypto Application</a:t>
            </a:r>
          </a:p>
        </p:txBody>
      </p:sp>
      <p:sp>
        <p:nvSpPr>
          <p:cNvPr id="7" name="TextBox 6">
            <a:extLst>
              <a:ext uri="{FF2B5EF4-FFF2-40B4-BE49-F238E27FC236}">
                <a16:creationId xmlns:a16="http://schemas.microsoft.com/office/drawing/2014/main" id="{13942C17-F30F-4253-AC90-0198F03FC00A}"/>
              </a:ext>
            </a:extLst>
          </p:cNvPr>
          <p:cNvSpPr txBox="1"/>
          <p:nvPr/>
        </p:nvSpPr>
        <p:spPr>
          <a:xfrm>
            <a:off x="571370" y="5500911"/>
            <a:ext cx="10480943" cy="101600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0">
            <a:noAutofit/>
          </a:bodyPr>
          <a:lstStyle/>
          <a:p>
            <a:pPr marR="0" lvl="0" algn="ctr" defTabSz="2438338" rtl="0" eaLnBrk="1" fontAlgn="auto" latinLnBrk="0" hangingPunct="0">
              <a:lnSpc>
                <a:spcPct val="100000"/>
              </a:lnSpc>
              <a:spcBef>
                <a:spcPts val="0"/>
              </a:spcBef>
              <a:spcAft>
                <a:spcPts val="0"/>
              </a:spcAft>
              <a:buClrTx/>
              <a:buSzTx/>
              <a:tabLst/>
              <a:defRPr/>
            </a:pPr>
            <a:r>
              <a:rPr lang="en-US" sz="2000" dirty="0">
                <a:sym typeface="Helvetica Neue"/>
              </a:rPr>
              <a:t>Public Key Cryptography performance with QAT</a:t>
            </a:r>
          </a:p>
          <a:p>
            <a:pPr marR="0" lvl="0" algn="ctr" defTabSz="2438338" rtl="0" eaLnBrk="1" fontAlgn="auto" latinLnBrk="0" hangingPunct="0">
              <a:lnSpc>
                <a:spcPct val="100000"/>
              </a:lnSpc>
              <a:spcBef>
                <a:spcPts val="0"/>
              </a:spcBef>
              <a:spcAft>
                <a:spcPts val="0"/>
              </a:spcAft>
              <a:buClrTx/>
              <a:buSzTx/>
              <a:tabLst/>
              <a:defRPr/>
            </a:pPr>
            <a:r>
              <a:rPr lang="en-US" sz="2000" dirty="0">
                <a:sym typeface="Helvetica Neue"/>
              </a:rPr>
              <a:t>QAT offload provides significant improvement over most optimized SW</a:t>
            </a:r>
          </a:p>
        </p:txBody>
      </p:sp>
      <p:pic>
        <p:nvPicPr>
          <p:cNvPr id="4" name="Picture 3">
            <a:extLst>
              <a:ext uri="{FF2B5EF4-FFF2-40B4-BE49-F238E27FC236}">
                <a16:creationId xmlns:a16="http://schemas.microsoft.com/office/drawing/2014/main" id="{9D504143-9B76-AB92-0A8C-F096DCED395B}"/>
              </a:ext>
            </a:extLst>
          </p:cNvPr>
          <p:cNvPicPr>
            <a:picLocks noChangeAspect="1"/>
          </p:cNvPicPr>
          <p:nvPr/>
        </p:nvPicPr>
        <p:blipFill>
          <a:blip r:embed="rId3"/>
          <a:stretch>
            <a:fillRect/>
          </a:stretch>
        </p:blipFill>
        <p:spPr>
          <a:xfrm>
            <a:off x="1315204" y="1357088"/>
            <a:ext cx="9561592" cy="4143823"/>
          </a:xfrm>
          <a:prstGeom prst="rect">
            <a:avLst/>
          </a:prstGeom>
        </p:spPr>
      </p:pic>
    </p:spTree>
    <p:extLst>
      <p:ext uri="{BB962C8B-B14F-4D97-AF65-F5344CB8AC3E}">
        <p14:creationId xmlns:p14="http://schemas.microsoft.com/office/powerpoint/2010/main" val="109694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443F-12EC-3147-A9B4-C0ED3D439B08}"/>
              </a:ext>
            </a:extLst>
          </p:cNvPr>
          <p:cNvSpPr>
            <a:spLocks noGrp="1"/>
          </p:cNvSpPr>
          <p:nvPr>
            <p:ph type="title"/>
          </p:nvPr>
        </p:nvSpPr>
        <p:spPr/>
        <p:txBody>
          <a:bodyPr/>
          <a:lstStyle/>
          <a:p>
            <a:r>
              <a:rPr lang="en-US" dirty="0"/>
              <a:t>More details in the paper</a:t>
            </a:r>
          </a:p>
        </p:txBody>
      </p:sp>
      <p:sp>
        <p:nvSpPr>
          <p:cNvPr id="3" name="Content Placeholder 1">
            <a:extLst>
              <a:ext uri="{FF2B5EF4-FFF2-40B4-BE49-F238E27FC236}">
                <a16:creationId xmlns:a16="http://schemas.microsoft.com/office/drawing/2014/main" id="{2AD54F6C-8E95-0492-8108-F15A007E62C7}"/>
              </a:ext>
            </a:extLst>
          </p:cNvPr>
          <p:cNvSpPr txBox="1">
            <a:spLocks/>
          </p:cNvSpPr>
          <p:nvPr/>
        </p:nvSpPr>
        <p:spPr>
          <a:xfrm>
            <a:off x="381000" y="1349799"/>
            <a:ext cx="10765356" cy="5133976"/>
          </a:xfrm>
          <a:prstGeom prst="rect">
            <a:avLst/>
          </a:prstGeom>
        </p:spPr>
        <p:txBody>
          <a:bodyPr>
            <a:no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Detailed new SoC architecture features and explanation </a:t>
            </a:r>
          </a:p>
          <a:p>
            <a:r>
              <a:rPr lang="en-US" sz="2400" dirty="0"/>
              <a:t>Accelerators details: </a:t>
            </a:r>
          </a:p>
          <a:p>
            <a:pPr lvl="1"/>
            <a:r>
              <a:rPr lang="en-US" dirty="0"/>
              <a:t>Micro architecture and interface</a:t>
            </a:r>
          </a:p>
          <a:p>
            <a:pPr lvl="1"/>
            <a:r>
              <a:rPr lang="en-US" dirty="0"/>
              <a:t>Functionalities, </a:t>
            </a:r>
          </a:p>
          <a:p>
            <a:pPr lvl="1"/>
            <a:r>
              <a:rPr lang="en-US" dirty="0"/>
              <a:t>Software and libraries</a:t>
            </a:r>
          </a:p>
          <a:p>
            <a:pPr lvl="1"/>
            <a:r>
              <a:rPr lang="en-US" dirty="0"/>
              <a:t>Usages and performance</a:t>
            </a:r>
          </a:p>
          <a:p>
            <a:endParaRPr lang="en-US" sz="2400" dirty="0"/>
          </a:p>
          <a:p>
            <a:endParaRPr lang="en-US" dirty="0"/>
          </a:p>
          <a:p>
            <a:pPr marL="0" indent="0">
              <a:buFont typeface="IntelOne Display Regular" panose="020B0503020203020204" pitchFamily="34" charset="0"/>
              <a:buNone/>
            </a:pPr>
            <a:endParaRPr lang="en-US" sz="2200" dirty="0"/>
          </a:p>
        </p:txBody>
      </p:sp>
    </p:spTree>
    <p:extLst>
      <p:ext uri="{BB962C8B-B14F-4D97-AF65-F5344CB8AC3E}">
        <p14:creationId xmlns:p14="http://schemas.microsoft.com/office/powerpoint/2010/main" val="205901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D4F3-0E70-57D3-9793-EFF443578815}"/>
              </a:ext>
            </a:extLst>
          </p:cNvPr>
          <p:cNvSpPr>
            <a:spLocks noGrp="1"/>
          </p:cNvSpPr>
          <p:nvPr>
            <p:ph type="title"/>
          </p:nvPr>
        </p:nvSpPr>
        <p:spPr>
          <a:xfrm>
            <a:off x="230950" y="69291"/>
            <a:ext cx="10515600" cy="780094"/>
          </a:xfrm>
        </p:spPr>
        <p:txBody>
          <a:bodyPr/>
          <a:lstStyle/>
          <a:p>
            <a:r>
              <a:rPr lang="en-US" dirty="0"/>
              <a:t>Summary and Call to Actions</a:t>
            </a:r>
          </a:p>
        </p:txBody>
      </p:sp>
      <p:sp>
        <p:nvSpPr>
          <p:cNvPr id="3" name="Content Placeholder 2">
            <a:extLst>
              <a:ext uri="{FF2B5EF4-FFF2-40B4-BE49-F238E27FC236}">
                <a16:creationId xmlns:a16="http://schemas.microsoft.com/office/drawing/2014/main" id="{BF991CB6-39CE-EAF9-E65F-182A4AF8B39B}"/>
              </a:ext>
            </a:extLst>
          </p:cNvPr>
          <p:cNvSpPr txBox="1">
            <a:spLocks/>
          </p:cNvSpPr>
          <p:nvPr/>
        </p:nvSpPr>
        <p:spPr>
          <a:xfrm>
            <a:off x="122950" y="849385"/>
            <a:ext cx="11685814" cy="529143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defRPr/>
            </a:pPr>
            <a:r>
              <a:rPr lang="en-US" dirty="0">
                <a:solidFill>
                  <a:srgbClr val="525252"/>
                </a:solidFill>
                <a:latin typeface="IntelOne Text Light"/>
              </a:rPr>
              <a:t>Overview the requirements and design philosophy of On-chip Accelerator.</a:t>
            </a:r>
          </a:p>
          <a:p>
            <a:pPr lvl="1">
              <a:defRPr/>
            </a:pPr>
            <a:r>
              <a:rPr lang="en-US" dirty="0">
                <a:solidFill>
                  <a:srgbClr val="525252"/>
                </a:solidFill>
                <a:latin typeface="IntelOne Text Light"/>
              </a:rPr>
              <a:t>Introduce the 4 accelerators and new SoC capabilities  </a:t>
            </a:r>
            <a:endParaRPr lang="en-US" b="0" i="0" u="none" strike="noStrike" kern="1200" cap="none" spc="0" normalizeH="0" baseline="0" noProof="0" dirty="0">
              <a:ln>
                <a:noFill/>
              </a:ln>
              <a:solidFill>
                <a:srgbClr val="525252"/>
              </a:solidFill>
              <a:effectLst/>
              <a:uLnTx/>
              <a:uFillTx/>
              <a:latin typeface="IntelOne Text Light" panose="020B0403020203020204" pitchFamily="34" charset="77"/>
            </a:endParaRPr>
          </a:p>
          <a:p>
            <a:pPr lvl="2">
              <a:defRPr/>
            </a:pPr>
            <a:r>
              <a:rPr lang="en-US" sz="2400" dirty="0">
                <a:solidFill>
                  <a:srgbClr val="525252"/>
                </a:solidFill>
                <a:latin typeface="IntelOne Text Light"/>
              </a:rPr>
              <a:t>Intel DLB, QAT, DSA and IAA. </a:t>
            </a:r>
          </a:p>
          <a:p>
            <a:pPr lvl="2">
              <a:defRPr/>
            </a:pPr>
            <a:r>
              <a:rPr lang="en-US" sz="2400" dirty="0">
                <a:solidFill>
                  <a:srgbClr val="525252"/>
                </a:solidFill>
                <a:latin typeface="IntelOne Text Light"/>
              </a:rPr>
              <a:t>Shared virtual memory, Accelerator Interfacing Architecture (</a:t>
            </a:r>
            <a:r>
              <a:rPr lang="en-US" sz="2400" dirty="0" err="1">
                <a:solidFill>
                  <a:srgbClr val="525252"/>
                </a:solidFill>
                <a:latin typeface="IntelOne Text Light"/>
              </a:rPr>
              <a:t>AiA</a:t>
            </a:r>
            <a:r>
              <a:rPr lang="en-US" sz="2400" dirty="0">
                <a:solidFill>
                  <a:srgbClr val="525252"/>
                </a:solidFill>
                <a:latin typeface="IntelOne Text Light"/>
              </a:rPr>
              <a:t>); Scalable I/O Virtualization (SR-IOV)</a:t>
            </a:r>
            <a:endParaRPr lang="en-US" sz="2400" dirty="0">
              <a:solidFill>
                <a:srgbClr val="525252"/>
              </a:solidFill>
            </a:endParaRPr>
          </a:p>
          <a:p>
            <a:pPr lvl="2">
              <a:defRPr/>
            </a:pPr>
            <a:endParaRPr lang="en-US" sz="1100" dirty="0">
              <a:solidFill>
                <a:srgbClr val="525252"/>
              </a:solidFill>
            </a:endParaRPr>
          </a:p>
          <a:p>
            <a:pPr lvl="1">
              <a:defRPr/>
            </a:pPr>
            <a:r>
              <a:rPr lang="en-US" b="1" u="sng" dirty="0">
                <a:solidFill>
                  <a:srgbClr val="525252"/>
                </a:solidFill>
                <a:latin typeface="IntelOne Text Light"/>
              </a:rPr>
              <a:t>Future Work and Call to Action</a:t>
            </a:r>
            <a:endParaRPr lang="en-US" b="1" i="0" u="sng" strike="noStrike" kern="1200" cap="none" spc="0" normalizeH="0" baseline="0" noProof="0" dirty="0">
              <a:ln>
                <a:noFill/>
              </a:ln>
              <a:solidFill>
                <a:srgbClr val="525252"/>
              </a:solidFill>
              <a:effectLst/>
              <a:uLnTx/>
              <a:uFillTx/>
              <a:latin typeface="IntelOne Text Light"/>
            </a:endParaRPr>
          </a:p>
          <a:p>
            <a:pPr lvl="2">
              <a:defRPr/>
            </a:pPr>
            <a:endParaRPr lang="en-US" sz="2400" dirty="0">
              <a:solidFill>
                <a:srgbClr val="525252"/>
              </a:solidFill>
              <a:latin typeface="IntelOne Text Light"/>
            </a:endParaRPr>
          </a:p>
          <a:p>
            <a:pPr lvl="2">
              <a:defRPr/>
            </a:pPr>
            <a:r>
              <a:rPr lang="en-US" sz="2400" dirty="0">
                <a:solidFill>
                  <a:srgbClr val="525252"/>
                </a:solidFill>
                <a:latin typeface="IntelOne Text Light"/>
              </a:rPr>
              <a:t>We call on researchers and members of industry to discover creative uses of these generalized accelerators</a:t>
            </a:r>
            <a:endParaRPr lang="en-US" sz="2400" dirty="0">
              <a:solidFill>
                <a:srgbClr val="525252"/>
              </a:solidFill>
            </a:endParaRPr>
          </a:p>
          <a:p>
            <a:pPr lvl="2">
              <a:defRPr/>
            </a:pPr>
            <a:r>
              <a:rPr lang="en-US" sz="2400" dirty="0">
                <a:solidFill>
                  <a:srgbClr val="525252"/>
                </a:solidFill>
                <a:latin typeface="IntelOne Text Light"/>
              </a:rPr>
              <a:t>Utilize the high degree of scalability enabled through these on-chip accelerators' design</a:t>
            </a:r>
          </a:p>
          <a:p>
            <a:pPr lvl="2">
              <a:defRPr/>
            </a:pPr>
            <a:r>
              <a:rPr lang="en-US" sz="2400" b="0" i="0" u="none" strike="noStrike" kern="1200" cap="none" spc="0" normalizeH="0" noProof="0" dirty="0">
                <a:ln>
                  <a:noFill/>
                </a:ln>
                <a:solidFill>
                  <a:srgbClr val="525252"/>
                </a:solidFill>
                <a:effectLst/>
                <a:uLnTx/>
                <a:uFillTx/>
                <a:latin typeface="IntelOne Text Light"/>
              </a:rPr>
              <a:t>New research toward inter-accelerator interaction and QoS</a:t>
            </a:r>
          </a:p>
          <a:p>
            <a:pPr lvl="2">
              <a:defRPr/>
            </a:pPr>
            <a:r>
              <a:rPr lang="en-US" sz="2400" dirty="0">
                <a:solidFill>
                  <a:srgbClr val="525252"/>
                </a:solidFill>
                <a:latin typeface="IntelOne Text Light"/>
              </a:rPr>
              <a:t>Unified accelerator interface and software stack</a:t>
            </a:r>
            <a:endParaRPr lang="en-US" sz="2400" b="0" i="0" u="none" strike="noStrike" kern="1200" cap="none" spc="0" normalizeH="0" noProof="0" dirty="0">
              <a:ln>
                <a:noFill/>
              </a:ln>
              <a:solidFill>
                <a:srgbClr val="525252"/>
              </a:solidFill>
              <a:effectLst/>
              <a:uLnTx/>
              <a:uFillTx/>
              <a:latin typeface="IntelOne Text Light" panose="020B0403020203020204" pitchFamily="34" charset="77"/>
            </a:endParaRPr>
          </a:p>
          <a:p>
            <a:pPr marR="0" lvl="2" algn="l" defTabSz="914400">
              <a:lnSpc>
                <a:spcPct val="90000"/>
              </a:lnSpc>
              <a:spcBef>
                <a:spcPts val="500"/>
              </a:spcBef>
              <a:spcAft>
                <a:spcPts val="0"/>
              </a:spcAft>
              <a:buClrTx/>
              <a:buSzTx/>
              <a:tabLst/>
              <a:defRPr/>
            </a:pPr>
            <a:endParaRPr lang="en-US" sz="1800" b="0" i="0" u="none" strike="noStrike" kern="1200" cap="none" spc="0" normalizeH="0" baseline="30000" noProof="0" dirty="0">
              <a:ln>
                <a:noFill/>
              </a:ln>
              <a:solidFill>
                <a:srgbClr val="525252"/>
              </a:solidFill>
              <a:effectLst/>
              <a:uLnTx/>
              <a:uFillTx/>
            </a:endParaRPr>
          </a:p>
          <a:p>
            <a:pPr marR="0" lvl="1" indent="-228600" algn="l" defTabSz="914400" rtl="0" eaLnBrk="1" fontAlgn="auto" latinLnBrk="0" hangingPunct="1">
              <a:lnSpc>
                <a:spcPct val="90000"/>
              </a:lnSpc>
              <a:spcAft>
                <a:spcPts val="0"/>
              </a:spcAft>
              <a:buClrTx/>
              <a:buSzTx/>
              <a:buFont typeface="IntelOne Display Regular" panose="020B0503020203020204" pitchFamily="34" charset="0"/>
              <a:buChar char="•"/>
              <a:tabLst/>
              <a:defRPr/>
            </a:pPr>
            <a:endParaRPr lang="en-US" sz="2000" b="0" i="0" u="none" strike="noStrike" kern="1200" cap="none" spc="0" normalizeH="0" noProof="0" dirty="0">
              <a:ln>
                <a:noFill/>
              </a:ln>
              <a:solidFill>
                <a:srgbClr val="525252"/>
              </a:solidFill>
              <a:effectLst/>
              <a:uLnTx/>
              <a:uFillTx/>
            </a:endParaRPr>
          </a:p>
          <a:p>
            <a:pPr>
              <a:defRPr/>
            </a:pPr>
            <a:endParaRPr lang="en-US" sz="3600" dirty="0">
              <a:solidFill>
                <a:srgbClr val="525252"/>
              </a:solidFill>
            </a:endParaRPr>
          </a:p>
        </p:txBody>
      </p:sp>
    </p:spTree>
    <p:extLst>
      <p:ext uri="{BB962C8B-B14F-4D97-AF65-F5344CB8AC3E}">
        <p14:creationId xmlns:p14="http://schemas.microsoft.com/office/powerpoint/2010/main" val="226806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7E09D1-BAB6-8082-051B-20EB0E130E91}"/>
              </a:ext>
            </a:extLst>
          </p:cNvPr>
          <p:cNvSpPr txBox="1"/>
          <p:nvPr/>
        </p:nvSpPr>
        <p:spPr>
          <a:xfrm>
            <a:off x="588723" y="428522"/>
            <a:ext cx="10603282"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b="1" i="0">
                <a:solidFill>
                  <a:srgbClr val="000000"/>
                </a:solidFill>
                <a:effectLst/>
                <a:latin typeface="Segoe UI" panose="020B0502040204020203" pitchFamily="34" charset="0"/>
              </a:rPr>
              <a:t>Notices &amp; Disclaimers</a:t>
            </a:r>
          </a:p>
          <a:p>
            <a:pPr algn="l"/>
            <a:r>
              <a:rPr lang="en-US" b="0" i="0">
                <a:solidFill>
                  <a:srgbClr val="000000"/>
                </a:solidFill>
                <a:effectLst/>
                <a:latin typeface="Segoe UI" panose="020B0502040204020203" pitchFamily="34" charset="0"/>
              </a:rPr>
              <a:t>Performance varies by use, configuration and other factors. Learn more on the </a:t>
            </a:r>
            <a:r>
              <a:rPr lang="en-US" b="0" i="0" u="sng">
                <a:solidFill>
                  <a:srgbClr val="0071C5"/>
                </a:solidFill>
                <a:effectLst/>
                <a:latin typeface="Segoe UI" panose="020B0502040204020203" pitchFamily="34" charset="0"/>
                <a:hlinkClick r:id="rId2"/>
              </a:rPr>
              <a:t>Performance Index site</a:t>
            </a:r>
            <a:r>
              <a:rPr lang="en-US" b="0" i="0">
                <a:solidFill>
                  <a:srgbClr val="000000"/>
                </a:solidFill>
                <a:effectLst/>
                <a:latin typeface="Segoe UI" panose="020B0502040204020203" pitchFamily="34" charset="0"/>
              </a:rPr>
              <a:t>. </a:t>
            </a:r>
          </a:p>
          <a:p>
            <a:pPr algn="l"/>
            <a:endParaRPr lang="en-US" b="0" i="0">
              <a:solidFill>
                <a:srgbClr val="000000"/>
              </a:solidFill>
              <a:effectLst/>
              <a:latin typeface="Segoe UI" panose="020B0502040204020203" pitchFamily="34" charset="0"/>
            </a:endParaRPr>
          </a:p>
          <a:p>
            <a:pPr algn="l"/>
            <a:r>
              <a:rPr lang="en-US" b="0" i="0">
                <a:solidFill>
                  <a:srgbClr val="000000"/>
                </a:solidFill>
                <a:effectLst/>
                <a:latin typeface="Segoe UI" panose="020B0502040204020203" pitchFamily="34" charset="0"/>
              </a:rPr>
              <a:t>Performance results are based on testing as of dates shown in configurations and may not reflect all publicly available updates. See backup for configuration details. </a:t>
            </a:r>
          </a:p>
          <a:p>
            <a:pPr algn="l"/>
            <a:endParaRPr lang="en-US">
              <a:solidFill>
                <a:srgbClr val="000000"/>
              </a:solidFill>
              <a:latin typeface="Segoe UI" panose="020B0502040204020203" pitchFamily="34" charset="0"/>
            </a:endParaRPr>
          </a:p>
          <a:p>
            <a:pPr algn="l"/>
            <a:r>
              <a:rPr lang="en-US" b="0" i="0">
                <a:solidFill>
                  <a:srgbClr val="000000"/>
                </a:solidFill>
                <a:effectLst/>
                <a:latin typeface="Segoe UI" panose="020B0502040204020203" pitchFamily="34" charset="0"/>
              </a:rPr>
              <a:t>No product or component can be absolutely secure. </a:t>
            </a:r>
          </a:p>
          <a:p>
            <a:pPr algn="l"/>
            <a:endParaRPr lang="en-US" b="0" i="0">
              <a:solidFill>
                <a:srgbClr val="000000"/>
              </a:solidFill>
              <a:effectLst/>
              <a:latin typeface="Segoe UI" panose="020B0502040204020203" pitchFamily="34" charset="0"/>
            </a:endParaRPr>
          </a:p>
          <a:p>
            <a:pPr algn="l"/>
            <a:r>
              <a:rPr lang="en-US" b="0" i="0">
                <a:solidFill>
                  <a:srgbClr val="000000"/>
                </a:solidFill>
                <a:effectLst/>
                <a:latin typeface="Segoe UI" panose="020B0502040204020203" pitchFamily="34" charset="0"/>
              </a:rPr>
              <a:t>Your costs and results may vary. </a:t>
            </a:r>
          </a:p>
          <a:p>
            <a:pPr algn="l"/>
            <a:endParaRPr lang="en-US" b="0" i="0">
              <a:solidFill>
                <a:srgbClr val="000000"/>
              </a:solidFill>
              <a:effectLst/>
              <a:latin typeface="Segoe UI" panose="020B0502040204020203" pitchFamily="34" charset="0"/>
            </a:endParaRPr>
          </a:p>
          <a:p>
            <a:pPr algn="l"/>
            <a:r>
              <a:rPr lang="en-US" b="0" i="0">
                <a:solidFill>
                  <a:srgbClr val="000000"/>
                </a:solidFill>
                <a:effectLst/>
                <a:latin typeface="Segoe UI" panose="020B0502040204020203" pitchFamily="34" charset="0"/>
              </a:rPr>
              <a:t>Intel technologies may require enabled hardware, software or service activation.</a:t>
            </a:r>
          </a:p>
          <a:p>
            <a:pPr algn="l"/>
            <a:endParaRPr lang="en-US">
              <a:solidFill>
                <a:srgbClr val="000000"/>
              </a:solidFill>
              <a:latin typeface="Segoe UI" panose="020B0502040204020203" pitchFamily="34" charset="0"/>
            </a:endParaRPr>
          </a:p>
          <a:p>
            <a:r>
              <a:rPr lang="en-US">
                <a:solidFill>
                  <a:srgbClr val="000000"/>
                </a:solidFill>
                <a:latin typeface="Segoe UI" panose="020B0502040204020203" pitchFamily="34" charset="0"/>
              </a:rPr>
              <a:t>Availability of accelerators varies by SKU. Visit </a:t>
            </a:r>
            <a:r>
              <a:rPr lang="en-US">
                <a:solidFill>
                  <a:srgbClr val="000000"/>
                </a:solidFill>
                <a:latin typeface="Segoe UI" panose="020B0502040204020203" pitchFamily="34" charset="0"/>
                <a:hlinkClick r:id="rId3"/>
              </a:rPr>
              <a:t>https://ark.intel.com/content/www/us/en/ark/products/series/228622/4th-generation-intel-xeon-scalable-processors.html</a:t>
            </a:r>
            <a:r>
              <a:rPr lang="en-US">
                <a:solidFill>
                  <a:srgbClr val="000000"/>
                </a:solidFill>
                <a:latin typeface="Segoe UI" panose="020B0502040204020203" pitchFamily="34" charset="0"/>
              </a:rPr>
              <a:t> </a:t>
            </a:r>
            <a:endParaRPr lang="en-US" b="0" i="0">
              <a:solidFill>
                <a:srgbClr val="000000"/>
              </a:solidFill>
              <a:effectLst/>
              <a:latin typeface="Segoe UI" panose="020B0502040204020203" pitchFamily="34" charset="0"/>
            </a:endParaRPr>
          </a:p>
          <a:p>
            <a:pPr algn="l"/>
            <a:endParaRPr lang="en-US" b="0" i="0">
              <a:solidFill>
                <a:srgbClr val="000000"/>
              </a:solidFill>
              <a:effectLst/>
              <a:latin typeface="Segoe UI" panose="020B0502040204020203" pitchFamily="34" charset="0"/>
            </a:endParaRPr>
          </a:p>
          <a:p>
            <a:pPr algn="l"/>
            <a:r>
              <a:rPr lang="en-US" b="0" i="0">
                <a:solidFill>
                  <a:srgbClr val="000000"/>
                </a:solidFill>
                <a:effectLst/>
                <a:latin typeface="Segoe UI" panose="020B0502040204020203" pitchFamily="34" charset="0"/>
              </a:rPr>
              <a:t>Intel does not control or audit third-party data.  You should consult other sources to evaluate accuracy.</a:t>
            </a:r>
          </a:p>
          <a:p>
            <a:pPr algn="l"/>
            <a:endParaRPr lang="en-US">
              <a:solidFill>
                <a:srgbClr val="000000"/>
              </a:solidFill>
              <a:latin typeface="Segoe UI" panose="020B0502040204020203" pitchFamily="34" charset="0"/>
            </a:endParaRPr>
          </a:p>
          <a:p>
            <a:pPr algn="l"/>
            <a:r>
              <a:rPr lang="en-US" b="0" i="0">
                <a:solidFill>
                  <a:srgbClr val="000000"/>
                </a:solidFill>
                <a:effectLst/>
                <a:latin typeface="Segoe UI" panose="020B0502040204020203" pitchFamily="34" charset="0"/>
              </a:rPr>
              <a:t>© Intel Corporation.  Intel, the Intel logo, and other Intel marks are trademarks of Intel Corporation or its subsidiaries.  Other names and brands may be claimed as the property of others. </a:t>
            </a:r>
          </a:p>
        </p:txBody>
      </p:sp>
    </p:spTree>
    <p:extLst>
      <p:ext uri="{BB962C8B-B14F-4D97-AF65-F5344CB8AC3E}">
        <p14:creationId xmlns:p14="http://schemas.microsoft.com/office/powerpoint/2010/main" val="236767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3F7EA-0223-036A-8A1C-37D70C134C06}"/>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2087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63901-16F6-479F-90D0-2EF28B9A6DC7}"/>
              </a:ext>
            </a:extLst>
          </p:cNvPr>
          <p:cNvSpPr>
            <a:spLocks noGrp="1"/>
          </p:cNvSpPr>
          <p:nvPr>
            <p:ph type="title"/>
          </p:nvPr>
        </p:nvSpPr>
        <p:spPr>
          <a:xfrm>
            <a:off x="260619" y="137098"/>
            <a:ext cx="11181522" cy="883673"/>
          </a:xfrm>
        </p:spPr>
        <p:txBody>
          <a:bodyPr/>
          <a:lstStyle/>
          <a:p>
            <a:r>
              <a:rPr lang="en-US" dirty="0"/>
              <a:t>Motivation: Datacenter and Systems Taxes </a:t>
            </a:r>
          </a:p>
        </p:txBody>
      </p:sp>
      <p:sp>
        <p:nvSpPr>
          <p:cNvPr id="2" name="Content Placeholder 3">
            <a:extLst>
              <a:ext uri="{FF2B5EF4-FFF2-40B4-BE49-F238E27FC236}">
                <a16:creationId xmlns:a16="http://schemas.microsoft.com/office/drawing/2014/main" id="{0B680CC5-91ED-FF83-D81F-53842A96AF6F}"/>
              </a:ext>
            </a:extLst>
          </p:cNvPr>
          <p:cNvSpPr>
            <a:spLocks noGrp="1"/>
          </p:cNvSpPr>
          <p:nvPr>
            <p:ph sz="half" idx="1"/>
          </p:nvPr>
        </p:nvSpPr>
        <p:spPr>
          <a:xfrm>
            <a:off x="349344" y="1177171"/>
            <a:ext cx="10803468" cy="1722328"/>
          </a:xfrm>
        </p:spPr>
        <p:txBody>
          <a:bodyPr>
            <a:normAutofit fontScale="92500" lnSpcReduction="10000"/>
          </a:bodyPr>
          <a:lstStyle/>
          <a:p>
            <a:r>
              <a:rPr lang="en-US" sz="2400" dirty="0"/>
              <a:t>The cost of CPUs running fundamental infrastructure and systems software</a:t>
            </a:r>
          </a:p>
          <a:p>
            <a:r>
              <a:rPr lang="en-US" sz="2400" dirty="0"/>
              <a:t>The datacenter tax has been important as datacenters scale up in size and complexity</a:t>
            </a:r>
          </a:p>
          <a:p>
            <a:r>
              <a:rPr lang="en-US" sz="2400" dirty="0"/>
              <a:t>There’s been a tax inflation over time!</a:t>
            </a:r>
          </a:p>
          <a:p>
            <a:pPr lvl="1"/>
            <a:r>
              <a:rPr lang="en-US" sz="2000" dirty="0"/>
              <a:t>27% to more than 40% CPU cycle consumption today</a:t>
            </a:r>
          </a:p>
          <a:p>
            <a:endParaRPr lang="en-US" sz="2400" dirty="0"/>
          </a:p>
          <a:p>
            <a:endParaRPr lang="en-US" sz="2400" dirty="0"/>
          </a:p>
          <a:p>
            <a:pPr lvl="1"/>
            <a:endParaRPr lang="en-US" sz="2000" dirty="0"/>
          </a:p>
        </p:txBody>
      </p:sp>
      <p:pic>
        <p:nvPicPr>
          <p:cNvPr id="4" name="Picture 3">
            <a:extLst>
              <a:ext uri="{FF2B5EF4-FFF2-40B4-BE49-F238E27FC236}">
                <a16:creationId xmlns:a16="http://schemas.microsoft.com/office/drawing/2014/main" id="{FDAE21E7-058C-A236-075C-C7A79C6CFD32}"/>
              </a:ext>
            </a:extLst>
          </p:cNvPr>
          <p:cNvPicPr>
            <a:picLocks noChangeAspect="1"/>
          </p:cNvPicPr>
          <p:nvPr/>
        </p:nvPicPr>
        <p:blipFill>
          <a:blip r:embed="rId3"/>
          <a:stretch>
            <a:fillRect/>
          </a:stretch>
        </p:blipFill>
        <p:spPr>
          <a:xfrm>
            <a:off x="231082" y="2899499"/>
            <a:ext cx="5519111" cy="2781330"/>
          </a:xfrm>
          <a:prstGeom prst="rect">
            <a:avLst/>
          </a:prstGeom>
        </p:spPr>
      </p:pic>
      <p:sp>
        <p:nvSpPr>
          <p:cNvPr id="5" name="TextBox 4">
            <a:extLst>
              <a:ext uri="{FF2B5EF4-FFF2-40B4-BE49-F238E27FC236}">
                <a16:creationId xmlns:a16="http://schemas.microsoft.com/office/drawing/2014/main" id="{FD6AB67D-4A11-4D3A-2F13-74B9215B92B8}"/>
              </a:ext>
            </a:extLst>
          </p:cNvPr>
          <p:cNvSpPr txBox="1"/>
          <p:nvPr/>
        </p:nvSpPr>
        <p:spPr>
          <a:xfrm>
            <a:off x="1658538" y="5878861"/>
            <a:ext cx="3895693" cy="338554"/>
          </a:xfrm>
          <a:prstGeom prst="rect">
            <a:avLst/>
          </a:prstGeom>
          <a:noFill/>
        </p:spPr>
        <p:txBody>
          <a:bodyPr wrap="square" rtlCol="0">
            <a:spAutoFit/>
          </a:bodyPr>
          <a:lstStyle/>
          <a:p>
            <a:r>
              <a:rPr lang="en-US" altLang="zh-CN" sz="1200" dirty="0"/>
              <a:t>Profiling</a:t>
            </a:r>
            <a:r>
              <a:rPr lang="zh-CN" altLang="en-US" sz="1200" dirty="0"/>
              <a:t> </a:t>
            </a:r>
            <a:r>
              <a:rPr lang="en-US" altLang="zh-CN" sz="1200" dirty="0"/>
              <a:t>a</a:t>
            </a:r>
            <a:r>
              <a:rPr lang="zh-CN" altLang="en-US" sz="1200" dirty="0"/>
              <a:t> </a:t>
            </a:r>
            <a:r>
              <a:rPr lang="en-US" altLang="zh-CN" sz="1200" dirty="0"/>
              <a:t>warehouse-scale</a:t>
            </a:r>
            <a:r>
              <a:rPr lang="zh-CN" altLang="en-US" sz="1200" dirty="0"/>
              <a:t> </a:t>
            </a:r>
            <a:r>
              <a:rPr lang="en-US" altLang="zh-CN" sz="1200" dirty="0"/>
              <a:t>computer,</a:t>
            </a:r>
            <a:r>
              <a:rPr lang="zh-CN" altLang="en-US" sz="1200" dirty="0"/>
              <a:t> </a:t>
            </a:r>
            <a:r>
              <a:rPr lang="en-US" altLang="zh-CN" sz="1200" dirty="0"/>
              <a:t>ISCA </a:t>
            </a:r>
            <a:r>
              <a:rPr lang="en-US" altLang="zh-CN" sz="1600" b="1" dirty="0">
                <a:solidFill>
                  <a:schemeClr val="accent4"/>
                </a:solidFill>
              </a:rPr>
              <a:t>2015</a:t>
            </a:r>
            <a:endParaRPr lang="en-US" sz="1200" b="1" dirty="0">
              <a:solidFill>
                <a:schemeClr val="accent4"/>
              </a:solidFill>
            </a:endParaRPr>
          </a:p>
        </p:txBody>
      </p:sp>
      <p:pic>
        <p:nvPicPr>
          <p:cNvPr id="6" name="Picture 5">
            <a:extLst>
              <a:ext uri="{FF2B5EF4-FFF2-40B4-BE49-F238E27FC236}">
                <a16:creationId xmlns:a16="http://schemas.microsoft.com/office/drawing/2014/main" id="{99A9AA58-FB57-E9B0-02A9-8A8A98A611F9}"/>
              </a:ext>
            </a:extLst>
          </p:cNvPr>
          <p:cNvPicPr>
            <a:picLocks noChangeAspect="1"/>
          </p:cNvPicPr>
          <p:nvPr/>
        </p:nvPicPr>
        <p:blipFill>
          <a:blip r:embed="rId4"/>
          <a:stretch>
            <a:fillRect/>
          </a:stretch>
        </p:blipFill>
        <p:spPr>
          <a:xfrm>
            <a:off x="6218900" y="3126078"/>
            <a:ext cx="5384223" cy="2194560"/>
          </a:xfrm>
          <a:prstGeom prst="rect">
            <a:avLst/>
          </a:prstGeom>
        </p:spPr>
      </p:pic>
      <p:sp>
        <p:nvSpPr>
          <p:cNvPr id="7" name="TextBox 6">
            <a:extLst>
              <a:ext uri="{FF2B5EF4-FFF2-40B4-BE49-F238E27FC236}">
                <a16:creationId xmlns:a16="http://schemas.microsoft.com/office/drawing/2014/main" id="{E3D52ECD-0EFD-F6C5-ADE6-DFC64D97A19C}"/>
              </a:ext>
            </a:extLst>
          </p:cNvPr>
          <p:cNvSpPr txBox="1"/>
          <p:nvPr/>
        </p:nvSpPr>
        <p:spPr>
          <a:xfrm>
            <a:off x="7033564" y="5685006"/>
            <a:ext cx="4407962" cy="338554"/>
          </a:xfrm>
          <a:prstGeom prst="rect">
            <a:avLst/>
          </a:prstGeom>
          <a:noFill/>
        </p:spPr>
        <p:txBody>
          <a:bodyPr wrap="square" rtlCol="0">
            <a:spAutoFit/>
          </a:bodyPr>
          <a:lstStyle/>
          <a:p>
            <a:r>
              <a:rPr lang="en-US" altLang="zh-CN" sz="1200"/>
              <a:t>Profiling</a:t>
            </a:r>
            <a:r>
              <a:rPr lang="zh-CN" altLang="en-US" sz="1200"/>
              <a:t> </a:t>
            </a:r>
            <a:r>
              <a:rPr lang="en-US" altLang="zh-CN" sz="1200"/>
              <a:t>a</a:t>
            </a:r>
            <a:r>
              <a:rPr lang="zh-CN" altLang="en-US" sz="1200"/>
              <a:t> </a:t>
            </a:r>
            <a:r>
              <a:rPr lang="en-US" altLang="zh-CN" sz="1200"/>
              <a:t>Hyperscale Big Data Processing,</a:t>
            </a:r>
            <a:r>
              <a:rPr lang="zh-CN" altLang="en-US" sz="1200"/>
              <a:t> </a:t>
            </a:r>
            <a:r>
              <a:rPr lang="en-US" altLang="zh-CN" sz="1200"/>
              <a:t>ISCA </a:t>
            </a:r>
            <a:r>
              <a:rPr lang="en-US" altLang="zh-CN" sz="1600" b="1">
                <a:solidFill>
                  <a:schemeClr val="accent4"/>
                </a:solidFill>
              </a:rPr>
              <a:t>2023</a:t>
            </a:r>
            <a:endParaRPr lang="en-US" sz="1200" b="1">
              <a:solidFill>
                <a:schemeClr val="accent4"/>
              </a:solidFill>
            </a:endParaRPr>
          </a:p>
        </p:txBody>
      </p:sp>
      <p:sp>
        <p:nvSpPr>
          <p:cNvPr id="8" name="Arrow: Right 7">
            <a:extLst>
              <a:ext uri="{FF2B5EF4-FFF2-40B4-BE49-F238E27FC236}">
                <a16:creationId xmlns:a16="http://schemas.microsoft.com/office/drawing/2014/main" id="{558AAC31-78A1-9659-31C5-3D69C9AB727C}"/>
              </a:ext>
            </a:extLst>
          </p:cNvPr>
          <p:cNvSpPr/>
          <p:nvPr/>
        </p:nvSpPr>
        <p:spPr>
          <a:xfrm>
            <a:off x="5554231" y="4155693"/>
            <a:ext cx="664669" cy="26894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804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1E99F-16FB-4E89-B72F-DDFE2BEC99EF}"/>
              </a:ext>
            </a:extLst>
          </p:cNvPr>
          <p:cNvSpPr>
            <a:spLocks noGrp="1"/>
          </p:cNvSpPr>
          <p:nvPr>
            <p:ph type="title"/>
          </p:nvPr>
        </p:nvSpPr>
        <p:spPr>
          <a:xfrm>
            <a:off x="205740" y="94198"/>
            <a:ext cx="11475720" cy="1325563"/>
          </a:xfrm>
        </p:spPr>
        <p:txBody>
          <a:bodyPr>
            <a:normAutofit/>
          </a:bodyPr>
          <a:lstStyle/>
          <a:p>
            <a:r>
              <a:rPr lang="en-US" sz="4400" dirty="0"/>
              <a:t>Why </a:t>
            </a:r>
            <a:r>
              <a:rPr lang="en-US" sz="4400" b="1" u="sng" dirty="0">
                <a:solidFill>
                  <a:schemeClr val="accent1"/>
                </a:solidFill>
              </a:rPr>
              <a:t>On-chip</a:t>
            </a:r>
            <a:r>
              <a:rPr lang="en-US" sz="4400" dirty="0"/>
              <a:t> Acceleration in CPU Complex?</a:t>
            </a:r>
          </a:p>
        </p:txBody>
      </p:sp>
      <p:sp>
        <p:nvSpPr>
          <p:cNvPr id="6" name="TextBox 5">
            <a:extLst>
              <a:ext uri="{FF2B5EF4-FFF2-40B4-BE49-F238E27FC236}">
                <a16:creationId xmlns:a16="http://schemas.microsoft.com/office/drawing/2014/main" id="{ECFC1838-4DDD-45BE-9998-311139266485}"/>
              </a:ext>
            </a:extLst>
          </p:cNvPr>
          <p:cNvSpPr txBox="1"/>
          <p:nvPr/>
        </p:nvSpPr>
        <p:spPr>
          <a:xfrm>
            <a:off x="1901960" y="1488469"/>
            <a:ext cx="9545704" cy="4903907"/>
          </a:xfrm>
          <a:prstGeom prst="rect">
            <a:avLst/>
          </a:prstGeom>
          <a:noFill/>
        </p:spPr>
        <p:txBody>
          <a:bodyPr wrap="square" lIns="91440" tIns="45720" rIns="91440" bIns="45720" rtlCol="0" anchor="t">
            <a:spAutoFit/>
          </a:bodyPr>
          <a:lstStyle/>
          <a:p>
            <a:pPr defTabSz="609555">
              <a:lnSpc>
                <a:spcPct val="90000"/>
              </a:lnSpc>
              <a:spcBef>
                <a:spcPts val="1000"/>
              </a:spcBef>
              <a:defRPr/>
            </a:pPr>
            <a:r>
              <a:rPr lang="en-US" sz="2800" b="1" dirty="0">
                <a:latin typeface="+mj-lt"/>
              </a:rPr>
              <a:t>Not all workloads are created equal…</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Different users have different needs</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Domain-specific acceleration addresses the requirements of high-value workloads across specific solution segments </a:t>
            </a:r>
          </a:p>
          <a:p>
            <a:pPr defTabSz="609555">
              <a:lnSpc>
                <a:spcPct val="90000"/>
              </a:lnSpc>
              <a:spcBef>
                <a:spcPts val="1000"/>
              </a:spcBef>
              <a:defRPr/>
            </a:pPr>
            <a:r>
              <a:rPr lang="en-US" sz="2800" b="1" dirty="0">
                <a:latin typeface="+mj-lt"/>
              </a:rPr>
              <a:t>Discrete accelerators don’t fit into all workloads</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Longer communication overhead to the host CPU</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Limiting its applicability to (relatively) fine-grained workloads</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Not able to exploit CPU’s powerful memory system                                    </a:t>
            </a:r>
          </a:p>
          <a:p>
            <a:pPr defTabSz="609555">
              <a:lnSpc>
                <a:spcPct val="90000"/>
              </a:lnSpc>
              <a:spcBef>
                <a:spcPts val="1000"/>
              </a:spcBef>
              <a:defRPr/>
            </a:pPr>
            <a:r>
              <a:rPr lang="en-US" sz="2800" b="1" dirty="0">
                <a:latin typeface="+mj-lt"/>
              </a:rPr>
              <a:t>Discrete accelerators usually consume extra energy and cost</a:t>
            </a:r>
          </a:p>
          <a:p>
            <a:pPr lvl="1" defTabSz="609555">
              <a:lnSpc>
                <a:spcPct val="90000"/>
              </a:lnSpc>
              <a:spcBef>
                <a:spcPts val="1000"/>
              </a:spcBef>
              <a:defRPr/>
            </a:pPr>
            <a:endParaRPr lang="en-US" dirty="0"/>
          </a:p>
          <a:p>
            <a:pPr marL="800100" lvl="1" indent="-342900" defTabSz="609555">
              <a:lnSpc>
                <a:spcPct val="90000"/>
              </a:lnSpc>
              <a:spcBef>
                <a:spcPts val="1000"/>
              </a:spcBef>
              <a:buFont typeface="Arial" panose="020B0604020202020204" pitchFamily="34" charset="0"/>
              <a:buChar char="•"/>
              <a:defRPr/>
            </a:pPr>
            <a:endParaRPr lang="en-US" dirty="0"/>
          </a:p>
        </p:txBody>
      </p:sp>
      <p:grpSp>
        <p:nvGrpSpPr>
          <p:cNvPr id="12" name="Group 11">
            <a:extLst>
              <a:ext uri="{FF2B5EF4-FFF2-40B4-BE49-F238E27FC236}">
                <a16:creationId xmlns:a16="http://schemas.microsoft.com/office/drawing/2014/main" id="{BB9A8B97-FB87-48F8-9F9B-60578969F62A}"/>
              </a:ext>
            </a:extLst>
          </p:cNvPr>
          <p:cNvGrpSpPr/>
          <p:nvPr/>
        </p:nvGrpSpPr>
        <p:grpSpPr>
          <a:xfrm>
            <a:off x="303467" y="1544655"/>
            <a:ext cx="1229384" cy="900096"/>
            <a:chOff x="5406967" y="1619260"/>
            <a:chExt cx="879036" cy="637148"/>
          </a:xfrm>
        </p:grpSpPr>
        <p:grpSp>
          <p:nvGrpSpPr>
            <p:cNvPr id="13" name="Graphic 283">
              <a:extLst>
                <a:ext uri="{FF2B5EF4-FFF2-40B4-BE49-F238E27FC236}">
                  <a16:creationId xmlns:a16="http://schemas.microsoft.com/office/drawing/2014/main" id="{D20729EC-3C74-4AC5-BCFE-0B27131C9AAA}"/>
                </a:ext>
              </a:extLst>
            </p:cNvPr>
            <p:cNvGrpSpPr/>
            <p:nvPr/>
          </p:nvGrpSpPr>
          <p:grpSpPr>
            <a:xfrm>
              <a:off x="5749167" y="1707412"/>
              <a:ext cx="343848" cy="181262"/>
              <a:chOff x="5826875" y="2869220"/>
              <a:chExt cx="790881" cy="416918"/>
            </a:xfrm>
            <a:solidFill>
              <a:srgbClr val="0068B3"/>
            </a:solidFill>
          </p:grpSpPr>
          <p:sp>
            <p:nvSpPr>
              <p:cNvPr id="28" name="Freeform: Shape 27">
                <a:extLst>
                  <a:ext uri="{FF2B5EF4-FFF2-40B4-BE49-F238E27FC236}">
                    <a16:creationId xmlns:a16="http://schemas.microsoft.com/office/drawing/2014/main" id="{FB46C810-B47D-434B-B716-1C759FC676CD}"/>
                  </a:ext>
                </a:extLst>
              </p:cNvPr>
              <p:cNvSpPr/>
              <p:nvPr/>
            </p:nvSpPr>
            <p:spPr>
              <a:xfrm>
                <a:off x="5826875" y="2869220"/>
                <a:ext cx="790881" cy="375226"/>
              </a:xfrm>
              <a:custGeom>
                <a:avLst/>
                <a:gdLst>
                  <a:gd name="connsiteX0" fmla="*/ 501566 w 790881"/>
                  <a:gd name="connsiteY0" fmla="*/ 50536 h 375226"/>
                  <a:gd name="connsiteX1" fmla="*/ 754243 w 790881"/>
                  <a:gd name="connsiteY1" fmla="*/ 122549 h 375226"/>
                  <a:gd name="connsiteX2" fmla="*/ 790882 w 790881"/>
                  <a:gd name="connsiteY2" fmla="*/ 85910 h 375226"/>
                  <a:gd name="connsiteX3" fmla="*/ 501566 w 790881"/>
                  <a:gd name="connsiteY3" fmla="*/ 0 h 375226"/>
                  <a:gd name="connsiteX4" fmla="*/ 0 w 790881"/>
                  <a:gd name="connsiteY4" fmla="*/ 358802 h 375226"/>
                  <a:gd name="connsiteX5" fmla="*/ 48009 w 790881"/>
                  <a:gd name="connsiteY5" fmla="*/ 375227 h 375226"/>
                  <a:gd name="connsiteX6" fmla="*/ 501566 w 790881"/>
                  <a:gd name="connsiteY6" fmla="*/ 50536 h 37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881" h="375226">
                    <a:moveTo>
                      <a:pt x="501566" y="50536"/>
                    </a:moveTo>
                    <a:cubicBezTo>
                      <a:pt x="593793" y="50536"/>
                      <a:pt x="680967" y="77067"/>
                      <a:pt x="754243" y="122549"/>
                    </a:cubicBezTo>
                    <a:lnTo>
                      <a:pt x="790882" y="85910"/>
                    </a:lnTo>
                    <a:cubicBezTo>
                      <a:pt x="707498" y="31585"/>
                      <a:pt x="607690" y="0"/>
                      <a:pt x="501566" y="0"/>
                    </a:cubicBezTo>
                    <a:cubicBezTo>
                      <a:pt x="269102" y="0"/>
                      <a:pt x="72013" y="150343"/>
                      <a:pt x="0" y="358802"/>
                    </a:cubicBezTo>
                    <a:lnTo>
                      <a:pt x="48009" y="375227"/>
                    </a:lnTo>
                    <a:cubicBezTo>
                      <a:pt x="112442" y="186982"/>
                      <a:pt x="291843" y="50536"/>
                      <a:pt x="501566" y="50536"/>
                    </a:cubicBezTo>
                    <a:close/>
                  </a:path>
                </a:pathLst>
              </a:custGeom>
              <a:solidFill>
                <a:srgbClr val="0068B3"/>
              </a:solidFill>
              <a:ln w="12601"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D3E3777-3657-423E-8C69-37B40358D65B}"/>
                  </a:ext>
                </a:extLst>
              </p:cNvPr>
              <p:cNvSpPr/>
              <p:nvPr/>
            </p:nvSpPr>
            <p:spPr>
              <a:xfrm>
                <a:off x="5945633" y="2996822"/>
                <a:ext cx="579895" cy="289316"/>
              </a:xfrm>
              <a:custGeom>
                <a:avLst/>
                <a:gdLst>
                  <a:gd name="connsiteX0" fmla="*/ 543257 w 579895"/>
                  <a:gd name="connsiteY0" fmla="*/ 88437 h 289316"/>
                  <a:gd name="connsiteX1" fmla="*/ 579896 w 579895"/>
                  <a:gd name="connsiteY1" fmla="*/ 51799 h 289316"/>
                  <a:gd name="connsiteX2" fmla="*/ 382807 w 579895"/>
                  <a:gd name="connsiteY2" fmla="*/ 0 h 289316"/>
                  <a:gd name="connsiteX3" fmla="*/ 0 w 579895"/>
                  <a:gd name="connsiteY3" fmla="*/ 272892 h 289316"/>
                  <a:gd name="connsiteX4" fmla="*/ 48009 w 579895"/>
                  <a:gd name="connsiteY4" fmla="*/ 289316 h 289316"/>
                  <a:gd name="connsiteX5" fmla="*/ 382807 w 579895"/>
                  <a:gd name="connsiteY5" fmla="*/ 49272 h 289316"/>
                  <a:gd name="connsiteX6" fmla="*/ 543257 w 579895"/>
                  <a:gd name="connsiteY6" fmla="*/ 88437 h 28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895" h="289316">
                    <a:moveTo>
                      <a:pt x="543257" y="88437"/>
                    </a:moveTo>
                    <a:lnTo>
                      <a:pt x="579896" y="51799"/>
                    </a:lnTo>
                    <a:cubicBezTo>
                      <a:pt x="521780" y="18951"/>
                      <a:pt x="453557" y="0"/>
                      <a:pt x="382807" y="0"/>
                    </a:cubicBezTo>
                    <a:cubicBezTo>
                      <a:pt x="205932" y="0"/>
                      <a:pt x="55589" y="114968"/>
                      <a:pt x="0" y="272892"/>
                    </a:cubicBezTo>
                    <a:lnTo>
                      <a:pt x="48009" y="289316"/>
                    </a:lnTo>
                    <a:cubicBezTo>
                      <a:pt x="96018" y="150343"/>
                      <a:pt x="227410" y="49272"/>
                      <a:pt x="382807" y="49272"/>
                    </a:cubicBezTo>
                    <a:cubicBezTo>
                      <a:pt x="440923" y="49272"/>
                      <a:pt x="495248" y="63169"/>
                      <a:pt x="543257" y="88437"/>
                    </a:cubicBezTo>
                    <a:close/>
                  </a:path>
                </a:pathLst>
              </a:custGeom>
              <a:solidFill>
                <a:srgbClr val="0068B3"/>
              </a:solidFill>
              <a:ln w="12601" cap="flat">
                <a:noFill/>
                <a:prstDash val="solid"/>
                <a:miter/>
              </a:ln>
            </p:spPr>
            <p:txBody>
              <a:bodyPr rtlCol="0" anchor="ctr"/>
              <a:lstStyle/>
              <a:p>
                <a:endParaRPr lang="en-US"/>
              </a:p>
            </p:txBody>
          </p:sp>
        </p:grpSp>
        <p:grpSp>
          <p:nvGrpSpPr>
            <p:cNvPr id="14" name="Graphic 283">
              <a:extLst>
                <a:ext uri="{FF2B5EF4-FFF2-40B4-BE49-F238E27FC236}">
                  <a16:creationId xmlns:a16="http://schemas.microsoft.com/office/drawing/2014/main" id="{AB393829-DB25-4094-A19F-00FDAA22CC79}"/>
                </a:ext>
              </a:extLst>
            </p:cNvPr>
            <p:cNvGrpSpPr/>
            <p:nvPr/>
          </p:nvGrpSpPr>
          <p:grpSpPr>
            <a:xfrm>
              <a:off x="5406967" y="1773321"/>
              <a:ext cx="255963" cy="329566"/>
              <a:chOff x="5039783" y="3020827"/>
              <a:chExt cx="588739" cy="758033"/>
            </a:xfrm>
            <a:solidFill>
              <a:srgbClr val="0068B3"/>
            </a:solidFill>
          </p:grpSpPr>
          <p:sp>
            <p:nvSpPr>
              <p:cNvPr id="23" name="Freeform: Shape 22">
                <a:extLst>
                  <a:ext uri="{FF2B5EF4-FFF2-40B4-BE49-F238E27FC236}">
                    <a16:creationId xmlns:a16="http://schemas.microsoft.com/office/drawing/2014/main" id="{66B7F5AD-9BEA-400B-AF16-5F8C0CEE7C90}"/>
                  </a:ext>
                </a:extLst>
              </p:cNvPr>
              <p:cNvSpPr/>
              <p:nvPr/>
            </p:nvSpPr>
            <p:spPr>
              <a:xfrm>
                <a:off x="5196444" y="3185067"/>
                <a:ext cx="365119" cy="101071"/>
              </a:xfrm>
              <a:custGeom>
                <a:avLst/>
                <a:gdLst>
                  <a:gd name="connsiteX0" fmla="*/ 18951 w 365119"/>
                  <a:gd name="connsiteY0" fmla="*/ 101071 h 101071"/>
                  <a:gd name="connsiteX1" fmla="*/ 343642 w 365119"/>
                  <a:gd name="connsiteY1" fmla="*/ 101071 h 101071"/>
                  <a:gd name="connsiteX2" fmla="*/ 365119 w 365119"/>
                  <a:gd name="connsiteY2" fmla="*/ 0 h 101071"/>
                  <a:gd name="connsiteX3" fmla="*/ 0 w 365119"/>
                  <a:gd name="connsiteY3" fmla="*/ 0 h 101071"/>
                  <a:gd name="connsiteX4" fmla="*/ 18951 w 365119"/>
                  <a:gd name="connsiteY4" fmla="*/ 101071 h 10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19" h="101071">
                    <a:moveTo>
                      <a:pt x="18951" y="101071"/>
                    </a:moveTo>
                    <a:lnTo>
                      <a:pt x="343642" y="101071"/>
                    </a:lnTo>
                    <a:cubicBezTo>
                      <a:pt x="348695" y="66960"/>
                      <a:pt x="356276" y="32848"/>
                      <a:pt x="365119" y="0"/>
                    </a:cubicBezTo>
                    <a:lnTo>
                      <a:pt x="0" y="0"/>
                    </a:lnTo>
                    <a:lnTo>
                      <a:pt x="18951" y="101071"/>
                    </a:lnTo>
                    <a:close/>
                  </a:path>
                </a:pathLst>
              </a:custGeom>
              <a:solidFill>
                <a:srgbClr val="0068B3"/>
              </a:solidFill>
              <a:ln w="12601"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4C2AAED-8BDF-4AB7-B2CA-710CB96DA88F}"/>
                  </a:ext>
                </a:extLst>
              </p:cNvPr>
              <p:cNvSpPr/>
              <p:nvPr/>
            </p:nvSpPr>
            <p:spPr>
              <a:xfrm>
                <a:off x="5263403" y="3513548"/>
                <a:ext cx="298159" cy="101071"/>
              </a:xfrm>
              <a:custGeom>
                <a:avLst/>
                <a:gdLst>
                  <a:gd name="connsiteX0" fmla="*/ 18951 w 298159"/>
                  <a:gd name="connsiteY0" fmla="*/ 101071 h 101071"/>
                  <a:gd name="connsiteX1" fmla="*/ 298160 w 298159"/>
                  <a:gd name="connsiteY1" fmla="*/ 101071 h 101071"/>
                  <a:gd name="connsiteX2" fmla="*/ 276682 w 298159"/>
                  <a:gd name="connsiteY2" fmla="*/ 0 h 101071"/>
                  <a:gd name="connsiteX3" fmla="*/ 0 w 298159"/>
                  <a:gd name="connsiteY3" fmla="*/ 0 h 101071"/>
                  <a:gd name="connsiteX4" fmla="*/ 18951 w 298159"/>
                  <a:gd name="connsiteY4" fmla="*/ 101071 h 10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159" h="101071">
                    <a:moveTo>
                      <a:pt x="18951" y="101071"/>
                    </a:moveTo>
                    <a:lnTo>
                      <a:pt x="298160" y="101071"/>
                    </a:lnTo>
                    <a:cubicBezTo>
                      <a:pt x="289316" y="68223"/>
                      <a:pt x="281736" y="34111"/>
                      <a:pt x="276682" y="0"/>
                    </a:cubicBezTo>
                    <a:lnTo>
                      <a:pt x="0" y="0"/>
                    </a:lnTo>
                    <a:lnTo>
                      <a:pt x="18951" y="101071"/>
                    </a:lnTo>
                    <a:close/>
                  </a:path>
                </a:pathLst>
              </a:custGeom>
              <a:solidFill>
                <a:srgbClr val="0068B3"/>
              </a:solidFill>
              <a:ln w="12601"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BA7080C-EB0C-40DA-B6F4-C631B4CC8833}"/>
                  </a:ext>
                </a:extLst>
              </p:cNvPr>
              <p:cNvSpPr/>
              <p:nvPr/>
            </p:nvSpPr>
            <p:spPr>
              <a:xfrm>
                <a:off x="5101689" y="3349308"/>
                <a:ext cx="432079" cy="101071"/>
              </a:xfrm>
              <a:custGeom>
                <a:avLst/>
                <a:gdLst>
                  <a:gd name="connsiteX0" fmla="*/ 430816 w 432079"/>
                  <a:gd name="connsiteY0" fmla="*/ 50536 h 101071"/>
                  <a:gd name="connsiteX1" fmla="*/ 432079 w 432079"/>
                  <a:gd name="connsiteY1" fmla="*/ 0 h 101071"/>
                  <a:gd name="connsiteX2" fmla="*/ 0 w 432079"/>
                  <a:gd name="connsiteY2" fmla="*/ 0 h 101071"/>
                  <a:gd name="connsiteX3" fmla="*/ 18951 w 432079"/>
                  <a:gd name="connsiteY3" fmla="*/ 101071 h 101071"/>
                  <a:gd name="connsiteX4" fmla="*/ 432079 w 432079"/>
                  <a:gd name="connsiteY4" fmla="*/ 101071 h 101071"/>
                  <a:gd name="connsiteX5" fmla="*/ 430816 w 432079"/>
                  <a:gd name="connsiteY5" fmla="*/ 50536 h 101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079" h="101071">
                    <a:moveTo>
                      <a:pt x="430816" y="50536"/>
                    </a:moveTo>
                    <a:cubicBezTo>
                      <a:pt x="430816" y="34111"/>
                      <a:pt x="432079" y="16424"/>
                      <a:pt x="432079" y="0"/>
                    </a:cubicBezTo>
                    <a:lnTo>
                      <a:pt x="0" y="0"/>
                    </a:lnTo>
                    <a:lnTo>
                      <a:pt x="18951" y="101071"/>
                    </a:lnTo>
                    <a:lnTo>
                      <a:pt x="432079" y="101071"/>
                    </a:lnTo>
                    <a:cubicBezTo>
                      <a:pt x="430816" y="83384"/>
                      <a:pt x="430816" y="66960"/>
                      <a:pt x="430816" y="50536"/>
                    </a:cubicBezTo>
                    <a:close/>
                  </a:path>
                </a:pathLst>
              </a:custGeom>
              <a:solidFill>
                <a:srgbClr val="0068B3"/>
              </a:solidFill>
              <a:ln w="12601"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CDA7FAE-A585-40C9-B6EA-E389DB44035E}"/>
                  </a:ext>
                </a:extLst>
              </p:cNvPr>
              <p:cNvSpPr/>
              <p:nvPr/>
            </p:nvSpPr>
            <p:spPr>
              <a:xfrm>
                <a:off x="5039783" y="3020827"/>
                <a:ext cx="588739" cy="101071"/>
              </a:xfrm>
              <a:custGeom>
                <a:avLst/>
                <a:gdLst>
                  <a:gd name="connsiteX0" fmla="*/ 588739 w 588739"/>
                  <a:gd name="connsiteY0" fmla="*/ 0 h 101071"/>
                  <a:gd name="connsiteX1" fmla="*/ 0 w 588739"/>
                  <a:gd name="connsiteY1" fmla="*/ 0 h 101071"/>
                  <a:gd name="connsiteX2" fmla="*/ 18951 w 588739"/>
                  <a:gd name="connsiteY2" fmla="*/ 101071 h 101071"/>
                  <a:gd name="connsiteX3" fmla="*/ 541994 w 588739"/>
                  <a:gd name="connsiteY3" fmla="*/ 101071 h 101071"/>
                  <a:gd name="connsiteX4" fmla="*/ 588739 w 588739"/>
                  <a:gd name="connsiteY4" fmla="*/ 0 h 10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8739" h="101071">
                    <a:moveTo>
                      <a:pt x="588739" y="0"/>
                    </a:moveTo>
                    <a:lnTo>
                      <a:pt x="0" y="0"/>
                    </a:lnTo>
                    <a:lnTo>
                      <a:pt x="18951" y="101071"/>
                    </a:lnTo>
                    <a:lnTo>
                      <a:pt x="541994" y="101071"/>
                    </a:lnTo>
                    <a:cubicBezTo>
                      <a:pt x="555891" y="65696"/>
                      <a:pt x="571052" y="31585"/>
                      <a:pt x="588739" y="0"/>
                    </a:cubicBezTo>
                    <a:close/>
                  </a:path>
                </a:pathLst>
              </a:custGeom>
              <a:solidFill>
                <a:srgbClr val="0068B3"/>
              </a:solidFill>
              <a:ln w="12601"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B52DFA8-716A-432F-BD00-912BFA6ACE79}"/>
                  </a:ext>
                </a:extLst>
              </p:cNvPr>
              <p:cNvSpPr/>
              <p:nvPr/>
            </p:nvSpPr>
            <p:spPr>
              <a:xfrm>
                <a:off x="5164859" y="3677789"/>
                <a:ext cx="462400" cy="101071"/>
              </a:xfrm>
              <a:custGeom>
                <a:avLst/>
                <a:gdLst>
                  <a:gd name="connsiteX0" fmla="*/ 416918 w 462400"/>
                  <a:gd name="connsiteY0" fmla="*/ 0 h 101071"/>
                  <a:gd name="connsiteX1" fmla="*/ 0 w 462400"/>
                  <a:gd name="connsiteY1" fmla="*/ 0 h 101071"/>
                  <a:gd name="connsiteX2" fmla="*/ 18951 w 462400"/>
                  <a:gd name="connsiteY2" fmla="*/ 101071 h 101071"/>
                  <a:gd name="connsiteX3" fmla="*/ 462400 w 462400"/>
                  <a:gd name="connsiteY3" fmla="*/ 101071 h 101071"/>
                  <a:gd name="connsiteX4" fmla="*/ 416918 w 462400"/>
                  <a:gd name="connsiteY4" fmla="*/ 0 h 1010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2400" h="101071">
                    <a:moveTo>
                      <a:pt x="416918" y="0"/>
                    </a:moveTo>
                    <a:lnTo>
                      <a:pt x="0" y="0"/>
                    </a:lnTo>
                    <a:lnTo>
                      <a:pt x="18951" y="101071"/>
                    </a:lnTo>
                    <a:lnTo>
                      <a:pt x="462400" y="101071"/>
                    </a:lnTo>
                    <a:cubicBezTo>
                      <a:pt x="445976" y="68223"/>
                      <a:pt x="430816" y="34111"/>
                      <a:pt x="416918" y="0"/>
                    </a:cubicBezTo>
                    <a:close/>
                  </a:path>
                </a:pathLst>
              </a:custGeom>
              <a:solidFill>
                <a:srgbClr val="0068B3"/>
              </a:solidFill>
              <a:ln w="12601" cap="flat">
                <a:noFill/>
                <a:prstDash val="solid"/>
                <a:miter/>
              </a:ln>
            </p:spPr>
            <p:txBody>
              <a:bodyPr rtlCol="0" anchor="ctr"/>
              <a:lstStyle/>
              <a:p>
                <a:endParaRPr lang="en-US"/>
              </a:p>
            </p:txBody>
          </p:sp>
        </p:grpSp>
        <p:sp>
          <p:nvSpPr>
            <p:cNvPr id="15" name="Freeform: Shape 14">
              <a:extLst>
                <a:ext uri="{FF2B5EF4-FFF2-40B4-BE49-F238E27FC236}">
                  <a16:creationId xmlns:a16="http://schemas.microsoft.com/office/drawing/2014/main" id="{FB7004D6-1AA3-4F4F-AA66-46055CB500AF}"/>
                </a:ext>
              </a:extLst>
            </p:cNvPr>
            <p:cNvSpPr/>
            <p:nvPr/>
          </p:nvSpPr>
          <p:spPr>
            <a:xfrm rot="2700000">
              <a:off x="6142845" y="1696852"/>
              <a:ext cx="66462" cy="66462"/>
            </a:xfrm>
            <a:custGeom>
              <a:avLst/>
              <a:gdLst>
                <a:gd name="connsiteX0" fmla="*/ 0 w 152868"/>
                <a:gd name="connsiteY0" fmla="*/ 0 h 152868"/>
                <a:gd name="connsiteX1" fmla="*/ 152869 w 152868"/>
                <a:gd name="connsiteY1" fmla="*/ 0 h 152868"/>
                <a:gd name="connsiteX2" fmla="*/ 152869 w 152868"/>
                <a:gd name="connsiteY2" fmla="*/ 152869 h 152868"/>
                <a:gd name="connsiteX3" fmla="*/ 0 w 152868"/>
                <a:gd name="connsiteY3" fmla="*/ 152869 h 152868"/>
              </a:gdLst>
              <a:ahLst/>
              <a:cxnLst>
                <a:cxn ang="0">
                  <a:pos x="connsiteX0" y="connsiteY0"/>
                </a:cxn>
                <a:cxn ang="0">
                  <a:pos x="connsiteX1" y="connsiteY1"/>
                </a:cxn>
                <a:cxn ang="0">
                  <a:pos x="connsiteX2" y="connsiteY2"/>
                </a:cxn>
                <a:cxn ang="0">
                  <a:pos x="connsiteX3" y="connsiteY3"/>
                </a:cxn>
              </a:cxnLst>
              <a:rect l="l" t="t" r="r" b="b"/>
              <a:pathLst>
                <a:path w="152868" h="152868">
                  <a:moveTo>
                    <a:pt x="0" y="0"/>
                  </a:moveTo>
                  <a:lnTo>
                    <a:pt x="152869" y="0"/>
                  </a:lnTo>
                  <a:lnTo>
                    <a:pt x="152869" y="152869"/>
                  </a:lnTo>
                  <a:lnTo>
                    <a:pt x="0" y="152869"/>
                  </a:lnTo>
                  <a:close/>
                </a:path>
              </a:pathLst>
            </a:custGeom>
            <a:solidFill>
              <a:srgbClr val="0068B3"/>
            </a:solidFill>
            <a:ln w="12601"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A53547A-E072-4C0B-90FE-FFD9B60660E0}"/>
                </a:ext>
              </a:extLst>
            </p:cNvPr>
            <p:cNvSpPr/>
            <p:nvPr/>
          </p:nvSpPr>
          <p:spPr>
            <a:xfrm>
              <a:off x="5648931" y="1619260"/>
              <a:ext cx="637072" cy="637148"/>
            </a:xfrm>
            <a:custGeom>
              <a:avLst/>
              <a:gdLst>
                <a:gd name="connsiteX0" fmla="*/ 762439 w 1465324"/>
                <a:gd name="connsiteY0" fmla="*/ 615 h 1465497"/>
                <a:gd name="connsiteX1" fmla="*/ 995534 w 1465324"/>
                <a:gd name="connsiteY1" fmla="*/ 48624 h 1465497"/>
                <a:gd name="connsiteX2" fmla="*/ 1066327 w 1465324"/>
                <a:gd name="connsiteY2" fmla="*/ 82790 h 1465497"/>
                <a:gd name="connsiteX3" fmla="*/ 1049149 w 1465324"/>
                <a:gd name="connsiteY3" fmla="*/ 104916 h 1465497"/>
                <a:gd name="connsiteX4" fmla="*/ 1028503 w 1465324"/>
                <a:gd name="connsiteY4" fmla="*/ 145338 h 1465497"/>
                <a:gd name="connsiteX5" fmla="*/ 1020445 w 1465324"/>
                <a:gd name="connsiteY5" fmla="*/ 172923 h 1465497"/>
                <a:gd name="connsiteX6" fmla="*/ 953684 w 1465324"/>
                <a:gd name="connsiteY6" fmla="*/ 141799 h 1465497"/>
                <a:gd name="connsiteX7" fmla="*/ 757385 w 1465324"/>
                <a:gd name="connsiteY7" fmla="*/ 101686 h 1465497"/>
                <a:gd name="connsiteX8" fmla="*/ 100423 w 1465324"/>
                <a:gd name="connsiteY8" fmla="*/ 706849 h 1465497"/>
                <a:gd name="connsiteX9" fmla="*/ 705586 w 1465324"/>
                <a:gd name="connsiteY9" fmla="*/ 1363812 h 1465497"/>
                <a:gd name="connsiteX10" fmla="*/ 1362548 w 1465324"/>
                <a:gd name="connsiteY10" fmla="*/ 758648 h 1465497"/>
                <a:gd name="connsiteX11" fmla="*/ 1331753 w 1465324"/>
                <a:gd name="connsiteY11" fmla="*/ 536450 h 1465497"/>
                <a:gd name="connsiteX12" fmla="*/ 1300819 w 1465324"/>
                <a:gd name="connsiteY12" fmla="*/ 464211 h 1465497"/>
                <a:gd name="connsiteX13" fmla="*/ 1321989 w 1465324"/>
                <a:gd name="connsiteY13" fmla="*/ 457228 h 1465497"/>
                <a:gd name="connsiteX14" fmla="*/ 1360025 w 1465324"/>
                <a:gd name="connsiteY14" fmla="*/ 435288 h 1465497"/>
                <a:gd name="connsiteX15" fmla="*/ 1387260 w 1465324"/>
                <a:gd name="connsiteY15" fmla="*/ 411408 h 1465497"/>
                <a:gd name="connsiteX16" fmla="*/ 1426034 w 1465324"/>
                <a:gd name="connsiteY16" fmla="*/ 499022 h 1465497"/>
                <a:gd name="connsiteX17" fmla="*/ 1464883 w 1465324"/>
                <a:gd name="connsiteY17" fmla="*/ 762439 h 1465497"/>
                <a:gd name="connsiteX18" fmla="*/ 703059 w 1465324"/>
                <a:gd name="connsiteY18" fmla="*/ 1464883 h 1465497"/>
                <a:gd name="connsiteX19" fmla="*/ 615 w 1465324"/>
                <a:gd name="connsiteY19" fmla="*/ 703059 h 1465497"/>
                <a:gd name="connsiteX20" fmla="*/ 762439 w 1465324"/>
                <a:gd name="connsiteY20" fmla="*/ 615 h 1465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5324" h="1465497">
                  <a:moveTo>
                    <a:pt x="762439" y="615"/>
                  </a:moveTo>
                  <a:cubicBezTo>
                    <a:pt x="844559" y="3774"/>
                    <a:pt x="922889" y="20514"/>
                    <a:pt x="995534" y="48624"/>
                  </a:cubicBezTo>
                  <a:lnTo>
                    <a:pt x="1066327" y="82790"/>
                  </a:lnTo>
                  <a:lnTo>
                    <a:pt x="1049149" y="104916"/>
                  </a:lnTo>
                  <a:cubicBezTo>
                    <a:pt x="1041100" y="117576"/>
                    <a:pt x="1034169" y="131103"/>
                    <a:pt x="1028503" y="145338"/>
                  </a:cubicBezTo>
                  <a:lnTo>
                    <a:pt x="1020445" y="172923"/>
                  </a:lnTo>
                  <a:lnTo>
                    <a:pt x="953684" y="141799"/>
                  </a:lnTo>
                  <a:cubicBezTo>
                    <a:pt x="892252" y="118742"/>
                    <a:pt x="826240" y="104845"/>
                    <a:pt x="757385" y="101686"/>
                  </a:cubicBezTo>
                  <a:cubicBezTo>
                    <a:pt x="409953" y="87789"/>
                    <a:pt x="114320" y="359417"/>
                    <a:pt x="100423" y="706849"/>
                  </a:cubicBezTo>
                  <a:cubicBezTo>
                    <a:pt x="86525" y="1054281"/>
                    <a:pt x="358154" y="1349915"/>
                    <a:pt x="705586" y="1363812"/>
                  </a:cubicBezTo>
                  <a:cubicBezTo>
                    <a:pt x="1053018" y="1377709"/>
                    <a:pt x="1348651" y="1106080"/>
                    <a:pt x="1362548" y="758648"/>
                  </a:cubicBezTo>
                  <a:cubicBezTo>
                    <a:pt x="1365707" y="680950"/>
                    <a:pt x="1354652" y="606094"/>
                    <a:pt x="1331753" y="536450"/>
                  </a:cubicBezTo>
                  <a:lnTo>
                    <a:pt x="1300819" y="464211"/>
                  </a:lnTo>
                  <a:lnTo>
                    <a:pt x="1321989" y="457228"/>
                  </a:lnTo>
                  <a:cubicBezTo>
                    <a:pt x="1335384" y="451207"/>
                    <a:pt x="1348113" y="443840"/>
                    <a:pt x="1360025" y="435288"/>
                  </a:cubicBezTo>
                  <a:lnTo>
                    <a:pt x="1387260" y="411408"/>
                  </a:lnTo>
                  <a:lnTo>
                    <a:pt x="1426034" y="499022"/>
                  </a:lnTo>
                  <a:cubicBezTo>
                    <a:pt x="1454145" y="581458"/>
                    <a:pt x="1468042" y="670212"/>
                    <a:pt x="1464883" y="762439"/>
                  </a:cubicBezTo>
                  <a:cubicBezTo>
                    <a:pt x="1448459" y="1166723"/>
                    <a:pt x="1107344" y="1481307"/>
                    <a:pt x="703059" y="1464883"/>
                  </a:cubicBezTo>
                  <a:cubicBezTo>
                    <a:pt x="298775" y="1448459"/>
                    <a:pt x="-15809" y="1107344"/>
                    <a:pt x="615" y="703059"/>
                  </a:cubicBezTo>
                  <a:cubicBezTo>
                    <a:pt x="17039" y="298775"/>
                    <a:pt x="358154" y="-15809"/>
                    <a:pt x="762439" y="615"/>
                  </a:cubicBezTo>
                  <a:close/>
                </a:path>
              </a:pathLst>
            </a:custGeom>
            <a:solidFill>
              <a:srgbClr val="00C5FC"/>
            </a:solidFill>
            <a:ln w="12601" cap="flat">
              <a:noFill/>
              <a:prstDash val="solid"/>
              <a:miter/>
            </a:ln>
          </p:spPr>
          <p:txBody>
            <a:bodyPr rtlCol="0" anchor="ctr"/>
            <a:lstStyle/>
            <a:p>
              <a:endParaRPr lang="en-US"/>
            </a:p>
          </p:txBody>
        </p:sp>
        <p:grpSp>
          <p:nvGrpSpPr>
            <p:cNvPr id="17" name="Graphic 283">
              <a:extLst>
                <a:ext uri="{FF2B5EF4-FFF2-40B4-BE49-F238E27FC236}">
                  <a16:creationId xmlns:a16="http://schemas.microsoft.com/office/drawing/2014/main" id="{8CA6EC99-254F-48E8-B134-301F40E75CB8}"/>
                </a:ext>
              </a:extLst>
            </p:cNvPr>
            <p:cNvGrpSpPr/>
            <p:nvPr/>
          </p:nvGrpSpPr>
          <p:grpSpPr>
            <a:xfrm>
              <a:off x="5745871" y="2017220"/>
              <a:ext cx="223556" cy="162039"/>
              <a:chOff x="5819294" y="3581771"/>
              <a:chExt cx="514199" cy="372700"/>
            </a:xfrm>
            <a:solidFill>
              <a:srgbClr val="00C5FC"/>
            </a:solidFill>
          </p:grpSpPr>
          <p:sp>
            <p:nvSpPr>
              <p:cNvPr id="21" name="Freeform: Shape 20">
                <a:extLst>
                  <a:ext uri="{FF2B5EF4-FFF2-40B4-BE49-F238E27FC236}">
                    <a16:creationId xmlns:a16="http://schemas.microsoft.com/office/drawing/2014/main" id="{3E23F74A-9654-476E-B1FC-77CAB46F3E90}"/>
                  </a:ext>
                </a:extLst>
              </p:cNvPr>
              <p:cNvSpPr/>
              <p:nvPr/>
            </p:nvSpPr>
            <p:spPr>
              <a:xfrm>
                <a:off x="5819294" y="3581771"/>
                <a:ext cx="118758" cy="156660"/>
              </a:xfrm>
              <a:custGeom>
                <a:avLst/>
                <a:gdLst>
                  <a:gd name="connsiteX0" fmla="*/ 118759 w 118758"/>
                  <a:gd name="connsiteY0" fmla="*/ 126339 h 156660"/>
                  <a:gd name="connsiteX1" fmla="*/ 46745 w 118758"/>
                  <a:gd name="connsiteY1" fmla="*/ 0 h 156660"/>
                  <a:gd name="connsiteX2" fmla="*/ 0 w 118758"/>
                  <a:gd name="connsiteY2" fmla="*/ 18951 h 156660"/>
                  <a:gd name="connsiteX3" fmla="*/ 77067 w 118758"/>
                  <a:gd name="connsiteY3" fmla="*/ 156660 h 156660"/>
                  <a:gd name="connsiteX4" fmla="*/ 118759 w 118758"/>
                  <a:gd name="connsiteY4" fmla="*/ 126339 h 156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758" h="156660">
                    <a:moveTo>
                      <a:pt x="118759" y="126339"/>
                    </a:moveTo>
                    <a:cubicBezTo>
                      <a:pt x="89701" y="88437"/>
                      <a:pt x="64433" y="45482"/>
                      <a:pt x="46745" y="0"/>
                    </a:cubicBezTo>
                    <a:lnTo>
                      <a:pt x="0" y="18951"/>
                    </a:lnTo>
                    <a:cubicBezTo>
                      <a:pt x="18951" y="68223"/>
                      <a:pt x="45482" y="114968"/>
                      <a:pt x="77067" y="156660"/>
                    </a:cubicBezTo>
                    <a:lnTo>
                      <a:pt x="118759" y="126339"/>
                    </a:lnTo>
                    <a:close/>
                  </a:path>
                </a:pathLst>
              </a:custGeom>
              <a:solidFill>
                <a:srgbClr val="00C5FC"/>
              </a:solidFill>
              <a:ln w="12601"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E0F7F49-E6DB-402A-AF13-1A9ED2CC6ED2}"/>
                  </a:ext>
                </a:extLst>
              </p:cNvPr>
              <p:cNvSpPr/>
              <p:nvPr/>
            </p:nvSpPr>
            <p:spPr>
              <a:xfrm>
                <a:off x="5929209" y="3740959"/>
                <a:ext cx="404284" cy="213512"/>
              </a:xfrm>
              <a:custGeom>
                <a:avLst/>
                <a:gdLst>
                  <a:gd name="connsiteX0" fmla="*/ 36638 w 404284"/>
                  <a:gd name="connsiteY0" fmla="*/ 0 h 213512"/>
                  <a:gd name="connsiteX1" fmla="*/ 0 w 404284"/>
                  <a:gd name="connsiteY1" fmla="*/ 34111 h 213512"/>
                  <a:gd name="connsiteX2" fmla="*/ 404285 w 404284"/>
                  <a:gd name="connsiteY2" fmla="*/ 213513 h 213512"/>
                  <a:gd name="connsiteX3" fmla="*/ 404285 w 404284"/>
                  <a:gd name="connsiteY3" fmla="*/ 162977 h 213512"/>
                  <a:gd name="connsiteX4" fmla="*/ 36638 w 404284"/>
                  <a:gd name="connsiteY4" fmla="*/ 0 h 213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284" h="213512">
                    <a:moveTo>
                      <a:pt x="36638" y="0"/>
                    </a:moveTo>
                    <a:lnTo>
                      <a:pt x="0" y="34111"/>
                    </a:lnTo>
                    <a:cubicBezTo>
                      <a:pt x="101071" y="142763"/>
                      <a:pt x="245098" y="212249"/>
                      <a:pt x="404285" y="213513"/>
                    </a:cubicBezTo>
                    <a:lnTo>
                      <a:pt x="404285" y="162977"/>
                    </a:lnTo>
                    <a:cubicBezTo>
                      <a:pt x="258995" y="162977"/>
                      <a:pt x="128866" y="99808"/>
                      <a:pt x="36638" y="0"/>
                    </a:cubicBezTo>
                    <a:close/>
                  </a:path>
                </a:pathLst>
              </a:custGeom>
              <a:solidFill>
                <a:srgbClr val="00C5FC"/>
              </a:solidFill>
              <a:ln w="12601" cap="flat">
                <a:noFill/>
                <a:prstDash val="solid"/>
                <a:miter/>
              </a:ln>
            </p:spPr>
            <p:txBody>
              <a:bodyPr rtlCol="0" anchor="ctr"/>
              <a:lstStyle/>
              <a:p>
                <a:endParaRPr lang="en-US"/>
              </a:p>
            </p:txBody>
          </p:sp>
        </p:grpSp>
        <p:sp>
          <p:nvSpPr>
            <p:cNvPr id="18" name="Freeform: Shape 17">
              <a:extLst>
                <a:ext uri="{FF2B5EF4-FFF2-40B4-BE49-F238E27FC236}">
                  <a16:creationId xmlns:a16="http://schemas.microsoft.com/office/drawing/2014/main" id="{0E595742-8B83-4E75-82AF-CB3DBAE2EA75}"/>
                </a:ext>
              </a:extLst>
            </p:cNvPr>
            <p:cNvSpPr/>
            <p:nvPr/>
          </p:nvSpPr>
          <p:spPr>
            <a:xfrm>
              <a:off x="5912852" y="1756298"/>
              <a:ext cx="235640" cy="235640"/>
            </a:xfrm>
            <a:custGeom>
              <a:avLst/>
              <a:gdLst>
                <a:gd name="connsiteX0" fmla="*/ 541994 w 541993"/>
                <a:gd name="connsiteY0" fmla="*/ 74540 h 541993"/>
                <a:gd name="connsiteX1" fmla="*/ 505356 w 541993"/>
                <a:gd name="connsiteY1" fmla="*/ 37902 h 541993"/>
                <a:gd name="connsiteX2" fmla="*/ 467454 w 541993"/>
                <a:gd name="connsiteY2" fmla="*/ 0 h 541993"/>
                <a:gd name="connsiteX3" fmla="*/ 168031 w 541993"/>
                <a:gd name="connsiteY3" fmla="*/ 299423 h 541993"/>
                <a:gd name="connsiteX4" fmla="*/ 125076 w 541993"/>
                <a:gd name="connsiteY4" fmla="*/ 291843 h 541993"/>
                <a:gd name="connsiteX5" fmla="*/ 0 w 541993"/>
                <a:gd name="connsiteY5" fmla="*/ 416918 h 541993"/>
                <a:gd name="connsiteX6" fmla="*/ 125076 w 541993"/>
                <a:gd name="connsiteY6" fmla="*/ 541994 h 541993"/>
                <a:gd name="connsiteX7" fmla="*/ 250151 w 541993"/>
                <a:gd name="connsiteY7" fmla="*/ 416918 h 541993"/>
                <a:gd name="connsiteX8" fmla="*/ 242571 w 541993"/>
                <a:gd name="connsiteY8" fmla="*/ 373963 h 541993"/>
                <a:gd name="connsiteX9" fmla="*/ 541994 w 541993"/>
                <a:gd name="connsiteY9" fmla="*/ 74540 h 541993"/>
                <a:gd name="connsiteX10" fmla="*/ 125076 w 541993"/>
                <a:gd name="connsiteY10" fmla="*/ 492722 h 541993"/>
                <a:gd name="connsiteX11" fmla="*/ 50536 w 541993"/>
                <a:gd name="connsiteY11" fmla="*/ 418182 h 541993"/>
                <a:gd name="connsiteX12" fmla="*/ 125076 w 541993"/>
                <a:gd name="connsiteY12" fmla="*/ 343642 h 541993"/>
                <a:gd name="connsiteX13" fmla="*/ 125076 w 541993"/>
                <a:gd name="connsiteY13" fmla="*/ 343642 h 541993"/>
                <a:gd name="connsiteX14" fmla="*/ 199615 w 541993"/>
                <a:gd name="connsiteY14" fmla="*/ 418182 h 541993"/>
                <a:gd name="connsiteX15" fmla="*/ 199615 w 541993"/>
                <a:gd name="connsiteY15" fmla="*/ 419445 h 541993"/>
                <a:gd name="connsiteX16" fmla="*/ 125076 w 541993"/>
                <a:gd name="connsiteY16" fmla="*/ 492722 h 541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1993" h="541993">
                  <a:moveTo>
                    <a:pt x="541994" y="74540"/>
                  </a:moveTo>
                  <a:lnTo>
                    <a:pt x="505356" y="37902"/>
                  </a:lnTo>
                  <a:lnTo>
                    <a:pt x="467454" y="0"/>
                  </a:lnTo>
                  <a:lnTo>
                    <a:pt x="168031" y="299423"/>
                  </a:lnTo>
                  <a:cubicBezTo>
                    <a:pt x="154133" y="294370"/>
                    <a:pt x="140236" y="291843"/>
                    <a:pt x="125076" y="291843"/>
                  </a:cubicBezTo>
                  <a:cubicBezTo>
                    <a:pt x="55589" y="291843"/>
                    <a:pt x="0" y="348695"/>
                    <a:pt x="0" y="416918"/>
                  </a:cubicBezTo>
                  <a:cubicBezTo>
                    <a:pt x="0" y="485141"/>
                    <a:pt x="56853" y="541994"/>
                    <a:pt x="125076" y="541994"/>
                  </a:cubicBezTo>
                  <a:cubicBezTo>
                    <a:pt x="194562" y="541994"/>
                    <a:pt x="250151" y="485141"/>
                    <a:pt x="250151" y="416918"/>
                  </a:cubicBezTo>
                  <a:cubicBezTo>
                    <a:pt x="250151" y="401758"/>
                    <a:pt x="247624" y="386597"/>
                    <a:pt x="242571" y="373963"/>
                  </a:cubicBezTo>
                  <a:lnTo>
                    <a:pt x="541994" y="74540"/>
                  </a:lnTo>
                  <a:close/>
                  <a:moveTo>
                    <a:pt x="125076" y="492722"/>
                  </a:moveTo>
                  <a:cubicBezTo>
                    <a:pt x="83384" y="492722"/>
                    <a:pt x="50536" y="458610"/>
                    <a:pt x="50536" y="418182"/>
                  </a:cubicBezTo>
                  <a:cubicBezTo>
                    <a:pt x="50536" y="377753"/>
                    <a:pt x="84647" y="343642"/>
                    <a:pt x="125076" y="343642"/>
                  </a:cubicBezTo>
                  <a:cubicBezTo>
                    <a:pt x="125076" y="343642"/>
                    <a:pt x="125076" y="343642"/>
                    <a:pt x="125076" y="343642"/>
                  </a:cubicBezTo>
                  <a:cubicBezTo>
                    <a:pt x="165504" y="343642"/>
                    <a:pt x="199615" y="376490"/>
                    <a:pt x="199615" y="418182"/>
                  </a:cubicBezTo>
                  <a:cubicBezTo>
                    <a:pt x="199615" y="418182"/>
                    <a:pt x="199615" y="418182"/>
                    <a:pt x="199615" y="419445"/>
                  </a:cubicBezTo>
                  <a:cubicBezTo>
                    <a:pt x="200879" y="458610"/>
                    <a:pt x="166767" y="492722"/>
                    <a:pt x="125076" y="492722"/>
                  </a:cubicBezTo>
                  <a:close/>
                </a:path>
              </a:pathLst>
            </a:custGeom>
            <a:solidFill>
              <a:srgbClr val="00C5FC"/>
            </a:solidFill>
            <a:ln w="12601"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311DC8-514E-4956-851C-01F517779619}"/>
                </a:ext>
              </a:extLst>
            </p:cNvPr>
            <p:cNvSpPr/>
            <p:nvPr/>
          </p:nvSpPr>
          <p:spPr>
            <a:xfrm>
              <a:off x="5932187" y="1619596"/>
              <a:ext cx="234579" cy="102982"/>
            </a:xfrm>
            <a:custGeom>
              <a:avLst/>
              <a:gdLst>
                <a:gd name="connsiteX0" fmla="*/ 107474 w 539553"/>
                <a:gd name="connsiteY0" fmla="*/ 615 h 236869"/>
                <a:gd name="connsiteX1" fmla="*/ 539553 w 539553"/>
                <a:gd name="connsiteY1" fmla="*/ 164856 h 236869"/>
                <a:gd name="connsiteX2" fmla="*/ 467539 w 539553"/>
                <a:gd name="connsiteY2" fmla="*/ 236869 h 236869"/>
                <a:gd name="connsiteX3" fmla="*/ 102420 w 539553"/>
                <a:gd name="connsiteY3" fmla="*/ 101686 h 236869"/>
                <a:gd name="connsiteX4" fmla="*/ 0 w 539553"/>
                <a:gd name="connsiteY4" fmla="*/ 107927 h 236869"/>
                <a:gd name="connsiteX5" fmla="*/ 3759 w 539553"/>
                <a:gd name="connsiteY5" fmla="*/ 4554 h 236869"/>
                <a:gd name="connsiteX6" fmla="*/ 32475 w 539553"/>
                <a:gd name="connsiteY6" fmla="*/ 1356 h 236869"/>
                <a:gd name="connsiteX7" fmla="*/ 107474 w 539553"/>
                <a:gd name="connsiteY7" fmla="*/ 615 h 236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9553" h="236869">
                  <a:moveTo>
                    <a:pt x="107474" y="615"/>
                  </a:moveTo>
                  <a:cubicBezTo>
                    <a:pt x="271714" y="6932"/>
                    <a:pt x="420794" y="67575"/>
                    <a:pt x="539553" y="164856"/>
                  </a:cubicBezTo>
                  <a:lnTo>
                    <a:pt x="467539" y="236869"/>
                  </a:lnTo>
                  <a:cubicBezTo>
                    <a:pt x="366468" y="157275"/>
                    <a:pt x="240129" y="108003"/>
                    <a:pt x="102420" y="101686"/>
                  </a:cubicBezTo>
                  <a:lnTo>
                    <a:pt x="0" y="107927"/>
                  </a:lnTo>
                  <a:lnTo>
                    <a:pt x="3759" y="4554"/>
                  </a:lnTo>
                  <a:lnTo>
                    <a:pt x="32475" y="1356"/>
                  </a:lnTo>
                  <a:cubicBezTo>
                    <a:pt x="57185" y="-145"/>
                    <a:pt x="82206" y="-412"/>
                    <a:pt x="107474" y="615"/>
                  </a:cubicBezTo>
                  <a:close/>
                </a:path>
              </a:pathLst>
            </a:custGeom>
            <a:gradFill flip="none" rotWithShape="1">
              <a:gsLst>
                <a:gs pos="7000">
                  <a:srgbClr val="00C7FD">
                    <a:alpha val="0"/>
                  </a:srgbClr>
                </a:gs>
                <a:gs pos="28000">
                  <a:srgbClr val="00C7FD"/>
                </a:gs>
              </a:gsLst>
              <a:lin ang="13200000" scaled="0"/>
              <a:tileRect/>
            </a:gradFill>
            <a:ln w="12601"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2ADFAD4-CD62-4221-B6C5-3D571FFB3DD0}"/>
                </a:ext>
              </a:extLst>
            </p:cNvPr>
            <p:cNvSpPr/>
            <p:nvPr/>
          </p:nvSpPr>
          <p:spPr>
            <a:xfrm>
              <a:off x="6184217" y="1741960"/>
              <a:ext cx="98928" cy="155635"/>
            </a:xfrm>
            <a:custGeom>
              <a:avLst/>
              <a:gdLst>
                <a:gd name="connsiteX0" fmla="*/ 72013 w 227543"/>
                <a:gd name="connsiteY0" fmla="*/ 0 h 357975"/>
                <a:gd name="connsiteX1" fmla="*/ 227291 w 227543"/>
                <a:gd name="connsiteY1" fmla="*/ 353552 h 357975"/>
                <a:gd name="connsiteX2" fmla="*/ 227543 w 227543"/>
                <a:gd name="connsiteY2" fmla="*/ 357975 h 357975"/>
                <a:gd name="connsiteX3" fmla="*/ 123733 w 227543"/>
                <a:gd name="connsiteY3" fmla="*/ 356871 h 357975"/>
                <a:gd name="connsiteX4" fmla="*/ 101860 w 227543"/>
                <a:gd name="connsiteY4" fmla="*/ 262943 h 357975"/>
                <a:gd name="connsiteX5" fmla="*/ 0 w 227543"/>
                <a:gd name="connsiteY5" fmla="*/ 72013 h 357975"/>
                <a:gd name="connsiteX6" fmla="*/ 72013 w 227543"/>
                <a:gd name="connsiteY6" fmla="*/ 0 h 357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543" h="357975">
                  <a:moveTo>
                    <a:pt x="72013" y="0"/>
                  </a:moveTo>
                  <a:cubicBezTo>
                    <a:pt x="152554" y="100439"/>
                    <a:pt x="207511" y="221488"/>
                    <a:pt x="227291" y="353552"/>
                  </a:cubicBezTo>
                  <a:lnTo>
                    <a:pt x="227543" y="357975"/>
                  </a:lnTo>
                  <a:lnTo>
                    <a:pt x="123733" y="356871"/>
                  </a:lnTo>
                  <a:lnTo>
                    <a:pt x="101860" y="262943"/>
                  </a:lnTo>
                  <a:cubicBezTo>
                    <a:pt x="78962" y="193299"/>
                    <a:pt x="44218" y="128866"/>
                    <a:pt x="0" y="72013"/>
                  </a:cubicBezTo>
                  <a:lnTo>
                    <a:pt x="72013" y="0"/>
                  </a:lnTo>
                  <a:close/>
                </a:path>
              </a:pathLst>
            </a:custGeom>
            <a:gradFill flip="none" rotWithShape="1">
              <a:gsLst>
                <a:gs pos="11000">
                  <a:srgbClr val="00C7FD">
                    <a:alpha val="0"/>
                  </a:srgbClr>
                </a:gs>
                <a:gs pos="39000">
                  <a:srgbClr val="00C7FD"/>
                </a:gs>
              </a:gsLst>
              <a:lin ang="3000000" scaled="0"/>
              <a:tileRect/>
            </a:gradFill>
            <a:ln w="12601" cap="flat">
              <a:noFill/>
              <a:prstDash val="solid"/>
              <a:miter/>
            </a:ln>
          </p:spPr>
          <p:txBody>
            <a:bodyPr rtlCol="0" anchor="ctr"/>
            <a:lstStyle/>
            <a:p>
              <a:endParaRPr lang="en-US"/>
            </a:p>
          </p:txBody>
        </p:sp>
      </p:grpSp>
      <p:graphicFrame>
        <p:nvGraphicFramePr>
          <p:cNvPr id="9" name="Diagram 8">
            <a:extLst>
              <a:ext uri="{FF2B5EF4-FFF2-40B4-BE49-F238E27FC236}">
                <a16:creationId xmlns:a16="http://schemas.microsoft.com/office/drawing/2014/main" id="{2815D717-1FDF-46C7-9905-0BF1608932A3}"/>
              </a:ext>
            </a:extLst>
          </p:cNvPr>
          <p:cNvGraphicFramePr/>
          <p:nvPr/>
        </p:nvGraphicFramePr>
        <p:xfrm>
          <a:off x="2440230" y="5307270"/>
          <a:ext cx="8128000" cy="79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9506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1E99F-16FB-4E89-B72F-DDFE2BEC99EF}"/>
              </a:ext>
            </a:extLst>
          </p:cNvPr>
          <p:cNvSpPr>
            <a:spLocks noGrp="1"/>
          </p:cNvSpPr>
          <p:nvPr>
            <p:ph type="title"/>
          </p:nvPr>
        </p:nvSpPr>
        <p:spPr>
          <a:xfrm>
            <a:off x="205740" y="94198"/>
            <a:ext cx="11475720" cy="1325563"/>
          </a:xfrm>
        </p:spPr>
        <p:txBody>
          <a:bodyPr>
            <a:normAutofit/>
          </a:bodyPr>
          <a:lstStyle/>
          <a:p>
            <a:r>
              <a:rPr lang="en-US" sz="4400" dirty="0"/>
              <a:t>Requirements and Design Philosophy for </a:t>
            </a:r>
            <a:r>
              <a:rPr lang="en-US" sz="4400" b="1" u="sng" dirty="0">
                <a:solidFill>
                  <a:schemeClr val="accent1"/>
                </a:solidFill>
              </a:rPr>
              <a:t>CPU-Accelerator </a:t>
            </a:r>
            <a:r>
              <a:rPr lang="en-US" sz="4400" dirty="0"/>
              <a:t> SoCs</a:t>
            </a:r>
          </a:p>
        </p:txBody>
      </p:sp>
      <p:sp>
        <p:nvSpPr>
          <p:cNvPr id="6" name="TextBox 5">
            <a:extLst>
              <a:ext uri="{FF2B5EF4-FFF2-40B4-BE49-F238E27FC236}">
                <a16:creationId xmlns:a16="http://schemas.microsoft.com/office/drawing/2014/main" id="{ECFC1838-4DDD-45BE-9998-311139266485}"/>
              </a:ext>
            </a:extLst>
          </p:cNvPr>
          <p:cNvSpPr txBox="1"/>
          <p:nvPr/>
        </p:nvSpPr>
        <p:spPr>
          <a:xfrm>
            <a:off x="205740" y="1488469"/>
            <a:ext cx="11475720" cy="5603585"/>
          </a:xfrm>
          <a:prstGeom prst="rect">
            <a:avLst/>
          </a:prstGeom>
          <a:noFill/>
        </p:spPr>
        <p:txBody>
          <a:bodyPr wrap="square" lIns="91440" tIns="45720" rIns="91440" bIns="45720" rtlCol="0" anchor="t">
            <a:spAutoFit/>
          </a:bodyPr>
          <a:lstStyle/>
          <a:p>
            <a:pPr defTabSz="609555">
              <a:lnSpc>
                <a:spcPct val="90000"/>
              </a:lnSpc>
              <a:spcBef>
                <a:spcPts val="1000"/>
              </a:spcBef>
              <a:defRPr/>
            </a:pPr>
            <a:r>
              <a:rPr lang="en-US" sz="2800" b="1" dirty="0">
                <a:latin typeface="+mj-lt"/>
              </a:rPr>
              <a:t>Flexible and easy accelerator programming</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Flexibility to dispatch tasks to accelerators  (Sync, async or even transparently)</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No need for explicit memory management (DMA memory mapping, pinning, etc. )</a:t>
            </a:r>
          </a:p>
          <a:p>
            <a:pPr defTabSz="609555">
              <a:lnSpc>
                <a:spcPct val="90000"/>
              </a:lnSpc>
              <a:spcBef>
                <a:spcPts val="1000"/>
              </a:spcBef>
              <a:defRPr/>
            </a:pPr>
            <a:r>
              <a:rPr lang="en-US" sz="2800" b="1" dirty="0">
                <a:latin typeface="+mj-lt"/>
              </a:rPr>
              <a:t>Agile CPU-accelerator interaction</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Fast task dispatch and from CPU to accelerator </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Immediate notification from Accelerator to CPU upon task completion</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Options of data locations (cache/memory)  for efficient processing                                   </a:t>
            </a:r>
          </a:p>
          <a:p>
            <a:pPr defTabSz="609555">
              <a:lnSpc>
                <a:spcPct val="90000"/>
              </a:lnSpc>
              <a:spcBef>
                <a:spcPts val="1000"/>
              </a:spcBef>
              <a:defRPr/>
            </a:pPr>
            <a:r>
              <a:rPr lang="en-US" sz="2800" b="1" dirty="0">
                <a:latin typeface="+mj-lt"/>
              </a:rPr>
              <a:t>Scalable accelerator sharing and virtualization </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Shared by many cores; virtualized  to multiple instances to serve different tenants</a:t>
            </a:r>
            <a:endParaRPr lang="en-US" sz="2400" b="1" dirty="0">
              <a:latin typeface="+mj-lt"/>
            </a:endParaRPr>
          </a:p>
          <a:p>
            <a:pPr defTabSz="609555">
              <a:lnSpc>
                <a:spcPct val="90000"/>
              </a:lnSpc>
              <a:spcBef>
                <a:spcPts val="1000"/>
              </a:spcBef>
              <a:defRPr/>
            </a:pPr>
            <a:r>
              <a:rPr lang="en-US" sz="2800" b="1" dirty="0">
                <a:latin typeface="+mj-lt"/>
              </a:rPr>
              <a:t>QoS control and telemetry capabilities</a:t>
            </a:r>
          </a:p>
          <a:p>
            <a:pPr lvl="1" defTabSz="609555">
              <a:lnSpc>
                <a:spcPct val="90000"/>
              </a:lnSpc>
              <a:spcBef>
                <a:spcPts val="1000"/>
              </a:spcBef>
              <a:defRPr/>
            </a:pPr>
            <a:endParaRPr lang="en-US" dirty="0"/>
          </a:p>
          <a:p>
            <a:pPr marL="800100" lvl="1" indent="-342900" defTabSz="609555">
              <a:lnSpc>
                <a:spcPct val="90000"/>
              </a:lnSpc>
              <a:spcBef>
                <a:spcPts val="1000"/>
              </a:spcBef>
              <a:buFont typeface="Arial" panose="020B0604020202020204" pitchFamily="34" charset="0"/>
              <a:buChar char="•"/>
              <a:defRPr/>
            </a:pPr>
            <a:endParaRPr lang="en-US" dirty="0"/>
          </a:p>
        </p:txBody>
      </p:sp>
    </p:spTree>
    <p:extLst>
      <p:ext uri="{BB962C8B-B14F-4D97-AF65-F5344CB8AC3E}">
        <p14:creationId xmlns:p14="http://schemas.microsoft.com/office/powerpoint/2010/main" val="391689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B1E99F-16FB-4E89-B72F-DDFE2BEC99EF}"/>
              </a:ext>
            </a:extLst>
          </p:cNvPr>
          <p:cNvSpPr>
            <a:spLocks noGrp="1"/>
          </p:cNvSpPr>
          <p:nvPr>
            <p:ph type="title"/>
          </p:nvPr>
        </p:nvSpPr>
        <p:spPr>
          <a:xfrm>
            <a:off x="205740" y="94198"/>
            <a:ext cx="11475720" cy="1325563"/>
          </a:xfrm>
        </p:spPr>
        <p:txBody>
          <a:bodyPr>
            <a:normAutofit/>
          </a:bodyPr>
          <a:lstStyle/>
          <a:p>
            <a:r>
              <a:rPr lang="en-US" sz="4400" b="1" u="sng">
                <a:solidFill>
                  <a:schemeClr val="accent1"/>
                </a:solidFill>
              </a:rPr>
              <a:t>On-chip</a:t>
            </a:r>
            <a:r>
              <a:rPr lang="en-US" sz="4400"/>
              <a:t> Acceleration on Xeon processors</a:t>
            </a:r>
          </a:p>
        </p:txBody>
      </p:sp>
      <p:sp>
        <p:nvSpPr>
          <p:cNvPr id="11" name="Rectangle 10">
            <a:extLst>
              <a:ext uri="{FF2B5EF4-FFF2-40B4-BE49-F238E27FC236}">
                <a16:creationId xmlns:a16="http://schemas.microsoft.com/office/drawing/2014/main" id="{1FFD72C6-346A-CE52-0690-76CAB22CE15A}"/>
              </a:ext>
            </a:extLst>
          </p:cNvPr>
          <p:cNvSpPr/>
          <p:nvPr/>
        </p:nvSpPr>
        <p:spPr>
          <a:xfrm>
            <a:off x="659890" y="1427605"/>
            <a:ext cx="2057400" cy="4134533"/>
          </a:xfrm>
          <a:prstGeom prst="rect">
            <a:avLst/>
          </a:prstGeom>
          <a:gradFill>
            <a:gsLst>
              <a:gs pos="0">
                <a:srgbClr val="101D30">
                  <a:alpha val="53000"/>
                  <a:lumMod val="70000"/>
                </a:srgbClr>
              </a:gs>
              <a:gs pos="100000">
                <a:srgbClr val="101D30">
                  <a:lumMod val="32000"/>
                  <a:alpha val="79000"/>
                </a:srgbClr>
              </a:gs>
            </a:gsLst>
            <a:lin ang="0" scaled="1"/>
          </a:gradFill>
          <a:ln w="12700" cap="flat" cmpd="sng" algn="ctr">
            <a:noFill/>
            <a:prstDash val="solid"/>
            <a:miter lim="800000"/>
          </a:ln>
          <a:effectLst>
            <a:reflection blurRad="152400" stA="86000" endPos="35000" dir="5400000" sy="-100000" algn="bl" rotWithShape="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ntelOne Text"/>
              <a:cs typeface="Arial"/>
            </a:endParaRPr>
          </a:p>
        </p:txBody>
      </p:sp>
      <p:sp>
        <p:nvSpPr>
          <p:cNvPr id="30" name="Rectangle 29">
            <a:extLst>
              <a:ext uri="{FF2B5EF4-FFF2-40B4-BE49-F238E27FC236}">
                <a16:creationId xmlns:a16="http://schemas.microsoft.com/office/drawing/2014/main" id="{197488B7-506A-B862-35E6-FCE3E05807D1}"/>
              </a:ext>
            </a:extLst>
          </p:cNvPr>
          <p:cNvSpPr/>
          <p:nvPr/>
        </p:nvSpPr>
        <p:spPr>
          <a:xfrm>
            <a:off x="659886" y="1723937"/>
            <a:ext cx="2057400" cy="8402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Advanced Matrix Extensions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AMX)</a:t>
            </a:r>
          </a:p>
        </p:txBody>
      </p:sp>
      <p:sp>
        <p:nvSpPr>
          <p:cNvPr id="31" name="Rectangle 30">
            <a:extLst>
              <a:ext uri="{FF2B5EF4-FFF2-40B4-BE49-F238E27FC236}">
                <a16:creationId xmlns:a16="http://schemas.microsoft.com/office/drawing/2014/main" id="{FF4DE687-BF8D-8C85-7870-F16A4BD486EB}"/>
              </a:ext>
            </a:extLst>
          </p:cNvPr>
          <p:cNvSpPr/>
          <p:nvPr/>
        </p:nvSpPr>
        <p:spPr>
          <a:xfrm>
            <a:off x="2877205" y="1419761"/>
            <a:ext cx="2057400" cy="4132937"/>
          </a:xfrm>
          <a:prstGeom prst="rect">
            <a:avLst/>
          </a:prstGeom>
          <a:gradFill>
            <a:gsLst>
              <a:gs pos="0">
                <a:srgbClr val="101D30">
                  <a:alpha val="53000"/>
                  <a:lumMod val="70000"/>
                </a:srgbClr>
              </a:gs>
              <a:gs pos="100000">
                <a:srgbClr val="101D30">
                  <a:lumMod val="32000"/>
                  <a:alpha val="79000"/>
                </a:srgbClr>
              </a:gs>
            </a:gsLst>
            <a:lin ang="0" scaled="1"/>
          </a:gradFill>
          <a:ln w="12700" cap="flat" cmpd="sng" algn="ctr">
            <a:noFill/>
            <a:prstDash val="solid"/>
            <a:miter lim="800000"/>
          </a:ln>
          <a:effectLst>
            <a:reflection blurRad="152400" stA="86000" endPos="35000" dir="5400000" sy="-100000" algn="bl" rotWithShape="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ntelOne Text"/>
              <a:cs typeface="Arial"/>
            </a:endParaRPr>
          </a:p>
        </p:txBody>
      </p:sp>
      <p:sp>
        <p:nvSpPr>
          <p:cNvPr id="32" name="Rectangle 31">
            <a:extLst>
              <a:ext uri="{FF2B5EF4-FFF2-40B4-BE49-F238E27FC236}">
                <a16:creationId xmlns:a16="http://schemas.microsoft.com/office/drawing/2014/main" id="{AFF8EA19-CE2B-54EF-FBAB-8D31967A1284}"/>
              </a:ext>
            </a:extLst>
          </p:cNvPr>
          <p:cNvSpPr/>
          <p:nvPr/>
        </p:nvSpPr>
        <p:spPr>
          <a:xfrm>
            <a:off x="2877205" y="1723937"/>
            <a:ext cx="2057400" cy="8402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Dynamic Load Balancer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DLB)</a:t>
            </a:r>
          </a:p>
        </p:txBody>
      </p:sp>
      <p:sp>
        <p:nvSpPr>
          <p:cNvPr id="33" name="Rectangle 32">
            <a:extLst>
              <a:ext uri="{FF2B5EF4-FFF2-40B4-BE49-F238E27FC236}">
                <a16:creationId xmlns:a16="http://schemas.microsoft.com/office/drawing/2014/main" id="{6CCE2EA9-C96C-B8A6-E41B-478CABA14188}"/>
              </a:ext>
            </a:extLst>
          </p:cNvPr>
          <p:cNvSpPr/>
          <p:nvPr/>
        </p:nvSpPr>
        <p:spPr>
          <a:xfrm>
            <a:off x="5094524" y="1429201"/>
            <a:ext cx="2057400" cy="4132937"/>
          </a:xfrm>
          <a:prstGeom prst="rect">
            <a:avLst/>
          </a:prstGeom>
          <a:gradFill>
            <a:gsLst>
              <a:gs pos="0">
                <a:srgbClr val="101D30">
                  <a:alpha val="53000"/>
                  <a:lumMod val="70000"/>
                </a:srgbClr>
              </a:gs>
              <a:gs pos="100000">
                <a:srgbClr val="101D30">
                  <a:lumMod val="32000"/>
                  <a:alpha val="79000"/>
                </a:srgbClr>
              </a:gs>
            </a:gsLst>
            <a:lin ang="0" scaled="1"/>
          </a:gradFill>
          <a:ln w="12700" cap="flat" cmpd="sng" algn="ctr">
            <a:noFill/>
            <a:prstDash val="solid"/>
            <a:miter lim="800000"/>
          </a:ln>
          <a:effectLst>
            <a:reflection blurRad="152400" stA="86000" endPos="35000" dir="5400000" sy="-100000" algn="bl" rotWithShape="0"/>
          </a:effectLst>
        </p:spPr>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tabLst/>
              <a:defRPr/>
            </a:pPr>
            <a:endParaRPr lang="en-US" sz="1800" b="0" i="0" u="none" strike="noStrike" kern="1200" cap="none" spc="0" baseline="0">
              <a:solidFill>
                <a:schemeClr val="tx2"/>
              </a:solidFill>
              <a:uFillTx/>
              <a:latin typeface="IntelOne Display Regular"/>
              <a:ea typeface="Helvetica Neue"/>
              <a:cs typeface="Arial" panose="020B0604020202020204" pitchFamily="34" charset="0"/>
              <a:sym typeface="Intel Clear"/>
            </a:endParaRPr>
          </a:p>
          <a:p>
            <a:pPr marL="0" marR="0" lvl="0" indent="0" algn="ctr" defTabSz="609600" rtl="0" eaLnBrk="1" fontAlgn="auto" latinLnBrk="0" hangingPunct="1">
              <a:lnSpc>
                <a:spcPct val="100000"/>
              </a:lnSpc>
              <a:spcBef>
                <a:spcPts val="0"/>
              </a:spcBef>
              <a:spcAft>
                <a:spcPts val="0"/>
              </a:spcAft>
              <a:buClrTx/>
              <a:buSzTx/>
              <a:buFontTx/>
              <a:buNone/>
              <a:tabLst/>
              <a:defRPr/>
            </a:pPr>
            <a:endParaRPr lang="en-US">
              <a:solidFill>
                <a:schemeClr val="tx2"/>
              </a:solidFill>
              <a:latin typeface="IntelOne Display Regular"/>
              <a:ea typeface="Helvetica Neue"/>
              <a:cs typeface="Arial" panose="020B0604020202020204" pitchFamily="34" charset="0"/>
              <a:sym typeface="Intel Clear"/>
            </a:endParaRPr>
          </a:p>
          <a:p>
            <a:pPr marL="0" marR="0" lvl="0" indent="0" algn="ctr" defTabSz="609600" rtl="0" eaLnBrk="1" fontAlgn="auto" latinLnBrk="0" hangingPunct="1">
              <a:lnSpc>
                <a:spcPct val="100000"/>
              </a:lnSpc>
              <a:spcBef>
                <a:spcPts val="0"/>
              </a:spcBef>
              <a:spcAft>
                <a:spcPts val="0"/>
              </a:spcAft>
              <a:buClrTx/>
              <a:buSzTx/>
              <a:buFontTx/>
              <a:buNone/>
              <a:tabLst/>
              <a:defRPr/>
            </a:pPr>
            <a:endParaRPr lang="en-US" sz="1800" b="0" i="0" u="none" strike="noStrike" kern="1200" cap="none" spc="0" baseline="0">
              <a:solidFill>
                <a:schemeClr val="tx2"/>
              </a:solidFill>
              <a:uFillTx/>
              <a:latin typeface="IntelOne Display Regular"/>
              <a:ea typeface="Helvetica Neue"/>
              <a:cs typeface="Arial" panose="020B0604020202020204" pitchFamily="34" charset="0"/>
              <a:sym typeface="Intel Clear"/>
            </a:endParaRPr>
          </a:p>
        </p:txBody>
      </p:sp>
      <p:sp>
        <p:nvSpPr>
          <p:cNvPr id="34" name="Rectangle 33">
            <a:extLst>
              <a:ext uri="{FF2B5EF4-FFF2-40B4-BE49-F238E27FC236}">
                <a16:creationId xmlns:a16="http://schemas.microsoft.com/office/drawing/2014/main" id="{4470ECF4-AB67-5CF6-A202-7003FBB3CF94}"/>
              </a:ext>
            </a:extLst>
          </p:cNvPr>
          <p:cNvSpPr/>
          <p:nvPr/>
        </p:nvSpPr>
        <p:spPr>
          <a:xfrm>
            <a:off x="5094523" y="1723937"/>
            <a:ext cx="2057399" cy="1089529"/>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Data Streaming Accelerator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DSA)</a:t>
            </a:r>
          </a:p>
        </p:txBody>
      </p:sp>
      <p:sp>
        <p:nvSpPr>
          <p:cNvPr id="35" name="Rectangle 34">
            <a:extLst>
              <a:ext uri="{FF2B5EF4-FFF2-40B4-BE49-F238E27FC236}">
                <a16:creationId xmlns:a16="http://schemas.microsoft.com/office/drawing/2014/main" id="{493830BD-DBCC-75E9-13DA-865B76AFA99C}"/>
              </a:ext>
            </a:extLst>
          </p:cNvPr>
          <p:cNvSpPr/>
          <p:nvPr/>
        </p:nvSpPr>
        <p:spPr>
          <a:xfrm>
            <a:off x="7311841" y="1438057"/>
            <a:ext cx="2057400" cy="4134532"/>
          </a:xfrm>
          <a:prstGeom prst="rect">
            <a:avLst/>
          </a:prstGeom>
          <a:gradFill>
            <a:gsLst>
              <a:gs pos="0">
                <a:srgbClr val="101D30">
                  <a:alpha val="53000"/>
                  <a:lumMod val="70000"/>
                </a:srgbClr>
              </a:gs>
              <a:gs pos="100000">
                <a:srgbClr val="101D30">
                  <a:lumMod val="32000"/>
                  <a:alpha val="79000"/>
                </a:srgbClr>
              </a:gs>
            </a:gsLst>
            <a:lin ang="0" scaled="1"/>
          </a:gradFill>
          <a:ln w="12700" cap="flat" cmpd="sng" algn="ctr">
            <a:noFill/>
            <a:prstDash val="solid"/>
            <a:miter lim="800000"/>
          </a:ln>
          <a:effectLst>
            <a:reflection blurRad="152400" stA="86000" endPos="35000" dir="5400000" sy="-100000" algn="bl" rotWithShape="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ntelOne Text"/>
              <a:cs typeface="Arial"/>
            </a:endParaRPr>
          </a:p>
        </p:txBody>
      </p:sp>
      <p:sp>
        <p:nvSpPr>
          <p:cNvPr id="36" name="Rectangle 35">
            <a:extLst>
              <a:ext uri="{FF2B5EF4-FFF2-40B4-BE49-F238E27FC236}">
                <a16:creationId xmlns:a16="http://schemas.microsoft.com/office/drawing/2014/main" id="{3F6EE947-AFF1-5A91-F4FC-447883C2F093}"/>
              </a:ext>
            </a:extLst>
          </p:cNvPr>
          <p:cNvSpPr/>
          <p:nvPr/>
        </p:nvSpPr>
        <p:spPr>
          <a:xfrm>
            <a:off x="7327123" y="1723937"/>
            <a:ext cx="2042118" cy="1089529"/>
          </a:xfrm>
          <a:prstGeom prst="rect">
            <a:avLst/>
          </a:prstGeom>
        </p:spPr>
        <p:txBody>
          <a:bodyPr wrap="square" lIns="91440" tIns="45720" rIns="91440" bIns="45720" anchor="t">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In-Memory Analytics Accelerator </a:t>
            </a:r>
            <a:b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b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IAA) </a:t>
            </a:r>
          </a:p>
        </p:txBody>
      </p:sp>
      <p:sp>
        <p:nvSpPr>
          <p:cNvPr id="37" name="Rectangle 36">
            <a:extLst>
              <a:ext uri="{FF2B5EF4-FFF2-40B4-BE49-F238E27FC236}">
                <a16:creationId xmlns:a16="http://schemas.microsoft.com/office/drawing/2014/main" id="{0877D471-F433-AB8B-922C-3CC1F549E570}"/>
              </a:ext>
            </a:extLst>
          </p:cNvPr>
          <p:cNvSpPr/>
          <p:nvPr/>
        </p:nvSpPr>
        <p:spPr>
          <a:xfrm>
            <a:off x="9529159" y="1440191"/>
            <a:ext cx="2057400" cy="4134532"/>
          </a:xfrm>
          <a:prstGeom prst="rect">
            <a:avLst/>
          </a:prstGeom>
          <a:gradFill>
            <a:gsLst>
              <a:gs pos="0">
                <a:srgbClr val="101D30">
                  <a:alpha val="53000"/>
                  <a:lumMod val="70000"/>
                </a:srgbClr>
              </a:gs>
              <a:gs pos="100000">
                <a:srgbClr val="101D30">
                  <a:lumMod val="32000"/>
                  <a:alpha val="79000"/>
                </a:srgbClr>
              </a:gs>
            </a:gsLst>
            <a:lin ang="0" scaled="1"/>
          </a:gradFill>
          <a:ln w="12700" cap="flat" cmpd="sng" algn="ctr">
            <a:noFill/>
            <a:prstDash val="solid"/>
            <a:miter lim="800000"/>
          </a:ln>
          <a:effectLst>
            <a:reflection blurRad="152400" stA="86000" endPos="35000" dir="5400000" sy="-100000" algn="bl" rotWithShape="0"/>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IntelOne Text"/>
              <a:cs typeface="Arial"/>
            </a:endParaRPr>
          </a:p>
        </p:txBody>
      </p:sp>
      <p:sp>
        <p:nvSpPr>
          <p:cNvPr id="38" name="Rectangle 37">
            <a:extLst>
              <a:ext uri="{FF2B5EF4-FFF2-40B4-BE49-F238E27FC236}">
                <a16:creationId xmlns:a16="http://schemas.microsoft.com/office/drawing/2014/main" id="{645F7411-ECC3-A464-8786-4EDABFB579F6}"/>
              </a:ext>
            </a:extLst>
          </p:cNvPr>
          <p:cNvSpPr/>
          <p:nvPr/>
        </p:nvSpPr>
        <p:spPr>
          <a:xfrm>
            <a:off x="9529156" y="1723937"/>
            <a:ext cx="2042119" cy="840230"/>
          </a:xfrm>
          <a:prstGeom prst="rect">
            <a:avLst/>
          </a:prstGeom>
        </p:spPr>
        <p:txBody>
          <a:bodyPr wrap="square">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a:t>
            </a:r>
            <a:r>
              <a:rPr kumimoji="0" lang="en-US" u="none" strike="noStrike" kern="0" cap="none" spc="0" normalizeH="0" baseline="0" noProof="0" err="1">
                <a:ln w="6350">
                  <a:noFill/>
                </a:ln>
                <a:solidFill>
                  <a:schemeClr val="accent2"/>
                </a:solidFill>
                <a:effectLst/>
                <a:uLnTx/>
                <a:uFillTx/>
                <a:latin typeface="IntelOne Display Light" panose="020B0403020203020204" pitchFamily="34" charset="77"/>
                <a:cs typeface="Arial"/>
              </a:rPr>
              <a:t>QuickAssist</a:t>
            </a: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 Technology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u="none" strike="noStrike" kern="0" cap="none" spc="0" normalizeH="0" baseline="0" noProof="0">
                <a:ln w="6350">
                  <a:noFill/>
                </a:ln>
                <a:solidFill>
                  <a:schemeClr val="accent2"/>
                </a:solidFill>
                <a:effectLst/>
                <a:uLnTx/>
                <a:uFillTx/>
                <a:latin typeface="IntelOne Display Light" panose="020B0403020203020204" pitchFamily="34" charset="77"/>
                <a:cs typeface="Arial"/>
              </a:rPr>
              <a:t>(Intel® QAT)</a:t>
            </a:r>
          </a:p>
        </p:txBody>
      </p:sp>
      <p:sp>
        <p:nvSpPr>
          <p:cNvPr id="39" name="TextBox 38">
            <a:extLst>
              <a:ext uri="{FF2B5EF4-FFF2-40B4-BE49-F238E27FC236}">
                <a16:creationId xmlns:a16="http://schemas.microsoft.com/office/drawing/2014/main" id="{6A9AA881-BB1D-8B22-49E8-FB7509E9EF2C}"/>
              </a:ext>
            </a:extLst>
          </p:cNvPr>
          <p:cNvSpPr txBox="1"/>
          <p:nvPr/>
        </p:nvSpPr>
        <p:spPr>
          <a:xfrm>
            <a:off x="2850723" y="2989946"/>
            <a:ext cx="2085006" cy="1938992"/>
          </a:xfrm>
          <a:prstGeom prst="rect">
            <a:avLst/>
          </a:prstGeom>
          <a:noFill/>
          <a:effectLst/>
        </p:spPr>
        <p:txBody>
          <a:bodyPr wrap="square" lIns="91440" tIns="45720" rIns="91440" bIns="45720" anchor="t">
            <a:spAutoFit/>
          </a:bodyPr>
          <a:lstStyle/>
          <a:p>
            <a:pPr algn="ctr">
              <a:defRPr/>
            </a:pPr>
            <a:r>
              <a:rPr lang="en-US" sz="1200">
                <a:solidFill>
                  <a:schemeClr val="bg1"/>
                </a:solidFill>
                <a:latin typeface="IntelOne Display Light"/>
                <a:cs typeface="Arial"/>
                <a:sym typeface="Intel Clear"/>
              </a:rPr>
              <a:t>Up to</a:t>
            </a:r>
          </a:p>
          <a:p>
            <a:pPr algn="ctr">
              <a:defRPr/>
            </a:pPr>
            <a:r>
              <a:rPr lang="en-US" sz="4800">
                <a:solidFill>
                  <a:srgbClr val="CC94DA"/>
                </a:solidFill>
                <a:latin typeface="IntelOne Display Light"/>
                <a:cs typeface="Arial"/>
                <a:sym typeface="Intel Clear"/>
              </a:rPr>
              <a:t> 96%</a:t>
            </a:r>
            <a:r>
              <a:rPr lang="en-US" sz="4800">
                <a:latin typeface="IntelOne Display Light"/>
                <a:cs typeface="Arial"/>
                <a:sym typeface="Intel Clear"/>
              </a:rPr>
              <a:t> </a:t>
            </a:r>
          </a:p>
          <a:p>
            <a:pPr algn="ctr">
              <a:defRPr/>
            </a:pPr>
            <a:r>
              <a:rPr lang="en-US" sz="1200">
                <a:solidFill>
                  <a:schemeClr val="bg1"/>
                </a:solidFill>
                <a:latin typeface="IntelOne Display Light"/>
                <a:cs typeface="Arial"/>
                <a:sym typeface="Intel Clear"/>
              </a:rPr>
              <a:t>lower latency </a:t>
            </a:r>
            <a:br>
              <a:rPr lang="en-US" sz="1200">
                <a:solidFill>
                  <a:schemeClr val="bg1"/>
                </a:solidFill>
                <a:latin typeface="IntelOne Display Light"/>
                <a:cs typeface="Arial"/>
                <a:sym typeface="Intel Clear"/>
              </a:rPr>
            </a:br>
            <a:r>
              <a:rPr lang="en-US" sz="1200">
                <a:solidFill>
                  <a:schemeClr val="bg1"/>
                </a:solidFill>
                <a:latin typeface="IntelOne Display Light"/>
                <a:cs typeface="Arial"/>
                <a:sym typeface="Intel Clear"/>
              </a:rPr>
              <a:t>at the same throughput for Istio-Envoy Ingress with Intel® DLB  vs. software for Istio Ingress gateway</a:t>
            </a:r>
          </a:p>
        </p:txBody>
      </p:sp>
      <p:sp>
        <p:nvSpPr>
          <p:cNvPr id="40" name="TextBox 39">
            <a:extLst>
              <a:ext uri="{FF2B5EF4-FFF2-40B4-BE49-F238E27FC236}">
                <a16:creationId xmlns:a16="http://schemas.microsoft.com/office/drawing/2014/main" id="{EF1104DF-DDC4-10FB-6E8D-8FD653AA47BD}"/>
              </a:ext>
            </a:extLst>
          </p:cNvPr>
          <p:cNvSpPr txBox="1"/>
          <p:nvPr/>
        </p:nvSpPr>
        <p:spPr>
          <a:xfrm>
            <a:off x="5122449" y="3024873"/>
            <a:ext cx="1977597" cy="1569660"/>
          </a:xfrm>
          <a:prstGeom prst="rect">
            <a:avLst/>
          </a:prstGeom>
          <a:noFill/>
          <a:effectLst/>
        </p:spPr>
        <p:txBody>
          <a:bodyPr wrap="square" lIns="91440" tIns="45720" rIns="91440" bIns="45720" anchor="t">
            <a:spAutoFit/>
          </a:bodyPr>
          <a:lstStyle/>
          <a:p>
            <a:pPr marL="0" marR="0" lvl="0" indent="0" algn="ctr" defTabSz="6096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IntelOne Display Light"/>
                <a:cs typeface="Arial"/>
                <a:sym typeface="Intel Clear"/>
              </a:rPr>
              <a:t>Up to </a:t>
            </a:r>
          </a:p>
          <a:p>
            <a:pPr marL="0" marR="0" lvl="0" indent="0" algn="ctr" defTabSz="609600" rtl="0" eaLnBrk="1" fontAlgn="auto" latinLnBrk="0" hangingPunct="1">
              <a:lnSpc>
                <a:spcPct val="100000"/>
              </a:lnSpc>
              <a:spcBef>
                <a:spcPts val="0"/>
              </a:spcBef>
              <a:spcAft>
                <a:spcPts val="0"/>
              </a:spcAft>
              <a:buClrTx/>
              <a:buSzTx/>
              <a:buFontTx/>
              <a:buNone/>
              <a:tabLst/>
              <a:defRPr/>
            </a:pPr>
            <a:r>
              <a:rPr lang="en-US" sz="4800">
                <a:solidFill>
                  <a:srgbClr val="CC94DA"/>
                </a:solidFill>
                <a:latin typeface="IntelOne Display Light"/>
                <a:cs typeface="Arial"/>
                <a:sym typeface="Intel Clear"/>
              </a:rPr>
              <a:t>1.7x</a:t>
            </a:r>
            <a:r>
              <a:rPr lang="en-US" sz="3600">
                <a:solidFill>
                  <a:srgbClr val="FFFFFF"/>
                </a:solidFill>
                <a:latin typeface="IntelOne Display Light"/>
                <a:cs typeface="Arial"/>
                <a:sym typeface="Intel Clear"/>
              </a:rPr>
              <a:t> </a:t>
            </a:r>
            <a:endParaRPr lang="en-US" sz="3200">
              <a:solidFill>
                <a:srgbClr val="FFFFFF"/>
              </a:solidFill>
              <a:latin typeface="IntelOne Display Light"/>
              <a:cs typeface="Arial"/>
              <a:sym typeface="Intel Clear"/>
            </a:endParaRPr>
          </a:p>
          <a:p>
            <a:pPr marL="0" marR="0" lvl="0" indent="0" algn="ctr" defTabSz="6096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IntelOne Display Light"/>
                <a:cs typeface="Arial"/>
                <a:sym typeface="Intel Clear"/>
              </a:rPr>
              <a:t>higher IOPs for SPDK-</a:t>
            </a:r>
            <a:r>
              <a:rPr lang="en-US" sz="1200" err="1">
                <a:solidFill>
                  <a:srgbClr val="FFFFFF"/>
                </a:solidFill>
                <a:latin typeface="IntelOne Display Light"/>
                <a:cs typeface="Arial"/>
                <a:sym typeface="Intel Clear"/>
              </a:rPr>
              <a:t>NVMe</a:t>
            </a:r>
            <a:r>
              <a:rPr lang="en-US" sz="1200">
                <a:solidFill>
                  <a:srgbClr val="FFFFFF"/>
                </a:solidFill>
                <a:latin typeface="IntelOne Display Light"/>
                <a:cs typeface="Arial"/>
                <a:sym typeface="Intel Clear"/>
              </a:rPr>
              <a:t> with built-in Intel® DSA vs. ISA-L software</a:t>
            </a:r>
          </a:p>
        </p:txBody>
      </p:sp>
      <p:sp>
        <p:nvSpPr>
          <p:cNvPr id="41" name="TextBox 40">
            <a:extLst>
              <a:ext uri="{FF2B5EF4-FFF2-40B4-BE49-F238E27FC236}">
                <a16:creationId xmlns:a16="http://schemas.microsoft.com/office/drawing/2014/main" id="{7162AC26-4BFC-7D2D-5A62-E25D2CB81B93}"/>
              </a:ext>
            </a:extLst>
          </p:cNvPr>
          <p:cNvSpPr txBox="1"/>
          <p:nvPr/>
        </p:nvSpPr>
        <p:spPr>
          <a:xfrm>
            <a:off x="7327124" y="3030016"/>
            <a:ext cx="2021264" cy="1569660"/>
          </a:xfrm>
          <a:prstGeom prst="rect">
            <a:avLst/>
          </a:prstGeom>
          <a:noFill/>
          <a:effectLst/>
        </p:spPr>
        <p:txBody>
          <a:bodyPr wrap="square" lIns="91440" tIns="45720" rIns="91440" bIns="45720" anchor="t">
            <a:spAutoFit/>
          </a:bodyPr>
          <a:lstStyle/>
          <a:p>
            <a:pPr algn="ctr"/>
            <a:r>
              <a:rPr lang="en-US" sz="1200">
                <a:solidFill>
                  <a:srgbClr val="FFFFFF"/>
                </a:solidFill>
                <a:latin typeface="IntelOne Display Light"/>
                <a:cs typeface="Arial"/>
                <a:sym typeface="Intel Clear"/>
              </a:rPr>
              <a:t>Up to </a:t>
            </a:r>
          </a:p>
          <a:p>
            <a:pPr algn="ctr"/>
            <a:r>
              <a:rPr lang="en-US" sz="4800">
                <a:solidFill>
                  <a:srgbClr val="CC94DA"/>
                </a:solidFill>
                <a:latin typeface="IntelOne Display Light"/>
                <a:cs typeface="Arial"/>
                <a:sym typeface="Intel Clear"/>
              </a:rPr>
              <a:t>2.1x</a:t>
            </a:r>
            <a:r>
              <a:rPr lang="en-US" sz="4800">
                <a:solidFill>
                  <a:srgbClr val="FFFFFF"/>
                </a:solidFill>
                <a:latin typeface="IntelOne Display Light"/>
                <a:cs typeface="Arial"/>
                <a:sym typeface="Intel Clear"/>
              </a:rPr>
              <a:t> </a:t>
            </a:r>
          </a:p>
          <a:p>
            <a:pPr algn="ctr"/>
            <a:r>
              <a:rPr lang="en-US" sz="1200">
                <a:solidFill>
                  <a:srgbClr val="FFFFFF"/>
                </a:solidFill>
                <a:latin typeface="IntelOne Display Light"/>
                <a:cs typeface="Arial"/>
                <a:sym typeface="Intel Clear"/>
              </a:rPr>
              <a:t>higher </a:t>
            </a:r>
            <a:r>
              <a:rPr lang="en-US" sz="1200" err="1">
                <a:solidFill>
                  <a:srgbClr val="FFFFFF"/>
                </a:solidFill>
                <a:latin typeface="IntelOne Display Light"/>
                <a:cs typeface="Arial"/>
                <a:sym typeface="Intel Clear"/>
              </a:rPr>
              <a:t>RocksDB</a:t>
            </a:r>
            <a:r>
              <a:rPr lang="en-US" sz="1200">
                <a:solidFill>
                  <a:srgbClr val="FFFFFF"/>
                </a:solidFill>
                <a:latin typeface="IntelOne Display Light"/>
                <a:cs typeface="Arial"/>
                <a:sym typeface="Intel Clear"/>
              </a:rPr>
              <a:t> performance with Intel® IAA vs </a:t>
            </a:r>
            <a:r>
              <a:rPr lang="en-US" sz="1200" err="1">
                <a:solidFill>
                  <a:srgbClr val="FFFFFF"/>
                </a:solidFill>
                <a:latin typeface="IntelOne Display Light"/>
                <a:cs typeface="Arial"/>
                <a:sym typeface="Intel Clear"/>
              </a:rPr>
              <a:t>Ztsd</a:t>
            </a:r>
            <a:r>
              <a:rPr lang="en-US" sz="1200">
                <a:solidFill>
                  <a:srgbClr val="FFFFFF"/>
                </a:solidFill>
                <a:latin typeface="IntelOne Display Light"/>
                <a:cs typeface="Arial"/>
                <a:sym typeface="Intel Clear"/>
              </a:rPr>
              <a:t> software</a:t>
            </a:r>
          </a:p>
        </p:txBody>
      </p:sp>
      <p:sp>
        <p:nvSpPr>
          <p:cNvPr id="42" name="TextBox 41">
            <a:extLst>
              <a:ext uri="{FF2B5EF4-FFF2-40B4-BE49-F238E27FC236}">
                <a16:creationId xmlns:a16="http://schemas.microsoft.com/office/drawing/2014/main" id="{7D1CECAE-6846-7C91-7E59-E8E95D0A90E4}"/>
              </a:ext>
            </a:extLst>
          </p:cNvPr>
          <p:cNvSpPr txBox="1"/>
          <p:nvPr/>
        </p:nvSpPr>
        <p:spPr>
          <a:xfrm>
            <a:off x="9609472" y="3006914"/>
            <a:ext cx="1881485" cy="1754326"/>
          </a:xfrm>
          <a:prstGeom prst="rect">
            <a:avLst/>
          </a:prstGeom>
          <a:noFill/>
          <a:effectLst/>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rgbClr val="FFFFFF"/>
                </a:solidFill>
                <a:latin typeface="IntelOne Display Light"/>
                <a:cs typeface="Arial"/>
                <a:sym typeface="Intel Clear"/>
              </a:rPr>
              <a:t>Up to</a:t>
            </a:r>
          </a:p>
          <a:p>
            <a:pPr algn="ctr">
              <a:defRPr/>
            </a:pPr>
            <a:r>
              <a:rPr lang="en-US" sz="1200">
                <a:solidFill>
                  <a:srgbClr val="FFFFFF"/>
                </a:solidFill>
                <a:latin typeface="IntelOne Display Light"/>
                <a:cs typeface="Arial"/>
                <a:sym typeface="Intel Clear"/>
              </a:rPr>
              <a:t> </a:t>
            </a:r>
            <a:r>
              <a:rPr lang="en-US" sz="4800">
                <a:solidFill>
                  <a:srgbClr val="CC94DA"/>
                </a:solidFill>
                <a:latin typeface="IntelOne Display Light"/>
                <a:cs typeface="Arial"/>
                <a:sym typeface="Intel Clear"/>
              </a:rPr>
              <a:t>84%</a:t>
            </a:r>
            <a:r>
              <a:rPr lang="en-US" sz="4800">
                <a:solidFill>
                  <a:srgbClr val="FFFFFF"/>
                </a:solidFill>
                <a:latin typeface="IntelOne Display Light"/>
                <a:cs typeface="Arial"/>
                <a:sym typeface="Intel Clear"/>
              </a:rPr>
              <a:t> </a:t>
            </a:r>
            <a:endParaRPr lang="en-US" sz="4800">
              <a:solidFill>
                <a:srgbClr val="FFFFFF"/>
              </a:solidFill>
              <a:latin typeface="IntelOne Display Light"/>
              <a:cs typeface="Arial"/>
            </a:endParaRPr>
          </a:p>
          <a:p>
            <a:pPr algn="ctr">
              <a:defRPr/>
            </a:pPr>
            <a:r>
              <a:rPr lang="en-US" sz="1200">
                <a:solidFill>
                  <a:srgbClr val="FFFFFF"/>
                </a:solidFill>
                <a:latin typeface="IntelOne Display Light"/>
                <a:cs typeface="Arial"/>
                <a:sym typeface="Intel Clear"/>
              </a:rPr>
              <a:t>fewer cores to achieve same connections/s on NGINX with built-in QAT vs. out-of-box software </a:t>
            </a:r>
            <a:endParaRPr lang="en-US" sz="1200">
              <a:solidFill>
                <a:srgbClr val="FFFFFF"/>
              </a:solidFill>
              <a:latin typeface="IntelOne Display Light"/>
              <a:cs typeface="Arial"/>
            </a:endParaRPr>
          </a:p>
        </p:txBody>
      </p:sp>
      <p:sp>
        <p:nvSpPr>
          <p:cNvPr id="43" name="TextBox 42">
            <a:extLst>
              <a:ext uri="{FF2B5EF4-FFF2-40B4-BE49-F238E27FC236}">
                <a16:creationId xmlns:a16="http://schemas.microsoft.com/office/drawing/2014/main" id="{4E2C7D7F-6129-8DB7-FC43-162DF6B69394}"/>
              </a:ext>
            </a:extLst>
          </p:cNvPr>
          <p:cNvSpPr txBox="1"/>
          <p:nvPr/>
        </p:nvSpPr>
        <p:spPr>
          <a:xfrm>
            <a:off x="678958" y="2986653"/>
            <a:ext cx="1964285" cy="1754326"/>
          </a:xfrm>
          <a:prstGeom prst="rect">
            <a:avLst/>
          </a:prstGeom>
          <a:noFill/>
          <a:effectLst/>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a:ln>
                  <a:noFill/>
                </a:ln>
                <a:solidFill>
                  <a:schemeClr val="bg1"/>
                </a:solidFill>
                <a:effectLst/>
                <a:uLnTx/>
                <a:uFillTx/>
                <a:latin typeface="IntelOne Display Light"/>
                <a:cs typeface="Arial"/>
              </a:rPr>
              <a:t>Up 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i="0" u="none" strike="noStrike" kern="1200" cap="none" spc="0" normalizeH="0" baseline="0" noProof="0">
                <a:ln>
                  <a:noFill/>
                </a:ln>
                <a:solidFill>
                  <a:srgbClr val="CC94DA"/>
                </a:solidFill>
                <a:effectLst/>
                <a:uLnTx/>
                <a:uFillTx/>
                <a:latin typeface="IntelOne Display Light"/>
                <a:cs typeface="Arial"/>
              </a:rPr>
              <a:t>8.6x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IntelOne Display Light"/>
                <a:cs typeface="Arial"/>
              </a:rPr>
              <a:t>higher speech recognition</a:t>
            </a:r>
            <a:br>
              <a:rPr kumimoji="0" lang="en-US" sz="1200" b="0" i="0" u="none" strike="noStrike" kern="1200" cap="none" spc="0" normalizeH="0" baseline="0" noProof="0">
                <a:ln>
                  <a:noFill/>
                </a:ln>
                <a:solidFill>
                  <a:schemeClr val="bg1"/>
                </a:solidFill>
                <a:effectLst/>
                <a:uLnTx/>
                <a:uFillTx/>
                <a:latin typeface="IntelOne Display Light"/>
                <a:cs typeface="Arial"/>
              </a:rPr>
            </a:br>
            <a:r>
              <a:rPr kumimoji="0" lang="en-US" sz="1200" b="0" i="0" u="none" strike="noStrike" kern="1200" cap="none" spc="0" normalizeH="0" baseline="0" noProof="0">
                <a:ln>
                  <a:noFill/>
                </a:ln>
                <a:solidFill>
                  <a:schemeClr val="bg1"/>
                </a:solidFill>
                <a:effectLst/>
                <a:uLnTx/>
                <a:uFillTx/>
                <a:latin typeface="IntelOne Display Light"/>
                <a:cs typeface="Arial"/>
              </a:rPr>
              <a:t>inference  performance with built-in AMX BF16 vs. FP32</a:t>
            </a:r>
            <a:endParaRPr kumimoji="0" lang="en-US" sz="2800" b="0" i="0" u="none" strike="noStrike" kern="1200" cap="none" spc="0" normalizeH="0" baseline="30000" noProof="0">
              <a:ln>
                <a:noFill/>
              </a:ln>
              <a:solidFill>
                <a:schemeClr val="bg1"/>
              </a:solidFill>
              <a:effectLst/>
              <a:uLnTx/>
              <a:uFillTx/>
              <a:latin typeface="IntelOne Display Light"/>
              <a:cs typeface="Arial"/>
            </a:endParaRPr>
          </a:p>
        </p:txBody>
      </p:sp>
      <p:sp>
        <p:nvSpPr>
          <p:cNvPr id="45" name="TextBox 44">
            <a:extLst>
              <a:ext uri="{FF2B5EF4-FFF2-40B4-BE49-F238E27FC236}">
                <a16:creationId xmlns:a16="http://schemas.microsoft.com/office/drawing/2014/main" id="{704604E4-A319-E042-F0FD-6E5341DB3A95}"/>
              </a:ext>
            </a:extLst>
          </p:cNvPr>
          <p:cNvSpPr txBox="1"/>
          <p:nvPr/>
        </p:nvSpPr>
        <p:spPr>
          <a:xfrm>
            <a:off x="7565189" y="6583028"/>
            <a:ext cx="409090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r" defTabSz="609585">
              <a:spcBef>
                <a:spcPts val="100"/>
              </a:spcBef>
            </a:pPr>
            <a:r>
              <a:rPr lang="en-US" sz="800">
                <a:latin typeface="IntelOne Text" panose="020B0503020203020204" pitchFamily="34" charset="77"/>
                <a:ea typeface="Intel Clear Light" panose="020B0404020203020204" pitchFamily="34" charset="0"/>
                <a:cs typeface="Intel Clear Light" panose="020B0404020203020204" pitchFamily="34" charset="0"/>
                <a:sym typeface="Helvetica"/>
              </a:rPr>
              <a:t>See backup for workloads and configurations. Results may vary​. </a:t>
            </a:r>
            <a:endParaRPr lang="en-US" sz="800">
              <a:latin typeface="IntelOne Text" panose="020B0503020203020204" pitchFamily="34" charset="77"/>
              <a:ea typeface="Intel Clear Light" panose="020B0404020203020204" pitchFamily="34" charset="0"/>
              <a:cs typeface="Intel Clear Light" panose="020B0404020203020204" pitchFamily="34" charset="0"/>
            </a:endParaRPr>
          </a:p>
        </p:txBody>
      </p:sp>
      <p:graphicFrame>
        <p:nvGraphicFramePr>
          <p:cNvPr id="47" name="Diagram 46">
            <a:extLst>
              <a:ext uri="{FF2B5EF4-FFF2-40B4-BE49-F238E27FC236}">
                <a16:creationId xmlns:a16="http://schemas.microsoft.com/office/drawing/2014/main" id="{034B3D0F-1B17-1BFC-633C-66F9701F7511}"/>
              </a:ext>
            </a:extLst>
          </p:cNvPr>
          <p:cNvGraphicFramePr/>
          <p:nvPr/>
        </p:nvGraphicFramePr>
        <p:xfrm>
          <a:off x="2287830" y="5705373"/>
          <a:ext cx="8128000" cy="79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Rounded Corners 1">
            <a:extLst>
              <a:ext uri="{FF2B5EF4-FFF2-40B4-BE49-F238E27FC236}">
                <a16:creationId xmlns:a16="http://schemas.microsoft.com/office/drawing/2014/main" id="{7115D64A-199C-32B8-567F-99F5C577D860}"/>
              </a:ext>
            </a:extLst>
          </p:cNvPr>
          <p:cNvSpPr/>
          <p:nvPr/>
        </p:nvSpPr>
        <p:spPr>
          <a:xfrm>
            <a:off x="429768" y="1261872"/>
            <a:ext cx="2392991" cy="4809744"/>
          </a:xfrm>
          <a:prstGeom prst="roundRect">
            <a:avLst/>
          </a:prstGeom>
          <a:solidFill>
            <a:schemeClr val="accent3">
              <a:lumMod val="50000"/>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244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04D062-E9B6-435C-A07E-F47B4459F73C}"/>
              </a:ext>
            </a:extLst>
          </p:cNvPr>
          <p:cNvSpPr txBox="1"/>
          <p:nvPr/>
        </p:nvSpPr>
        <p:spPr>
          <a:xfrm>
            <a:off x="672548" y="1196738"/>
            <a:ext cx="10183475" cy="369332"/>
          </a:xfrm>
          <a:prstGeom prst="rect">
            <a:avLst/>
          </a:prstGeom>
          <a:noFill/>
        </p:spPr>
        <p:txBody>
          <a:bodyPr wrap="square" rtlCol="0">
            <a:spAutoFit/>
          </a:bodyPr>
          <a:lstStyle/>
          <a:p>
            <a:r>
              <a:rPr lang="en-US">
                <a:solidFill>
                  <a:schemeClr val="accent2"/>
                </a:solidFill>
                <a:latin typeface="IntelOne Text" panose="020B0503020203020204" pitchFamily="34" charset="0"/>
              </a:rPr>
              <a:t>Data Accelerator Complex: Houses Intel DSA, Intel IAA, Intel QAT, and Intel DLB  </a:t>
            </a:r>
          </a:p>
        </p:txBody>
      </p:sp>
      <p:sp>
        <p:nvSpPr>
          <p:cNvPr id="4" name="Title 3">
            <a:extLst>
              <a:ext uri="{FF2B5EF4-FFF2-40B4-BE49-F238E27FC236}">
                <a16:creationId xmlns:a16="http://schemas.microsoft.com/office/drawing/2014/main" id="{9504F6D5-3A20-4BC6-9A77-8E9E54C6F5C9}"/>
              </a:ext>
            </a:extLst>
          </p:cNvPr>
          <p:cNvSpPr>
            <a:spLocks noGrp="1"/>
          </p:cNvSpPr>
          <p:nvPr>
            <p:ph type="title"/>
          </p:nvPr>
        </p:nvSpPr>
        <p:spPr>
          <a:xfrm>
            <a:off x="613771" y="221694"/>
            <a:ext cx="11273429" cy="1199822"/>
          </a:xfrm>
        </p:spPr>
        <p:txBody>
          <a:bodyPr>
            <a:normAutofit/>
          </a:bodyPr>
          <a:lstStyle/>
          <a:p>
            <a:r>
              <a:rPr lang="en-US" dirty="0"/>
              <a:t>4</a:t>
            </a:r>
            <a:r>
              <a:rPr lang="en-US" baseline="30000" dirty="0"/>
              <a:t>th</a:t>
            </a:r>
            <a:r>
              <a:rPr lang="en-US" dirty="0"/>
              <a:t> Gen Intel® Xeon® Processor Data Accelerator Complex (XCC)</a:t>
            </a:r>
          </a:p>
        </p:txBody>
      </p:sp>
      <p:sp>
        <p:nvSpPr>
          <p:cNvPr id="5" name="Content Placeholder 4">
            <a:extLst>
              <a:ext uri="{FF2B5EF4-FFF2-40B4-BE49-F238E27FC236}">
                <a16:creationId xmlns:a16="http://schemas.microsoft.com/office/drawing/2014/main" id="{9A744B60-BFC6-4862-9F8E-C681C02B2DF8}"/>
              </a:ext>
            </a:extLst>
          </p:cNvPr>
          <p:cNvSpPr>
            <a:spLocks noGrp="1"/>
          </p:cNvSpPr>
          <p:nvPr>
            <p:ph sz="quarter" idx="10"/>
          </p:nvPr>
        </p:nvSpPr>
        <p:spPr>
          <a:xfrm>
            <a:off x="98445" y="1743655"/>
            <a:ext cx="4313237" cy="4705350"/>
          </a:xfrm>
        </p:spPr>
        <p:txBody>
          <a:bodyPr>
            <a:noAutofit/>
          </a:bodyPr>
          <a:lstStyle/>
          <a:p>
            <a:r>
              <a:rPr lang="en-US" sz="2000" dirty="0"/>
              <a:t>XCC clusters 1x Intel DSA, 1x Intel IAA, 1x Intel QAT and 1x Intel DLB device into a single DAC. Instantiates that DAC </a:t>
            </a:r>
            <a:r>
              <a:rPr lang="en-US" sz="2000" u="sng" dirty="0"/>
              <a:t>4 times</a:t>
            </a:r>
            <a:r>
              <a:rPr lang="en-US" sz="2000" dirty="0"/>
              <a:t>.</a:t>
            </a:r>
          </a:p>
          <a:p>
            <a:r>
              <a:rPr lang="en-US" sz="2000" dirty="0"/>
              <a:t>Each accelerator is designed to operate independent of one another. </a:t>
            </a:r>
          </a:p>
          <a:p>
            <a:r>
              <a:rPr lang="en-US" sz="2000" dirty="0"/>
              <a:t>CMI is the common path used by accelerators to access upstream CPU cache and memory.</a:t>
            </a:r>
          </a:p>
          <a:p>
            <a:r>
              <a:rPr lang="en-US" sz="2000" dirty="0"/>
              <a:t>Accesses from downstream SW to the accelerators will also use CMI.</a:t>
            </a:r>
          </a:p>
          <a:p>
            <a:r>
              <a:rPr lang="en-US" sz="2000" dirty="0"/>
              <a:t>Each DAC has a separate and dedicated CMI</a:t>
            </a:r>
            <a:r>
              <a:rPr lang="en-US" sz="1600" dirty="0"/>
              <a:t>. </a:t>
            </a:r>
          </a:p>
          <a:p>
            <a:endParaRPr lang="en-US" sz="1600" dirty="0"/>
          </a:p>
        </p:txBody>
      </p:sp>
      <p:pic>
        <p:nvPicPr>
          <p:cNvPr id="11" name="Picture 10">
            <a:extLst>
              <a:ext uri="{FF2B5EF4-FFF2-40B4-BE49-F238E27FC236}">
                <a16:creationId xmlns:a16="http://schemas.microsoft.com/office/drawing/2014/main" id="{C99A1A20-1EC7-46BE-9871-3816585F5DDA}"/>
              </a:ext>
            </a:extLst>
          </p:cNvPr>
          <p:cNvPicPr>
            <a:picLocks noChangeAspect="1"/>
          </p:cNvPicPr>
          <p:nvPr/>
        </p:nvPicPr>
        <p:blipFill>
          <a:blip r:embed="rId3"/>
          <a:stretch>
            <a:fillRect/>
          </a:stretch>
        </p:blipFill>
        <p:spPr>
          <a:xfrm>
            <a:off x="4528619" y="1869264"/>
            <a:ext cx="4051876" cy="4051876"/>
          </a:xfrm>
          <a:prstGeom prst="rect">
            <a:avLst/>
          </a:prstGeom>
        </p:spPr>
      </p:pic>
      <p:pic>
        <p:nvPicPr>
          <p:cNvPr id="14" name="Picture 13">
            <a:extLst>
              <a:ext uri="{FF2B5EF4-FFF2-40B4-BE49-F238E27FC236}">
                <a16:creationId xmlns:a16="http://schemas.microsoft.com/office/drawing/2014/main" id="{53605B46-9B4D-4B12-9A3E-382C000110F3}"/>
              </a:ext>
            </a:extLst>
          </p:cNvPr>
          <p:cNvPicPr>
            <a:picLocks noChangeAspect="1"/>
          </p:cNvPicPr>
          <p:nvPr/>
        </p:nvPicPr>
        <p:blipFill>
          <a:blip r:embed="rId4"/>
          <a:stretch>
            <a:fillRect/>
          </a:stretch>
        </p:blipFill>
        <p:spPr>
          <a:xfrm>
            <a:off x="8697432" y="1869264"/>
            <a:ext cx="3286125" cy="2152650"/>
          </a:xfrm>
          <a:prstGeom prst="rect">
            <a:avLst/>
          </a:prstGeom>
        </p:spPr>
      </p:pic>
      <p:cxnSp>
        <p:nvCxnSpPr>
          <p:cNvPr id="15" name="Straight Arrow Connector 14">
            <a:extLst>
              <a:ext uri="{FF2B5EF4-FFF2-40B4-BE49-F238E27FC236}">
                <a16:creationId xmlns:a16="http://schemas.microsoft.com/office/drawing/2014/main" id="{4FA44914-C53A-4151-8BDB-5F489958F28F}"/>
              </a:ext>
            </a:extLst>
          </p:cNvPr>
          <p:cNvCxnSpPr>
            <a:cxnSpLocks/>
          </p:cNvCxnSpPr>
          <p:nvPr/>
        </p:nvCxnSpPr>
        <p:spPr>
          <a:xfrm flipV="1">
            <a:off x="8351906" y="4021914"/>
            <a:ext cx="2323546" cy="153891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C72E6DD-D84E-4F01-951D-5862FA91A36D}"/>
              </a:ext>
            </a:extLst>
          </p:cNvPr>
          <p:cNvSpPr txBox="1"/>
          <p:nvPr/>
        </p:nvSpPr>
        <p:spPr>
          <a:xfrm>
            <a:off x="8697431" y="1574378"/>
            <a:ext cx="3286125" cy="338554"/>
          </a:xfrm>
          <a:prstGeom prst="rect">
            <a:avLst/>
          </a:prstGeom>
          <a:noFill/>
        </p:spPr>
        <p:txBody>
          <a:bodyPr wrap="square" rtlCol="0">
            <a:spAutoFit/>
          </a:bodyPr>
          <a:lstStyle/>
          <a:p>
            <a:r>
              <a:rPr lang="en-US" sz="1600">
                <a:solidFill>
                  <a:schemeClr val="accent2"/>
                </a:solidFill>
              </a:rPr>
              <a:t>Data Accelerator Complex</a:t>
            </a:r>
          </a:p>
        </p:txBody>
      </p:sp>
      <p:sp>
        <p:nvSpPr>
          <p:cNvPr id="17" name="TextBox 16">
            <a:extLst>
              <a:ext uri="{FF2B5EF4-FFF2-40B4-BE49-F238E27FC236}">
                <a16:creationId xmlns:a16="http://schemas.microsoft.com/office/drawing/2014/main" id="{3E8E01C1-B780-454D-8EAC-1542CCDC0249}"/>
              </a:ext>
            </a:extLst>
          </p:cNvPr>
          <p:cNvSpPr txBox="1"/>
          <p:nvPr/>
        </p:nvSpPr>
        <p:spPr>
          <a:xfrm rot="19587423">
            <a:off x="8415318" y="4441312"/>
            <a:ext cx="2323546" cy="276999"/>
          </a:xfrm>
          <a:prstGeom prst="rect">
            <a:avLst/>
          </a:prstGeom>
          <a:noFill/>
        </p:spPr>
        <p:txBody>
          <a:bodyPr wrap="square" rtlCol="0">
            <a:spAutoFit/>
          </a:bodyPr>
          <a:lstStyle/>
          <a:p>
            <a:r>
              <a:rPr lang="en-US" sz="1200" b="1">
                <a:solidFill>
                  <a:schemeClr val="accent2"/>
                </a:solidFill>
              </a:rPr>
              <a:t>Data Accelerator Complex</a:t>
            </a:r>
          </a:p>
        </p:txBody>
      </p:sp>
    </p:spTree>
    <p:extLst>
      <p:ext uri="{BB962C8B-B14F-4D97-AF65-F5344CB8AC3E}">
        <p14:creationId xmlns:p14="http://schemas.microsoft.com/office/powerpoint/2010/main" val="2927186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163901-16F6-479F-90D0-2EF28B9A6DC7}"/>
              </a:ext>
            </a:extLst>
          </p:cNvPr>
          <p:cNvSpPr>
            <a:spLocks noGrp="1"/>
          </p:cNvSpPr>
          <p:nvPr>
            <p:ph type="title"/>
          </p:nvPr>
        </p:nvSpPr>
        <p:spPr/>
        <p:txBody>
          <a:bodyPr/>
          <a:lstStyle/>
          <a:p>
            <a:r>
              <a:rPr lang="en-US" dirty="0"/>
              <a:t>New SoC level capabilities</a:t>
            </a:r>
          </a:p>
        </p:txBody>
      </p:sp>
      <p:sp>
        <p:nvSpPr>
          <p:cNvPr id="2" name="Content Placeholder 3">
            <a:extLst>
              <a:ext uri="{FF2B5EF4-FFF2-40B4-BE49-F238E27FC236}">
                <a16:creationId xmlns:a16="http://schemas.microsoft.com/office/drawing/2014/main" id="{6E2C4829-2739-9E81-C65E-1BECC493154B}"/>
              </a:ext>
            </a:extLst>
          </p:cNvPr>
          <p:cNvSpPr>
            <a:spLocks noGrp="1"/>
          </p:cNvSpPr>
          <p:nvPr>
            <p:ph sz="half" idx="1"/>
          </p:nvPr>
        </p:nvSpPr>
        <p:spPr>
          <a:xfrm>
            <a:off x="475338" y="4370415"/>
            <a:ext cx="11006399" cy="1242787"/>
          </a:xfrm>
        </p:spPr>
        <p:txBody>
          <a:bodyPr>
            <a:normAutofit/>
          </a:bodyPr>
          <a:lstStyle/>
          <a:p>
            <a:r>
              <a:rPr lang="en-US" dirty="0"/>
              <a:t>Bandwidth provisioning, bandwidth cap across group </a:t>
            </a:r>
          </a:p>
          <a:p>
            <a:r>
              <a:rPr lang="en-US" dirty="0"/>
              <a:t>Work dispatch priority, traffic classes </a:t>
            </a:r>
          </a:p>
          <a:p>
            <a:endParaRPr lang="en-US" dirty="0"/>
          </a:p>
          <a:p>
            <a:pPr lvl="1"/>
            <a:endParaRPr lang="en-US" dirty="0"/>
          </a:p>
        </p:txBody>
      </p:sp>
      <p:grpSp>
        <p:nvGrpSpPr>
          <p:cNvPr id="27" name="Group 26">
            <a:extLst>
              <a:ext uri="{FF2B5EF4-FFF2-40B4-BE49-F238E27FC236}">
                <a16:creationId xmlns:a16="http://schemas.microsoft.com/office/drawing/2014/main" id="{3987D8FD-0B93-335C-1CD1-924F4730410F}"/>
              </a:ext>
            </a:extLst>
          </p:cNvPr>
          <p:cNvGrpSpPr/>
          <p:nvPr/>
        </p:nvGrpSpPr>
        <p:grpSpPr>
          <a:xfrm>
            <a:off x="475338" y="1486063"/>
            <a:ext cx="2398639" cy="2327756"/>
            <a:chOff x="475338" y="1486063"/>
            <a:chExt cx="2398639" cy="2327756"/>
          </a:xfrm>
        </p:grpSpPr>
        <p:grpSp>
          <p:nvGrpSpPr>
            <p:cNvPr id="8" name="Group 7">
              <a:extLst>
                <a:ext uri="{FF2B5EF4-FFF2-40B4-BE49-F238E27FC236}">
                  <a16:creationId xmlns:a16="http://schemas.microsoft.com/office/drawing/2014/main" id="{3E07FC7B-39DB-B6E4-E13D-8CED2CC080A3}"/>
                </a:ext>
              </a:extLst>
            </p:cNvPr>
            <p:cNvGrpSpPr/>
            <p:nvPr/>
          </p:nvGrpSpPr>
          <p:grpSpPr>
            <a:xfrm>
              <a:off x="478881" y="1486063"/>
              <a:ext cx="2329411" cy="2327756"/>
              <a:chOff x="4554833" y="1839310"/>
              <a:chExt cx="2898440" cy="1901809"/>
            </a:xfrm>
          </p:grpSpPr>
          <p:pic>
            <p:nvPicPr>
              <p:cNvPr id="9" name="Picture 3" descr="page5image468846416">
                <a:extLst>
                  <a:ext uri="{FF2B5EF4-FFF2-40B4-BE49-F238E27FC236}">
                    <a16:creationId xmlns:a16="http://schemas.microsoft.com/office/drawing/2014/main" id="{F0DE4F34-4A39-FF2C-5E77-A21014CA80CC}"/>
                  </a:ext>
                </a:extLst>
              </p:cNvPr>
              <p:cNvPicPr>
                <a:picLocks noChangeAspect="1" noChangeArrowheads="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554833" y="1839310"/>
                <a:ext cx="2898440" cy="190180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D217A1C-61A1-FC5B-E44E-5E6D10ACF3E7}"/>
                  </a:ext>
                </a:extLst>
              </p:cNvPr>
              <p:cNvSpPr txBox="1"/>
              <p:nvPr/>
            </p:nvSpPr>
            <p:spPr>
              <a:xfrm>
                <a:off x="4785877" y="2196589"/>
                <a:ext cx="2424601" cy="254686"/>
              </a:xfrm>
              <a:prstGeom prst="rect">
                <a:avLst/>
              </a:prstGeom>
              <a:noFill/>
            </p:spPr>
            <p:txBody>
              <a:bodyPr wrap="square" rtlCol="0">
                <a:spAutoFit/>
              </a:bodyPr>
              <a:lstStyle/>
              <a:p>
                <a:pPr algn="ctr"/>
                <a:endParaRPr lang="en-US" sz="2400"/>
              </a:p>
            </p:txBody>
          </p:sp>
        </p:grpSp>
        <p:sp>
          <p:nvSpPr>
            <p:cNvPr id="11" name="TextBox 10">
              <a:extLst>
                <a:ext uri="{FF2B5EF4-FFF2-40B4-BE49-F238E27FC236}">
                  <a16:creationId xmlns:a16="http://schemas.microsoft.com/office/drawing/2014/main" id="{81FE242D-ED91-9B9E-75A2-F3DE3EE3B79E}"/>
                </a:ext>
              </a:extLst>
            </p:cNvPr>
            <p:cNvSpPr txBox="1"/>
            <p:nvPr/>
          </p:nvSpPr>
          <p:spPr>
            <a:xfrm>
              <a:off x="475338" y="3096010"/>
              <a:ext cx="2398639" cy="584775"/>
            </a:xfrm>
            <a:prstGeom prst="rect">
              <a:avLst/>
            </a:prstGeom>
            <a:noFill/>
          </p:spPr>
          <p:txBody>
            <a:bodyPr wrap="square" rtlCol="0">
              <a:spAutoFit/>
            </a:bodyPr>
            <a:lstStyle/>
            <a:p>
              <a:pPr algn="ctr"/>
              <a:r>
                <a:rPr lang="en-US" altLang="zh-CN" sz="1600" b="1"/>
                <a:t>Efficient Core-accelerator Interaction</a:t>
              </a:r>
              <a:endParaRPr lang="en-US" sz="1600" b="1"/>
            </a:p>
          </p:txBody>
        </p:sp>
        <p:pic>
          <p:nvPicPr>
            <p:cNvPr id="12" name="Picture 14" descr="essentials, fast, forward, next, speed up, ui development ">
              <a:extLst>
                <a:ext uri="{FF2B5EF4-FFF2-40B4-BE49-F238E27FC236}">
                  <a16:creationId xmlns:a16="http://schemas.microsoft.com/office/drawing/2014/main" id="{4C676994-C443-F0D3-43F6-21B1F76057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3204" y="1923361"/>
              <a:ext cx="1165287" cy="11652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7E2833DB-23FB-47B2-B165-E705BA58CD0F}"/>
              </a:ext>
            </a:extLst>
          </p:cNvPr>
          <p:cNvGrpSpPr/>
          <p:nvPr/>
        </p:nvGrpSpPr>
        <p:grpSpPr>
          <a:xfrm>
            <a:off x="6305161" y="1504062"/>
            <a:ext cx="2329411" cy="2327755"/>
            <a:chOff x="3473141" y="1489751"/>
            <a:chExt cx="2329411" cy="2327755"/>
          </a:xfrm>
        </p:grpSpPr>
        <p:grpSp>
          <p:nvGrpSpPr>
            <p:cNvPr id="4" name="Group 3">
              <a:extLst>
                <a:ext uri="{FF2B5EF4-FFF2-40B4-BE49-F238E27FC236}">
                  <a16:creationId xmlns:a16="http://schemas.microsoft.com/office/drawing/2014/main" id="{A2CAB615-8B0B-290F-43B0-C8329F6AAF98}"/>
                </a:ext>
              </a:extLst>
            </p:cNvPr>
            <p:cNvGrpSpPr/>
            <p:nvPr/>
          </p:nvGrpSpPr>
          <p:grpSpPr>
            <a:xfrm>
              <a:off x="3473141" y="1489751"/>
              <a:ext cx="2329411" cy="2327755"/>
              <a:chOff x="4554833" y="1839310"/>
              <a:chExt cx="2898440" cy="1901809"/>
            </a:xfrm>
          </p:grpSpPr>
          <p:pic>
            <p:nvPicPr>
              <p:cNvPr id="5" name="Picture 3" descr="page5image468846416">
                <a:extLst>
                  <a:ext uri="{FF2B5EF4-FFF2-40B4-BE49-F238E27FC236}">
                    <a16:creationId xmlns:a16="http://schemas.microsoft.com/office/drawing/2014/main" id="{5224E565-B8D9-2284-19D2-039B5439F5D3}"/>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4554833" y="1839310"/>
                <a:ext cx="2898440" cy="19018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5972D7-6BD0-8B4D-2E0C-BD1C88A797FE}"/>
                  </a:ext>
                </a:extLst>
              </p:cNvPr>
              <p:cNvSpPr txBox="1"/>
              <p:nvPr/>
            </p:nvSpPr>
            <p:spPr>
              <a:xfrm>
                <a:off x="4785877" y="2196589"/>
                <a:ext cx="2424601" cy="254686"/>
              </a:xfrm>
              <a:prstGeom prst="rect">
                <a:avLst/>
              </a:prstGeom>
              <a:noFill/>
            </p:spPr>
            <p:txBody>
              <a:bodyPr wrap="square" rtlCol="0">
                <a:spAutoFit/>
              </a:bodyPr>
              <a:lstStyle/>
              <a:p>
                <a:pPr algn="ctr"/>
                <a:endParaRPr lang="en-US" sz="2400"/>
              </a:p>
            </p:txBody>
          </p:sp>
        </p:grpSp>
        <p:sp>
          <p:nvSpPr>
            <p:cNvPr id="7" name="TextBox 6">
              <a:extLst>
                <a:ext uri="{FF2B5EF4-FFF2-40B4-BE49-F238E27FC236}">
                  <a16:creationId xmlns:a16="http://schemas.microsoft.com/office/drawing/2014/main" id="{A2E33A41-C879-2CE2-9535-62CB307F544F}"/>
                </a:ext>
              </a:extLst>
            </p:cNvPr>
            <p:cNvSpPr txBox="1"/>
            <p:nvPr/>
          </p:nvSpPr>
          <p:spPr>
            <a:xfrm>
              <a:off x="3495056" y="3138236"/>
              <a:ext cx="2276136" cy="584775"/>
            </a:xfrm>
            <a:prstGeom prst="rect">
              <a:avLst/>
            </a:prstGeom>
            <a:noFill/>
          </p:spPr>
          <p:txBody>
            <a:bodyPr wrap="square" rtlCol="0">
              <a:spAutoFit/>
            </a:bodyPr>
            <a:lstStyle/>
            <a:p>
              <a:pPr algn="ctr"/>
              <a:r>
                <a:rPr lang="en-US" altLang="zh-CN" sz="1600" b="1" dirty="0"/>
                <a:t>Batch Processing</a:t>
              </a:r>
            </a:p>
            <a:p>
              <a:pPr algn="ctr"/>
              <a:r>
                <a:rPr lang="en-US" sz="1600" b="1" dirty="0"/>
                <a:t>Sync/</a:t>
              </a:r>
              <a:r>
                <a:rPr lang="en-US" sz="1600" b="1" dirty="0" err="1"/>
                <a:t>asyc</a:t>
              </a:r>
              <a:r>
                <a:rPr lang="en-US" sz="1600" b="1" dirty="0"/>
                <a:t> mode</a:t>
              </a:r>
            </a:p>
          </p:txBody>
        </p:sp>
        <p:pic>
          <p:nvPicPr>
            <p:cNvPr id="13" name="Picture 18" descr="data, data science, in, move, transit, travel, truck ">
              <a:extLst>
                <a:ext uri="{FF2B5EF4-FFF2-40B4-BE49-F238E27FC236}">
                  <a16:creationId xmlns:a16="http://schemas.microsoft.com/office/drawing/2014/main" id="{51F87402-A425-0744-506F-DB920836BE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881" y="1821257"/>
              <a:ext cx="1154974" cy="115497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id="{A55FDFD3-E10C-1DFF-FD90-A9B5C6C874B2}"/>
              </a:ext>
            </a:extLst>
          </p:cNvPr>
          <p:cNvGrpSpPr/>
          <p:nvPr/>
        </p:nvGrpSpPr>
        <p:grpSpPr>
          <a:xfrm>
            <a:off x="9127168" y="1504062"/>
            <a:ext cx="2520517" cy="2327754"/>
            <a:chOff x="6282738" y="1480076"/>
            <a:chExt cx="2520517" cy="2327754"/>
          </a:xfrm>
        </p:grpSpPr>
        <p:grpSp>
          <p:nvGrpSpPr>
            <p:cNvPr id="14" name="Group 13">
              <a:extLst>
                <a:ext uri="{FF2B5EF4-FFF2-40B4-BE49-F238E27FC236}">
                  <a16:creationId xmlns:a16="http://schemas.microsoft.com/office/drawing/2014/main" id="{644A54F9-E87A-E0B5-B8D8-B48DDDB12E10}"/>
                </a:ext>
              </a:extLst>
            </p:cNvPr>
            <p:cNvGrpSpPr/>
            <p:nvPr/>
          </p:nvGrpSpPr>
          <p:grpSpPr>
            <a:xfrm>
              <a:off x="6378292" y="1480076"/>
              <a:ext cx="2329411" cy="2327754"/>
              <a:chOff x="4554833" y="1839310"/>
              <a:chExt cx="2898440" cy="1901809"/>
            </a:xfrm>
          </p:grpSpPr>
          <p:pic>
            <p:nvPicPr>
              <p:cNvPr id="15" name="Picture 3" descr="page5image468846416">
                <a:extLst>
                  <a:ext uri="{FF2B5EF4-FFF2-40B4-BE49-F238E27FC236}">
                    <a16:creationId xmlns:a16="http://schemas.microsoft.com/office/drawing/2014/main" id="{6FF51ED5-0EA8-846A-4578-7D35DDF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4833" y="1839310"/>
                <a:ext cx="2898440" cy="190180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043ABC8-571D-6F19-96BB-73DCB41CC77D}"/>
                  </a:ext>
                </a:extLst>
              </p:cNvPr>
              <p:cNvSpPr txBox="1"/>
              <p:nvPr/>
            </p:nvSpPr>
            <p:spPr>
              <a:xfrm>
                <a:off x="4785877" y="2196589"/>
                <a:ext cx="2424601" cy="254686"/>
              </a:xfrm>
              <a:prstGeom prst="rect">
                <a:avLst/>
              </a:prstGeom>
              <a:noFill/>
            </p:spPr>
            <p:txBody>
              <a:bodyPr wrap="square" rtlCol="0">
                <a:spAutoFit/>
              </a:bodyPr>
              <a:lstStyle/>
              <a:p>
                <a:pPr algn="ctr"/>
                <a:endParaRPr lang="en-US" sz="2400"/>
              </a:p>
            </p:txBody>
          </p:sp>
        </p:grpSp>
        <p:sp>
          <p:nvSpPr>
            <p:cNvPr id="21" name="TextBox 20">
              <a:extLst>
                <a:ext uri="{FF2B5EF4-FFF2-40B4-BE49-F238E27FC236}">
                  <a16:creationId xmlns:a16="http://schemas.microsoft.com/office/drawing/2014/main" id="{5C8529B3-A4D9-9D23-7E41-0F1C6DC6D4D0}"/>
                </a:ext>
              </a:extLst>
            </p:cNvPr>
            <p:cNvSpPr txBox="1"/>
            <p:nvPr/>
          </p:nvSpPr>
          <p:spPr>
            <a:xfrm>
              <a:off x="6282738" y="3300843"/>
              <a:ext cx="2520517" cy="338554"/>
            </a:xfrm>
            <a:prstGeom prst="rect">
              <a:avLst/>
            </a:prstGeom>
            <a:noFill/>
          </p:spPr>
          <p:txBody>
            <a:bodyPr wrap="square" rtlCol="0">
              <a:spAutoFit/>
            </a:bodyPr>
            <a:lstStyle/>
            <a:p>
              <a:pPr algn="ctr"/>
              <a:r>
                <a:rPr lang="en-US" altLang="zh-CN" sz="1600" b="1"/>
                <a:t>QoS Control</a:t>
              </a:r>
              <a:endParaRPr lang="en-US" sz="1600" b="1"/>
            </a:p>
          </p:txBody>
        </p:sp>
        <p:pic>
          <p:nvPicPr>
            <p:cNvPr id="24" name="Picture 23">
              <a:extLst>
                <a:ext uri="{FF2B5EF4-FFF2-40B4-BE49-F238E27FC236}">
                  <a16:creationId xmlns:a16="http://schemas.microsoft.com/office/drawing/2014/main" id="{5349AB77-69E5-04F6-9382-8CE48952818F}"/>
                </a:ext>
              </a:extLst>
            </p:cNvPr>
            <p:cNvPicPr>
              <a:picLocks noChangeAspect="1"/>
            </p:cNvPicPr>
            <p:nvPr/>
          </p:nvPicPr>
          <p:blipFill>
            <a:blip r:embed="rId6"/>
            <a:stretch>
              <a:fillRect/>
            </a:stretch>
          </p:blipFill>
          <p:spPr>
            <a:xfrm>
              <a:off x="6789857" y="1684794"/>
              <a:ext cx="1484505" cy="1484505"/>
            </a:xfrm>
            <a:prstGeom prst="rect">
              <a:avLst/>
            </a:prstGeom>
          </p:spPr>
        </p:pic>
      </p:grpSp>
      <p:sp>
        <p:nvSpPr>
          <p:cNvPr id="25" name="Content Placeholder 3">
            <a:extLst>
              <a:ext uri="{FF2B5EF4-FFF2-40B4-BE49-F238E27FC236}">
                <a16:creationId xmlns:a16="http://schemas.microsoft.com/office/drawing/2014/main" id="{84A87186-205A-B98D-0499-F3021ADDE7E1}"/>
              </a:ext>
            </a:extLst>
          </p:cNvPr>
          <p:cNvSpPr txBox="1">
            <a:spLocks/>
          </p:cNvSpPr>
          <p:nvPr/>
        </p:nvSpPr>
        <p:spPr>
          <a:xfrm>
            <a:off x="101097" y="4131608"/>
            <a:ext cx="10570198" cy="1520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0" tIns="0" rIns="0" bIns="0" rtlCol="0">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Simple descriptor-based job submission and completion</a:t>
            </a:r>
          </a:p>
          <a:p>
            <a:r>
              <a:rPr lang="en-US" dirty="0"/>
              <a:t>New x86 instructions for submission and completion check </a:t>
            </a:r>
          </a:p>
          <a:p>
            <a:pPr lvl="1"/>
            <a:endParaRPr lang="en-US" dirty="0"/>
          </a:p>
        </p:txBody>
      </p:sp>
      <p:sp>
        <p:nvSpPr>
          <p:cNvPr id="26" name="Content Placeholder 3">
            <a:extLst>
              <a:ext uri="{FF2B5EF4-FFF2-40B4-BE49-F238E27FC236}">
                <a16:creationId xmlns:a16="http://schemas.microsoft.com/office/drawing/2014/main" id="{152D1D61-5A61-A83A-B058-3D5B9A25AAC6}"/>
              </a:ext>
            </a:extLst>
          </p:cNvPr>
          <p:cNvSpPr txBox="1">
            <a:spLocks/>
          </p:cNvSpPr>
          <p:nvPr/>
        </p:nvSpPr>
        <p:spPr>
          <a:xfrm>
            <a:off x="233215" y="4091308"/>
            <a:ext cx="11006399" cy="17272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0" tIns="0" rIns="0" bIns="0" rtlCol="0">
            <a:norm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Shared virtual memory space with CPU, no need for explicit memory management </a:t>
            </a:r>
          </a:p>
          <a:p>
            <a:r>
              <a:rPr lang="en-US" dirty="0"/>
              <a:t>Scalable IO virtualization (S-IOV) enables accelerators to be used by multiple tenants in a scalable way</a:t>
            </a:r>
          </a:p>
        </p:txBody>
      </p:sp>
      <p:grpSp>
        <p:nvGrpSpPr>
          <p:cNvPr id="36" name="Group 35">
            <a:extLst>
              <a:ext uri="{FF2B5EF4-FFF2-40B4-BE49-F238E27FC236}">
                <a16:creationId xmlns:a16="http://schemas.microsoft.com/office/drawing/2014/main" id="{C0652312-F3F2-2403-0F86-8C466005C21B}"/>
              </a:ext>
            </a:extLst>
          </p:cNvPr>
          <p:cNvGrpSpPr/>
          <p:nvPr/>
        </p:nvGrpSpPr>
        <p:grpSpPr>
          <a:xfrm>
            <a:off x="3384032" y="1504062"/>
            <a:ext cx="2329411" cy="2327756"/>
            <a:chOff x="9159689" y="1480075"/>
            <a:chExt cx="2329411" cy="2327756"/>
          </a:xfrm>
        </p:grpSpPr>
        <p:grpSp>
          <p:nvGrpSpPr>
            <p:cNvPr id="18" name="Group 17">
              <a:extLst>
                <a:ext uri="{FF2B5EF4-FFF2-40B4-BE49-F238E27FC236}">
                  <a16:creationId xmlns:a16="http://schemas.microsoft.com/office/drawing/2014/main" id="{43B955A3-0F54-35ED-62BF-01DDCBE92CB8}"/>
                </a:ext>
              </a:extLst>
            </p:cNvPr>
            <p:cNvGrpSpPr/>
            <p:nvPr/>
          </p:nvGrpSpPr>
          <p:grpSpPr>
            <a:xfrm>
              <a:off x="9159689" y="1480075"/>
              <a:ext cx="2329411" cy="2327756"/>
              <a:chOff x="4554833" y="1839310"/>
              <a:chExt cx="2898440" cy="1901809"/>
            </a:xfrm>
          </p:grpSpPr>
          <p:pic>
            <p:nvPicPr>
              <p:cNvPr id="19" name="Picture 3" descr="page5image468846416">
                <a:extLst>
                  <a:ext uri="{FF2B5EF4-FFF2-40B4-BE49-F238E27FC236}">
                    <a16:creationId xmlns:a16="http://schemas.microsoft.com/office/drawing/2014/main" id="{64517A59-BAAE-927D-6F16-7CB3557B8439}"/>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554833" y="1839310"/>
                <a:ext cx="2898440" cy="190180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ABFFA44-ED32-6C1A-4D80-0306A4FC9F40}"/>
                  </a:ext>
                </a:extLst>
              </p:cNvPr>
              <p:cNvSpPr txBox="1"/>
              <p:nvPr/>
            </p:nvSpPr>
            <p:spPr>
              <a:xfrm>
                <a:off x="4785877" y="2196589"/>
                <a:ext cx="2424601" cy="377187"/>
              </a:xfrm>
              <a:prstGeom prst="rect">
                <a:avLst/>
              </a:prstGeom>
              <a:noFill/>
            </p:spPr>
            <p:txBody>
              <a:bodyPr wrap="square" rtlCol="0">
                <a:spAutoFit/>
              </a:bodyPr>
              <a:lstStyle/>
              <a:p>
                <a:pPr algn="ctr"/>
                <a:endParaRPr lang="en-US" sz="2400"/>
              </a:p>
            </p:txBody>
          </p:sp>
        </p:grpSp>
        <p:pic>
          <p:nvPicPr>
            <p:cNvPr id="34" name="Picture 33" descr="A green line art of a cloud server">
              <a:extLst>
                <a:ext uri="{FF2B5EF4-FFF2-40B4-BE49-F238E27FC236}">
                  <a16:creationId xmlns:a16="http://schemas.microsoft.com/office/drawing/2014/main" id="{7965C552-9A06-4496-DEE5-12A06A1E5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5730" y="1917374"/>
              <a:ext cx="1606123" cy="1045926"/>
            </a:xfrm>
            <a:prstGeom prst="rect">
              <a:avLst/>
            </a:prstGeom>
          </p:spPr>
        </p:pic>
        <p:sp>
          <p:nvSpPr>
            <p:cNvPr id="17" name="TextBox 16">
              <a:extLst>
                <a:ext uri="{FF2B5EF4-FFF2-40B4-BE49-F238E27FC236}">
                  <a16:creationId xmlns:a16="http://schemas.microsoft.com/office/drawing/2014/main" id="{E4830F42-783D-755D-83A6-486BE7FB5315}"/>
                </a:ext>
              </a:extLst>
            </p:cNvPr>
            <p:cNvSpPr txBox="1"/>
            <p:nvPr/>
          </p:nvSpPr>
          <p:spPr>
            <a:xfrm>
              <a:off x="9181604" y="3116447"/>
              <a:ext cx="2276136" cy="584775"/>
            </a:xfrm>
            <a:prstGeom prst="rect">
              <a:avLst/>
            </a:prstGeom>
            <a:noFill/>
          </p:spPr>
          <p:txBody>
            <a:bodyPr wrap="square" rtlCol="0">
              <a:spAutoFit/>
            </a:bodyPr>
            <a:lstStyle/>
            <a:p>
              <a:pPr algn="ctr"/>
              <a:r>
                <a:rPr lang="en-US" altLang="zh-CN" sz="1600" b="1" dirty="0"/>
                <a:t>Virtualization and Multi-tenant Support</a:t>
              </a:r>
              <a:endParaRPr lang="en-US" sz="1600" b="1" dirty="0"/>
            </a:p>
          </p:txBody>
        </p:sp>
      </p:grpSp>
      <p:sp>
        <p:nvSpPr>
          <p:cNvPr id="37" name="Content Placeholder 3">
            <a:extLst>
              <a:ext uri="{FF2B5EF4-FFF2-40B4-BE49-F238E27FC236}">
                <a16:creationId xmlns:a16="http://schemas.microsoft.com/office/drawing/2014/main" id="{6B9CD264-7287-3B9D-B79E-2A87A89C0DE2}"/>
              </a:ext>
            </a:extLst>
          </p:cNvPr>
          <p:cNvSpPr txBox="1">
            <a:spLocks/>
          </p:cNvSpPr>
          <p:nvPr/>
        </p:nvSpPr>
        <p:spPr>
          <a:xfrm>
            <a:off x="350605" y="4108889"/>
            <a:ext cx="11006399" cy="8656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0" tIns="0" rIns="0" bIns="0" rtlCol="0">
            <a:noAutofit/>
          </a:bodyPr>
          <a:lst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Capabilities of processing a batch of descriptors, reducing job submission overhead </a:t>
            </a:r>
          </a:p>
          <a:p>
            <a:r>
              <a:rPr lang="en-US" dirty="0"/>
              <a:t>Programming models support both synchronous and </a:t>
            </a:r>
            <a:r>
              <a:rPr lang="en-US" dirty="0" err="1"/>
              <a:t>asynchrous</a:t>
            </a:r>
            <a:r>
              <a:rPr lang="en-US" dirty="0"/>
              <a:t> processing</a:t>
            </a:r>
          </a:p>
          <a:p>
            <a:pPr lvl="1"/>
            <a:endParaRPr lang="en-US" dirty="0"/>
          </a:p>
        </p:txBody>
      </p:sp>
    </p:spTree>
    <p:extLst>
      <p:ext uri="{BB962C8B-B14F-4D97-AF65-F5344CB8AC3E}">
        <p14:creationId xmlns:p14="http://schemas.microsoft.com/office/powerpoint/2010/main" val="310332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bg/>
                                          </p:spTgt>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37"/>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25" grpId="0" animBg="1"/>
      <p:bldP spid="25" grpId="1" animBg="1"/>
      <p:bldP spid="26" grpId="0" animBg="1"/>
      <p:bldP spid="26" grpId="1" animBg="1"/>
      <p:bldP spid="37" grpId="0" animBg="1"/>
      <p:bldP spid="3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04F6D5-3A20-4BC6-9A77-8E9E54C6F5C9}"/>
              </a:ext>
            </a:extLst>
          </p:cNvPr>
          <p:cNvSpPr>
            <a:spLocks noGrp="1"/>
          </p:cNvSpPr>
          <p:nvPr>
            <p:ph type="title"/>
          </p:nvPr>
        </p:nvSpPr>
        <p:spPr>
          <a:xfrm>
            <a:off x="0" y="-245666"/>
            <a:ext cx="11273429" cy="1199822"/>
          </a:xfrm>
        </p:spPr>
        <p:txBody>
          <a:bodyPr>
            <a:normAutofit/>
          </a:bodyPr>
          <a:lstStyle/>
          <a:p>
            <a:pPr defTabSz="609555">
              <a:lnSpc>
                <a:spcPct val="90000"/>
              </a:lnSpc>
              <a:spcBef>
                <a:spcPts val="1000"/>
              </a:spcBef>
              <a:defRPr/>
            </a:pPr>
            <a:r>
              <a:rPr lang="en-US" dirty="0">
                <a:latin typeface="+mj-lt"/>
              </a:rPr>
              <a:t>Intel Accelerator interfacing Architecture (</a:t>
            </a:r>
            <a:r>
              <a:rPr lang="en-US" dirty="0" err="1">
                <a:latin typeface="+mj-lt"/>
              </a:rPr>
              <a:t>AiA</a:t>
            </a:r>
            <a:r>
              <a:rPr lang="en-US" dirty="0">
                <a:latin typeface="+mj-lt"/>
              </a:rPr>
              <a:t>)</a:t>
            </a:r>
          </a:p>
        </p:txBody>
      </p:sp>
      <p:sp>
        <p:nvSpPr>
          <p:cNvPr id="7" name="TextBox 6">
            <a:extLst>
              <a:ext uri="{FF2B5EF4-FFF2-40B4-BE49-F238E27FC236}">
                <a16:creationId xmlns:a16="http://schemas.microsoft.com/office/drawing/2014/main" id="{5FBD7188-ECFB-8741-6EF6-B8C9A8B7DEA5}"/>
              </a:ext>
            </a:extLst>
          </p:cNvPr>
          <p:cNvSpPr txBox="1"/>
          <p:nvPr/>
        </p:nvSpPr>
        <p:spPr>
          <a:xfrm>
            <a:off x="201393" y="712109"/>
            <a:ext cx="10945577" cy="5523563"/>
          </a:xfrm>
          <a:prstGeom prst="rect">
            <a:avLst/>
          </a:prstGeom>
          <a:noFill/>
        </p:spPr>
        <p:txBody>
          <a:bodyPr wrap="square" lIns="91440" tIns="45720" rIns="91440" bIns="45720" rtlCol="0" anchor="t">
            <a:spAutoFit/>
          </a:bodyPr>
          <a:lstStyle/>
          <a:p>
            <a:pPr defTabSz="609555">
              <a:lnSpc>
                <a:spcPct val="90000"/>
              </a:lnSpc>
              <a:spcBef>
                <a:spcPts val="1000"/>
              </a:spcBef>
              <a:defRPr/>
            </a:pPr>
            <a:r>
              <a:rPr lang="en-US" sz="2800" b="1" dirty="0">
                <a:latin typeface="+mj-lt"/>
              </a:rPr>
              <a:t>MOVDIR/MOVDIR64B</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Directly and immediately write data to the designated memory location (bypassing caches)</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Efficient accelerator invocation (descriptor passing)</a:t>
            </a:r>
          </a:p>
          <a:p>
            <a:pPr defTabSz="609555">
              <a:lnSpc>
                <a:spcPct val="90000"/>
              </a:lnSpc>
              <a:spcBef>
                <a:spcPts val="1000"/>
              </a:spcBef>
              <a:defRPr/>
            </a:pPr>
            <a:r>
              <a:rPr lang="en-US" sz="2800" b="1" dirty="0">
                <a:latin typeface="+mj-lt"/>
              </a:rPr>
              <a:t>ENQCMD/ENQCMDS</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Atomically enqueue data (descriptor) to the designated memory location (MMIO register)</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Offload work queue management to hardware, facilitate shared work queue operations </a:t>
            </a:r>
          </a:p>
          <a:p>
            <a:pPr defTabSz="609555">
              <a:lnSpc>
                <a:spcPct val="90000"/>
              </a:lnSpc>
              <a:spcBef>
                <a:spcPts val="1000"/>
              </a:spcBef>
              <a:defRPr/>
            </a:pPr>
            <a:r>
              <a:rPr lang="en-US" sz="2800" b="1" dirty="0" err="1">
                <a:latin typeface="+mj-lt"/>
              </a:rPr>
              <a:t>Uinterrupt</a:t>
            </a:r>
            <a:r>
              <a:rPr lang="en-US" sz="2800" b="1" dirty="0">
                <a:latin typeface="+mj-lt"/>
              </a:rPr>
              <a:t>, </a:t>
            </a:r>
            <a:r>
              <a:rPr lang="en-US" sz="2800" b="1" dirty="0" err="1">
                <a:latin typeface="+mj-lt"/>
              </a:rPr>
              <a:t>Umonitor</a:t>
            </a:r>
            <a:r>
              <a:rPr lang="en-US" sz="2800" b="1" dirty="0">
                <a:latin typeface="+mj-lt"/>
              </a:rPr>
              <a:t>, </a:t>
            </a:r>
            <a:r>
              <a:rPr lang="en-US" sz="2800" b="1" dirty="0" err="1">
                <a:latin typeface="+mj-lt"/>
              </a:rPr>
              <a:t>Umwait</a:t>
            </a:r>
            <a:r>
              <a:rPr lang="en-US" sz="2800" b="1" dirty="0">
                <a:latin typeface="+mj-lt"/>
              </a:rPr>
              <a:t>, PAUSE</a:t>
            </a:r>
          </a:p>
          <a:p>
            <a:pPr marL="800100" lvl="1" indent="-342900" defTabSz="609555">
              <a:lnSpc>
                <a:spcPct val="90000"/>
              </a:lnSpc>
              <a:spcBef>
                <a:spcPts val="1000"/>
              </a:spcBef>
              <a:buFont typeface="Arial" panose="020B0604020202020204" pitchFamily="34" charset="0"/>
              <a:buChar char="•"/>
              <a:defRPr/>
            </a:pPr>
            <a:r>
              <a:rPr lang="en-US" sz="2400" dirty="0">
                <a:latin typeface="+mj-lt"/>
              </a:rPr>
              <a:t>Signaling and synchronization of accelerators from user space, functionally similar to their kernel-space counterparts.</a:t>
            </a:r>
            <a:endParaRPr lang="en-US" dirty="0"/>
          </a:p>
          <a:p>
            <a:pPr marL="800100" lvl="1" indent="-342900" defTabSz="609555">
              <a:lnSpc>
                <a:spcPct val="90000"/>
              </a:lnSpc>
              <a:spcBef>
                <a:spcPts val="1000"/>
              </a:spcBef>
              <a:buFont typeface="Arial" panose="020B0604020202020204" pitchFamily="34" charset="0"/>
              <a:buChar char="•"/>
              <a:defRPr/>
            </a:pPr>
            <a:endParaRPr lang="en-US" dirty="0"/>
          </a:p>
        </p:txBody>
      </p:sp>
    </p:spTree>
    <p:extLst>
      <p:ext uri="{BB962C8B-B14F-4D97-AF65-F5344CB8AC3E}">
        <p14:creationId xmlns:p14="http://schemas.microsoft.com/office/powerpoint/2010/main" val="304380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04F6D5-3A20-4BC6-9A77-8E9E54C6F5C9}"/>
              </a:ext>
            </a:extLst>
          </p:cNvPr>
          <p:cNvSpPr>
            <a:spLocks noGrp="1"/>
          </p:cNvSpPr>
          <p:nvPr>
            <p:ph type="title"/>
          </p:nvPr>
        </p:nvSpPr>
        <p:spPr>
          <a:xfrm>
            <a:off x="269335" y="-76686"/>
            <a:ext cx="11273429" cy="1199822"/>
          </a:xfrm>
        </p:spPr>
        <p:txBody>
          <a:bodyPr>
            <a:normAutofit/>
          </a:bodyPr>
          <a:lstStyle/>
          <a:p>
            <a:pPr defTabSz="609555">
              <a:lnSpc>
                <a:spcPct val="90000"/>
              </a:lnSpc>
              <a:spcBef>
                <a:spcPts val="1000"/>
              </a:spcBef>
              <a:defRPr/>
            </a:pPr>
            <a:r>
              <a:rPr lang="en-US" b="1" dirty="0">
                <a:latin typeface="+mj-lt"/>
              </a:rPr>
              <a:t>Intel Scalable IO Virtualization (S-IOV)</a:t>
            </a:r>
          </a:p>
        </p:txBody>
      </p:sp>
      <p:pic>
        <p:nvPicPr>
          <p:cNvPr id="3" name="Picture 2">
            <a:extLst>
              <a:ext uri="{FF2B5EF4-FFF2-40B4-BE49-F238E27FC236}">
                <a16:creationId xmlns:a16="http://schemas.microsoft.com/office/drawing/2014/main" id="{5D6C3F56-9DF0-C7B0-06A5-E00C1FCAF738}"/>
              </a:ext>
            </a:extLst>
          </p:cNvPr>
          <p:cNvPicPr>
            <a:picLocks noChangeAspect="1"/>
          </p:cNvPicPr>
          <p:nvPr/>
        </p:nvPicPr>
        <p:blipFill>
          <a:blip r:embed="rId3"/>
          <a:stretch>
            <a:fillRect/>
          </a:stretch>
        </p:blipFill>
        <p:spPr>
          <a:xfrm>
            <a:off x="7426770" y="1509872"/>
            <a:ext cx="4389500" cy="3635055"/>
          </a:xfrm>
          <a:prstGeom prst="rect">
            <a:avLst/>
          </a:prstGeom>
        </p:spPr>
      </p:pic>
      <p:pic>
        <p:nvPicPr>
          <p:cNvPr id="5" name="Picture 4">
            <a:extLst>
              <a:ext uri="{FF2B5EF4-FFF2-40B4-BE49-F238E27FC236}">
                <a16:creationId xmlns:a16="http://schemas.microsoft.com/office/drawing/2014/main" id="{06632B8F-7BFA-437E-0A90-914231FD30F9}"/>
              </a:ext>
            </a:extLst>
          </p:cNvPr>
          <p:cNvPicPr>
            <a:picLocks noChangeAspect="1"/>
          </p:cNvPicPr>
          <p:nvPr/>
        </p:nvPicPr>
        <p:blipFill>
          <a:blip r:embed="rId4"/>
          <a:stretch>
            <a:fillRect/>
          </a:stretch>
        </p:blipFill>
        <p:spPr>
          <a:xfrm>
            <a:off x="4416965" y="1123136"/>
            <a:ext cx="7505700" cy="5057775"/>
          </a:xfrm>
          <a:prstGeom prst="rect">
            <a:avLst/>
          </a:prstGeom>
        </p:spPr>
      </p:pic>
      <p:sp>
        <p:nvSpPr>
          <p:cNvPr id="7" name="TextBox 6">
            <a:extLst>
              <a:ext uri="{FF2B5EF4-FFF2-40B4-BE49-F238E27FC236}">
                <a16:creationId xmlns:a16="http://schemas.microsoft.com/office/drawing/2014/main" id="{5FBD7188-ECFB-8741-6EF6-B8C9A8B7DEA5}"/>
              </a:ext>
            </a:extLst>
          </p:cNvPr>
          <p:cNvSpPr txBox="1"/>
          <p:nvPr/>
        </p:nvSpPr>
        <p:spPr>
          <a:xfrm>
            <a:off x="187303" y="919832"/>
            <a:ext cx="4311694" cy="5464381"/>
          </a:xfrm>
          <a:prstGeom prst="rect">
            <a:avLst/>
          </a:prstGeom>
          <a:noFill/>
        </p:spPr>
        <p:txBody>
          <a:bodyPr wrap="square" lIns="91440" tIns="45720" rIns="91440" bIns="45720" rtlCol="0" anchor="t">
            <a:spAutoFit/>
          </a:bodyPr>
          <a:lstStyle/>
          <a:p>
            <a:pPr marL="342900" indent="-342900" defTabSz="609555">
              <a:lnSpc>
                <a:spcPct val="90000"/>
              </a:lnSpc>
              <a:spcBef>
                <a:spcPts val="1000"/>
              </a:spcBef>
              <a:buFont typeface="Arial" panose="020B0604020202020204" pitchFamily="34" charset="0"/>
              <a:buChar char="•"/>
              <a:defRPr/>
            </a:pPr>
            <a:r>
              <a:rPr lang="en-US" sz="2400" dirty="0"/>
              <a:t>Single root IO Virtualization (SR-IOV) is not scalable or flexible </a:t>
            </a:r>
          </a:p>
          <a:p>
            <a:pPr marL="342900" indent="-342900" defTabSz="609555">
              <a:lnSpc>
                <a:spcPct val="90000"/>
              </a:lnSpc>
              <a:spcBef>
                <a:spcPts val="1000"/>
              </a:spcBef>
              <a:buFont typeface="Arial" panose="020B0604020202020204" pitchFamily="34" charset="0"/>
              <a:buChar char="•"/>
              <a:defRPr/>
            </a:pPr>
            <a:r>
              <a:rPr lang="en-US" sz="2400" dirty="0"/>
              <a:t>S-IOV move non-performance-critical virtualization logics from device to CPU and IOMMU</a:t>
            </a:r>
          </a:p>
          <a:p>
            <a:pPr marL="342900" indent="-342900" defTabSz="609555">
              <a:lnSpc>
                <a:spcPct val="90000"/>
              </a:lnSpc>
              <a:spcBef>
                <a:spcPts val="1000"/>
              </a:spcBef>
              <a:buFont typeface="Arial" panose="020B0604020202020204" pitchFamily="34" charset="0"/>
              <a:buChar char="•"/>
              <a:defRPr/>
            </a:pPr>
            <a:r>
              <a:rPr lang="en-US" sz="2400" dirty="0">
                <a:latin typeface="+mj-lt"/>
              </a:rPr>
              <a:t>S-IOV exposes only HW queues (ADIS) for dynamic and flexible VF composing in SW</a:t>
            </a:r>
          </a:p>
          <a:p>
            <a:pPr marL="342900" indent="-342900" defTabSz="609555">
              <a:lnSpc>
                <a:spcPct val="90000"/>
              </a:lnSpc>
              <a:spcBef>
                <a:spcPts val="1000"/>
              </a:spcBef>
              <a:buFont typeface="Arial" panose="020B0604020202020204" pitchFamily="34" charset="0"/>
              <a:buChar char="•"/>
              <a:defRPr/>
            </a:pPr>
            <a:r>
              <a:rPr lang="en-US" sz="2400" dirty="0">
                <a:latin typeface="+mj-lt"/>
              </a:rPr>
              <a:t>Can scale a single device to support thousands of functions</a:t>
            </a:r>
            <a:endParaRPr lang="en-US" sz="2800" b="1" dirty="0">
              <a:latin typeface="+mj-lt"/>
            </a:endParaRPr>
          </a:p>
        </p:txBody>
      </p:sp>
    </p:spTree>
    <p:extLst>
      <p:ext uri="{BB962C8B-B14F-4D97-AF65-F5344CB8AC3E}">
        <p14:creationId xmlns:p14="http://schemas.microsoft.com/office/powerpoint/2010/main" val="296948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OFFISYNC_SLIDE_GUID" val="1d91c425-a76f-48a1-ac2a-d23155fe3d1b"/>
</p:tagLst>
</file>

<file path=ppt/theme/theme1.xml><?xml version="1.0" encoding="utf-8"?>
<a:theme xmlns:a="http://schemas.openxmlformats.org/drawingml/2006/main" name="Theme1">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2021">
      <a:majorFont>
        <a:latin typeface="IntelOne Display Light"/>
        <a:ea typeface="Helvetica Neue"/>
        <a:cs typeface="Helvetica Neue"/>
      </a:majorFont>
      <a:minorFont>
        <a:latin typeface="IntelOne Text Light"/>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extLst>
    <a:ext uri="{05A4C25C-085E-4340-85A3-A5531E510DB2}">
      <thm15:themeFamily xmlns:thm15="http://schemas.microsoft.com/office/thememl/2012/main" name="brand-ppt-template (1)" id="{D1FD4282-8E8D-7F42-BC8A-A99EC679DECD}" vid="{1CC8D8C3-0D29-4A4E-A4A8-B2C57FCDFB6E}"/>
    </a:ext>
  </a:extLst>
</a:theme>
</file>

<file path=ppt/theme/theme2.xml><?xml version="1.0" encoding="utf-8"?>
<a:theme xmlns:a="http://schemas.openxmlformats.org/drawingml/2006/main" name="Office Them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Intel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C5967B1E29274CA6A143F9D247F5D2" ma:contentTypeVersion="7" ma:contentTypeDescription="Create a new document." ma:contentTypeScope="" ma:versionID="9819de19e41484a37a447bcf84aa6d55">
  <xsd:schema xmlns:xsd="http://www.w3.org/2001/XMLSchema" xmlns:xs="http://www.w3.org/2001/XMLSchema" xmlns:p="http://schemas.microsoft.com/office/2006/metadata/properties" xmlns:ns2="9d0ad4f0-f6c6-4618-80e3-c8c887f74e95" targetNamespace="http://schemas.microsoft.com/office/2006/metadata/properties" ma:root="true" ma:fieldsID="b59c733d175ad7222cb8d5c6f2bbcb1c" ns2:_="">
    <xsd:import namespace="9d0ad4f0-f6c6-4618-80e3-c8c887f74e9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0ad4f0-f6c6-4618-80e3-c8c887f74e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0EDCF7D-79F1-4880-B1A5-E42F8E015D91}">
  <ds:schemaRefs>
    <ds:schemaRef ds:uri="9d0ad4f0-f6c6-4618-80e3-c8c887f74e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D2C3A3C-576F-4FC6-816E-4EF5F321DBE0}">
  <ds:schemaRefs>
    <ds:schemaRef ds:uri="http://schemas.microsoft.com/sharepoint/v3/contenttype/forms"/>
  </ds:schemaRefs>
</ds:datastoreItem>
</file>

<file path=customXml/itemProps3.xml><?xml version="1.0" encoding="utf-8"?>
<ds:datastoreItem xmlns:ds="http://schemas.openxmlformats.org/officeDocument/2006/customXml" ds:itemID="{2B87B9AE-D33C-468F-9E6B-281C9FE82DF0}">
  <ds:schemaRef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 ds:uri="http://schemas.microsoft.com/office/2006/documentManagement/types"/>
    <ds:schemaRef ds:uri="http://schemas.microsoft.com/office/infopath/2007/PartnerControls"/>
    <ds:schemaRef ds:uri="9d0ad4f0-f6c6-4618-80e3-c8c887f74e95"/>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Standard Powerpoint Template Intel One</Template>
  <TotalTime>15131</TotalTime>
  <Words>2862</Words>
  <Application>Microsoft Office PowerPoint</Application>
  <PresentationFormat>Widescreen</PresentationFormat>
  <Paragraphs>351</Paragraphs>
  <Slides>19</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IntelOne Text</vt:lpstr>
      <vt:lpstr>Helvetica Neue</vt:lpstr>
      <vt:lpstr>Intel Clear Bold</vt:lpstr>
      <vt:lpstr>Helvetica Neue Medium</vt:lpstr>
      <vt:lpstr>IntelOne Text Light</vt:lpstr>
      <vt:lpstr>arial</vt:lpstr>
      <vt:lpstr>Calibri</vt:lpstr>
      <vt:lpstr>Segoe UI</vt:lpstr>
      <vt:lpstr>IntelOne Display Light</vt:lpstr>
      <vt:lpstr>Intel Clear</vt:lpstr>
      <vt:lpstr>IntelOne Display Regular</vt:lpstr>
      <vt:lpstr>Theme1</vt:lpstr>
      <vt:lpstr>Intel Accelerators Ecosystem: An SoC-Oriented Perspective </vt:lpstr>
      <vt:lpstr>Motivation: Datacenter and Systems Taxes </vt:lpstr>
      <vt:lpstr>Why On-chip Acceleration in CPU Complex?</vt:lpstr>
      <vt:lpstr>Requirements and Design Philosophy for CPU-Accelerator  SoCs</vt:lpstr>
      <vt:lpstr>On-chip Acceleration on Xeon processors</vt:lpstr>
      <vt:lpstr>4th Gen Intel® Xeon® Processor Data Accelerator Complex (XCC)</vt:lpstr>
      <vt:lpstr>New SoC level capabilities</vt:lpstr>
      <vt:lpstr>Intel Accelerator interfacing Architecture (AiA)</vt:lpstr>
      <vt:lpstr>Intel Scalable IO Virtualization (S-IOV)</vt:lpstr>
      <vt:lpstr>Intel Accelerator Programming Models (DSA)</vt:lpstr>
      <vt:lpstr>Intel Data Streaming Accelerator (DSA)</vt:lpstr>
      <vt:lpstr>Intel DSA Software Stacks and Enablements</vt:lpstr>
      <vt:lpstr>Performance: Throughput Improvement vs 1 CPU core  </vt:lpstr>
      <vt:lpstr>Intel® QuickAssist Technology (QAT) Introduction</vt:lpstr>
      <vt:lpstr>QAT Performance – Crypto Application</vt:lpstr>
      <vt:lpstr>More details in the paper</vt:lpstr>
      <vt:lpstr>Summary and Call to Actions</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PowerPoint Template Use IntelOne Fonts For All Text  (General Employee Usage)</dc:title>
  <dc:creator>Yuan, Yifan</dc:creator>
  <cp:lastModifiedBy>Wang, Ren</cp:lastModifiedBy>
  <cp:revision>5</cp:revision>
  <dcterms:created xsi:type="dcterms:W3CDTF">2024-02-27T18:27:32Z</dcterms:created>
  <dcterms:modified xsi:type="dcterms:W3CDTF">2024-07-01T16:00:39Z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0x01010079C5967B1E29274CA6A143F9D247F5D2</vt:lpwstr>
  </property>
</Properties>
</file>